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15"/>
  </p:notesMasterIdLst>
  <p:handoutMasterIdLst>
    <p:handoutMasterId r:id="rId16"/>
  </p:handoutMasterIdLst>
  <p:sldIdLst>
    <p:sldId id="257" r:id="rId2"/>
    <p:sldId id="361" r:id="rId3"/>
    <p:sldId id="268" r:id="rId4"/>
    <p:sldId id="261" r:id="rId5"/>
    <p:sldId id="369" r:id="rId6"/>
    <p:sldId id="371" r:id="rId7"/>
    <p:sldId id="374" r:id="rId8"/>
    <p:sldId id="370" r:id="rId9"/>
    <p:sldId id="375" r:id="rId10"/>
    <p:sldId id="376" r:id="rId11"/>
    <p:sldId id="377" r:id="rId12"/>
    <p:sldId id="378" r:id="rId13"/>
    <p:sldId id="368" r:id="rId14"/>
  </p:sldIdLst>
  <p:sldSz cx="9144000" cy="6858000" type="screen4x3"/>
  <p:notesSz cx="6997700" cy="9271000"/>
  <p:defaultTextStyle>
    <a:defPPr>
      <a:defRPr lang="en-CA"/>
    </a:defPPr>
    <a:lvl1pPr algn="l" rtl="0" fontAlgn="base">
      <a:spcBef>
        <a:spcPct val="0"/>
      </a:spcBef>
      <a:spcAft>
        <a:spcPct val="0"/>
      </a:spcAft>
      <a:defRPr kern="1200">
        <a:solidFill>
          <a:srgbClr val="FF0000"/>
        </a:solidFill>
        <a:latin typeface="Arial" charset="0"/>
        <a:ea typeface="+mn-ea"/>
        <a:cs typeface="+mn-cs"/>
      </a:defRPr>
    </a:lvl1pPr>
    <a:lvl2pPr marL="457200" algn="l" rtl="0" fontAlgn="base">
      <a:spcBef>
        <a:spcPct val="0"/>
      </a:spcBef>
      <a:spcAft>
        <a:spcPct val="0"/>
      </a:spcAft>
      <a:defRPr kern="1200">
        <a:solidFill>
          <a:srgbClr val="FF0000"/>
        </a:solidFill>
        <a:latin typeface="Arial" charset="0"/>
        <a:ea typeface="+mn-ea"/>
        <a:cs typeface="+mn-cs"/>
      </a:defRPr>
    </a:lvl2pPr>
    <a:lvl3pPr marL="914400" algn="l" rtl="0" fontAlgn="base">
      <a:spcBef>
        <a:spcPct val="0"/>
      </a:spcBef>
      <a:spcAft>
        <a:spcPct val="0"/>
      </a:spcAft>
      <a:defRPr kern="1200">
        <a:solidFill>
          <a:srgbClr val="FF0000"/>
        </a:solidFill>
        <a:latin typeface="Arial" charset="0"/>
        <a:ea typeface="+mn-ea"/>
        <a:cs typeface="+mn-cs"/>
      </a:defRPr>
    </a:lvl3pPr>
    <a:lvl4pPr marL="1371600" algn="l" rtl="0" fontAlgn="base">
      <a:spcBef>
        <a:spcPct val="0"/>
      </a:spcBef>
      <a:spcAft>
        <a:spcPct val="0"/>
      </a:spcAft>
      <a:defRPr kern="1200">
        <a:solidFill>
          <a:srgbClr val="FF0000"/>
        </a:solidFill>
        <a:latin typeface="Arial" charset="0"/>
        <a:ea typeface="+mn-ea"/>
        <a:cs typeface="+mn-cs"/>
      </a:defRPr>
    </a:lvl4pPr>
    <a:lvl5pPr marL="1828800" algn="l" rtl="0" fontAlgn="base">
      <a:spcBef>
        <a:spcPct val="0"/>
      </a:spcBef>
      <a:spcAft>
        <a:spcPct val="0"/>
      </a:spcAft>
      <a:defRPr kern="1200">
        <a:solidFill>
          <a:srgbClr val="FF0000"/>
        </a:solidFill>
        <a:latin typeface="Arial" charset="0"/>
        <a:ea typeface="+mn-ea"/>
        <a:cs typeface="+mn-cs"/>
      </a:defRPr>
    </a:lvl5pPr>
    <a:lvl6pPr marL="2286000" algn="l" defTabSz="914400" rtl="0" eaLnBrk="1" latinLnBrk="0" hangingPunct="1">
      <a:defRPr kern="1200">
        <a:solidFill>
          <a:srgbClr val="FF0000"/>
        </a:solidFill>
        <a:latin typeface="Arial" charset="0"/>
        <a:ea typeface="+mn-ea"/>
        <a:cs typeface="+mn-cs"/>
      </a:defRPr>
    </a:lvl6pPr>
    <a:lvl7pPr marL="2743200" algn="l" defTabSz="914400" rtl="0" eaLnBrk="1" latinLnBrk="0" hangingPunct="1">
      <a:defRPr kern="1200">
        <a:solidFill>
          <a:srgbClr val="FF0000"/>
        </a:solidFill>
        <a:latin typeface="Arial" charset="0"/>
        <a:ea typeface="+mn-ea"/>
        <a:cs typeface="+mn-cs"/>
      </a:defRPr>
    </a:lvl7pPr>
    <a:lvl8pPr marL="3200400" algn="l" defTabSz="914400" rtl="0" eaLnBrk="1" latinLnBrk="0" hangingPunct="1">
      <a:defRPr kern="1200">
        <a:solidFill>
          <a:srgbClr val="FF0000"/>
        </a:solidFill>
        <a:latin typeface="Arial" charset="0"/>
        <a:ea typeface="+mn-ea"/>
        <a:cs typeface="+mn-cs"/>
      </a:defRPr>
    </a:lvl8pPr>
    <a:lvl9pPr marL="3657600" algn="l" defTabSz="914400" rtl="0" eaLnBrk="1" latinLnBrk="0" hangingPunct="1">
      <a:defRPr kern="1200">
        <a:solidFill>
          <a:srgbClr val="FF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77D3"/>
    <a:srgbClr val="DFE9F8"/>
    <a:srgbClr val="003366"/>
    <a:srgbClr val="003300"/>
    <a:srgbClr val="F4FE72"/>
    <a:srgbClr val="FFFFFF"/>
    <a:srgbClr val="FF0000"/>
    <a:srgbClr val="6A9BD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35" autoAdjust="0"/>
    <p:restoredTop sz="76068" autoAdjust="0"/>
  </p:normalViewPr>
  <p:slideViewPr>
    <p:cSldViewPr>
      <p:cViewPr varScale="1">
        <p:scale>
          <a:sx n="76" d="100"/>
          <a:sy n="76" d="100"/>
        </p:scale>
        <p:origin x="-176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1884" y="-84"/>
      </p:cViewPr>
      <p:guideLst>
        <p:guide orient="horz" pos="2920"/>
        <p:guide pos="22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3031386" cy="463867"/>
          </a:xfrm>
          <a:prstGeom prst="rect">
            <a:avLst/>
          </a:prstGeom>
          <a:noFill/>
          <a:ln w="9525">
            <a:noFill/>
            <a:miter lim="800000"/>
            <a:headEnd/>
            <a:tailEnd/>
          </a:ln>
          <a:effectLst/>
        </p:spPr>
        <p:txBody>
          <a:bodyPr vert="horz" wrap="square" lIns="89405" tIns="44702" rIns="89405" bIns="44702" numCol="1" anchor="t" anchorCtr="0" compatLnSpc="1">
            <a:prstTxWarp prst="textNoShape">
              <a:avLst/>
            </a:prstTxWarp>
          </a:bodyPr>
          <a:lstStyle>
            <a:lvl1pPr>
              <a:defRPr sz="1200">
                <a:solidFill>
                  <a:schemeClr val="tx1"/>
                </a:solidFill>
                <a:latin typeface="Arial" charset="0"/>
              </a:defRPr>
            </a:lvl1pPr>
          </a:lstStyle>
          <a:p>
            <a:pPr>
              <a:defRPr/>
            </a:pPr>
            <a:endParaRPr lang="en-CA"/>
          </a:p>
        </p:txBody>
      </p:sp>
      <p:sp>
        <p:nvSpPr>
          <p:cNvPr id="161795" name="Rectangle 3"/>
          <p:cNvSpPr>
            <a:spLocks noGrp="1" noChangeArrowheads="1"/>
          </p:cNvSpPr>
          <p:nvPr>
            <p:ph type="dt" sz="quarter" idx="1"/>
          </p:nvPr>
        </p:nvSpPr>
        <p:spPr bwMode="auto">
          <a:xfrm>
            <a:off x="3964730" y="0"/>
            <a:ext cx="3031386" cy="463867"/>
          </a:xfrm>
          <a:prstGeom prst="rect">
            <a:avLst/>
          </a:prstGeom>
          <a:noFill/>
          <a:ln w="9525">
            <a:noFill/>
            <a:miter lim="800000"/>
            <a:headEnd/>
            <a:tailEnd/>
          </a:ln>
          <a:effectLst/>
        </p:spPr>
        <p:txBody>
          <a:bodyPr vert="horz" wrap="square" lIns="89405" tIns="44702" rIns="89405" bIns="44702" numCol="1" anchor="t" anchorCtr="0" compatLnSpc="1">
            <a:prstTxWarp prst="textNoShape">
              <a:avLst/>
            </a:prstTxWarp>
          </a:bodyPr>
          <a:lstStyle>
            <a:lvl1pPr algn="r">
              <a:defRPr sz="1200">
                <a:solidFill>
                  <a:schemeClr val="tx1"/>
                </a:solidFill>
                <a:latin typeface="Arial" charset="0"/>
              </a:defRPr>
            </a:lvl1pPr>
          </a:lstStyle>
          <a:p>
            <a:pPr>
              <a:defRPr/>
            </a:pPr>
            <a:endParaRPr lang="en-CA"/>
          </a:p>
        </p:txBody>
      </p:sp>
      <p:sp>
        <p:nvSpPr>
          <p:cNvPr id="161796" name="Rectangle 4"/>
          <p:cNvSpPr>
            <a:spLocks noGrp="1" noChangeArrowheads="1"/>
          </p:cNvSpPr>
          <p:nvPr>
            <p:ph type="ftr" sz="quarter" idx="2"/>
          </p:nvPr>
        </p:nvSpPr>
        <p:spPr bwMode="auto">
          <a:xfrm>
            <a:off x="0" y="8805550"/>
            <a:ext cx="3031386" cy="463867"/>
          </a:xfrm>
          <a:prstGeom prst="rect">
            <a:avLst/>
          </a:prstGeom>
          <a:noFill/>
          <a:ln w="9525">
            <a:noFill/>
            <a:miter lim="800000"/>
            <a:headEnd/>
            <a:tailEnd/>
          </a:ln>
          <a:effectLst/>
        </p:spPr>
        <p:txBody>
          <a:bodyPr vert="horz" wrap="square" lIns="89405" tIns="44702" rIns="89405" bIns="44702" numCol="1" anchor="b" anchorCtr="0" compatLnSpc="1">
            <a:prstTxWarp prst="textNoShape">
              <a:avLst/>
            </a:prstTxWarp>
          </a:bodyPr>
          <a:lstStyle>
            <a:lvl1pPr>
              <a:defRPr sz="1200">
                <a:solidFill>
                  <a:schemeClr val="tx1"/>
                </a:solidFill>
                <a:latin typeface="Arial" charset="0"/>
              </a:defRPr>
            </a:lvl1pPr>
          </a:lstStyle>
          <a:p>
            <a:pPr>
              <a:defRPr/>
            </a:pPr>
            <a:endParaRPr lang="en-CA"/>
          </a:p>
        </p:txBody>
      </p:sp>
      <p:sp>
        <p:nvSpPr>
          <p:cNvPr id="161797" name="Rectangle 5"/>
          <p:cNvSpPr>
            <a:spLocks noGrp="1" noChangeArrowheads="1"/>
          </p:cNvSpPr>
          <p:nvPr>
            <p:ph type="sldNum" sz="quarter" idx="3"/>
          </p:nvPr>
        </p:nvSpPr>
        <p:spPr bwMode="auto">
          <a:xfrm>
            <a:off x="3964730" y="8805550"/>
            <a:ext cx="3031386" cy="463867"/>
          </a:xfrm>
          <a:prstGeom prst="rect">
            <a:avLst/>
          </a:prstGeom>
          <a:noFill/>
          <a:ln w="9525">
            <a:noFill/>
            <a:miter lim="800000"/>
            <a:headEnd/>
            <a:tailEnd/>
          </a:ln>
          <a:effectLst/>
        </p:spPr>
        <p:txBody>
          <a:bodyPr vert="horz" wrap="square" lIns="89405" tIns="44702" rIns="89405" bIns="44702" numCol="1" anchor="b" anchorCtr="0" compatLnSpc="1">
            <a:prstTxWarp prst="textNoShape">
              <a:avLst/>
            </a:prstTxWarp>
          </a:bodyPr>
          <a:lstStyle>
            <a:lvl1pPr algn="r">
              <a:defRPr sz="1200">
                <a:solidFill>
                  <a:schemeClr val="tx1"/>
                </a:solidFill>
                <a:latin typeface="Arial" charset="0"/>
              </a:defRPr>
            </a:lvl1pPr>
          </a:lstStyle>
          <a:p>
            <a:pPr>
              <a:defRPr/>
            </a:pPr>
            <a:fld id="{1AA5C13D-9888-4FA5-BC42-F72F71775A7C}" type="slidenum">
              <a:rPr lang="en-CA"/>
              <a:pPr>
                <a:defRPr/>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1386" cy="462283"/>
          </a:xfrm>
          <a:prstGeom prst="rect">
            <a:avLst/>
          </a:prstGeom>
          <a:noFill/>
          <a:ln w="9525">
            <a:noFill/>
            <a:miter lim="800000"/>
            <a:headEnd/>
            <a:tailEnd/>
          </a:ln>
          <a:effectLst/>
        </p:spPr>
        <p:txBody>
          <a:bodyPr vert="horz" wrap="square" lIns="92941" tIns="46471" rIns="92941" bIns="46471" numCol="1" anchor="t" anchorCtr="0" compatLnSpc="1">
            <a:prstTxWarp prst="textNoShape">
              <a:avLst/>
            </a:prstTxWarp>
          </a:bodyPr>
          <a:lstStyle>
            <a:lvl1pPr defTabSz="929753">
              <a:defRPr sz="1200">
                <a:solidFill>
                  <a:schemeClr val="tx1"/>
                </a:solidFill>
                <a:latin typeface="Arial" charset="0"/>
              </a:defRPr>
            </a:lvl1pPr>
          </a:lstStyle>
          <a:p>
            <a:pPr>
              <a:defRPr/>
            </a:pPr>
            <a:endParaRPr lang="en-CA"/>
          </a:p>
        </p:txBody>
      </p:sp>
      <p:sp>
        <p:nvSpPr>
          <p:cNvPr id="3075" name="Rectangle 3"/>
          <p:cNvSpPr>
            <a:spLocks noGrp="1" noChangeArrowheads="1"/>
          </p:cNvSpPr>
          <p:nvPr>
            <p:ph type="dt" idx="1"/>
          </p:nvPr>
        </p:nvSpPr>
        <p:spPr bwMode="auto">
          <a:xfrm>
            <a:off x="3964730" y="0"/>
            <a:ext cx="3031386" cy="462283"/>
          </a:xfrm>
          <a:prstGeom prst="rect">
            <a:avLst/>
          </a:prstGeom>
          <a:noFill/>
          <a:ln w="9525">
            <a:noFill/>
            <a:miter lim="800000"/>
            <a:headEnd/>
            <a:tailEnd/>
          </a:ln>
          <a:effectLst/>
        </p:spPr>
        <p:txBody>
          <a:bodyPr vert="horz" wrap="square" lIns="92941" tIns="46471" rIns="92941" bIns="46471" numCol="1" anchor="t" anchorCtr="0" compatLnSpc="1">
            <a:prstTxWarp prst="textNoShape">
              <a:avLst/>
            </a:prstTxWarp>
          </a:bodyPr>
          <a:lstStyle>
            <a:lvl1pPr algn="r" defTabSz="929753">
              <a:defRPr sz="1200">
                <a:solidFill>
                  <a:schemeClr val="tx1"/>
                </a:solidFill>
                <a:latin typeface="Arial" charset="0"/>
              </a:defRPr>
            </a:lvl1pPr>
          </a:lstStyle>
          <a:p>
            <a:pPr>
              <a:defRPr/>
            </a:pPr>
            <a:endParaRPr lang="en-CA"/>
          </a:p>
        </p:txBody>
      </p:sp>
      <p:sp>
        <p:nvSpPr>
          <p:cNvPr id="55300" name="Rectangle 4"/>
          <p:cNvSpPr>
            <a:spLocks noGrp="1" noRot="1" noChangeAspect="1" noChangeArrowheads="1" noTextEdit="1"/>
          </p:cNvSpPr>
          <p:nvPr>
            <p:ph type="sldImg" idx="2"/>
          </p:nvPr>
        </p:nvSpPr>
        <p:spPr bwMode="auto">
          <a:xfrm>
            <a:off x="1181100" y="696913"/>
            <a:ext cx="4635500" cy="34766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98820" y="4402776"/>
            <a:ext cx="5600062" cy="4171633"/>
          </a:xfrm>
          <a:prstGeom prst="rect">
            <a:avLst/>
          </a:prstGeom>
          <a:noFill/>
          <a:ln w="9525">
            <a:noFill/>
            <a:miter lim="800000"/>
            <a:headEnd/>
            <a:tailEnd/>
          </a:ln>
          <a:effectLst/>
        </p:spPr>
        <p:txBody>
          <a:bodyPr vert="horz" wrap="square" lIns="92941" tIns="46471" rIns="92941" bIns="46471"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3078" name="Rectangle 6"/>
          <p:cNvSpPr>
            <a:spLocks noGrp="1" noChangeArrowheads="1"/>
          </p:cNvSpPr>
          <p:nvPr>
            <p:ph type="ftr" sz="quarter" idx="4"/>
          </p:nvPr>
        </p:nvSpPr>
        <p:spPr bwMode="auto">
          <a:xfrm>
            <a:off x="0" y="8807134"/>
            <a:ext cx="3031386" cy="462283"/>
          </a:xfrm>
          <a:prstGeom prst="rect">
            <a:avLst/>
          </a:prstGeom>
          <a:noFill/>
          <a:ln w="9525">
            <a:noFill/>
            <a:miter lim="800000"/>
            <a:headEnd/>
            <a:tailEnd/>
          </a:ln>
          <a:effectLst/>
        </p:spPr>
        <p:txBody>
          <a:bodyPr vert="horz" wrap="square" lIns="92941" tIns="46471" rIns="92941" bIns="46471" numCol="1" anchor="b" anchorCtr="0" compatLnSpc="1">
            <a:prstTxWarp prst="textNoShape">
              <a:avLst/>
            </a:prstTxWarp>
          </a:bodyPr>
          <a:lstStyle>
            <a:lvl1pPr defTabSz="929753">
              <a:defRPr sz="1200">
                <a:solidFill>
                  <a:schemeClr val="tx1"/>
                </a:solidFill>
                <a:latin typeface="Arial" charset="0"/>
              </a:defRPr>
            </a:lvl1pPr>
          </a:lstStyle>
          <a:p>
            <a:pPr>
              <a:defRPr/>
            </a:pPr>
            <a:endParaRPr lang="en-CA"/>
          </a:p>
        </p:txBody>
      </p:sp>
      <p:sp>
        <p:nvSpPr>
          <p:cNvPr id="3079" name="Rectangle 7"/>
          <p:cNvSpPr>
            <a:spLocks noGrp="1" noChangeArrowheads="1"/>
          </p:cNvSpPr>
          <p:nvPr>
            <p:ph type="sldNum" sz="quarter" idx="5"/>
          </p:nvPr>
        </p:nvSpPr>
        <p:spPr bwMode="auto">
          <a:xfrm>
            <a:off x="3964730" y="8807134"/>
            <a:ext cx="3031386" cy="462283"/>
          </a:xfrm>
          <a:prstGeom prst="rect">
            <a:avLst/>
          </a:prstGeom>
          <a:noFill/>
          <a:ln w="9525">
            <a:noFill/>
            <a:miter lim="800000"/>
            <a:headEnd/>
            <a:tailEnd/>
          </a:ln>
          <a:effectLst/>
        </p:spPr>
        <p:txBody>
          <a:bodyPr vert="horz" wrap="square" lIns="92941" tIns="46471" rIns="92941" bIns="46471" numCol="1" anchor="b" anchorCtr="0" compatLnSpc="1">
            <a:prstTxWarp prst="textNoShape">
              <a:avLst/>
            </a:prstTxWarp>
          </a:bodyPr>
          <a:lstStyle>
            <a:lvl1pPr algn="r" defTabSz="929753">
              <a:defRPr sz="1200">
                <a:solidFill>
                  <a:schemeClr val="tx1"/>
                </a:solidFill>
                <a:latin typeface="Arial" charset="0"/>
              </a:defRPr>
            </a:lvl1pPr>
          </a:lstStyle>
          <a:p>
            <a:pPr>
              <a:defRPr/>
            </a:pPr>
            <a:fld id="{0E053883-EF40-407B-A339-A1DE7D9F6B34}"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929627"/>
            <a:fld id="{FA3EE14C-A1D3-4C2A-A3AA-D17880B56480}" type="slidenum">
              <a:rPr lang="en-CA" smtClean="0"/>
              <a:pPr defTabSz="929627"/>
              <a:t>1</a:t>
            </a:fld>
            <a:endParaRPr lang="en-CA"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z="10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Metrics of performance: not necessarily flawed,</a:t>
            </a:r>
            <a:r>
              <a:rPr lang="en-CA" baseline="0" dirty="0" smtClean="0"/>
              <a:t> but at a different scope. Economy in isolation </a:t>
            </a:r>
            <a:r>
              <a:rPr lang="en-CA" baseline="0" dirty="0" err="1" smtClean="0"/>
              <a:t>vs</a:t>
            </a:r>
            <a:r>
              <a:rPr lang="en-CA" baseline="0" dirty="0" smtClean="0"/>
              <a:t> bigger picture.</a:t>
            </a:r>
            <a:endParaRPr lang="en-CA" dirty="0"/>
          </a:p>
        </p:txBody>
      </p:sp>
      <p:sp>
        <p:nvSpPr>
          <p:cNvPr id="4" name="Slide Number Placeholder 3"/>
          <p:cNvSpPr>
            <a:spLocks noGrp="1"/>
          </p:cNvSpPr>
          <p:nvPr>
            <p:ph type="sldNum" sz="quarter" idx="10"/>
          </p:nvPr>
        </p:nvSpPr>
        <p:spPr/>
        <p:txBody>
          <a:bodyPr/>
          <a:lstStyle/>
          <a:p>
            <a:pPr>
              <a:defRPr/>
            </a:pPr>
            <a:fld id="{0E053883-EF40-407B-A339-A1DE7D9F6B3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29627"/>
            <a:fld id="{8B62A083-5380-4DA1-84A1-DF0DC4E0E05F}" type="slidenum">
              <a:rPr lang="en-CA" smtClean="0"/>
              <a:pPr defTabSz="929627"/>
              <a:t>3</a:t>
            </a:fld>
            <a:endParaRPr lang="en-CA"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29627"/>
            <a:fld id="{B78FB847-F9CC-42DC-8A59-C71BA29F569A}" type="slidenum">
              <a:rPr lang="en-CA" smtClean="0"/>
              <a:pPr defTabSz="929627"/>
              <a:t>4</a:t>
            </a:fld>
            <a:endParaRPr lang="en-CA"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marL="240721" indent="-240721" eaLnBrk="1" hangingPunct="1">
              <a:lnSpc>
                <a:spcPct val="80000"/>
              </a:lnSpc>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28688"/>
            <a:fld id="{3B849292-6F8E-4EC0-8A3E-881C4B348F80}" type="slidenum">
              <a:rPr lang="en-CA" smtClean="0"/>
              <a:pPr defTabSz="928688"/>
              <a:t>9</a:t>
            </a:fld>
            <a:endParaRPr lang="en-CA"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lvl="1" eaLnBrk="1" hangingPunct="1"/>
            <a:endParaRPr lang="en-US" sz="1300" smtClean="0">
              <a:sym typeface="Wingdings" pitchFamily="2" charset="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pPr defTabSz="928688"/>
            <a:fld id="{6A96F250-325C-42ED-B947-EB6C690D275E}" type="slidenum">
              <a:rPr lang="en-CA" smtClean="0"/>
              <a:pPr defTabSz="928688"/>
              <a:t>10</a:t>
            </a:fld>
            <a:endParaRPr lang="en-CA"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fr-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pPr defTabSz="928688"/>
            <a:fld id="{6A96F250-325C-42ED-B947-EB6C690D275E}" type="slidenum">
              <a:rPr lang="en-CA" smtClean="0"/>
              <a:pPr defTabSz="928688"/>
              <a:t>11</a:t>
            </a:fld>
            <a:endParaRPr lang="en-CA"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fr-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pPr defTabSz="928688"/>
            <a:fld id="{6A96F250-325C-42ED-B947-EB6C690D275E}" type="slidenum">
              <a:rPr lang="en-CA" smtClean="0"/>
              <a:pPr defTabSz="928688"/>
              <a:t>12</a:t>
            </a:fld>
            <a:endParaRPr lang="en-CA"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fr-C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0E053883-EF40-407B-A339-A1DE7D9F6B34}" type="slidenum">
              <a:rPr lang="en-CA" smtClean="0"/>
              <a:pPr>
                <a:defRPr/>
              </a:pPr>
              <a:t>13</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4B00015F-1402-4243-BA24-BFFB4C0D9B5A}" type="datetime1">
              <a:rPr lang="en-CA"/>
              <a:pPr>
                <a:defRPr/>
              </a:pPr>
              <a:t>18/06/2014</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Statistics Canada • Statistique Canada</a:t>
            </a:r>
          </a:p>
        </p:txBody>
      </p:sp>
      <p:sp>
        <p:nvSpPr>
          <p:cNvPr id="6" name="Rectangle 6"/>
          <p:cNvSpPr>
            <a:spLocks noGrp="1" noChangeArrowheads="1"/>
          </p:cNvSpPr>
          <p:nvPr>
            <p:ph type="sldNum" sz="quarter" idx="12"/>
          </p:nvPr>
        </p:nvSpPr>
        <p:spPr>
          <a:ln/>
        </p:spPr>
        <p:txBody>
          <a:bodyPr/>
          <a:lstStyle>
            <a:lvl1pPr>
              <a:defRPr/>
            </a:lvl1pPr>
          </a:lstStyle>
          <a:p>
            <a:pPr>
              <a:defRPr/>
            </a:pPr>
            <a:fld id="{9E360CE2-32D7-4F80-94D2-973D4548EC12}" type="slidenum">
              <a:rPr lang="en-CA"/>
              <a:pPr>
                <a:defRPr/>
              </a:pPr>
              <a:t>‹#›</a:t>
            </a:fld>
            <a:endParaRPr lang="en-CA"/>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2BCEB631-A342-421F-A446-8C914BA2BAFA}" type="datetime1">
              <a:rPr lang="en-CA"/>
              <a:pPr>
                <a:defRPr/>
              </a:pPr>
              <a:t>18/06/2014</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Statistics Canada • Statistique Canada</a:t>
            </a:r>
          </a:p>
        </p:txBody>
      </p:sp>
      <p:sp>
        <p:nvSpPr>
          <p:cNvPr id="6" name="Rectangle 6"/>
          <p:cNvSpPr>
            <a:spLocks noGrp="1" noChangeArrowheads="1"/>
          </p:cNvSpPr>
          <p:nvPr>
            <p:ph type="sldNum" sz="quarter" idx="12"/>
          </p:nvPr>
        </p:nvSpPr>
        <p:spPr>
          <a:ln/>
        </p:spPr>
        <p:txBody>
          <a:bodyPr/>
          <a:lstStyle>
            <a:lvl1pPr>
              <a:defRPr/>
            </a:lvl1pPr>
          </a:lstStyle>
          <a:p>
            <a:pPr>
              <a:defRPr/>
            </a:pPr>
            <a:fld id="{A30AF3A9-CE6B-4461-9CDB-E82611413284}" type="slidenum">
              <a:rPr lang="en-CA"/>
              <a:pPr>
                <a:defRPr/>
              </a:pPr>
              <a:t>‹#›</a:t>
            </a:fld>
            <a:endParaRPr lang="en-CA"/>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72E9985B-A004-4230-AECF-C0704707A941}" type="datetime1">
              <a:rPr lang="en-CA"/>
              <a:pPr>
                <a:defRPr/>
              </a:pPr>
              <a:t>18/06/2014</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Statistics Canada • Statistique Canada</a:t>
            </a:r>
          </a:p>
        </p:txBody>
      </p:sp>
      <p:sp>
        <p:nvSpPr>
          <p:cNvPr id="6" name="Rectangle 6"/>
          <p:cNvSpPr>
            <a:spLocks noGrp="1" noChangeArrowheads="1"/>
          </p:cNvSpPr>
          <p:nvPr>
            <p:ph type="sldNum" sz="quarter" idx="12"/>
          </p:nvPr>
        </p:nvSpPr>
        <p:spPr>
          <a:ln/>
        </p:spPr>
        <p:txBody>
          <a:bodyPr/>
          <a:lstStyle>
            <a:lvl1pPr>
              <a:defRPr/>
            </a:lvl1pPr>
          </a:lstStyle>
          <a:p>
            <a:pPr>
              <a:defRPr/>
            </a:pPr>
            <a:fld id="{B4D63352-D965-4BF0-A714-491A1DC5A03C}" type="slidenum">
              <a:rPr lang="en-CA"/>
              <a:pPr>
                <a:defRPr/>
              </a:pPr>
              <a:t>‹#›</a:t>
            </a:fld>
            <a:endParaRPr lang="en-CA"/>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1750"/>
            <a:ext cx="8686800" cy="1066800"/>
          </a:xfrm>
          <a:prstGeom prst="roundRect">
            <a:avLst>
              <a:gd name="adj" fmla="val 21667"/>
            </a:avLst>
          </a:prstGeo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730250" y="1676400"/>
            <a:ext cx="37877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70425" y="1676400"/>
            <a:ext cx="37877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352800" y="6324600"/>
            <a:ext cx="2895600" cy="3048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086600" y="6248400"/>
            <a:ext cx="1905000" cy="457200"/>
          </a:xfrm>
        </p:spPr>
        <p:txBody>
          <a:bodyPr/>
          <a:lstStyle>
            <a:lvl1pPr>
              <a:defRPr/>
            </a:lvl1pPr>
          </a:lstStyle>
          <a:p>
            <a:pPr>
              <a:defRPr/>
            </a:pPr>
            <a:fld id="{640FF29B-9C23-46E2-88EC-C03B098FC7C2}" type="slidenum">
              <a:rPr lang="en-US"/>
              <a:pPr>
                <a:defRPr/>
              </a:pPr>
              <a:t>‹#›</a:t>
            </a:fld>
            <a:endParaRPr lang="en-US"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9CB6147B-A11E-4E11-B417-8BE79F88A807}" type="datetime1">
              <a:rPr lang="en-CA"/>
              <a:pPr>
                <a:defRPr/>
              </a:pPr>
              <a:t>18/06/2014</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Statistics Canada • Statistique Canada</a:t>
            </a:r>
          </a:p>
        </p:txBody>
      </p:sp>
      <p:sp>
        <p:nvSpPr>
          <p:cNvPr id="6" name="Rectangle 6"/>
          <p:cNvSpPr>
            <a:spLocks noGrp="1" noChangeArrowheads="1"/>
          </p:cNvSpPr>
          <p:nvPr>
            <p:ph type="sldNum" sz="quarter" idx="12"/>
          </p:nvPr>
        </p:nvSpPr>
        <p:spPr>
          <a:ln/>
        </p:spPr>
        <p:txBody>
          <a:bodyPr/>
          <a:lstStyle>
            <a:lvl1pPr>
              <a:defRPr/>
            </a:lvl1pPr>
          </a:lstStyle>
          <a:p>
            <a:pPr>
              <a:defRPr/>
            </a:pPr>
            <a:fld id="{4ECF0955-D2C8-47D1-A812-A014566E4757}" type="slidenum">
              <a:rPr lang="en-CA"/>
              <a:pPr>
                <a:defRPr/>
              </a:pPr>
              <a:t>‹#›</a:t>
            </a:fld>
            <a:endParaRPr lang="en-CA"/>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8E66372-7D66-4594-97B0-AA3BA94AB17F}" type="datetime1">
              <a:rPr lang="en-CA"/>
              <a:pPr>
                <a:defRPr/>
              </a:pPr>
              <a:t>18/06/2014</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Statistics Canada • Statistique Canada</a:t>
            </a:r>
          </a:p>
        </p:txBody>
      </p:sp>
      <p:sp>
        <p:nvSpPr>
          <p:cNvPr id="6" name="Rectangle 6"/>
          <p:cNvSpPr>
            <a:spLocks noGrp="1" noChangeArrowheads="1"/>
          </p:cNvSpPr>
          <p:nvPr>
            <p:ph type="sldNum" sz="quarter" idx="12"/>
          </p:nvPr>
        </p:nvSpPr>
        <p:spPr>
          <a:ln/>
        </p:spPr>
        <p:txBody>
          <a:bodyPr/>
          <a:lstStyle>
            <a:lvl1pPr>
              <a:defRPr/>
            </a:lvl1pPr>
          </a:lstStyle>
          <a:p>
            <a:pPr>
              <a:defRPr/>
            </a:pPr>
            <a:fld id="{DE356E13-BD15-4F42-92C3-76A627E912D4}" type="slidenum">
              <a:rPr lang="en-CA"/>
              <a:pPr>
                <a:defRPr/>
              </a:pPr>
              <a:t>‹#›</a:t>
            </a:fld>
            <a:endParaRPr lang="en-CA"/>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fld id="{B9E336F7-F377-45C0-B54A-6D83B6B11E79}" type="datetime1">
              <a:rPr lang="en-CA"/>
              <a:pPr>
                <a:defRPr/>
              </a:pPr>
              <a:t>18/06/2014</a:t>
            </a:fld>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a:t>Statistics Canada • Statistique Canada</a:t>
            </a:r>
          </a:p>
        </p:txBody>
      </p:sp>
      <p:sp>
        <p:nvSpPr>
          <p:cNvPr id="7" name="Rectangle 6"/>
          <p:cNvSpPr>
            <a:spLocks noGrp="1" noChangeArrowheads="1"/>
          </p:cNvSpPr>
          <p:nvPr>
            <p:ph type="sldNum" sz="quarter" idx="12"/>
          </p:nvPr>
        </p:nvSpPr>
        <p:spPr>
          <a:ln/>
        </p:spPr>
        <p:txBody>
          <a:bodyPr/>
          <a:lstStyle>
            <a:lvl1pPr>
              <a:defRPr/>
            </a:lvl1pPr>
          </a:lstStyle>
          <a:p>
            <a:pPr>
              <a:defRPr/>
            </a:pPr>
            <a:fld id="{F1AEE7F6-6DA9-462B-AD41-A646C7D2316B}" type="slidenum">
              <a:rPr lang="en-CA"/>
              <a:pPr>
                <a:defRPr/>
              </a:pPr>
              <a:t>‹#›</a:t>
            </a:fld>
            <a:endParaRPr lang="en-CA"/>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fld id="{81EF25E4-DCAC-44D6-AD4C-3AAD68DBDA7E}" type="datetime1">
              <a:rPr lang="en-CA"/>
              <a:pPr>
                <a:defRPr/>
              </a:pPr>
              <a:t>18/06/2014</a:t>
            </a:fld>
            <a:endParaRPr lang="en-CA"/>
          </a:p>
        </p:txBody>
      </p:sp>
      <p:sp>
        <p:nvSpPr>
          <p:cNvPr id="8" name="Rectangle 5"/>
          <p:cNvSpPr>
            <a:spLocks noGrp="1" noChangeArrowheads="1"/>
          </p:cNvSpPr>
          <p:nvPr>
            <p:ph type="ftr" sz="quarter" idx="11"/>
          </p:nvPr>
        </p:nvSpPr>
        <p:spPr>
          <a:ln/>
        </p:spPr>
        <p:txBody>
          <a:bodyPr/>
          <a:lstStyle>
            <a:lvl1pPr>
              <a:defRPr/>
            </a:lvl1pPr>
          </a:lstStyle>
          <a:p>
            <a:pPr>
              <a:defRPr/>
            </a:pPr>
            <a:r>
              <a:rPr lang="en-CA"/>
              <a:t>Statistics Canada • Statistique Canada</a:t>
            </a:r>
          </a:p>
        </p:txBody>
      </p:sp>
      <p:sp>
        <p:nvSpPr>
          <p:cNvPr id="9" name="Rectangle 6"/>
          <p:cNvSpPr>
            <a:spLocks noGrp="1" noChangeArrowheads="1"/>
          </p:cNvSpPr>
          <p:nvPr>
            <p:ph type="sldNum" sz="quarter" idx="12"/>
          </p:nvPr>
        </p:nvSpPr>
        <p:spPr>
          <a:ln/>
        </p:spPr>
        <p:txBody>
          <a:bodyPr/>
          <a:lstStyle>
            <a:lvl1pPr>
              <a:defRPr/>
            </a:lvl1pPr>
          </a:lstStyle>
          <a:p>
            <a:pPr>
              <a:defRPr/>
            </a:pPr>
            <a:fld id="{167AD705-BDC0-4C73-86DC-219B6400BFED}" type="slidenum">
              <a:rPr lang="en-CA"/>
              <a:pPr>
                <a:defRPr/>
              </a:pPr>
              <a:t>‹#›</a:t>
            </a:fld>
            <a:endParaRPr lang="en-CA"/>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fld id="{0C8E79BA-BE2A-4B76-8176-2BE4235251DE}" type="datetime1">
              <a:rPr lang="en-CA"/>
              <a:pPr>
                <a:defRPr/>
              </a:pPr>
              <a:t>18/06/2014</a:t>
            </a:fld>
            <a:endParaRPr lang="en-CA"/>
          </a:p>
        </p:txBody>
      </p:sp>
      <p:sp>
        <p:nvSpPr>
          <p:cNvPr id="4" name="Rectangle 5"/>
          <p:cNvSpPr>
            <a:spLocks noGrp="1" noChangeArrowheads="1"/>
          </p:cNvSpPr>
          <p:nvPr>
            <p:ph type="ftr" sz="quarter" idx="11"/>
          </p:nvPr>
        </p:nvSpPr>
        <p:spPr>
          <a:ln/>
        </p:spPr>
        <p:txBody>
          <a:bodyPr/>
          <a:lstStyle>
            <a:lvl1pPr>
              <a:defRPr/>
            </a:lvl1pPr>
          </a:lstStyle>
          <a:p>
            <a:pPr>
              <a:defRPr/>
            </a:pPr>
            <a:r>
              <a:rPr lang="en-CA"/>
              <a:t>Statistics Canada • Statistique Canada</a:t>
            </a:r>
          </a:p>
        </p:txBody>
      </p:sp>
      <p:sp>
        <p:nvSpPr>
          <p:cNvPr id="5" name="Rectangle 6"/>
          <p:cNvSpPr>
            <a:spLocks noGrp="1" noChangeArrowheads="1"/>
          </p:cNvSpPr>
          <p:nvPr>
            <p:ph type="sldNum" sz="quarter" idx="12"/>
          </p:nvPr>
        </p:nvSpPr>
        <p:spPr>
          <a:ln/>
        </p:spPr>
        <p:txBody>
          <a:bodyPr/>
          <a:lstStyle>
            <a:lvl1pPr>
              <a:defRPr/>
            </a:lvl1pPr>
          </a:lstStyle>
          <a:p>
            <a:pPr>
              <a:defRPr/>
            </a:pPr>
            <a:fld id="{B8332C52-3FE5-48A9-AFEF-364AA02FDFE0}" type="slidenum">
              <a:rPr lang="en-CA"/>
              <a:pPr>
                <a:defRPr/>
              </a:pPr>
              <a:t>‹#›</a:t>
            </a:fld>
            <a:endParaRPr lang="en-CA"/>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CF33F94-89E8-44EC-B592-4711C1736027}" type="datetime1">
              <a:rPr lang="en-CA"/>
              <a:pPr>
                <a:defRPr/>
              </a:pPr>
              <a:t>18/06/2014</a:t>
            </a:fld>
            <a:endParaRPr lang="en-CA"/>
          </a:p>
        </p:txBody>
      </p:sp>
      <p:sp>
        <p:nvSpPr>
          <p:cNvPr id="3" name="Rectangle 5"/>
          <p:cNvSpPr>
            <a:spLocks noGrp="1" noChangeArrowheads="1"/>
          </p:cNvSpPr>
          <p:nvPr>
            <p:ph type="ftr" sz="quarter" idx="11"/>
          </p:nvPr>
        </p:nvSpPr>
        <p:spPr>
          <a:ln/>
        </p:spPr>
        <p:txBody>
          <a:bodyPr/>
          <a:lstStyle>
            <a:lvl1pPr>
              <a:defRPr/>
            </a:lvl1pPr>
          </a:lstStyle>
          <a:p>
            <a:pPr>
              <a:defRPr/>
            </a:pPr>
            <a:r>
              <a:rPr lang="en-CA"/>
              <a:t>Statistics Canada • Statistique Canada</a:t>
            </a:r>
          </a:p>
        </p:txBody>
      </p:sp>
      <p:sp>
        <p:nvSpPr>
          <p:cNvPr id="4" name="Rectangle 6"/>
          <p:cNvSpPr>
            <a:spLocks noGrp="1" noChangeArrowheads="1"/>
          </p:cNvSpPr>
          <p:nvPr>
            <p:ph type="sldNum" sz="quarter" idx="12"/>
          </p:nvPr>
        </p:nvSpPr>
        <p:spPr>
          <a:ln/>
        </p:spPr>
        <p:txBody>
          <a:bodyPr/>
          <a:lstStyle>
            <a:lvl1pPr>
              <a:defRPr/>
            </a:lvl1pPr>
          </a:lstStyle>
          <a:p>
            <a:pPr>
              <a:defRPr/>
            </a:pPr>
            <a:fld id="{E4FA0CCE-3443-4D8F-A4CB-CAB4B84258DE}" type="slidenum">
              <a:rPr lang="en-CA"/>
              <a:pPr>
                <a:defRPr/>
              </a:pPr>
              <a:t>‹#›</a:t>
            </a:fld>
            <a:endParaRPr lang="en-CA"/>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9C51532-7504-4D79-ABC2-5789285C44B2}" type="datetime1">
              <a:rPr lang="en-CA"/>
              <a:pPr>
                <a:defRPr/>
              </a:pPr>
              <a:t>18/06/2014</a:t>
            </a:fld>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a:t>Statistics Canada • Statistique Canada</a:t>
            </a:r>
          </a:p>
        </p:txBody>
      </p:sp>
      <p:sp>
        <p:nvSpPr>
          <p:cNvPr id="7" name="Rectangle 6"/>
          <p:cNvSpPr>
            <a:spLocks noGrp="1" noChangeArrowheads="1"/>
          </p:cNvSpPr>
          <p:nvPr>
            <p:ph type="sldNum" sz="quarter" idx="12"/>
          </p:nvPr>
        </p:nvSpPr>
        <p:spPr>
          <a:ln/>
        </p:spPr>
        <p:txBody>
          <a:bodyPr/>
          <a:lstStyle>
            <a:lvl1pPr>
              <a:defRPr/>
            </a:lvl1pPr>
          </a:lstStyle>
          <a:p>
            <a:pPr>
              <a:defRPr/>
            </a:pPr>
            <a:fld id="{F21DC93C-2C2E-4894-8A02-725DA9E87968}" type="slidenum">
              <a:rPr lang="en-CA"/>
              <a:pPr>
                <a:defRPr/>
              </a:pPr>
              <a:t>‹#›</a:t>
            </a:fld>
            <a:endParaRPr lang="en-CA"/>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2A0EAE5-9D5D-42CF-8AB5-EA4A376157F6}" type="datetime1">
              <a:rPr lang="en-CA"/>
              <a:pPr>
                <a:defRPr/>
              </a:pPr>
              <a:t>18/06/2014</a:t>
            </a:fld>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a:t>Statistics Canada • Statistique Canada</a:t>
            </a:r>
          </a:p>
        </p:txBody>
      </p:sp>
      <p:sp>
        <p:nvSpPr>
          <p:cNvPr id="7" name="Rectangle 6"/>
          <p:cNvSpPr>
            <a:spLocks noGrp="1" noChangeArrowheads="1"/>
          </p:cNvSpPr>
          <p:nvPr>
            <p:ph type="sldNum" sz="quarter" idx="12"/>
          </p:nvPr>
        </p:nvSpPr>
        <p:spPr>
          <a:ln/>
        </p:spPr>
        <p:txBody>
          <a:bodyPr/>
          <a:lstStyle>
            <a:lvl1pPr>
              <a:defRPr/>
            </a:lvl1pPr>
          </a:lstStyle>
          <a:p>
            <a:pPr>
              <a:defRPr/>
            </a:pPr>
            <a:fld id="{409FE964-9AF6-4D13-AA3D-50A760CA675B}" type="slidenum">
              <a:rPr lang="en-CA"/>
              <a:pPr>
                <a:defRPr/>
              </a:pPr>
              <a:t>‹#›</a:t>
            </a:fld>
            <a:endParaRPr lang="en-CA"/>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588125" y="63801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fld id="{168044F3-319A-4D1E-A0F0-43C70E12AF3F}" type="datetime1">
              <a:rPr lang="en-CA"/>
              <a:pPr>
                <a:defRPr/>
              </a:pPr>
              <a:t>18/06/2014</a:t>
            </a:fld>
            <a:endParaRPr lang="en-CA"/>
          </a:p>
        </p:txBody>
      </p:sp>
      <p:sp>
        <p:nvSpPr>
          <p:cNvPr id="1029" name="Rectangle 5"/>
          <p:cNvSpPr>
            <a:spLocks noGrp="1" noChangeArrowheads="1"/>
          </p:cNvSpPr>
          <p:nvPr>
            <p:ph type="ftr" sz="quarter" idx="3"/>
          </p:nvPr>
        </p:nvSpPr>
        <p:spPr bwMode="auto">
          <a:xfrm>
            <a:off x="2843213" y="63881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tx1"/>
                </a:solidFill>
                <a:latin typeface="Arial" charset="0"/>
              </a:defRPr>
            </a:lvl1pPr>
          </a:lstStyle>
          <a:p>
            <a:pPr>
              <a:defRPr/>
            </a:pPr>
            <a:r>
              <a:rPr lang="en-CA"/>
              <a:t>Statistics Canada • Statistique Canada</a:t>
            </a:r>
          </a:p>
        </p:txBody>
      </p:sp>
      <p:sp>
        <p:nvSpPr>
          <p:cNvPr id="1030" name="Rectangle 6"/>
          <p:cNvSpPr>
            <a:spLocks noGrp="1" noChangeArrowheads="1"/>
          </p:cNvSpPr>
          <p:nvPr>
            <p:ph type="sldNum" sz="quarter" idx="4"/>
          </p:nvPr>
        </p:nvSpPr>
        <p:spPr bwMode="auto">
          <a:xfrm>
            <a:off x="395288" y="6408738"/>
            <a:ext cx="15224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pPr>
              <a:defRPr/>
            </a:pPr>
            <a:fld id="{1E7F279C-9234-4FB2-90AF-E3B36B05FF5D}"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ransition/>
  <p:hf hdr="0"/>
  <p:txStyles>
    <p:titleStyle>
      <a:lvl1pPr algn="l" rtl="0" eaLnBrk="0" fontAlgn="base" hangingPunct="0">
        <a:spcBef>
          <a:spcPct val="0"/>
        </a:spcBef>
        <a:spcAft>
          <a:spcPct val="0"/>
        </a:spcAft>
        <a:defRPr sz="3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Arial Black" pitchFamily="34" charset="0"/>
        </a:defRPr>
      </a:lvl2pPr>
      <a:lvl3pPr algn="l" rtl="0" eaLnBrk="0" fontAlgn="base" hangingPunct="0">
        <a:spcBef>
          <a:spcPct val="0"/>
        </a:spcBef>
        <a:spcAft>
          <a:spcPct val="0"/>
        </a:spcAft>
        <a:defRPr sz="3200">
          <a:solidFill>
            <a:schemeClr val="accent2"/>
          </a:solidFill>
          <a:latin typeface="Arial Black" pitchFamily="34" charset="0"/>
        </a:defRPr>
      </a:lvl3pPr>
      <a:lvl4pPr algn="l" rtl="0" eaLnBrk="0" fontAlgn="base" hangingPunct="0">
        <a:spcBef>
          <a:spcPct val="0"/>
        </a:spcBef>
        <a:spcAft>
          <a:spcPct val="0"/>
        </a:spcAft>
        <a:defRPr sz="3200">
          <a:solidFill>
            <a:schemeClr val="accent2"/>
          </a:solidFill>
          <a:latin typeface="Arial Black" pitchFamily="34" charset="0"/>
        </a:defRPr>
      </a:lvl4pPr>
      <a:lvl5pPr algn="l" rtl="0" eaLnBrk="0" fontAlgn="base" hangingPunct="0">
        <a:spcBef>
          <a:spcPct val="0"/>
        </a:spcBef>
        <a:spcAft>
          <a:spcPct val="0"/>
        </a:spcAft>
        <a:defRPr sz="3200">
          <a:solidFill>
            <a:schemeClr val="accent2"/>
          </a:solidFill>
          <a:latin typeface="Arial Black" pitchFamily="34" charset="0"/>
        </a:defRPr>
      </a:lvl5pPr>
      <a:lvl6pPr marL="457200" algn="l" rtl="0" fontAlgn="base">
        <a:spcBef>
          <a:spcPct val="0"/>
        </a:spcBef>
        <a:spcAft>
          <a:spcPct val="0"/>
        </a:spcAft>
        <a:defRPr sz="3200">
          <a:solidFill>
            <a:schemeClr val="accent2"/>
          </a:solidFill>
          <a:latin typeface="Arial Black" pitchFamily="34" charset="0"/>
        </a:defRPr>
      </a:lvl6pPr>
      <a:lvl7pPr marL="914400" algn="l" rtl="0" fontAlgn="base">
        <a:spcBef>
          <a:spcPct val="0"/>
        </a:spcBef>
        <a:spcAft>
          <a:spcPct val="0"/>
        </a:spcAft>
        <a:defRPr sz="3200">
          <a:solidFill>
            <a:schemeClr val="accent2"/>
          </a:solidFill>
          <a:latin typeface="Arial Black" pitchFamily="34" charset="0"/>
        </a:defRPr>
      </a:lvl7pPr>
      <a:lvl8pPr marL="1371600" algn="l" rtl="0" fontAlgn="base">
        <a:spcBef>
          <a:spcPct val="0"/>
        </a:spcBef>
        <a:spcAft>
          <a:spcPct val="0"/>
        </a:spcAft>
        <a:defRPr sz="3200">
          <a:solidFill>
            <a:schemeClr val="accent2"/>
          </a:solidFill>
          <a:latin typeface="Arial Black" pitchFamily="34" charset="0"/>
        </a:defRPr>
      </a:lvl8pPr>
      <a:lvl9pPr marL="1828800" algn="l" rtl="0" fontAlgn="base">
        <a:spcBef>
          <a:spcPct val="0"/>
        </a:spcBef>
        <a:spcAft>
          <a:spcPct val="0"/>
        </a:spcAft>
        <a:defRPr sz="3200">
          <a:solidFill>
            <a:schemeClr val="accent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unstats.un.org/unsd/envaccounting/White_cover.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1692275" y="1844675"/>
            <a:ext cx="5975350" cy="366713"/>
          </a:xfrm>
          <a:prstGeom prst="rect">
            <a:avLst/>
          </a:prstGeom>
          <a:noFill/>
          <a:ln w="9525">
            <a:noFill/>
            <a:miter lim="800000"/>
            <a:headEnd/>
            <a:tailEnd/>
          </a:ln>
        </p:spPr>
        <p:txBody>
          <a:bodyPr>
            <a:spAutoFit/>
          </a:bodyPr>
          <a:lstStyle/>
          <a:p>
            <a:pPr>
              <a:spcBef>
                <a:spcPct val="50000"/>
              </a:spcBef>
            </a:pPr>
            <a:endParaRPr lang="en-US">
              <a:solidFill>
                <a:schemeClr val="tx1"/>
              </a:solidFill>
            </a:endParaRPr>
          </a:p>
        </p:txBody>
      </p:sp>
      <p:sp>
        <p:nvSpPr>
          <p:cNvPr id="5123" name="Text Box 6"/>
          <p:cNvSpPr txBox="1">
            <a:spLocks noChangeArrowheads="1"/>
          </p:cNvSpPr>
          <p:nvPr/>
        </p:nvSpPr>
        <p:spPr bwMode="auto">
          <a:xfrm>
            <a:off x="611188" y="2588711"/>
            <a:ext cx="7921625" cy="646331"/>
          </a:xfrm>
          <a:prstGeom prst="rect">
            <a:avLst/>
          </a:prstGeom>
          <a:noFill/>
          <a:ln w="9525">
            <a:noFill/>
            <a:miter lim="800000"/>
            <a:headEnd/>
            <a:tailEnd/>
          </a:ln>
        </p:spPr>
        <p:txBody>
          <a:bodyPr>
            <a:spAutoFit/>
          </a:bodyPr>
          <a:lstStyle/>
          <a:p>
            <a:pPr algn="ctr">
              <a:spcBef>
                <a:spcPct val="50000"/>
              </a:spcBef>
            </a:pPr>
            <a:r>
              <a:rPr lang="en-CA" sz="3600" b="1" dirty="0" smtClean="0">
                <a:solidFill>
                  <a:schemeClr val="bg1"/>
                </a:solidFill>
              </a:rPr>
              <a:t>Asset  Accounting</a:t>
            </a:r>
            <a:endParaRPr lang="en-CA" sz="3600" b="1" dirty="0">
              <a:solidFill>
                <a:schemeClr val="bg1"/>
              </a:solidFill>
            </a:endParaRPr>
          </a:p>
        </p:txBody>
      </p:sp>
      <p:sp>
        <p:nvSpPr>
          <p:cNvPr id="5124" name="Text Box 7"/>
          <p:cNvSpPr txBox="1">
            <a:spLocks noChangeArrowheads="1"/>
          </p:cNvSpPr>
          <p:nvPr/>
        </p:nvSpPr>
        <p:spPr bwMode="auto">
          <a:xfrm rot="10800000" flipV="1">
            <a:off x="322263" y="4469049"/>
            <a:ext cx="8572500" cy="400110"/>
          </a:xfrm>
          <a:prstGeom prst="rect">
            <a:avLst/>
          </a:prstGeom>
          <a:noFill/>
          <a:ln w="9525">
            <a:noFill/>
            <a:miter lim="800000"/>
            <a:headEnd/>
            <a:tailEnd/>
          </a:ln>
        </p:spPr>
        <p:txBody>
          <a:bodyPr wrap="square">
            <a:spAutoFit/>
          </a:bodyPr>
          <a:lstStyle/>
          <a:p>
            <a:pPr algn="ctr">
              <a:spcBef>
                <a:spcPct val="50000"/>
              </a:spcBef>
            </a:pPr>
            <a:r>
              <a:rPr lang="en-CA" sz="2000" b="1" dirty="0" smtClean="0">
                <a:solidFill>
                  <a:schemeClr val="tx1"/>
                </a:solidFill>
              </a:rPr>
              <a:t>UNSD SEEA Training of Trainers Seminar </a:t>
            </a:r>
            <a:endParaRPr lang="en-US" sz="2000" b="1" dirty="0" smtClean="0">
              <a:solidFill>
                <a:schemeClr val="tx1"/>
              </a:solidFill>
            </a:endParaRPr>
          </a:p>
        </p:txBody>
      </p:sp>
      <p:sp>
        <p:nvSpPr>
          <p:cNvPr id="5125" name="Text Box 8"/>
          <p:cNvSpPr txBox="1">
            <a:spLocks noChangeArrowheads="1"/>
          </p:cNvSpPr>
          <p:nvPr/>
        </p:nvSpPr>
        <p:spPr bwMode="auto">
          <a:xfrm>
            <a:off x="611560" y="5462354"/>
            <a:ext cx="8064500" cy="630942"/>
          </a:xfrm>
          <a:prstGeom prst="rect">
            <a:avLst/>
          </a:prstGeom>
          <a:noFill/>
          <a:ln w="9525">
            <a:noFill/>
            <a:miter lim="800000"/>
            <a:headEnd/>
            <a:tailEnd/>
          </a:ln>
        </p:spPr>
        <p:txBody>
          <a:bodyPr>
            <a:spAutoFit/>
          </a:bodyPr>
          <a:lstStyle/>
          <a:p>
            <a:pPr algn="ctr">
              <a:spcBef>
                <a:spcPct val="50000"/>
              </a:spcBef>
            </a:pPr>
            <a:r>
              <a:rPr lang="en-CA" sz="1400" b="1" dirty="0">
                <a:solidFill>
                  <a:schemeClr val="tx1"/>
                </a:solidFill>
              </a:rPr>
              <a:t>Joe St. </a:t>
            </a:r>
            <a:r>
              <a:rPr lang="en-CA" sz="1400" b="1" dirty="0" smtClean="0">
                <a:solidFill>
                  <a:schemeClr val="tx1"/>
                </a:solidFill>
              </a:rPr>
              <a:t>Lawrence</a:t>
            </a:r>
          </a:p>
          <a:p>
            <a:pPr algn="ctr">
              <a:spcBef>
                <a:spcPct val="50000"/>
              </a:spcBef>
            </a:pPr>
            <a:r>
              <a:rPr lang="en-CA" sz="1400" b="1" dirty="0" smtClean="0">
                <a:solidFill>
                  <a:schemeClr val="tx1"/>
                </a:solidFill>
              </a:rPr>
              <a:t>Statistics Canada </a:t>
            </a:r>
            <a:endParaRPr lang="en-CA" sz="1400" b="1" dirty="0">
              <a:solidFill>
                <a:schemeClr val="tx1"/>
              </a:solidFill>
            </a:endParaRPr>
          </a:p>
        </p:txBody>
      </p:sp>
      <p:sp>
        <p:nvSpPr>
          <p:cNvPr id="5126" name="Text Box 9"/>
          <p:cNvSpPr txBox="1">
            <a:spLocks noChangeArrowheads="1"/>
          </p:cNvSpPr>
          <p:nvPr/>
        </p:nvSpPr>
        <p:spPr bwMode="auto">
          <a:xfrm>
            <a:off x="539552" y="4921423"/>
            <a:ext cx="8064500" cy="307777"/>
          </a:xfrm>
          <a:prstGeom prst="rect">
            <a:avLst/>
          </a:prstGeom>
          <a:noFill/>
          <a:ln w="9525">
            <a:noFill/>
            <a:miter lim="800000"/>
            <a:headEnd/>
            <a:tailEnd/>
          </a:ln>
        </p:spPr>
        <p:txBody>
          <a:bodyPr>
            <a:spAutoFit/>
          </a:bodyPr>
          <a:lstStyle/>
          <a:p>
            <a:pPr algn="ctr">
              <a:spcBef>
                <a:spcPct val="50000"/>
              </a:spcBef>
            </a:pPr>
            <a:r>
              <a:rPr lang="en-CA" sz="1400" dirty="0" smtClean="0">
                <a:solidFill>
                  <a:schemeClr val="tx1"/>
                </a:solidFill>
              </a:rPr>
              <a:t>July 7-10, 2014, New York</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323850" y="476250"/>
            <a:ext cx="8686800" cy="1066800"/>
          </a:xfrm>
          <a:noFill/>
          <a:ln>
            <a:round/>
            <a:headEnd/>
            <a:tailEnd/>
          </a:ln>
        </p:spPr>
        <p:txBody>
          <a:bodyPr vert="horz" wrap="square" lIns="91440" tIns="45720" rIns="91440" bIns="45720" numCol="1" anchor="t" anchorCtr="0" compatLnSpc="1">
            <a:prstTxWarp prst="textNoShape">
              <a:avLst/>
            </a:prstTxWarp>
          </a:bodyPr>
          <a:lstStyle/>
          <a:p>
            <a:r>
              <a:rPr lang="en-US" dirty="0" smtClean="0"/>
              <a:t>Valuation ― Numerical example</a:t>
            </a:r>
            <a:endParaRPr lang="en-CA" dirty="0" smtClean="0"/>
          </a:p>
        </p:txBody>
      </p:sp>
      <p:sp>
        <p:nvSpPr>
          <p:cNvPr id="8" name="Rectangle 3"/>
          <p:cNvSpPr>
            <a:spLocks noGrp="1" noChangeArrowheads="1"/>
          </p:cNvSpPr>
          <p:nvPr>
            <p:ph idx="1"/>
          </p:nvPr>
        </p:nvSpPr>
        <p:spPr bwMode="auto">
          <a:xfrm>
            <a:off x="179512" y="2996952"/>
            <a:ext cx="7727950" cy="3600326"/>
          </a:xfrm>
          <a:noFill/>
          <a:ln>
            <a:miter lim="800000"/>
            <a:headEnd/>
            <a:tailEnd/>
          </a:ln>
        </p:spPr>
        <p:txBody>
          <a:bodyPr vert="horz" wrap="square" lIns="91440" tIns="45720" rIns="91440" bIns="45720" numCol="1" anchor="t" anchorCtr="0" compatLnSpc="1">
            <a:prstTxWarp prst="textNoShape">
              <a:avLst/>
            </a:prstTxWarp>
          </a:bodyPr>
          <a:lstStyle/>
          <a:p>
            <a:pPr>
              <a:spcAft>
                <a:spcPct val="50000"/>
              </a:spcAft>
              <a:buFont typeface="Monotype Sorts" pitchFamily="2" charset="2"/>
              <a:buNone/>
            </a:pPr>
            <a:r>
              <a:rPr lang="en-US" b="1" dirty="0" smtClean="0"/>
              <a:t>RR</a:t>
            </a:r>
            <a:r>
              <a:rPr lang="en-US" b="1" baseline="-25000" dirty="0" smtClean="0"/>
              <a:t>I </a:t>
            </a:r>
            <a:r>
              <a:rPr lang="en-US" b="1" dirty="0" smtClean="0"/>
              <a:t>= TR - C - (</a:t>
            </a:r>
            <a:r>
              <a:rPr lang="en-US" b="1" dirty="0" err="1" smtClean="0"/>
              <a:t>r</a:t>
            </a:r>
            <a:r>
              <a:rPr lang="en-US" b="1" baseline="-25000" dirty="0" err="1" smtClean="0"/>
              <a:t>c</a:t>
            </a:r>
            <a:r>
              <a:rPr lang="en-US" b="1" dirty="0" err="1" smtClean="0"/>
              <a:t>K</a:t>
            </a:r>
            <a:r>
              <a:rPr lang="en-US" b="1" dirty="0" smtClean="0"/>
              <a:t> + </a:t>
            </a:r>
            <a:r>
              <a:rPr lang="en-US" b="1" dirty="0" smtClean="0">
                <a:sym typeface="Symbol" pitchFamily="18" charset="2"/>
              </a:rPr>
              <a:t>)  </a:t>
            </a:r>
            <a:r>
              <a:rPr lang="en-US" dirty="0" smtClean="0">
                <a:sym typeface="Symbol" pitchFamily="18" charset="2"/>
              </a:rPr>
              <a:t>		</a:t>
            </a:r>
          </a:p>
          <a:p>
            <a:pPr>
              <a:spcAft>
                <a:spcPct val="50000"/>
              </a:spcAft>
              <a:buFont typeface="Monotype Sorts" pitchFamily="2" charset="2"/>
              <a:buNone/>
            </a:pPr>
            <a:r>
              <a:rPr lang="en-US" sz="2400" i="1" dirty="0" smtClean="0">
                <a:sym typeface="Symbol" pitchFamily="18" charset="2"/>
              </a:rPr>
              <a:t>where:</a:t>
            </a:r>
            <a:br>
              <a:rPr lang="en-US" sz="2400" i="1" dirty="0" smtClean="0">
                <a:sym typeface="Symbol" pitchFamily="18" charset="2"/>
              </a:rPr>
            </a:br>
            <a:r>
              <a:rPr lang="en-US" sz="2400" i="1" dirty="0" smtClean="0">
                <a:sym typeface="Symbol" pitchFamily="18" charset="2"/>
              </a:rPr>
              <a:t>RR = resource rent (annual)</a:t>
            </a:r>
            <a:br>
              <a:rPr lang="en-US" sz="2400" i="1" dirty="0" smtClean="0">
                <a:sym typeface="Symbol" pitchFamily="18" charset="2"/>
              </a:rPr>
            </a:br>
            <a:r>
              <a:rPr lang="en-US" sz="2400" i="1" dirty="0" smtClean="0">
                <a:sym typeface="Symbol" pitchFamily="18" charset="2"/>
              </a:rPr>
              <a:t>TR = total annual revenue</a:t>
            </a:r>
            <a:br>
              <a:rPr lang="en-US" sz="2400" i="1" dirty="0" smtClean="0">
                <a:sym typeface="Symbol" pitchFamily="18" charset="2"/>
              </a:rPr>
            </a:br>
            <a:r>
              <a:rPr lang="en-US" sz="2400" i="1" dirty="0" smtClean="0">
                <a:sym typeface="Symbol" pitchFamily="18" charset="2"/>
              </a:rPr>
              <a:t>C = annual non-capital extraction cost (excluding taxes)</a:t>
            </a:r>
            <a:br>
              <a:rPr lang="en-US" sz="2400" i="1" dirty="0" smtClean="0">
                <a:sym typeface="Symbol" pitchFamily="18" charset="2"/>
              </a:rPr>
            </a:br>
            <a:r>
              <a:rPr lang="en-US" sz="2400" i="1" dirty="0" smtClean="0">
                <a:sym typeface="Symbol" pitchFamily="18" charset="2"/>
              </a:rPr>
              <a:t> = annual depreciation</a:t>
            </a:r>
            <a:br>
              <a:rPr lang="en-US" sz="2400" i="1" dirty="0" smtClean="0">
                <a:sym typeface="Symbol" pitchFamily="18" charset="2"/>
              </a:rPr>
            </a:br>
            <a:r>
              <a:rPr lang="en-US" sz="2400" i="1" dirty="0" err="1" smtClean="0"/>
              <a:t>r</a:t>
            </a:r>
            <a:r>
              <a:rPr lang="en-US" sz="2400" i="1" baseline="-25000" dirty="0" err="1" smtClean="0"/>
              <a:t>c</a:t>
            </a:r>
            <a:r>
              <a:rPr lang="en-US" sz="2400" i="1" dirty="0" err="1" smtClean="0"/>
              <a:t>K</a:t>
            </a:r>
            <a:r>
              <a:rPr lang="en-US" sz="2400" i="1" dirty="0" smtClean="0"/>
              <a:t> = return to produced capital</a:t>
            </a:r>
            <a:endParaRPr lang="en-US" dirty="0" smtClean="0"/>
          </a:p>
        </p:txBody>
      </p:sp>
      <p:graphicFrame>
        <p:nvGraphicFramePr>
          <p:cNvPr id="11" name="Table 10"/>
          <p:cNvGraphicFramePr>
            <a:graphicFrameLocks noGrp="1"/>
          </p:cNvGraphicFramePr>
          <p:nvPr/>
        </p:nvGraphicFramePr>
        <p:xfrm>
          <a:off x="107504" y="1412776"/>
          <a:ext cx="8928993" cy="1525679"/>
        </p:xfrm>
        <a:graphic>
          <a:graphicData uri="http://schemas.openxmlformats.org/drawingml/2006/table">
            <a:tbl>
              <a:tblPr/>
              <a:tblGrid>
                <a:gridCol w="294768"/>
                <a:gridCol w="530581"/>
                <a:gridCol w="510930"/>
                <a:gridCol w="599360"/>
                <a:gridCol w="609185"/>
                <a:gridCol w="530581"/>
                <a:gridCol w="523212"/>
                <a:gridCol w="530581"/>
                <a:gridCol w="501105"/>
                <a:gridCol w="520755"/>
                <a:gridCol w="552688"/>
                <a:gridCol w="609185"/>
                <a:gridCol w="501105"/>
                <a:gridCol w="464259"/>
                <a:gridCol w="992384"/>
                <a:gridCol w="658314"/>
              </a:tblGrid>
              <a:tr h="100705">
                <a:tc>
                  <a:txBody>
                    <a:bodyPr/>
                    <a:lstStyle/>
                    <a:p>
                      <a:pPr algn="ctr" fontAlgn="b"/>
                      <a:r>
                        <a:rPr lang="en-CA" sz="600" b="0" i="0" u="none" strike="noStrike" dirty="0">
                          <a:solidFill>
                            <a:srgbClr val="000000"/>
                          </a:solidFill>
                          <a:latin typeface="Calibri"/>
                        </a:rPr>
                        <a:t>A</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B</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C</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D</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E</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F</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G</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H</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I</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J</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K</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L</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M</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N</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O</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P</a:t>
                      </a:r>
                    </a:p>
                  </a:txBody>
                  <a:tcPr marL="0" marR="0" marT="0" marB="0" anchor="b">
                    <a:lnL>
                      <a:noFill/>
                    </a:lnL>
                    <a:lnR>
                      <a:noFill/>
                    </a:lnR>
                    <a:lnT>
                      <a:noFill/>
                    </a:lnT>
                    <a:lnB>
                      <a:noFill/>
                    </a:lnB>
                  </a:tcPr>
                </a:tc>
              </a:tr>
              <a:tr h="402819">
                <a:tc>
                  <a:txBody>
                    <a:bodyPr/>
                    <a:lstStyle/>
                    <a:p>
                      <a:pPr algn="l" fontAlgn="b"/>
                      <a:r>
                        <a:rPr lang="en-CA" sz="500" b="1" i="0" u="none" strike="noStrike">
                          <a:solidFill>
                            <a:srgbClr val="000000"/>
                          </a:solidFill>
                          <a:latin typeface="Arial"/>
                        </a:rPr>
                        <a:t>Crude Bitumen - 211114</a:t>
                      </a:r>
                    </a:p>
                  </a:txBody>
                  <a:tcPr marL="0" marR="0" marT="0" marB="0" anchor="b">
                    <a:lnL>
                      <a:noFill/>
                    </a:lnL>
                    <a:lnR>
                      <a:noFill/>
                    </a:lnR>
                    <a:lnT>
                      <a:noFill/>
                    </a:lnT>
                    <a:lnB>
                      <a:noFill/>
                    </a:lnB>
                    <a:solidFill>
                      <a:srgbClr val="FFFF99"/>
                    </a:solidFill>
                  </a:tcPr>
                </a:tc>
                <a:tc>
                  <a:txBody>
                    <a:bodyPr/>
                    <a:lstStyle/>
                    <a:p>
                      <a:pPr algn="ctr" fontAlgn="b"/>
                      <a:r>
                        <a:rPr lang="en-CA" sz="500" b="0" i="0" u="none" strike="noStrike">
                          <a:solidFill>
                            <a:srgbClr val="000000"/>
                          </a:solidFill>
                          <a:latin typeface="Arial"/>
                        </a:rPr>
                        <a:t> </a:t>
                      </a:r>
                    </a:p>
                  </a:txBody>
                  <a:tcPr marL="0" marR="0" marT="0" marB="0" anchor="b">
                    <a:lnL>
                      <a:noFill/>
                    </a:lnL>
                    <a:lnR>
                      <a:noFill/>
                    </a:lnR>
                    <a:lnT>
                      <a:noFill/>
                    </a:lnT>
                    <a:lnB>
                      <a:noFill/>
                    </a:lnB>
                    <a:solidFill>
                      <a:srgbClr val="FFFF00"/>
                    </a:solidFill>
                  </a:tcPr>
                </a:tc>
                <a:tc>
                  <a:txBody>
                    <a:bodyPr/>
                    <a:lstStyle/>
                    <a:p>
                      <a:pPr algn="ctr" fontAlgn="b"/>
                      <a:r>
                        <a:rPr lang="en-CA" sz="500" b="0" i="0" u="none" strike="noStrike">
                          <a:solidFill>
                            <a:srgbClr val="000000"/>
                          </a:solidFill>
                          <a:latin typeface="Arial"/>
                        </a:rPr>
                        <a:t> </a:t>
                      </a:r>
                    </a:p>
                  </a:txBody>
                  <a:tcPr marL="0" marR="0" marT="0" marB="0" anchor="b">
                    <a:lnL>
                      <a:noFill/>
                    </a:lnL>
                    <a:lnR>
                      <a:noFill/>
                    </a:lnR>
                    <a:lnT>
                      <a:noFill/>
                    </a:lnT>
                    <a:lnB>
                      <a:noFill/>
                    </a:lnB>
                    <a:solidFill>
                      <a:srgbClr val="FFFF00"/>
                    </a:solidFill>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C0C0C0"/>
                        </a:solidFill>
                        <a:latin typeface="Arial"/>
                      </a:endParaRPr>
                    </a:p>
                  </a:txBody>
                  <a:tcPr marL="0" marR="0" marT="0" marB="0" anchor="b">
                    <a:lnL>
                      <a:noFill/>
                    </a:lnL>
                    <a:lnR>
                      <a:noFill/>
                    </a:lnR>
                    <a:lnT>
                      <a:noFill/>
                    </a:lnT>
                    <a:lnB>
                      <a:noFill/>
                    </a:lnB>
                  </a:tcPr>
                </a:tc>
              </a:tr>
              <a:tr h="85599">
                <a:tc>
                  <a:txBody>
                    <a:bodyPr/>
                    <a:lstStyle/>
                    <a:p>
                      <a:pPr algn="l"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gridSpan="4">
                  <a:txBody>
                    <a:bodyPr/>
                    <a:lstStyle/>
                    <a:p>
                      <a:pPr algn="l" fontAlgn="b"/>
                      <a:r>
                        <a:rPr lang="en-CA" sz="500" b="1" i="0" u="none" strike="noStrike">
                          <a:solidFill>
                            <a:srgbClr val="FF0000"/>
                          </a:solidFill>
                          <a:latin typeface="Arial"/>
                        </a:rPr>
                        <a:t>Reserves under active development</a:t>
                      </a:r>
                    </a:p>
                  </a:txBody>
                  <a:tcPr marL="0" marR="0" marT="0" marB="0" anchor="b">
                    <a:lnL>
                      <a:noFill/>
                    </a:lnL>
                    <a:lnR>
                      <a:noFill/>
                    </a:lnR>
                    <a:lnT>
                      <a:noFill/>
                    </a:lnT>
                    <a:lnB>
                      <a:noFill/>
                    </a:lnB>
                  </a:tcPr>
                </a:tc>
                <a:tc hMerge="1">
                  <a:txBody>
                    <a:bodyPr/>
                    <a:lstStyle/>
                    <a:p>
                      <a:endParaRPr lang="fr-CA"/>
                    </a:p>
                  </a:txBody>
                  <a:tcPr/>
                </a:tc>
                <a:tc hMerge="1">
                  <a:txBody>
                    <a:bodyPr/>
                    <a:lstStyle/>
                    <a:p>
                      <a:endParaRPr lang="fr-CA"/>
                    </a:p>
                  </a:txBody>
                  <a:tcPr/>
                </a:tc>
                <a:tc hMerge="1">
                  <a:txBody>
                    <a:bodyPr/>
                    <a:lstStyle/>
                    <a:p>
                      <a:endParaRPr lang="fr-CA"/>
                    </a:p>
                  </a:txBody>
                  <a:tcPr/>
                </a:tc>
                <a:tc>
                  <a:txBody>
                    <a:bodyPr/>
                    <a:lstStyle/>
                    <a:p>
                      <a:pPr algn="ctr" fontAlgn="b"/>
                      <a:r>
                        <a:rPr lang="en-CA" sz="500" b="1" i="0" u="none" strike="noStrike">
                          <a:solidFill>
                            <a:srgbClr val="000000"/>
                          </a:solidFill>
                          <a:latin typeface="Arial"/>
                        </a:rPr>
                        <a:t>4.00%</a:t>
                      </a:r>
                    </a:p>
                  </a:txBody>
                  <a:tcPr marL="0" marR="0" marT="0" marB="0" anchor="b">
                    <a:lnL>
                      <a:noFill/>
                    </a:lnL>
                    <a:lnR>
                      <a:noFill/>
                    </a:lnR>
                    <a:lnT>
                      <a:noFill/>
                    </a:lnT>
                    <a:lnB>
                      <a:noFill/>
                    </a:lnB>
                    <a:solidFill>
                      <a:srgbClr val="CCFFCC"/>
                    </a:solidFill>
                  </a:tcPr>
                </a:tc>
                <a:tc>
                  <a:txBody>
                    <a:bodyPr/>
                    <a:lstStyle/>
                    <a:p>
                      <a:pPr algn="l" fontAlgn="b"/>
                      <a:r>
                        <a:rPr lang="en-CA" sz="500" b="1" i="0" u="none" strike="noStrike">
                          <a:solidFill>
                            <a:srgbClr val="000000"/>
                          </a:solidFill>
                          <a:latin typeface="Arial"/>
                        </a:rPr>
                        <a:t>= Discount rate</a:t>
                      </a:r>
                    </a:p>
                  </a:txBody>
                  <a:tcPr marL="0" marR="0" marT="0" marB="0" anchor="b">
                    <a:lnL>
                      <a:noFill/>
                    </a:lnL>
                    <a:lnR>
                      <a:noFill/>
                    </a:lnR>
                    <a:lnT>
                      <a:noFill/>
                    </a:lnT>
                    <a:lnB>
                      <a:noFill/>
                    </a:lnB>
                    <a:solidFill>
                      <a:srgbClr val="CCFFCC"/>
                    </a:solidFill>
                  </a:tcPr>
                </a:tc>
                <a:tc>
                  <a:txBody>
                    <a:bodyPr/>
                    <a:lstStyle/>
                    <a:p>
                      <a:pPr algn="ctr" fontAlgn="b"/>
                      <a:endParaRPr lang="en-CA" sz="500" b="0" i="0" u="none" strike="noStrike">
                        <a:solidFill>
                          <a:srgbClr val="C0C0C0"/>
                        </a:solidFill>
                        <a:latin typeface="Arial"/>
                      </a:endParaRPr>
                    </a:p>
                  </a:txBody>
                  <a:tcPr marL="0" marR="0" marT="0" marB="0" anchor="b">
                    <a:lnL>
                      <a:noFill/>
                    </a:lnL>
                    <a:lnR>
                      <a:noFill/>
                    </a:lnR>
                    <a:lnT>
                      <a:noFill/>
                    </a:lnT>
                    <a:lnB>
                      <a:noFill/>
                    </a:lnB>
                  </a:tcPr>
                </a:tc>
              </a:tr>
              <a:tr h="80564">
                <a:tc>
                  <a:txBody>
                    <a:bodyPr/>
                    <a:lstStyle/>
                    <a:p>
                      <a:pPr algn="l"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1"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gridSpan="4">
                  <a:txBody>
                    <a:bodyPr/>
                    <a:lstStyle/>
                    <a:p>
                      <a:pPr algn="ctr" fontAlgn="b"/>
                      <a:r>
                        <a:rPr lang="en-CA" sz="500" b="1" i="0" u="none" strike="noStrike">
                          <a:solidFill>
                            <a:srgbClr val="000000"/>
                          </a:solidFill>
                          <a:latin typeface="Arial"/>
                        </a:rPr>
                        <a:t>Physical accounts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fr-CA"/>
                    </a:p>
                  </a:txBody>
                  <a:tcPr/>
                </a:tc>
                <a:tc hMerge="1">
                  <a:txBody>
                    <a:bodyPr/>
                    <a:lstStyle/>
                    <a:p>
                      <a:endParaRPr lang="fr-CA"/>
                    </a:p>
                  </a:txBody>
                  <a:tcPr/>
                </a:tc>
                <a:tc hMerge="1">
                  <a:txBody>
                    <a:bodyPr/>
                    <a:lstStyle/>
                    <a:p>
                      <a:endParaRPr lang="fr-CA"/>
                    </a:p>
                  </a:txBody>
                  <a:tcPr/>
                </a:tc>
                <a:tc>
                  <a:txBody>
                    <a:bodyPr/>
                    <a:lstStyle/>
                    <a:p>
                      <a:pPr algn="ctr" fontAlgn="b"/>
                      <a:r>
                        <a:rPr lang="en-CA" sz="5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500" b="0" i="0" u="none" strike="noStrike">
                          <a:solidFill>
                            <a:srgbClr val="000000"/>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CA" sz="500" b="1"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0634">
                <a:tc>
                  <a:txBody>
                    <a:bodyPr/>
                    <a:lstStyle/>
                    <a:p>
                      <a:pPr algn="l"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ctr" fontAlgn="b"/>
                      <a:r>
                        <a:rPr lang="en-CA" sz="500" b="1" i="1" u="none" strike="noStrike">
                          <a:solidFill>
                            <a:srgbClr val="000000"/>
                          </a:solidFill>
                          <a:latin typeface="Arial"/>
                        </a:rPr>
                        <a:t>GEOMETRIC</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fr-CA"/>
                    </a:p>
                  </a:txBody>
                  <a:tcPr/>
                </a:tc>
                <a:tc>
                  <a:txBody>
                    <a:bodyPr/>
                    <a:lstStyle/>
                    <a:p>
                      <a:pPr algn="ctr" fontAlgn="b"/>
                      <a:endParaRPr lang="en-CA" sz="500" b="1" i="1"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CA" sz="5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CA" sz="5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500" b="0" i="0" u="none" strike="noStrike">
                          <a:solidFill>
                            <a:srgbClr val="000000"/>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CA" sz="500" b="0" i="0" u="none" strike="noStrike">
                        <a:solidFill>
                          <a:srgbClr val="C0C0C0"/>
                        </a:solidFill>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41692">
                <a:tc>
                  <a:txBody>
                    <a:bodyPr/>
                    <a:lstStyle/>
                    <a:p>
                      <a:pPr algn="ctr" fontAlgn="b"/>
                      <a:r>
                        <a:rPr lang="en-CA" sz="500" b="1" i="0" u="none" strike="noStrike">
                          <a:solidFill>
                            <a:srgbClr val="000000"/>
                          </a:solidFill>
                          <a:latin typeface="Arial"/>
                        </a:rPr>
                        <a:t>Year</a:t>
                      </a:r>
                    </a:p>
                  </a:txBody>
                  <a:tcPr marL="0" marR="0" marT="0" marB="0" anchor="b">
                    <a:lnL>
                      <a:noFill/>
                    </a:lnL>
                    <a:lnR>
                      <a:noFill/>
                    </a:lnR>
                    <a:lnT>
                      <a:noFill/>
                    </a:lnT>
                    <a:lnB>
                      <a:noFill/>
                    </a:lnB>
                  </a:tcPr>
                </a:tc>
                <a:tc>
                  <a:txBody>
                    <a:bodyPr/>
                    <a:lstStyle/>
                    <a:p>
                      <a:pPr algn="ctr" fontAlgn="ctr"/>
                      <a:r>
                        <a:rPr lang="en-CA" sz="500" b="1" i="0" u="none" strike="noStrike">
                          <a:solidFill>
                            <a:srgbClr val="000000"/>
                          </a:solidFill>
                          <a:latin typeface="Arial"/>
                        </a:rPr>
                        <a:t>Total revenues</a:t>
                      </a:r>
                    </a:p>
                  </a:txBody>
                  <a:tcPr marL="0" marR="0" marT="0" marB="0" anchor="ctr">
                    <a:lnL>
                      <a:noFill/>
                    </a:lnL>
                    <a:lnR>
                      <a:noFill/>
                    </a:lnR>
                    <a:lnT>
                      <a:noFill/>
                    </a:lnT>
                    <a:lnB>
                      <a:noFill/>
                    </a:lnB>
                  </a:tcPr>
                </a:tc>
                <a:tc>
                  <a:txBody>
                    <a:bodyPr/>
                    <a:lstStyle/>
                    <a:p>
                      <a:pPr algn="ctr" fontAlgn="ctr"/>
                      <a:r>
                        <a:rPr lang="en-CA" sz="500" b="1" i="0" u="none" strike="noStrike">
                          <a:solidFill>
                            <a:srgbClr val="000000"/>
                          </a:solidFill>
                          <a:latin typeface="Arial"/>
                        </a:rPr>
                        <a:t>Total production costs</a:t>
                      </a:r>
                    </a:p>
                  </a:txBody>
                  <a:tcPr marL="0" marR="0" marT="0" marB="0" anchor="ctr">
                    <a:lnL>
                      <a:noFill/>
                    </a:lnL>
                    <a:lnR>
                      <a:noFill/>
                    </a:lnR>
                    <a:lnT>
                      <a:noFill/>
                    </a:lnT>
                    <a:lnB>
                      <a:noFill/>
                    </a:lnB>
                  </a:tcPr>
                </a:tc>
                <a:tc>
                  <a:txBody>
                    <a:bodyPr/>
                    <a:lstStyle/>
                    <a:p>
                      <a:pPr algn="ctr" fontAlgn="ctr"/>
                      <a:r>
                        <a:rPr lang="en-CA" sz="500" b="1" i="0" u="none" strike="noStrike">
                          <a:solidFill>
                            <a:srgbClr val="000000"/>
                          </a:solidFill>
                          <a:latin typeface="Arial"/>
                        </a:rPr>
                        <a:t>Depreciation</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CA" sz="500" b="1" i="0" u="none" strike="noStrike">
                          <a:solidFill>
                            <a:srgbClr val="000000"/>
                          </a:solidFill>
                          <a:latin typeface="Arial"/>
                        </a:rPr>
                        <a:t>Net capital stock</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CA" sz="500" b="1" i="0" u="none" strike="noStrike">
                          <a:solidFill>
                            <a:srgbClr val="000000"/>
                          </a:solidFill>
                          <a:latin typeface="Arial"/>
                        </a:rPr>
                        <a:t>Rate of return</a:t>
                      </a:r>
                    </a:p>
                  </a:txBody>
                  <a:tcPr marL="0" marR="0" marT="0" marB="0" anchor="ctr">
                    <a:lnL>
                      <a:noFill/>
                    </a:lnL>
                    <a:lnR>
                      <a:noFill/>
                    </a:lnR>
                    <a:lnT>
                      <a:noFill/>
                    </a:lnT>
                    <a:lnB>
                      <a:noFill/>
                    </a:lnB>
                  </a:tcPr>
                </a:tc>
                <a:tc>
                  <a:txBody>
                    <a:bodyPr/>
                    <a:lstStyle/>
                    <a:p>
                      <a:pPr algn="ctr" fontAlgn="ctr"/>
                      <a:r>
                        <a:rPr lang="en-CA" sz="500" b="1" i="0" u="none" strike="noStrike">
                          <a:solidFill>
                            <a:srgbClr val="000000"/>
                          </a:solidFill>
                          <a:latin typeface="Arial"/>
                        </a:rPr>
                        <a:t>Return to capital</a:t>
                      </a:r>
                    </a:p>
                  </a:txBody>
                  <a:tcPr marL="0" marR="0" marT="0" marB="0" anchor="ctr">
                    <a:lnL>
                      <a:noFill/>
                    </a:lnL>
                    <a:lnR>
                      <a:noFill/>
                    </a:lnR>
                    <a:lnT>
                      <a:noFill/>
                    </a:lnT>
                    <a:lnB>
                      <a:noFill/>
                    </a:lnB>
                  </a:tcPr>
                </a:tc>
                <a:tc>
                  <a:txBody>
                    <a:bodyPr/>
                    <a:lstStyle/>
                    <a:p>
                      <a:pPr algn="ctr" fontAlgn="ctr"/>
                      <a:r>
                        <a:rPr lang="en-CA" sz="500" b="1" i="0" u="none" strike="noStrike">
                          <a:solidFill>
                            <a:srgbClr val="000000"/>
                          </a:solidFill>
                          <a:latin typeface="Arial"/>
                        </a:rPr>
                        <a:t>Total extraction costs</a:t>
                      </a:r>
                    </a:p>
                  </a:txBody>
                  <a:tcPr marL="0" marR="0" marT="0" marB="0" anchor="ctr">
                    <a:lnL>
                      <a:noFill/>
                    </a:lnL>
                    <a:lnR>
                      <a:noFill/>
                    </a:lnR>
                    <a:lnT>
                      <a:noFill/>
                    </a:lnT>
                    <a:lnB>
                      <a:noFill/>
                    </a:lnB>
                  </a:tcPr>
                </a:tc>
                <a:tc>
                  <a:txBody>
                    <a:bodyPr/>
                    <a:lstStyle/>
                    <a:p>
                      <a:pPr algn="ctr" fontAlgn="ctr"/>
                      <a:r>
                        <a:rPr lang="en-CA" sz="500" b="1" i="0" u="none" strike="noStrike">
                          <a:solidFill>
                            <a:srgbClr val="000000"/>
                          </a:solidFill>
                          <a:latin typeface="Arial"/>
                        </a:rPr>
                        <a:t>Resource rent</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500" b="1" i="0" u="none" strike="noStrike">
                          <a:solidFill>
                            <a:srgbClr val="000000"/>
                          </a:solidFill>
                          <a:latin typeface="Arial"/>
                        </a:rPr>
                        <a:t>Opening Stock</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CA" sz="500" b="1" i="0" u="none" strike="noStrike">
                          <a:solidFill>
                            <a:srgbClr val="000000"/>
                          </a:solidFill>
                          <a:latin typeface="Arial"/>
                        </a:rPr>
                        <a:t>Additions / Revisions</a:t>
                      </a:r>
                    </a:p>
                  </a:txBody>
                  <a:tcPr marL="0" marR="0" marT="0" marB="0" anchor="ctr">
                    <a:lnL>
                      <a:noFill/>
                    </a:lnL>
                    <a:lnR>
                      <a:noFill/>
                    </a:lnR>
                    <a:lnT>
                      <a:noFill/>
                    </a:lnT>
                    <a:lnB>
                      <a:noFill/>
                    </a:lnB>
                  </a:tcPr>
                </a:tc>
                <a:tc>
                  <a:txBody>
                    <a:bodyPr/>
                    <a:lstStyle/>
                    <a:p>
                      <a:pPr algn="ctr" fontAlgn="ctr"/>
                      <a:r>
                        <a:rPr lang="en-CA" sz="500" b="1" i="0" u="none" strike="noStrike">
                          <a:solidFill>
                            <a:srgbClr val="000000"/>
                          </a:solidFill>
                          <a:latin typeface="Arial"/>
                        </a:rPr>
                        <a:t>Depletion / Quantity of production</a:t>
                      </a:r>
                    </a:p>
                  </a:txBody>
                  <a:tcPr marL="0" marR="0" marT="0" marB="0" anchor="ctr">
                    <a:lnL>
                      <a:noFill/>
                    </a:lnL>
                    <a:lnR>
                      <a:noFill/>
                    </a:lnR>
                    <a:lnT>
                      <a:noFill/>
                    </a:lnT>
                    <a:lnB>
                      <a:noFill/>
                    </a:lnB>
                  </a:tcPr>
                </a:tc>
                <a:tc>
                  <a:txBody>
                    <a:bodyPr/>
                    <a:lstStyle/>
                    <a:p>
                      <a:pPr algn="ctr" fontAlgn="ctr"/>
                      <a:r>
                        <a:rPr lang="en-CA" sz="500" b="1" i="0" u="none" strike="noStrike">
                          <a:solidFill>
                            <a:srgbClr val="000000"/>
                          </a:solidFill>
                          <a:latin typeface="Arial"/>
                        </a:rPr>
                        <a:t>Closing Stock</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500" b="1" i="0" u="none" strike="noStrike">
                          <a:solidFill>
                            <a:srgbClr val="000000"/>
                          </a:solidFill>
                          <a:latin typeface="Arial"/>
                        </a:rPr>
                        <a:t>Reserve life</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CA" sz="500" b="1" i="0" u="none" strike="noStrike">
                          <a:solidFill>
                            <a:srgbClr val="000000"/>
                          </a:solidFill>
                          <a:latin typeface="Arial"/>
                        </a:rPr>
                        <a:t>Discount factor</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500" b="1" i="0" u="none" strike="noStrike">
                          <a:solidFill>
                            <a:srgbClr val="000000"/>
                          </a:solidFill>
                          <a:latin typeface="Arial"/>
                        </a:rPr>
                        <a:t>Net Present Value</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80564">
                <a:tc>
                  <a:txBody>
                    <a:bodyPr/>
                    <a:lstStyle/>
                    <a:p>
                      <a:pPr algn="l" fontAlgn="b"/>
                      <a:endParaRPr lang="en-CA" sz="500" b="0" i="1"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CA" sz="500" b="0" i="1" u="none" strike="noStrike">
                          <a:solidFill>
                            <a:srgbClr val="000000"/>
                          </a:solidFill>
                          <a:latin typeface="Arial"/>
                        </a:rPr>
                        <a:t>$ '000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0" i="1" u="none" strike="noStrike">
                          <a:solidFill>
                            <a:srgbClr val="000000"/>
                          </a:solidFill>
                          <a:latin typeface="Arial"/>
                        </a:rPr>
                        <a:t>$ '000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0" i="1" u="none" strike="noStrike">
                          <a:solidFill>
                            <a:srgbClr val="000000"/>
                          </a:solidFill>
                          <a:latin typeface="Arial"/>
                        </a:rPr>
                        <a:t>$ '000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0" i="1" u="none" strike="noStrike">
                          <a:solidFill>
                            <a:srgbClr val="000000"/>
                          </a:solidFill>
                          <a:latin typeface="Arial"/>
                        </a:rPr>
                        <a:t>$ '000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0" i="1" u="none" strike="noStrike">
                          <a:solidFill>
                            <a:srgbClr val="000000"/>
                          </a:solidFill>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0" i="1" u="none" strike="noStrike">
                          <a:solidFill>
                            <a:srgbClr val="000000"/>
                          </a:solidFill>
                          <a:latin typeface="Arial"/>
                        </a:rPr>
                        <a:t>$ '000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0" i="1" u="none" strike="noStrike">
                          <a:solidFill>
                            <a:srgbClr val="000000"/>
                          </a:solidFill>
                          <a:latin typeface="Arial"/>
                        </a:rPr>
                        <a:t>$ '000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0" i="1" u="none" strike="noStrike">
                          <a:solidFill>
                            <a:srgbClr val="000000"/>
                          </a:solidFill>
                          <a:latin typeface="Arial"/>
                        </a:rPr>
                        <a:t>$ '000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CA" sz="500" b="0" i="1" u="none" strike="noStrike">
                          <a:solidFill>
                            <a:srgbClr val="000000"/>
                          </a:solidFill>
                          <a:latin typeface="Arial"/>
                        </a:rPr>
                        <a:t>'000 m³</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CA" sz="500" b="0" i="1" u="none" strike="noStrike">
                          <a:solidFill>
                            <a:srgbClr val="000000"/>
                          </a:solidFill>
                          <a:latin typeface="Arial"/>
                        </a:rPr>
                        <a:t>'000 m³</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CA" sz="500" b="0" i="1" u="none" strike="noStrike">
                          <a:solidFill>
                            <a:srgbClr val="000000"/>
                          </a:solidFill>
                          <a:latin typeface="Arial"/>
                        </a:rPr>
                        <a:t>'000 m³</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CA" sz="500" b="0" i="1" u="none" strike="noStrike">
                          <a:solidFill>
                            <a:srgbClr val="000000"/>
                          </a:solidFill>
                          <a:latin typeface="Arial"/>
                        </a:rPr>
                        <a:t>'000 m³</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CA" sz="500" b="0" i="1" u="none" strike="noStrike">
                          <a:solidFill>
                            <a:srgbClr val="000000"/>
                          </a:solidFill>
                          <a:latin typeface="Arial"/>
                        </a:rPr>
                        <a:t>years</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CA" sz="500" b="0" i="1"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CA" sz="500" b="0" i="1" u="none" strike="noStrike">
                          <a:solidFill>
                            <a:srgbClr val="000000"/>
                          </a:solidFill>
                          <a:latin typeface="Arial"/>
                        </a:rPr>
                        <a:t>$'000 000</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265861">
                <a:tc>
                  <a:txBody>
                    <a:bodyPr/>
                    <a:lstStyle/>
                    <a:p>
                      <a:pPr algn="l" fontAlgn="b"/>
                      <a:r>
                        <a:rPr lang="en-CA" sz="500" b="0" i="1" u="none" strike="noStrike">
                          <a:solidFill>
                            <a:srgbClr val="000000"/>
                          </a:solidFill>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CA" sz="600" b="0" i="0" u="none" strike="noStrike">
                          <a:solidFill>
                            <a:srgbClr val="000000"/>
                          </a:solidFill>
                          <a:latin typeface="Calibri"/>
                        </a:rPr>
                        <a:t>CAPP</a:t>
                      </a:r>
                      <a:r>
                        <a:rPr lang="en-CA" sz="600" b="0" i="0" u="none" strike="noStrike" baseline="30000">
                          <a:solidFill>
                            <a:srgbClr val="000000"/>
                          </a:solidFill>
                          <a:latin typeface="Calibri"/>
                        </a:rPr>
                        <a:t>1</a:t>
                      </a:r>
                      <a:endParaRPr lang="en-CA" sz="6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600" b="0" i="0" u="none" strike="noStrike">
                          <a:solidFill>
                            <a:srgbClr val="000000"/>
                          </a:solidFill>
                          <a:latin typeface="Calibri"/>
                        </a:rPr>
                        <a:t>CAPP</a:t>
                      </a:r>
                      <a:r>
                        <a:rPr lang="en-CA" sz="600" b="0" i="0" u="none" strike="noStrike" baseline="30000">
                          <a:solidFill>
                            <a:srgbClr val="000000"/>
                          </a:solidFill>
                          <a:latin typeface="Calibri"/>
                        </a:rPr>
                        <a:t>2</a:t>
                      </a:r>
                      <a:endParaRPr lang="en-CA" sz="6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CA" sz="600" b="0" i="0" u="none" strike="noStrike">
                          <a:solidFill>
                            <a:srgbClr val="000000"/>
                          </a:solidFill>
                          <a:latin typeface="Calibri"/>
                        </a:rPr>
                        <a:t>CANSIM 031-0002</a:t>
                      </a:r>
                      <a:r>
                        <a:rPr lang="en-CA" sz="600" b="0" i="0" u="none" strike="noStrike" baseline="30000">
                          <a:solidFill>
                            <a:srgbClr val="000000"/>
                          </a:solidFill>
                          <a:latin typeface="Calibri"/>
                        </a:rPr>
                        <a:t>3</a:t>
                      </a:r>
                      <a:endParaRPr lang="en-CA"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A"/>
                    </a:p>
                  </a:txBody>
                  <a:tcPr/>
                </a:tc>
                <a:tc>
                  <a:txBody>
                    <a:bodyPr/>
                    <a:lstStyle/>
                    <a:p>
                      <a:pPr algn="l" fontAlgn="b"/>
                      <a:r>
                        <a:rPr lang="en-CA" sz="600" b="0" i="1" u="none" strike="noStrike">
                          <a:solidFill>
                            <a:srgbClr val="000000"/>
                          </a:solidFill>
                          <a:latin typeface="Calibri"/>
                        </a:rPr>
                        <a:t>Rate of return folder</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600" b="0" i="0" u="none" strike="noStrike">
                          <a:solidFill>
                            <a:srgbClr val="000000"/>
                          </a:solidFill>
                          <a:latin typeface="Calibri"/>
                        </a:rPr>
                        <a:t>(E*F)</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600" b="0" i="0" u="none" strike="noStrike">
                          <a:solidFill>
                            <a:srgbClr val="000000"/>
                          </a:solidFill>
                          <a:latin typeface="Calibri"/>
                        </a:rPr>
                        <a:t>(C+D+G)</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600" b="0" i="0" u="none" strike="noStrike">
                          <a:solidFill>
                            <a:srgbClr val="000000"/>
                          </a:solidFill>
                          <a:latin typeface="Calibri"/>
                        </a:rPr>
                        <a:t>(B-H)</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600" b="0" i="0" u="none" strike="noStrike">
                          <a:solidFill>
                            <a:srgbClr val="000000"/>
                          </a:solidFill>
                          <a:latin typeface="Calibri"/>
                        </a:rPr>
                        <a:t>(M</a:t>
                      </a:r>
                      <a:r>
                        <a:rPr lang="en-CA" sz="600" b="0" i="1" u="none" strike="noStrike">
                          <a:solidFill>
                            <a:srgbClr val="000000"/>
                          </a:solidFill>
                          <a:latin typeface="Calibri"/>
                        </a:rPr>
                        <a:t>t-1</a:t>
                      </a:r>
                      <a:r>
                        <a:rPr lang="en-CA" sz="600" b="0" i="0" u="none" strike="noStrike">
                          <a:solidFill>
                            <a:srgbClr val="000000"/>
                          </a:solidFill>
                          <a:latin typeface="Calibri"/>
                        </a:rPr>
                        <a:t>)</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600" b="0" i="0" u="none" strike="noStrike" dirty="0">
                          <a:solidFill>
                            <a:srgbClr val="000000"/>
                          </a:solidFill>
                          <a:latin typeface="Calibri"/>
                        </a:rPr>
                        <a:t>(M-J+L)</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600" b="0" i="0" u="none" strike="noStrike">
                          <a:solidFill>
                            <a:srgbClr val="000000"/>
                          </a:solidFill>
                          <a:latin typeface="Calibri"/>
                        </a:rPr>
                        <a:t>AER ST98</a:t>
                      </a:r>
                      <a:r>
                        <a:rPr lang="en-CA" sz="600" b="0" i="0" u="none" strike="noStrike" baseline="30000">
                          <a:solidFill>
                            <a:srgbClr val="000000"/>
                          </a:solidFill>
                          <a:latin typeface="Calibri"/>
                        </a:rPr>
                        <a:t>4</a:t>
                      </a:r>
                      <a:endParaRPr lang="en-CA" sz="6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600" b="0" i="0" u="none" strike="noStrike">
                          <a:solidFill>
                            <a:srgbClr val="000000"/>
                          </a:solidFill>
                          <a:latin typeface="Calibri"/>
                        </a:rPr>
                        <a:t>AER ST98</a:t>
                      </a:r>
                      <a:r>
                        <a:rPr lang="en-CA" sz="600" b="0" i="0" u="none" strike="noStrike" baseline="30000">
                          <a:solidFill>
                            <a:srgbClr val="000000"/>
                          </a:solidFill>
                          <a:latin typeface="Calibri"/>
                        </a:rPr>
                        <a:t>4</a:t>
                      </a:r>
                      <a:endParaRPr lang="en-CA" sz="6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600" b="0" i="0" u="none" strike="noStrike">
                          <a:solidFill>
                            <a:srgbClr val="000000"/>
                          </a:solidFill>
                          <a:latin typeface="Calibri"/>
                        </a:rPr>
                        <a:t>(M/L)</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600" b="0" i="0" u="none" strike="noStrike">
                          <a:solidFill>
                            <a:srgbClr val="000000"/>
                          </a:solidFill>
                          <a:latin typeface="Calibri"/>
                        </a:rPr>
                        <a:t>(PV(N$2,N##,-1/N##))</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600" b="0" i="0" u="none" strike="noStrike">
                          <a:solidFill>
                            <a:srgbClr val="000000"/>
                          </a:solidFill>
                          <a:latin typeface="Calibri"/>
                        </a:rPr>
                        <a:t>(I*N*O)/1000</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41">
                <a:tc>
                  <a:txBody>
                    <a:bodyPr/>
                    <a:lstStyle/>
                    <a:p>
                      <a:pPr algn="r" fontAlgn="b"/>
                      <a:r>
                        <a:rPr lang="en-CA" sz="600" b="0" i="0" u="none" strike="noStrike">
                          <a:solidFill>
                            <a:srgbClr val="000000"/>
                          </a:solidFill>
                          <a:latin typeface="Calibri"/>
                        </a:rPr>
                        <a:t>1</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600" b="0" i="0" u="none" strike="noStrike">
                          <a:solidFill>
                            <a:srgbClr val="000000"/>
                          </a:solidFill>
                          <a:latin typeface="Calibri"/>
                        </a:rPr>
                        <a:t>  10,000.00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600" b="0" i="0" u="none" strike="noStrike">
                          <a:solidFill>
                            <a:srgbClr val="000000"/>
                          </a:solidFill>
                          <a:latin typeface="Calibri"/>
                        </a:rPr>
                        <a:t>   4,000.00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600" b="0" i="0" u="none" strike="noStrike">
                          <a:solidFill>
                            <a:srgbClr val="000000"/>
                          </a:solidFill>
                          <a:latin typeface="Calibri"/>
                        </a:rPr>
                        <a:t>           100.00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600" b="0" i="0" u="none" strike="noStrike">
                          <a:solidFill>
                            <a:srgbClr val="000000"/>
                          </a:solidFill>
                          <a:latin typeface="Calibri"/>
                        </a:rPr>
                        <a:t>     10,000.00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600" b="0" i="0" u="none" strike="noStrike">
                          <a:solidFill>
                            <a:srgbClr val="000000"/>
                          </a:solidFill>
                          <a:latin typeface="Calibri"/>
                        </a:rPr>
                        <a:t>             0.02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600" b="0" i="0" u="none" strike="noStrike">
                          <a:solidFill>
                            <a:srgbClr val="000000"/>
                          </a:solidFill>
                          <a:latin typeface="Calibri"/>
                        </a:rPr>
                        <a:t>        200.00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600" b="0" i="0" u="none" strike="noStrike">
                          <a:solidFill>
                            <a:srgbClr val="000000"/>
                          </a:solidFill>
                          <a:latin typeface="Calibri"/>
                        </a:rPr>
                        <a:t>    4,300.00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600" b="0" i="0" u="none" strike="noStrike">
                          <a:solidFill>
                            <a:srgbClr val="000000"/>
                          </a:solidFill>
                          <a:latin typeface="Calibri"/>
                        </a:rPr>
                        <a:t>   5,700.00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CA" sz="600" b="0" i="0" u="none" strike="noStrike">
                          <a:solidFill>
                            <a:srgbClr val="000000"/>
                          </a:solidFill>
                          <a:latin typeface="Calibri"/>
                        </a:rPr>
                        <a:t> ..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600" b="0" i="0" u="none" strike="noStrike">
                          <a:solidFill>
                            <a:srgbClr val="000000"/>
                          </a:solidFill>
                          <a:latin typeface="Calibri"/>
                        </a:rPr>
                        <a:t>       100,000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600" b="0" i="0" u="none" strike="noStrike">
                          <a:solidFill>
                            <a:srgbClr val="000000"/>
                          </a:solidFill>
                          <a:latin typeface="Calibri"/>
                        </a:rPr>
                        <a:t>              1,000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600" b="0" i="0" u="none" strike="noStrike">
                          <a:solidFill>
                            <a:srgbClr val="000000"/>
                          </a:solidFill>
                          <a:latin typeface="Calibri"/>
                        </a:rPr>
                        <a:t>       99,900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600" b="0" i="0" u="none" strike="noStrike">
                          <a:solidFill>
                            <a:srgbClr val="000000"/>
                          </a:solidFill>
                          <a:latin typeface="Calibri"/>
                        </a:rPr>
                        <a:t>       99.90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600" b="0" i="0" u="none" strike="noStrike">
                          <a:solidFill>
                            <a:srgbClr val="000000"/>
                          </a:solidFill>
                          <a:latin typeface="Calibri"/>
                        </a:rPr>
                        <a:t>                                 0.25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600" b="0" i="0" u="none" strike="noStrike" dirty="0">
                          <a:solidFill>
                            <a:srgbClr val="000000"/>
                          </a:solidFill>
                          <a:latin typeface="Calibri"/>
                        </a:rPr>
                        <a:t>              139.67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12" name="Date Placeholder 3"/>
          <p:cNvSpPr>
            <a:spLocks noGrp="1"/>
          </p:cNvSpPr>
          <p:nvPr>
            <p:ph type="dt" sz="quarter" idx="10"/>
          </p:nvPr>
        </p:nvSpPr>
        <p:spPr>
          <a:xfrm>
            <a:off x="6588125" y="6380163"/>
            <a:ext cx="2133600" cy="476250"/>
          </a:xfrm>
          <a:noFill/>
        </p:spPr>
        <p:txBody>
          <a:bodyPr/>
          <a:lstStyle/>
          <a:p>
            <a:fld id="{6D818F2D-4282-4C94-B153-970E306875D8}" type="datetime1">
              <a:rPr lang="en-CA" smtClean="0"/>
              <a:pPr/>
              <a:t>18/06/2014</a:t>
            </a:fld>
            <a:endParaRPr lang="en-CA" smtClean="0"/>
          </a:p>
        </p:txBody>
      </p:sp>
      <p:sp>
        <p:nvSpPr>
          <p:cNvPr id="13" name="Footer Placeholder 4"/>
          <p:cNvSpPr>
            <a:spLocks noGrp="1"/>
          </p:cNvSpPr>
          <p:nvPr>
            <p:ph type="ftr" sz="quarter" idx="11"/>
          </p:nvPr>
        </p:nvSpPr>
        <p:spPr>
          <a:xfrm>
            <a:off x="2843213" y="6388100"/>
            <a:ext cx="2895600" cy="476250"/>
          </a:xfrm>
          <a:noFill/>
        </p:spPr>
        <p:txBody>
          <a:bodyPr/>
          <a:lstStyle/>
          <a:p>
            <a:r>
              <a:rPr lang="en-CA" smtClean="0"/>
              <a:t>Statistics Canada • Statistique Canada</a:t>
            </a:r>
          </a:p>
        </p:txBody>
      </p:sp>
      <p:sp>
        <p:nvSpPr>
          <p:cNvPr id="14" name="Slide Number Placeholder 5"/>
          <p:cNvSpPr>
            <a:spLocks noGrp="1"/>
          </p:cNvSpPr>
          <p:nvPr>
            <p:ph type="sldNum" sz="quarter" idx="12"/>
          </p:nvPr>
        </p:nvSpPr>
        <p:spPr>
          <a:xfrm>
            <a:off x="395288" y="6408738"/>
            <a:ext cx="1522412" cy="476250"/>
          </a:xfrm>
          <a:noFill/>
        </p:spPr>
        <p:txBody>
          <a:bodyPr/>
          <a:lstStyle/>
          <a:p>
            <a:fld id="{35D5E189-2258-4889-93E6-6C560661F7A2}" type="slidenum">
              <a:rPr lang="en-CA" smtClean="0"/>
              <a:pPr/>
              <a:t>10</a:t>
            </a:fld>
            <a:endParaRPr lang="en-CA"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323850" y="476250"/>
            <a:ext cx="8686800" cy="1066800"/>
          </a:xfrm>
          <a:noFill/>
          <a:ln>
            <a:round/>
            <a:headEnd/>
            <a:tailEnd/>
          </a:ln>
        </p:spPr>
        <p:txBody>
          <a:bodyPr vert="horz" wrap="square" lIns="91440" tIns="45720" rIns="91440" bIns="45720" numCol="1" anchor="t" anchorCtr="0" compatLnSpc="1">
            <a:prstTxWarp prst="textNoShape">
              <a:avLst/>
            </a:prstTxWarp>
          </a:bodyPr>
          <a:lstStyle/>
          <a:p>
            <a:r>
              <a:rPr lang="en-US" smtClean="0"/>
              <a:t>Valuation ― Net present value</a:t>
            </a:r>
            <a:endParaRPr lang="en-CA" smtClean="0"/>
          </a:p>
        </p:txBody>
      </p:sp>
      <p:sp>
        <p:nvSpPr>
          <p:cNvPr id="2052" name="Rectangle 3"/>
          <p:cNvSpPr>
            <a:spLocks noGrp="1" noChangeArrowheads="1"/>
          </p:cNvSpPr>
          <p:nvPr>
            <p:ph type="body" sz="half" idx="1"/>
          </p:nvPr>
        </p:nvSpPr>
        <p:spPr bwMode="auto">
          <a:xfrm>
            <a:off x="730250" y="1676400"/>
            <a:ext cx="8108950" cy="17526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Net present value (NPV) is the discounted value of future economic benefits from a given asset</a:t>
            </a:r>
          </a:p>
          <a:p>
            <a:pPr lvl="1"/>
            <a:r>
              <a:rPr lang="en-US" i="1" dirty="0" smtClean="0"/>
              <a:t>Follows conventions adopted in the System of National Accounts to value capital assets</a:t>
            </a:r>
          </a:p>
          <a:p>
            <a:pPr lvl="1"/>
            <a:endParaRPr lang="en-US" i="1" dirty="0" smtClean="0"/>
          </a:p>
          <a:p>
            <a:pPr lvl="1"/>
            <a:endParaRPr lang="en-US" i="1" dirty="0" smtClean="0"/>
          </a:p>
          <a:p>
            <a:pPr>
              <a:spcAft>
                <a:spcPct val="10000"/>
              </a:spcAft>
            </a:pPr>
            <a:endParaRPr lang="en-GB" sz="2400" i="1" dirty="0" smtClean="0"/>
          </a:p>
        </p:txBody>
      </p:sp>
      <p:graphicFrame>
        <p:nvGraphicFramePr>
          <p:cNvPr id="2050" name="Object 6"/>
          <p:cNvGraphicFramePr>
            <a:graphicFrameLocks noChangeAspect="1"/>
          </p:cNvGraphicFramePr>
          <p:nvPr>
            <p:ph sz="half" idx="2"/>
          </p:nvPr>
        </p:nvGraphicFramePr>
        <p:xfrm>
          <a:off x="1979613" y="3500438"/>
          <a:ext cx="3081337" cy="1198562"/>
        </p:xfrm>
        <a:graphic>
          <a:graphicData uri="http://schemas.openxmlformats.org/presentationml/2006/ole">
            <p:oleObj spid="_x0000_s1026" name="Equation" r:id="rId4" imgW="1143000" imgH="444240" progId="Equation.3">
              <p:embed/>
            </p:oleObj>
          </a:graphicData>
        </a:graphic>
      </p:graphicFrame>
      <p:sp>
        <p:nvSpPr>
          <p:cNvPr id="2054" name="Rectangle 8"/>
          <p:cNvSpPr>
            <a:spLocks noChangeArrowheads="1"/>
          </p:cNvSpPr>
          <p:nvPr/>
        </p:nvSpPr>
        <p:spPr bwMode="auto">
          <a:xfrm>
            <a:off x="611188" y="4800600"/>
            <a:ext cx="7921625" cy="1447800"/>
          </a:xfrm>
          <a:prstGeom prst="rect">
            <a:avLst/>
          </a:prstGeom>
          <a:noFill/>
          <a:ln w="9525">
            <a:noFill/>
            <a:miter lim="800000"/>
            <a:headEnd/>
            <a:tailEnd/>
          </a:ln>
        </p:spPr>
        <p:txBody>
          <a:bodyPr/>
          <a:lstStyle/>
          <a:p>
            <a:pPr marL="342900" indent="-342900" eaLnBrk="0" hangingPunct="0">
              <a:lnSpc>
                <a:spcPct val="85000"/>
              </a:lnSpc>
              <a:spcBef>
                <a:spcPct val="20000"/>
              </a:spcBef>
              <a:buClr>
                <a:schemeClr val="accent2"/>
              </a:buClr>
              <a:buSzPct val="75000"/>
              <a:buFont typeface="Monotype Sorts" pitchFamily="2" charset="2"/>
              <a:buNone/>
            </a:pPr>
            <a:r>
              <a:rPr lang="en-US" sz="2600" dirty="0">
                <a:latin typeface="Times New Roman" pitchFamily="18" charset="0"/>
                <a:sym typeface="Symbol" pitchFamily="18" charset="2"/>
              </a:rPr>
              <a:t>	</a:t>
            </a:r>
            <a:r>
              <a:rPr lang="en-US" sz="2400" i="1" dirty="0">
                <a:solidFill>
                  <a:schemeClr val="tx1"/>
                </a:solidFill>
                <a:latin typeface="Times New Roman" pitchFamily="18" charset="0"/>
                <a:sym typeface="Symbol" pitchFamily="18" charset="2"/>
              </a:rPr>
              <a:t>where:</a:t>
            </a:r>
            <a:br>
              <a:rPr lang="en-US" sz="2400" i="1" dirty="0">
                <a:solidFill>
                  <a:schemeClr val="tx1"/>
                </a:solidFill>
                <a:latin typeface="Times New Roman" pitchFamily="18" charset="0"/>
                <a:sym typeface="Symbol" pitchFamily="18" charset="2"/>
              </a:rPr>
            </a:br>
            <a:r>
              <a:rPr lang="en-US" sz="2400" i="1" dirty="0">
                <a:solidFill>
                  <a:schemeClr val="tx1"/>
                </a:solidFill>
                <a:latin typeface="Times New Roman" pitchFamily="18" charset="0"/>
                <a:sym typeface="Symbol" pitchFamily="18" charset="2"/>
              </a:rPr>
              <a:t>RR=resource rent</a:t>
            </a:r>
            <a:br>
              <a:rPr lang="en-US" sz="2400" i="1" dirty="0">
                <a:solidFill>
                  <a:schemeClr val="tx1"/>
                </a:solidFill>
                <a:latin typeface="Times New Roman" pitchFamily="18" charset="0"/>
                <a:sym typeface="Symbol" pitchFamily="18" charset="2"/>
              </a:rPr>
            </a:br>
            <a:r>
              <a:rPr lang="en-US" sz="2400" i="1" dirty="0">
                <a:solidFill>
                  <a:schemeClr val="tx1"/>
                </a:solidFill>
                <a:latin typeface="Times New Roman" pitchFamily="18" charset="0"/>
                <a:sym typeface="Symbol" pitchFamily="18" charset="2"/>
              </a:rPr>
              <a:t>T= reserve life, i.e. Closing stock ÷ extraction </a:t>
            </a:r>
            <a:br>
              <a:rPr lang="en-US" sz="2400" i="1" dirty="0">
                <a:solidFill>
                  <a:schemeClr val="tx1"/>
                </a:solidFill>
                <a:latin typeface="Times New Roman" pitchFamily="18" charset="0"/>
                <a:sym typeface="Symbol" pitchFamily="18" charset="2"/>
              </a:rPr>
            </a:br>
            <a:r>
              <a:rPr lang="en-US" sz="2400" i="1" dirty="0" err="1">
                <a:solidFill>
                  <a:schemeClr val="tx1"/>
                </a:solidFill>
                <a:latin typeface="Times New Roman" pitchFamily="18" charset="0"/>
              </a:rPr>
              <a:t>r</a:t>
            </a:r>
            <a:r>
              <a:rPr lang="en-US" sz="2400" i="1" baseline="-25000" dirty="0" err="1">
                <a:solidFill>
                  <a:schemeClr val="tx1"/>
                </a:solidFill>
                <a:latin typeface="Times New Roman" pitchFamily="18" charset="0"/>
              </a:rPr>
              <a:t>i</a:t>
            </a:r>
            <a:r>
              <a:rPr lang="en-US" sz="2400" i="1" dirty="0">
                <a:solidFill>
                  <a:schemeClr val="tx1"/>
                </a:solidFill>
                <a:latin typeface="Times New Roman" pitchFamily="18" charset="0"/>
                <a:sym typeface="Symbol" pitchFamily="18" charset="2"/>
              </a:rPr>
              <a:t>= discount rate</a:t>
            </a:r>
            <a:endParaRPr lang="en-CA" sz="2400" i="1" dirty="0">
              <a:solidFill>
                <a:schemeClr val="tx1"/>
              </a:solidFill>
              <a:latin typeface="Times New Roman" pitchFamily="18" charset="0"/>
            </a:endParaRPr>
          </a:p>
        </p:txBody>
      </p:sp>
      <p:sp>
        <p:nvSpPr>
          <p:cNvPr id="7" name="Date Placeholder 3"/>
          <p:cNvSpPr>
            <a:spLocks noGrp="1"/>
          </p:cNvSpPr>
          <p:nvPr>
            <p:ph type="dt" sz="quarter" idx="10"/>
          </p:nvPr>
        </p:nvSpPr>
        <p:spPr>
          <a:xfrm>
            <a:off x="6588125" y="6380163"/>
            <a:ext cx="2133600" cy="476250"/>
          </a:xfrm>
          <a:noFill/>
        </p:spPr>
        <p:txBody>
          <a:bodyPr/>
          <a:lstStyle/>
          <a:p>
            <a:fld id="{6D818F2D-4282-4C94-B153-970E306875D8}" type="datetime1">
              <a:rPr lang="en-CA" smtClean="0"/>
              <a:pPr/>
              <a:t>18/06/2014</a:t>
            </a:fld>
            <a:endParaRPr lang="en-CA" smtClean="0"/>
          </a:p>
        </p:txBody>
      </p:sp>
      <p:sp>
        <p:nvSpPr>
          <p:cNvPr id="8" name="Footer Placeholder 4"/>
          <p:cNvSpPr>
            <a:spLocks noGrp="1"/>
          </p:cNvSpPr>
          <p:nvPr>
            <p:ph type="ftr" sz="quarter" idx="11"/>
          </p:nvPr>
        </p:nvSpPr>
        <p:spPr>
          <a:xfrm>
            <a:off x="2843213" y="6388100"/>
            <a:ext cx="2895600" cy="476250"/>
          </a:xfrm>
          <a:noFill/>
        </p:spPr>
        <p:txBody>
          <a:bodyPr/>
          <a:lstStyle/>
          <a:p>
            <a:r>
              <a:rPr lang="en-CA" smtClean="0"/>
              <a:t>Statistics Canada • Statistique Canada</a:t>
            </a:r>
          </a:p>
        </p:txBody>
      </p:sp>
      <p:sp>
        <p:nvSpPr>
          <p:cNvPr id="9" name="Slide Number Placeholder 5"/>
          <p:cNvSpPr>
            <a:spLocks noGrp="1"/>
          </p:cNvSpPr>
          <p:nvPr>
            <p:ph type="sldNum" sz="quarter" idx="12"/>
          </p:nvPr>
        </p:nvSpPr>
        <p:spPr>
          <a:xfrm>
            <a:off x="395288" y="6408738"/>
            <a:ext cx="1522412" cy="476250"/>
          </a:xfrm>
          <a:noFill/>
        </p:spPr>
        <p:txBody>
          <a:bodyPr/>
          <a:lstStyle/>
          <a:p>
            <a:fld id="{35D5E189-2258-4889-93E6-6C560661F7A2}" type="slidenum">
              <a:rPr lang="en-CA" smtClean="0"/>
              <a:pPr/>
              <a:t>11</a:t>
            </a:fld>
            <a:endParaRPr lang="en-CA"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323850" y="476250"/>
            <a:ext cx="8686800" cy="1066800"/>
          </a:xfrm>
          <a:noFill/>
          <a:ln>
            <a:round/>
            <a:headEnd/>
            <a:tailEnd/>
          </a:ln>
        </p:spPr>
        <p:txBody>
          <a:bodyPr vert="horz" wrap="square" lIns="91440" tIns="45720" rIns="91440" bIns="45720" numCol="1" anchor="t" anchorCtr="0" compatLnSpc="1">
            <a:prstTxWarp prst="textNoShape">
              <a:avLst/>
            </a:prstTxWarp>
          </a:bodyPr>
          <a:lstStyle/>
          <a:p>
            <a:r>
              <a:rPr lang="en-US" dirty="0" smtClean="0"/>
              <a:t>Valuation ― Numerical example</a:t>
            </a:r>
            <a:endParaRPr lang="en-CA" dirty="0" smtClean="0"/>
          </a:p>
        </p:txBody>
      </p:sp>
      <p:graphicFrame>
        <p:nvGraphicFramePr>
          <p:cNvPr id="2050" name="Object 6"/>
          <p:cNvGraphicFramePr>
            <a:graphicFrameLocks noChangeAspect="1"/>
          </p:cNvGraphicFramePr>
          <p:nvPr>
            <p:ph sz="half" idx="2"/>
          </p:nvPr>
        </p:nvGraphicFramePr>
        <p:xfrm>
          <a:off x="194519" y="3382566"/>
          <a:ext cx="3081337" cy="1198562"/>
        </p:xfrm>
        <a:graphic>
          <a:graphicData uri="http://schemas.openxmlformats.org/presentationml/2006/ole">
            <p:oleObj spid="_x0000_s2050" name="Equation" r:id="rId4" imgW="1143000" imgH="444240" progId="Equation.3">
              <p:embed/>
            </p:oleObj>
          </a:graphicData>
        </a:graphic>
      </p:graphicFrame>
      <p:graphicFrame>
        <p:nvGraphicFramePr>
          <p:cNvPr id="16" name="Table 15"/>
          <p:cNvGraphicFramePr>
            <a:graphicFrameLocks noGrp="1"/>
          </p:cNvGraphicFramePr>
          <p:nvPr/>
        </p:nvGraphicFramePr>
        <p:xfrm>
          <a:off x="179512" y="5301208"/>
          <a:ext cx="8784976" cy="723900"/>
        </p:xfrm>
        <a:graphic>
          <a:graphicData uri="http://schemas.openxmlformats.org/drawingml/2006/table">
            <a:tbl>
              <a:tblPr/>
              <a:tblGrid>
                <a:gridCol w="1062951"/>
                <a:gridCol w="1104636"/>
                <a:gridCol w="1172373"/>
                <a:gridCol w="1292215"/>
                <a:gridCol w="1062951"/>
                <a:gridCol w="984792"/>
                <a:gridCol w="2105058"/>
              </a:tblGrid>
              <a:tr h="190500">
                <a:tc>
                  <a:txBody>
                    <a:bodyPr/>
                    <a:lstStyle/>
                    <a:p>
                      <a:pPr algn="ctr" fontAlgn="b"/>
                      <a:r>
                        <a:rPr lang="en-CA" sz="1100" b="1" i="0" u="none" strike="noStrike">
                          <a:solidFill>
                            <a:srgbClr val="000000"/>
                          </a:solidFill>
                          <a:latin typeface="Calibri"/>
                        </a:rPr>
                        <a:t>t=1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CA" sz="1100" b="1" i="0" u="none" strike="noStrike">
                          <a:solidFill>
                            <a:srgbClr val="000000"/>
                          </a:solidFill>
                          <a:latin typeface="Calibri"/>
                        </a:rPr>
                        <a:t>t=2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CA" sz="1100" b="1" i="0" u="none" strike="noStrike">
                          <a:solidFill>
                            <a:srgbClr val="000000"/>
                          </a:solidFill>
                          <a:latin typeface="Calibri"/>
                        </a:rPr>
                        <a:t>t=3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CA" sz="1100" b="1" i="0" u="none" strike="noStrike">
                          <a:solidFill>
                            <a:srgbClr val="000000"/>
                          </a:solidFill>
                          <a:latin typeface="Calibri"/>
                        </a:rPr>
                        <a:t>t=4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CA" sz="1100" b="1" i="0" u="none" strike="noStrike">
                          <a:solidFill>
                            <a:srgbClr val="000000"/>
                          </a:solidFill>
                          <a:latin typeface="Calibri"/>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CA" sz="1100" b="1" i="0" u="none" strike="noStrike">
                          <a:solidFill>
                            <a:srgbClr val="000000"/>
                          </a:solidFill>
                          <a:latin typeface="Calibri"/>
                        </a:rPr>
                        <a:t>t=100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CA" sz="1100" b="1" i="0" u="none" strike="noStrike">
                          <a:solidFill>
                            <a:srgbClr val="000000"/>
                          </a:solidFill>
                          <a:latin typeface="Calibri"/>
                        </a:rPr>
                        <a:t>Total ($ '000)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266700">
                <a:tc>
                  <a:txBody>
                    <a:bodyPr/>
                    <a:lstStyle/>
                    <a:p>
                      <a:pPr algn="l" fontAlgn="b"/>
                      <a:r>
                        <a:rPr lang="en-CA" sz="1100" b="0" i="0" u="none" strike="noStrike">
                          <a:solidFill>
                            <a:srgbClr val="000000"/>
                          </a:solidFill>
                          <a:latin typeface="Calibri"/>
                        </a:rPr>
                        <a:t>         5,481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1100" b="0" i="0" u="none" strike="noStrike">
                          <a:solidFill>
                            <a:srgbClr val="000000"/>
                          </a:solidFill>
                          <a:latin typeface="Calibri"/>
                        </a:rPr>
                        <a:t>          5,270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1100" b="0" i="0" u="none" strike="noStrike">
                          <a:solidFill>
                            <a:srgbClr val="000000"/>
                          </a:solidFill>
                          <a:latin typeface="Calibri"/>
                        </a:rPr>
                        <a:t>           5,067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1100" b="0" i="0" u="none" strike="noStrike">
                          <a:solidFill>
                            <a:srgbClr val="000000"/>
                          </a:solidFill>
                          <a:latin typeface="Calibri"/>
                        </a:rPr>
                        <a:t>              4,872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CA" sz="1100" b="0" i="0" u="none" strike="noStrike">
                          <a:solidFill>
                            <a:srgbClr val="000000"/>
                          </a:solidFill>
                          <a:latin typeface="Calibri"/>
                        </a:rPr>
                        <a:t> …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1100" b="0" i="0" u="none" strike="noStrike">
                          <a:solidFill>
                            <a:srgbClr val="000000"/>
                          </a:solidFill>
                          <a:latin typeface="Calibri"/>
                        </a:rPr>
                        <a:t>           113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CA" sz="1100" b="0" i="0" u="none" strike="noStrike">
                          <a:solidFill>
                            <a:srgbClr val="000000"/>
                          </a:solidFill>
                          <a:latin typeface="Calibri"/>
                        </a:rPr>
                        <a:t>                          139,678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266700">
                <a:tc gridSpan="3">
                  <a:txBody>
                    <a:bodyPr/>
                    <a:lstStyle/>
                    <a:p>
                      <a:pPr algn="l" fontAlgn="b"/>
                      <a:r>
                        <a:rPr lang="en-CA" sz="1100" b="0" i="0" u="none" strike="noStrike">
                          <a:solidFill>
                            <a:srgbClr val="000000"/>
                          </a:solidFill>
                          <a:latin typeface="Calibri"/>
                        </a:rPr>
                        <a:t>=5700/(POWER(1.04,1))</a:t>
                      </a:r>
                    </a:p>
                  </a:txBody>
                  <a:tcPr marL="0" marR="0" marT="0" marB="0" anchor="b">
                    <a:lnL>
                      <a:noFill/>
                    </a:lnL>
                    <a:lnR>
                      <a:noFill/>
                    </a:lnR>
                    <a:lnT>
                      <a:noFill/>
                    </a:lnT>
                    <a:lnB>
                      <a:noFill/>
                    </a:lnB>
                  </a:tcPr>
                </a:tc>
                <a:tc hMerge="1">
                  <a:txBody>
                    <a:bodyPr/>
                    <a:lstStyle/>
                    <a:p>
                      <a:endParaRPr lang="fr-CA"/>
                    </a:p>
                  </a:txBody>
                  <a:tcPr/>
                </a:tc>
                <a:tc hMerge="1">
                  <a:txBody>
                    <a:bodyPr/>
                    <a:lstStyle/>
                    <a:p>
                      <a:endParaRPr lang="fr-CA"/>
                    </a:p>
                  </a:txBody>
                  <a:tcPr/>
                </a:tc>
                <a:tc>
                  <a:txBody>
                    <a:bodyPr/>
                    <a:lstStyle/>
                    <a:p>
                      <a:pPr algn="l" fontAlgn="b"/>
                      <a:endParaRPr lang="en-CA"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latin typeface="Calibri"/>
                      </a:endParaRPr>
                    </a:p>
                  </a:txBody>
                  <a:tcPr marL="0" marR="0" marT="0" marB="0" anchor="b">
                    <a:lnL>
                      <a:noFill/>
                    </a:lnL>
                    <a:lnR>
                      <a:noFill/>
                    </a:lnR>
                    <a:lnT>
                      <a:noFill/>
                    </a:lnT>
                    <a:lnB>
                      <a:noFill/>
                    </a:lnB>
                  </a:tcPr>
                </a:tc>
                <a:tc gridSpan="2">
                  <a:txBody>
                    <a:bodyPr/>
                    <a:lstStyle/>
                    <a:p>
                      <a:pPr algn="l" fontAlgn="b"/>
                      <a:r>
                        <a:rPr lang="en-CA" sz="1100" b="0" i="0" u="none" strike="noStrike" dirty="0">
                          <a:solidFill>
                            <a:srgbClr val="000000"/>
                          </a:solidFill>
                          <a:latin typeface="Calibri"/>
                        </a:rPr>
                        <a:t>=5700/(POWER(1.04,100))</a:t>
                      </a:r>
                    </a:p>
                  </a:txBody>
                  <a:tcPr marL="0" marR="0" marT="0" marB="0" anchor="b">
                    <a:lnL>
                      <a:noFill/>
                    </a:lnL>
                    <a:lnR>
                      <a:noFill/>
                    </a:lnR>
                    <a:lnT>
                      <a:noFill/>
                    </a:lnT>
                    <a:lnB>
                      <a:noFill/>
                    </a:lnB>
                  </a:tcPr>
                </a:tc>
                <a:tc hMerge="1">
                  <a:txBody>
                    <a:bodyPr/>
                    <a:lstStyle/>
                    <a:p>
                      <a:endParaRPr lang="fr-CA"/>
                    </a:p>
                  </a:txBody>
                  <a:tcPr/>
                </a:tc>
              </a:tr>
            </a:tbl>
          </a:graphicData>
        </a:graphic>
      </p:graphicFrame>
      <p:graphicFrame>
        <p:nvGraphicFramePr>
          <p:cNvPr id="17" name="Table 16"/>
          <p:cNvGraphicFramePr>
            <a:graphicFrameLocks noGrp="1"/>
          </p:cNvGraphicFramePr>
          <p:nvPr/>
        </p:nvGraphicFramePr>
        <p:xfrm>
          <a:off x="107504" y="1412776"/>
          <a:ext cx="8928993" cy="1525679"/>
        </p:xfrm>
        <a:graphic>
          <a:graphicData uri="http://schemas.openxmlformats.org/drawingml/2006/table">
            <a:tbl>
              <a:tblPr/>
              <a:tblGrid>
                <a:gridCol w="294768"/>
                <a:gridCol w="530581"/>
                <a:gridCol w="510930"/>
                <a:gridCol w="599360"/>
                <a:gridCol w="609185"/>
                <a:gridCol w="530581"/>
                <a:gridCol w="523212"/>
                <a:gridCol w="530581"/>
                <a:gridCol w="501105"/>
                <a:gridCol w="520755"/>
                <a:gridCol w="552688"/>
                <a:gridCol w="609185"/>
                <a:gridCol w="501105"/>
                <a:gridCol w="464259"/>
                <a:gridCol w="992384"/>
                <a:gridCol w="658314"/>
              </a:tblGrid>
              <a:tr h="100705">
                <a:tc>
                  <a:txBody>
                    <a:bodyPr/>
                    <a:lstStyle/>
                    <a:p>
                      <a:pPr algn="ctr" fontAlgn="b"/>
                      <a:r>
                        <a:rPr lang="en-CA" sz="600" b="0" i="0" u="none" strike="noStrike" dirty="0">
                          <a:solidFill>
                            <a:srgbClr val="000000"/>
                          </a:solidFill>
                          <a:latin typeface="Calibri"/>
                        </a:rPr>
                        <a:t>A</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B</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C</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D</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E</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F</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G</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H</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I</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J</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K</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L</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M</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N</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O</a:t>
                      </a:r>
                    </a:p>
                  </a:txBody>
                  <a:tcPr marL="0" marR="0" marT="0" marB="0" anchor="b">
                    <a:lnL>
                      <a:noFill/>
                    </a:lnL>
                    <a:lnR>
                      <a:noFill/>
                    </a:lnR>
                    <a:lnT>
                      <a:noFill/>
                    </a:lnT>
                    <a:lnB>
                      <a:noFill/>
                    </a:lnB>
                  </a:tcPr>
                </a:tc>
                <a:tc>
                  <a:txBody>
                    <a:bodyPr/>
                    <a:lstStyle/>
                    <a:p>
                      <a:pPr algn="ctr" fontAlgn="b"/>
                      <a:r>
                        <a:rPr lang="en-CA" sz="600" b="0" i="0" u="none" strike="noStrike">
                          <a:solidFill>
                            <a:srgbClr val="000000"/>
                          </a:solidFill>
                          <a:latin typeface="Calibri"/>
                        </a:rPr>
                        <a:t>P</a:t>
                      </a:r>
                    </a:p>
                  </a:txBody>
                  <a:tcPr marL="0" marR="0" marT="0" marB="0" anchor="b">
                    <a:lnL>
                      <a:noFill/>
                    </a:lnL>
                    <a:lnR>
                      <a:noFill/>
                    </a:lnR>
                    <a:lnT>
                      <a:noFill/>
                    </a:lnT>
                    <a:lnB>
                      <a:noFill/>
                    </a:lnB>
                  </a:tcPr>
                </a:tc>
              </a:tr>
              <a:tr h="402819">
                <a:tc>
                  <a:txBody>
                    <a:bodyPr/>
                    <a:lstStyle/>
                    <a:p>
                      <a:pPr algn="l" fontAlgn="b"/>
                      <a:r>
                        <a:rPr lang="en-CA" sz="500" b="1" i="0" u="none" strike="noStrike">
                          <a:solidFill>
                            <a:srgbClr val="000000"/>
                          </a:solidFill>
                          <a:latin typeface="Arial"/>
                        </a:rPr>
                        <a:t>Crude Bitumen - 211114</a:t>
                      </a:r>
                    </a:p>
                  </a:txBody>
                  <a:tcPr marL="0" marR="0" marT="0" marB="0" anchor="b">
                    <a:lnL>
                      <a:noFill/>
                    </a:lnL>
                    <a:lnR>
                      <a:noFill/>
                    </a:lnR>
                    <a:lnT>
                      <a:noFill/>
                    </a:lnT>
                    <a:lnB>
                      <a:noFill/>
                    </a:lnB>
                    <a:solidFill>
                      <a:srgbClr val="FFFF99"/>
                    </a:solidFill>
                  </a:tcPr>
                </a:tc>
                <a:tc>
                  <a:txBody>
                    <a:bodyPr/>
                    <a:lstStyle/>
                    <a:p>
                      <a:pPr algn="ctr" fontAlgn="b"/>
                      <a:r>
                        <a:rPr lang="en-CA" sz="500" b="0" i="0" u="none" strike="noStrike">
                          <a:solidFill>
                            <a:srgbClr val="000000"/>
                          </a:solidFill>
                          <a:latin typeface="Arial"/>
                        </a:rPr>
                        <a:t> </a:t>
                      </a:r>
                    </a:p>
                  </a:txBody>
                  <a:tcPr marL="0" marR="0" marT="0" marB="0" anchor="b">
                    <a:lnL>
                      <a:noFill/>
                    </a:lnL>
                    <a:lnR>
                      <a:noFill/>
                    </a:lnR>
                    <a:lnT>
                      <a:noFill/>
                    </a:lnT>
                    <a:lnB>
                      <a:noFill/>
                    </a:lnB>
                    <a:solidFill>
                      <a:srgbClr val="FFFF00"/>
                    </a:solidFill>
                  </a:tcPr>
                </a:tc>
                <a:tc>
                  <a:txBody>
                    <a:bodyPr/>
                    <a:lstStyle/>
                    <a:p>
                      <a:pPr algn="ctr" fontAlgn="b"/>
                      <a:r>
                        <a:rPr lang="en-CA" sz="500" b="0" i="0" u="none" strike="noStrike">
                          <a:solidFill>
                            <a:srgbClr val="000000"/>
                          </a:solidFill>
                          <a:latin typeface="Arial"/>
                        </a:rPr>
                        <a:t> </a:t>
                      </a:r>
                    </a:p>
                  </a:txBody>
                  <a:tcPr marL="0" marR="0" marT="0" marB="0" anchor="b">
                    <a:lnL>
                      <a:noFill/>
                    </a:lnL>
                    <a:lnR>
                      <a:noFill/>
                    </a:lnR>
                    <a:lnT>
                      <a:noFill/>
                    </a:lnT>
                    <a:lnB>
                      <a:noFill/>
                    </a:lnB>
                    <a:solidFill>
                      <a:srgbClr val="FFFF00"/>
                    </a:solidFill>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C0C0C0"/>
                        </a:solidFill>
                        <a:latin typeface="Arial"/>
                      </a:endParaRPr>
                    </a:p>
                  </a:txBody>
                  <a:tcPr marL="0" marR="0" marT="0" marB="0" anchor="b">
                    <a:lnL>
                      <a:noFill/>
                    </a:lnL>
                    <a:lnR>
                      <a:noFill/>
                    </a:lnR>
                    <a:lnT>
                      <a:noFill/>
                    </a:lnT>
                    <a:lnB>
                      <a:noFill/>
                    </a:lnB>
                  </a:tcPr>
                </a:tc>
              </a:tr>
              <a:tr h="85599">
                <a:tc>
                  <a:txBody>
                    <a:bodyPr/>
                    <a:lstStyle/>
                    <a:p>
                      <a:pPr algn="l"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gridSpan="4">
                  <a:txBody>
                    <a:bodyPr/>
                    <a:lstStyle/>
                    <a:p>
                      <a:pPr algn="l" fontAlgn="b"/>
                      <a:r>
                        <a:rPr lang="en-CA" sz="500" b="1" i="0" u="none" strike="noStrike">
                          <a:solidFill>
                            <a:srgbClr val="FF0000"/>
                          </a:solidFill>
                          <a:latin typeface="Arial"/>
                        </a:rPr>
                        <a:t>Reserves under active development</a:t>
                      </a:r>
                    </a:p>
                  </a:txBody>
                  <a:tcPr marL="0" marR="0" marT="0" marB="0" anchor="b">
                    <a:lnL>
                      <a:noFill/>
                    </a:lnL>
                    <a:lnR>
                      <a:noFill/>
                    </a:lnR>
                    <a:lnT>
                      <a:noFill/>
                    </a:lnT>
                    <a:lnB>
                      <a:noFill/>
                    </a:lnB>
                  </a:tcPr>
                </a:tc>
                <a:tc hMerge="1">
                  <a:txBody>
                    <a:bodyPr/>
                    <a:lstStyle/>
                    <a:p>
                      <a:endParaRPr lang="fr-CA"/>
                    </a:p>
                  </a:txBody>
                  <a:tcPr/>
                </a:tc>
                <a:tc hMerge="1">
                  <a:txBody>
                    <a:bodyPr/>
                    <a:lstStyle/>
                    <a:p>
                      <a:endParaRPr lang="fr-CA"/>
                    </a:p>
                  </a:txBody>
                  <a:tcPr/>
                </a:tc>
                <a:tc hMerge="1">
                  <a:txBody>
                    <a:bodyPr/>
                    <a:lstStyle/>
                    <a:p>
                      <a:endParaRPr lang="fr-CA"/>
                    </a:p>
                  </a:txBody>
                  <a:tcPr/>
                </a:tc>
                <a:tc>
                  <a:txBody>
                    <a:bodyPr/>
                    <a:lstStyle/>
                    <a:p>
                      <a:pPr algn="ctr" fontAlgn="b"/>
                      <a:r>
                        <a:rPr lang="en-CA" sz="500" b="1" i="0" u="none" strike="noStrike">
                          <a:solidFill>
                            <a:srgbClr val="000000"/>
                          </a:solidFill>
                          <a:latin typeface="Arial"/>
                        </a:rPr>
                        <a:t>4.00%</a:t>
                      </a:r>
                    </a:p>
                  </a:txBody>
                  <a:tcPr marL="0" marR="0" marT="0" marB="0" anchor="b">
                    <a:lnL>
                      <a:noFill/>
                    </a:lnL>
                    <a:lnR>
                      <a:noFill/>
                    </a:lnR>
                    <a:lnT>
                      <a:noFill/>
                    </a:lnT>
                    <a:lnB>
                      <a:noFill/>
                    </a:lnB>
                    <a:solidFill>
                      <a:srgbClr val="CCFFCC"/>
                    </a:solidFill>
                  </a:tcPr>
                </a:tc>
                <a:tc>
                  <a:txBody>
                    <a:bodyPr/>
                    <a:lstStyle/>
                    <a:p>
                      <a:pPr algn="l" fontAlgn="b"/>
                      <a:r>
                        <a:rPr lang="en-CA" sz="500" b="1" i="0" u="none" strike="noStrike">
                          <a:solidFill>
                            <a:srgbClr val="000000"/>
                          </a:solidFill>
                          <a:latin typeface="Arial"/>
                        </a:rPr>
                        <a:t>= Discount rate</a:t>
                      </a:r>
                    </a:p>
                  </a:txBody>
                  <a:tcPr marL="0" marR="0" marT="0" marB="0" anchor="b">
                    <a:lnL>
                      <a:noFill/>
                    </a:lnL>
                    <a:lnR>
                      <a:noFill/>
                    </a:lnR>
                    <a:lnT>
                      <a:noFill/>
                    </a:lnT>
                    <a:lnB>
                      <a:noFill/>
                    </a:lnB>
                    <a:solidFill>
                      <a:srgbClr val="CCFFCC"/>
                    </a:solidFill>
                  </a:tcPr>
                </a:tc>
                <a:tc>
                  <a:txBody>
                    <a:bodyPr/>
                    <a:lstStyle/>
                    <a:p>
                      <a:pPr algn="ctr" fontAlgn="b"/>
                      <a:endParaRPr lang="en-CA" sz="500" b="0" i="0" u="none" strike="noStrike">
                        <a:solidFill>
                          <a:srgbClr val="C0C0C0"/>
                        </a:solidFill>
                        <a:latin typeface="Arial"/>
                      </a:endParaRPr>
                    </a:p>
                  </a:txBody>
                  <a:tcPr marL="0" marR="0" marT="0" marB="0" anchor="b">
                    <a:lnL>
                      <a:noFill/>
                    </a:lnL>
                    <a:lnR>
                      <a:noFill/>
                    </a:lnR>
                    <a:lnT>
                      <a:noFill/>
                    </a:lnT>
                    <a:lnB>
                      <a:noFill/>
                    </a:lnB>
                  </a:tcPr>
                </a:tc>
              </a:tr>
              <a:tr h="80564">
                <a:tc>
                  <a:txBody>
                    <a:bodyPr/>
                    <a:lstStyle/>
                    <a:p>
                      <a:pPr algn="l"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1"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gridSpan="4">
                  <a:txBody>
                    <a:bodyPr/>
                    <a:lstStyle/>
                    <a:p>
                      <a:pPr algn="ctr" fontAlgn="b"/>
                      <a:r>
                        <a:rPr lang="en-CA" sz="500" b="1" i="0" u="none" strike="noStrike">
                          <a:solidFill>
                            <a:srgbClr val="000000"/>
                          </a:solidFill>
                          <a:latin typeface="Arial"/>
                        </a:rPr>
                        <a:t>Physical accounts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fr-CA"/>
                    </a:p>
                  </a:txBody>
                  <a:tcPr/>
                </a:tc>
                <a:tc hMerge="1">
                  <a:txBody>
                    <a:bodyPr/>
                    <a:lstStyle/>
                    <a:p>
                      <a:endParaRPr lang="fr-CA"/>
                    </a:p>
                  </a:txBody>
                  <a:tcPr/>
                </a:tc>
                <a:tc hMerge="1">
                  <a:txBody>
                    <a:bodyPr/>
                    <a:lstStyle/>
                    <a:p>
                      <a:endParaRPr lang="fr-CA"/>
                    </a:p>
                  </a:txBody>
                  <a:tcPr/>
                </a:tc>
                <a:tc>
                  <a:txBody>
                    <a:bodyPr/>
                    <a:lstStyle/>
                    <a:p>
                      <a:pPr algn="ctr" fontAlgn="b"/>
                      <a:r>
                        <a:rPr lang="en-CA" sz="5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500" b="0" i="0" u="none" strike="noStrike">
                          <a:solidFill>
                            <a:srgbClr val="000000"/>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CA" sz="500" b="1"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0634">
                <a:tc>
                  <a:txBody>
                    <a:bodyPr/>
                    <a:lstStyle/>
                    <a:p>
                      <a:pPr algn="l"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ctr" fontAlgn="b"/>
                      <a:r>
                        <a:rPr lang="en-CA" sz="500" b="1" i="1" u="none" strike="noStrike">
                          <a:solidFill>
                            <a:srgbClr val="000000"/>
                          </a:solidFill>
                          <a:latin typeface="Arial"/>
                        </a:rPr>
                        <a:t>GEOMETRIC</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fr-CA"/>
                    </a:p>
                  </a:txBody>
                  <a:tcPr/>
                </a:tc>
                <a:tc>
                  <a:txBody>
                    <a:bodyPr/>
                    <a:lstStyle/>
                    <a:p>
                      <a:pPr algn="ctr" fontAlgn="b"/>
                      <a:endParaRPr lang="en-CA" sz="500" b="1" i="1"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CA" sz="5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CA" sz="500" b="0" i="0" u="none" strike="noStrike">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CA" sz="5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500" b="0" i="0" u="none" strike="noStrike">
                          <a:solidFill>
                            <a:srgbClr val="000000"/>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CA" sz="500" b="0" i="0" u="none" strike="noStrike">
                        <a:solidFill>
                          <a:srgbClr val="C0C0C0"/>
                        </a:solidFill>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41692">
                <a:tc>
                  <a:txBody>
                    <a:bodyPr/>
                    <a:lstStyle/>
                    <a:p>
                      <a:pPr algn="ctr" fontAlgn="b"/>
                      <a:r>
                        <a:rPr lang="en-CA" sz="500" b="1" i="0" u="none" strike="noStrike">
                          <a:solidFill>
                            <a:srgbClr val="000000"/>
                          </a:solidFill>
                          <a:latin typeface="Arial"/>
                        </a:rPr>
                        <a:t>Year</a:t>
                      </a:r>
                    </a:p>
                  </a:txBody>
                  <a:tcPr marL="0" marR="0" marT="0" marB="0" anchor="b">
                    <a:lnL>
                      <a:noFill/>
                    </a:lnL>
                    <a:lnR>
                      <a:noFill/>
                    </a:lnR>
                    <a:lnT>
                      <a:noFill/>
                    </a:lnT>
                    <a:lnB>
                      <a:noFill/>
                    </a:lnB>
                  </a:tcPr>
                </a:tc>
                <a:tc>
                  <a:txBody>
                    <a:bodyPr/>
                    <a:lstStyle/>
                    <a:p>
                      <a:pPr algn="ctr" fontAlgn="ctr"/>
                      <a:r>
                        <a:rPr lang="en-CA" sz="500" b="1" i="0" u="none" strike="noStrike">
                          <a:solidFill>
                            <a:srgbClr val="000000"/>
                          </a:solidFill>
                          <a:latin typeface="Arial"/>
                        </a:rPr>
                        <a:t>Total revenues</a:t>
                      </a:r>
                    </a:p>
                  </a:txBody>
                  <a:tcPr marL="0" marR="0" marT="0" marB="0" anchor="ctr">
                    <a:lnL>
                      <a:noFill/>
                    </a:lnL>
                    <a:lnR>
                      <a:noFill/>
                    </a:lnR>
                    <a:lnT>
                      <a:noFill/>
                    </a:lnT>
                    <a:lnB>
                      <a:noFill/>
                    </a:lnB>
                  </a:tcPr>
                </a:tc>
                <a:tc>
                  <a:txBody>
                    <a:bodyPr/>
                    <a:lstStyle/>
                    <a:p>
                      <a:pPr algn="ctr" fontAlgn="ctr"/>
                      <a:r>
                        <a:rPr lang="en-CA" sz="500" b="1" i="0" u="none" strike="noStrike">
                          <a:solidFill>
                            <a:srgbClr val="000000"/>
                          </a:solidFill>
                          <a:latin typeface="Arial"/>
                        </a:rPr>
                        <a:t>Total production costs</a:t>
                      </a:r>
                    </a:p>
                  </a:txBody>
                  <a:tcPr marL="0" marR="0" marT="0" marB="0" anchor="ctr">
                    <a:lnL>
                      <a:noFill/>
                    </a:lnL>
                    <a:lnR>
                      <a:noFill/>
                    </a:lnR>
                    <a:lnT>
                      <a:noFill/>
                    </a:lnT>
                    <a:lnB>
                      <a:noFill/>
                    </a:lnB>
                  </a:tcPr>
                </a:tc>
                <a:tc>
                  <a:txBody>
                    <a:bodyPr/>
                    <a:lstStyle/>
                    <a:p>
                      <a:pPr algn="ctr" fontAlgn="ctr"/>
                      <a:r>
                        <a:rPr lang="en-CA" sz="500" b="1" i="0" u="none" strike="noStrike">
                          <a:solidFill>
                            <a:srgbClr val="000000"/>
                          </a:solidFill>
                          <a:latin typeface="Arial"/>
                        </a:rPr>
                        <a:t>Depreciation</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CA" sz="500" b="1" i="0" u="none" strike="noStrike">
                          <a:solidFill>
                            <a:srgbClr val="000000"/>
                          </a:solidFill>
                          <a:latin typeface="Arial"/>
                        </a:rPr>
                        <a:t>Net capital stock</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CA" sz="500" b="1" i="0" u="none" strike="noStrike">
                          <a:solidFill>
                            <a:srgbClr val="000000"/>
                          </a:solidFill>
                          <a:latin typeface="Arial"/>
                        </a:rPr>
                        <a:t>Rate of return</a:t>
                      </a:r>
                    </a:p>
                  </a:txBody>
                  <a:tcPr marL="0" marR="0" marT="0" marB="0" anchor="ctr">
                    <a:lnL>
                      <a:noFill/>
                    </a:lnL>
                    <a:lnR>
                      <a:noFill/>
                    </a:lnR>
                    <a:lnT>
                      <a:noFill/>
                    </a:lnT>
                    <a:lnB>
                      <a:noFill/>
                    </a:lnB>
                  </a:tcPr>
                </a:tc>
                <a:tc>
                  <a:txBody>
                    <a:bodyPr/>
                    <a:lstStyle/>
                    <a:p>
                      <a:pPr algn="ctr" fontAlgn="ctr"/>
                      <a:r>
                        <a:rPr lang="en-CA" sz="500" b="1" i="0" u="none" strike="noStrike">
                          <a:solidFill>
                            <a:srgbClr val="000000"/>
                          </a:solidFill>
                          <a:latin typeface="Arial"/>
                        </a:rPr>
                        <a:t>Return to capital</a:t>
                      </a:r>
                    </a:p>
                  </a:txBody>
                  <a:tcPr marL="0" marR="0" marT="0" marB="0" anchor="ctr">
                    <a:lnL>
                      <a:noFill/>
                    </a:lnL>
                    <a:lnR>
                      <a:noFill/>
                    </a:lnR>
                    <a:lnT>
                      <a:noFill/>
                    </a:lnT>
                    <a:lnB>
                      <a:noFill/>
                    </a:lnB>
                  </a:tcPr>
                </a:tc>
                <a:tc>
                  <a:txBody>
                    <a:bodyPr/>
                    <a:lstStyle/>
                    <a:p>
                      <a:pPr algn="ctr" fontAlgn="ctr"/>
                      <a:r>
                        <a:rPr lang="en-CA" sz="500" b="1" i="0" u="none" strike="noStrike">
                          <a:solidFill>
                            <a:srgbClr val="000000"/>
                          </a:solidFill>
                          <a:latin typeface="Arial"/>
                        </a:rPr>
                        <a:t>Total extraction costs</a:t>
                      </a:r>
                    </a:p>
                  </a:txBody>
                  <a:tcPr marL="0" marR="0" marT="0" marB="0" anchor="ctr">
                    <a:lnL>
                      <a:noFill/>
                    </a:lnL>
                    <a:lnR>
                      <a:noFill/>
                    </a:lnR>
                    <a:lnT>
                      <a:noFill/>
                    </a:lnT>
                    <a:lnB>
                      <a:noFill/>
                    </a:lnB>
                  </a:tcPr>
                </a:tc>
                <a:tc>
                  <a:txBody>
                    <a:bodyPr/>
                    <a:lstStyle/>
                    <a:p>
                      <a:pPr algn="ctr" fontAlgn="ctr"/>
                      <a:r>
                        <a:rPr lang="en-CA" sz="500" b="1" i="0" u="none" strike="noStrike">
                          <a:solidFill>
                            <a:srgbClr val="000000"/>
                          </a:solidFill>
                          <a:latin typeface="Arial"/>
                        </a:rPr>
                        <a:t>Resource rent</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500" b="1" i="0" u="none" strike="noStrike">
                          <a:solidFill>
                            <a:srgbClr val="000000"/>
                          </a:solidFill>
                          <a:latin typeface="Arial"/>
                        </a:rPr>
                        <a:t>Opening Stock</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CA" sz="500" b="1" i="0" u="none" strike="noStrike">
                          <a:solidFill>
                            <a:srgbClr val="000000"/>
                          </a:solidFill>
                          <a:latin typeface="Arial"/>
                        </a:rPr>
                        <a:t>Additions / Revisions</a:t>
                      </a:r>
                    </a:p>
                  </a:txBody>
                  <a:tcPr marL="0" marR="0" marT="0" marB="0" anchor="ctr">
                    <a:lnL>
                      <a:noFill/>
                    </a:lnL>
                    <a:lnR>
                      <a:noFill/>
                    </a:lnR>
                    <a:lnT>
                      <a:noFill/>
                    </a:lnT>
                    <a:lnB>
                      <a:noFill/>
                    </a:lnB>
                  </a:tcPr>
                </a:tc>
                <a:tc>
                  <a:txBody>
                    <a:bodyPr/>
                    <a:lstStyle/>
                    <a:p>
                      <a:pPr algn="ctr" fontAlgn="ctr"/>
                      <a:r>
                        <a:rPr lang="en-CA" sz="500" b="1" i="0" u="none" strike="noStrike">
                          <a:solidFill>
                            <a:srgbClr val="000000"/>
                          </a:solidFill>
                          <a:latin typeface="Arial"/>
                        </a:rPr>
                        <a:t>Depletion / Quantity of production</a:t>
                      </a:r>
                    </a:p>
                  </a:txBody>
                  <a:tcPr marL="0" marR="0" marT="0" marB="0" anchor="ctr">
                    <a:lnL>
                      <a:noFill/>
                    </a:lnL>
                    <a:lnR>
                      <a:noFill/>
                    </a:lnR>
                    <a:lnT>
                      <a:noFill/>
                    </a:lnT>
                    <a:lnB>
                      <a:noFill/>
                    </a:lnB>
                  </a:tcPr>
                </a:tc>
                <a:tc>
                  <a:txBody>
                    <a:bodyPr/>
                    <a:lstStyle/>
                    <a:p>
                      <a:pPr algn="ctr" fontAlgn="ctr"/>
                      <a:r>
                        <a:rPr lang="en-CA" sz="500" b="1" i="0" u="none" strike="noStrike">
                          <a:solidFill>
                            <a:srgbClr val="000000"/>
                          </a:solidFill>
                          <a:latin typeface="Arial"/>
                        </a:rPr>
                        <a:t>Closing Stock</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500" b="1" i="0" u="none" strike="noStrike">
                          <a:solidFill>
                            <a:srgbClr val="000000"/>
                          </a:solidFill>
                          <a:latin typeface="Arial"/>
                        </a:rPr>
                        <a:t>Reserve life</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CA" sz="500" b="1" i="0" u="none" strike="noStrike">
                          <a:solidFill>
                            <a:srgbClr val="000000"/>
                          </a:solidFill>
                          <a:latin typeface="Arial"/>
                        </a:rPr>
                        <a:t>Discount factor</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500" b="1" i="0" u="none" strike="noStrike">
                          <a:solidFill>
                            <a:srgbClr val="000000"/>
                          </a:solidFill>
                          <a:latin typeface="Arial"/>
                        </a:rPr>
                        <a:t>Net Present Value</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80564">
                <a:tc>
                  <a:txBody>
                    <a:bodyPr/>
                    <a:lstStyle/>
                    <a:p>
                      <a:pPr algn="l" fontAlgn="b"/>
                      <a:endParaRPr lang="en-CA" sz="500" b="0" i="1"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CA" sz="500" b="0" i="1" u="none" strike="noStrike">
                          <a:solidFill>
                            <a:srgbClr val="000000"/>
                          </a:solidFill>
                          <a:latin typeface="Arial"/>
                        </a:rPr>
                        <a:t>$ '000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0" i="1" u="none" strike="noStrike">
                          <a:solidFill>
                            <a:srgbClr val="000000"/>
                          </a:solidFill>
                          <a:latin typeface="Arial"/>
                        </a:rPr>
                        <a:t>$ '000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0" i="1" u="none" strike="noStrike">
                          <a:solidFill>
                            <a:srgbClr val="000000"/>
                          </a:solidFill>
                          <a:latin typeface="Arial"/>
                        </a:rPr>
                        <a:t>$ '000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0" i="1" u="none" strike="noStrike">
                          <a:solidFill>
                            <a:srgbClr val="000000"/>
                          </a:solidFill>
                          <a:latin typeface="Arial"/>
                        </a:rPr>
                        <a:t>$ '000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0" i="1" u="none" strike="noStrike">
                          <a:solidFill>
                            <a:srgbClr val="000000"/>
                          </a:solidFill>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0" i="1" u="none" strike="noStrike">
                          <a:solidFill>
                            <a:srgbClr val="000000"/>
                          </a:solidFill>
                          <a:latin typeface="Arial"/>
                        </a:rPr>
                        <a:t>$ '000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0" i="1" u="none" strike="noStrike">
                          <a:solidFill>
                            <a:srgbClr val="000000"/>
                          </a:solidFill>
                          <a:latin typeface="Arial"/>
                        </a:rPr>
                        <a:t>$ '000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0" i="1" u="none" strike="noStrike">
                          <a:solidFill>
                            <a:srgbClr val="000000"/>
                          </a:solidFill>
                          <a:latin typeface="Arial"/>
                        </a:rPr>
                        <a:t>$ '000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CA" sz="500" b="0" i="1" u="none" strike="noStrike">
                          <a:solidFill>
                            <a:srgbClr val="000000"/>
                          </a:solidFill>
                          <a:latin typeface="Arial"/>
                        </a:rPr>
                        <a:t>'000 m³</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CA" sz="500" b="0" i="1" u="none" strike="noStrike">
                          <a:solidFill>
                            <a:srgbClr val="000000"/>
                          </a:solidFill>
                          <a:latin typeface="Arial"/>
                        </a:rPr>
                        <a:t>'000 m³</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CA" sz="500" b="0" i="1" u="none" strike="noStrike">
                          <a:solidFill>
                            <a:srgbClr val="000000"/>
                          </a:solidFill>
                          <a:latin typeface="Arial"/>
                        </a:rPr>
                        <a:t>'000 m³</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CA" sz="500" b="0" i="1" u="none" strike="noStrike">
                          <a:solidFill>
                            <a:srgbClr val="000000"/>
                          </a:solidFill>
                          <a:latin typeface="Arial"/>
                        </a:rPr>
                        <a:t>'000 m³</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CA" sz="500" b="0" i="1" u="none" strike="noStrike">
                          <a:solidFill>
                            <a:srgbClr val="000000"/>
                          </a:solidFill>
                          <a:latin typeface="Arial"/>
                        </a:rPr>
                        <a:t>years</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CA" sz="500" b="0" i="1"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CA" sz="500" b="0" i="1" u="none" strike="noStrike">
                          <a:solidFill>
                            <a:srgbClr val="000000"/>
                          </a:solidFill>
                          <a:latin typeface="Arial"/>
                        </a:rPr>
                        <a:t>$'000 000</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265861">
                <a:tc>
                  <a:txBody>
                    <a:bodyPr/>
                    <a:lstStyle/>
                    <a:p>
                      <a:pPr algn="l" fontAlgn="b"/>
                      <a:r>
                        <a:rPr lang="en-CA" sz="500" b="0" i="1" u="none" strike="noStrike">
                          <a:solidFill>
                            <a:srgbClr val="000000"/>
                          </a:solidFill>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CA" sz="600" b="0" i="0" u="none" strike="noStrike">
                          <a:solidFill>
                            <a:srgbClr val="000000"/>
                          </a:solidFill>
                          <a:latin typeface="Calibri"/>
                        </a:rPr>
                        <a:t>CAPP</a:t>
                      </a:r>
                      <a:r>
                        <a:rPr lang="en-CA" sz="600" b="0" i="0" u="none" strike="noStrike" baseline="30000">
                          <a:solidFill>
                            <a:srgbClr val="000000"/>
                          </a:solidFill>
                          <a:latin typeface="Calibri"/>
                        </a:rPr>
                        <a:t>1</a:t>
                      </a:r>
                      <a:endParaRPr lang="en-CA" sz="6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600" b="0" i="0" u="none" strike="noStrike">
                          <a:solidFill>
                            <a:srgbClr val="000000"/>
                          </a:solidFill>
                          <a:latin typeface="Calibri"/>
                        </a:rPr>
                        <a:t>CAPP</a:t>
                      </a:r>
                      <a:r>
                        <a:rPr lang="en-CA" sz="600" b="0" i="0" u="none" strike="noStrike" baseline="30000">
                          <a:solidFill>
                            <a:srgbClr val="000000"/>
                          </a:solidFill>
                          <a:latin typeface="Calibri"/>
                        </a:rPr>
                        <a:t>2</a:t>
                      </a:r>
                      <a:endParaRPr lang="en-CA" sz="6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CA" sz="600" b="0" i="0" u="none" strike="noStrike">
                          <a:solidFill>
                            <a:srgbClr val="000000"/>
                          </a:solidFill>
                          <a:latin typeface="Calibri"/>
                        </a:rPr>
                        <a:t>CANSIM 031-0002</a:t>
                      </a:r>
                      <a:r>
                        <a:rPr lang="en-CA" sz="600" b="0" i="0" u="none" strike="noStrike" baseline="30000">
                          <a:solidFill>
                            <a:srgbClr val="000000"/>
                          </a:solidFill>
                          <a:latin typeface="Calibri"/>
                        </a:rPr>
                        <a:t>3</a:t>
                      </a:r>
                      <a:endParaRPr lang="en-CA"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A"/>
                    </a:p>
                  </a:txBody>
                  <a:tcPr/>
                </a:tc>
                <a:tc>
                  <a:txBody>
                    <a:bodyPr/>
                    <a:lstStyle/>
                    <a:p>
                      <a:pPr algn="l" fontAlgn="b"/>
                      <a:r>
                        <a:rPr lang="en-CA" sz="600" b="0" i="1" u="none" strike="noStrike">
                          <a:solidFill>
                            <a:srgbClr val="000000"/>
                          </a:solidFill>
                          <a:latin typeface="Calibri"/>
                        </a:rPr>
                        <a:t>Rate of return folder</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600" b="0" i="0" u="none" strike="noStrike">
                          <a:solidFill>
                            <a:srgbClr val="000000"/>
                          </a:solidFill>
                          <a:latin typeface="Calibri"/>
                        </a:rPr>
                        <a:t>(E*F)</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600" b="0" i="0" u="none" strike="noStrike">
                          <a:solidFill>
                            <a:srgbClr val="000000"/>
                          </a:solidFill>
                          <a:latin typeface="Calibri"/>
                        </a:rPr>
                        <a:t>(C+D+G)</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600" b="0" i="0" u="none" strike="noStrike">
                          <a:solidFill>
                            <a:srgbClr val="000000"/>
                          </a:solidFill>
                          <a:latin typeface="Calibri"/>
                        </a:rPr>
                        <a:t>(B-H)</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600" b="0" i="0" u="none" strike="noStrike">
                          <a:solidFill>
                            <a:srgbClr val="000000"/>
                          </a:solidFill>
                          <a:latin typeface="Calibri"/>
                        </a:rPr>
                        <a:t>(M</a:t>
                      </a:r>
                      <a:r>
                        <a:rPr lang="en-CA" sz="600" b="0" i="1" u="none" strike="noStrike">
                          <a:solidFill>
                            <a:srgbClr val="000000"/>
                          </a:solidFill>
                          <a:latin typeface="Calibri"/>
                        </a:rPr>
                        <a:t>t-1</a:t>
                      </a:r>
                      <a:r>
                        <a:rPr lang="en-CA" sz="600" b="0" i="0" u="none" strike="noStrike">
                          <a:solidFill>
                            <a:srgbClr val="000000"/>
                          </a:solidFill>
                          <a:latin typeface="Calibri"/>
                        </a:rPr>
                        <a:t>)</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600" b="0" i="0" u="none" strike="noStrike" dirty="0">
                          <a:solidFill>
                            <a:srgbClr val="000000"/>
                          </a:solidFill>
                          <a:latin typeface="Calibri"/>
                        </a:rPr>
                        <a:t>(M-J+L)</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600" b="0" i="0" u="none" strike="noStrike">
                          <a:solidFill>
                            <a:srgbClr val="000000"/>
                          </a:solidFill>
                          <a:latin typeface="Calibri"/>
                        </a:rPr>
                        <a:t>AER ST98</a:t>
                      </a:r>
                      <a:r>
                        <a:rPr lang="en-CA" sz="600" b="0" i="0" u="none" strike="noStrike" baseline="30000">
                          <a:solidFill>
                            <a:srgbClr val="000000"/>
                          </a:solidFill>
                          <a:latin typeface="Calibri"/>
                        </a:rPr>
                        <a:t>4</a:t>
                      </a:r>
                      <a:endParaRPr lang="en-CA" sz="6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600" b="0" i="0" u="none" strike="noStrike">
                          <a:solidFill>
                            <a:srgbClr val="000000"/>
                          </a:solidFill>
                          <a:latin typeface="Calibri"/>
                        </a:rPr>
                        <a:t>AER ST98</a:t>
                      </a:r>
                      <a:r>
                        <a:rPr lang="en-CA" sz="600" b="0" i="0" u="none" strike="noStrike" baseline="30000">
                          <a:solidFill>
                            <a:srgbClr val="000000"/>
                          </a:solidFill>
                          <a:latin typeface="Calibri"/>
                        </a:rPr>
                        <a:t>4</a:t>
                      </a:r>
                      <a:endParaRPr lang="en-CA" sz="6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600" b="0" i="0" u="none" strike="noStrike">
                          <a:solidFill>
                            <a:srgbClr val="000000"/>
                          </a:solidFill>
                          <a:latin typeface="Calibri"/>
                        </a:rPr>
                        <a:t>(M/L)</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600" b="0" i="0" u="none" strike="noStrike">
                          <a:solidFill>
                            <a:srgbClr val="000000"/>
                          </a:solidFill>
                          <a:latin typeface="Calibri"/>
                        </a:rPr>
                        <a:t>(PV(N$2,N##,-1/N##))</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600" b="0" i="0" u="none" strike="noStrike">
                          <a:solidFill>
                            <a:srgbClr val="000000"/>
                          </a:solidFill>
                          <a:latin typeface="Calibri"/>
                        </a:rPr>
                        <a:t>(I*N*O)/1000</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41">
                <a:tc>
                  <a:txBody>
                    <a:bodyPr/>
                    <a:lstStyle/>
                    <a:p>
                      <a:pPr algn="r" fontAlgn="b"/>
                      <a:r>
                        <a:rPr lang="en-CA" sz="600" b="0" i="0" u="none" strike="noStrike">
                          <a:solidFill>
                            <a:srgbClr val="000000"/>
                          </a:solidFill>
                          <a:latin typeface="Calibri"/>
                        </a:rPr>
                        <a:t>1</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600" b="0" i="0" u="none" strike="noStrike">
                          <a:solidFill>
                            <a:srgbClr val="000000"/>
                          </a:solidFill>
                          <a:latin typeface="Calibri"/>
                        </a:rPr>
                        <a:t>  10,000.00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600" b="0" i="0" u="none" strike="noStrike">
                          <a:solidFill>
                            <a:srgbClr val="000000"/>
                          </a:solidFill>
                          <a:latin typeface="Calibri"/>
                        </a:rPr>
                        <a:t>   4,000.00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600" b="0" i="0" u="none" strike="noStrike">
                          <a:solidFill>
                            <a:srgbClr val="000000"/>
                          </a:solidFill>
                          <a:latin typeface="Calibri"/>
                        </a:rPr>
                        <a:t>           100.00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600" b="0" i="0" u="none" strike="noStrike">
                          <a:solidFill>
                            <a:srgbClr val="000000"/>
                          </a:solidFill>
                          <a:latin typeface="Calibri"/>
                        </a:rPr>
                        <a:t>     10,000.00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600" b="0" i="0" u="none" strike="noStrike">
                          <a:solidFill>
                            <a:srgbClr val="000000"/>
                          </a:solidFill>
                          <a:latin typeface="Calibri"/>
                        </a:rPr>
                        <a:t>             0.02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600" b="0" i="0" u="none" strike="noStrike">
                          <a:solidFill>
                            <a:srgbClr val="000000"/>
                          </a:solidFill>
                          <a:latin typeface="Calibri"/>
                        </a:rPr>
                        <a:t>        200.00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600" b="0" i="0" u="none" strike="noStrike">
                          <a:solidFill>
                            <a:srgbClr val="000000"/>
                          </a:solidFill>
                          <a:latin typeface="Calibri"/>
                        </a:rPr>
                        <a:t>    4,300.00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600" b="0" i="0" u="none" strike="noStrike">
                          <a:solidFill>
                            <a:srgbClr val="000000"/>
                          </a:solidFill>
                          <a:latin typeface="Calibri"/>
                        </a:rPr>
                        <a:t>   5,700.00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CA" sz="600" b="0" i="0" u="none" strike="noStrike">
                          <a:solidFill>
                            <a:srgbClr val="000000"/>
                          </a:solidFill>
                          <a:latin typeface="Calibri"/>
                        </a:rPr>
                        <a:t> ..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600" b="0" i="0" u="none" strike="noStrike">
                          <a:solidFill>
                            <a:srgbClr val="000000"/>
                          </a:solidFill>
                          <a:latin typeface="Calibri"/>
                        </a:rPr>
                        <a:t>       100,000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600" b="0" i="0" u="none" strike="noStrike">
                          <a:solidFill>
                            <a:srgbClr val="000000"/>
                          </a:solidFill>
                          <a:latin typeface="Calibri"/>
                        </a:rPr>
                        <a:t>              1,000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600" b="0" i="0" u="none" strike="noStrike">
                          <a:solidFill>
                            <a:srgbClr val="000000"/>
                          </a:solidFill>
                          <a:latin typeface="Calibri"/>
                        </a:rPr>
                        <a:t>       99,900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600" b="0" i="0" u="none" strike="noStrike">
                          <a:solidFill>
                            <a:srgbClr val="000000"/>
                          </a:solidFill>
                          <a:latin typeface="Calibri"/>
                        </a:rPr>
                        <a:t>       99.90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600" b="0" i="0" u="none" strike="noStrike">
                          <a:solidFill>
                            <a:srgbClr val="000000"/>
                          </a:solidFill>
                          <a:latin typeface="Calibri"/>
                        </a:rPr>
                        <a:t>                                 0.25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600" b="0" i="0" u="none" strike="noStrike" dirty="0">
                          <a:solidFill>
                            <a:srgbClr val="000000"/>
                          </a:solidFill>
                          <a:latin typeface="Calibri"/>
                        </a:rPr>
                        <a:t>              139.67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18" name="Date Placeholder 3"/>
          <p:cNvSpPr>
            <a:spLocks noGrp="1"/>
          </p:cNvSpPr>
          <p:nvPr>
            <p:ph type="dt" sz="quarter" idx="10"/>
          </p:nvPr>
        </p:nvSpPr>
        <p:spPr>
          <a:xfrm>
            <a:off x="6588125" y="6380163"/>
            <a:ext cx="2133600" cy="476250"/>
          </a:xfrm>
          <a:noFill/>
        </p:spPr>
        <p:txBody>
          <a:bodyPr/>
          <a:lstStyle/>
          <a:p>
            <a:fld id="{6D818F2D-4282-4C94-B153-970E306875D8}" type="datetime1">
              <a:rPr lang="en-CA" smtClean="0"/>
              <a:pPr/>
              <a:t>18/06/2014</a:t>
            </a:fld>
            <a:endParaRPr lang="en-CA" smtClean="0"/>
          </a:p>
        </p:txBody>
      </p:sp>
      <p:sp>
        <p:nvSpPr>
          <p:cNvPr id="19" name="Footer Placeholder 4"/>
          <p:cNvSpPr>
            <a:spLocks noGrp="1"/>
          </p:cNvSpPr>
          <p:nvPr>
            <p:ph type="ftr" sz="quarter" idx="11"/>
          </p:nvPr>
        </p:nvSpPr>
        <p:spPr>
          <a:xfrm>
            <a:off x="2843213" y="6388100"/>
            <a:ext cx="2895600" cy="476250"/>
          </a:xfrm>
          <a:noFill/>
        </p:spPr>
        <p:txBody>
          <a:bodyPr/>
          <a:lstStyle/>
          <a:p>
            <a:r>
              <a:rPr lang="en-CA" smtClean="0"/>
              <a:t>Statistics Canada • Statistique Canada</a:t>
            </a:r>
          </a:p>
        </p:txBody>
      </p:sp>
      <p:sp>
        <p:nvSpPr>
          <p:cNvPr id="20" name="Slide Number Placeholder 5"/>
          <p:cNvSpPr>
            <a:spLocks noGrp="1"/>
          </p:cNvSpPr>
          <p:nvPr>
            <p:ph type="sldNum" sz="quarter" idx="12"/>
          </p:nvPr>
        </p:nvSpPr>
        <p:spPr>
          <a:xfrm>
            <a:off x="395288" y="6408738"/>
            <a:ext cx="1522412" cy="476250"/>
          </a:xfrm>
          <a:noFill/>
        </p:spPr>
        <p:txBody>
          <a:bodyPr/>
          <a:lstStyle/>
          <a:p>
            <a:fld id="{35D5E189-2258-4889-93E6-6C560661F7A2}" type="slidenum">
              <a:rPr lang="en-CA" smtClean="0"/>
              <a:pPr/>
              <a:t>12</a:t>
            </a:fld>
            <a:endParaRPr lang="en-CA"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9CB6147B-A11E-4E11-B417-8BE79F88A807}" type="datetime1">
              <a:rPr lang="en-CA" smtClean="0"/>
              <a:pPr>
                <a:defRPr/>
              </a:pPr>
              <a:t>18/06/2014</a:t>
            </a:fld>
            <a:endParaRPr lang="en-CA"/>
          </a:p>
        </p:txBody>
      </p:sp>
      <p:sp>
        <p:nvSpPr>
          <p:cNvPr id="5" name="Footer Placeholder 4"/>
          <p:cNvSpPr>
            <a:spLocks noGrp="1"/>
          </p:cNvSpPr>
          <p:nvPr>
            <p:ph type="ftr" sz="quarter" idx="11"/>
          </p:nvPr>
        </p:nvSpPr>
        <p:spPr/>
        <p:txBody>
          <a:bodyPr/>
          <a:lstStyle/>
          <a:p>
            <a:pPr>
              <a:defRPr/>
            </a:pPr>
            <a:r>
              <a:rPr lang="en-CA" smtClean="0"/>
              <a:t>Statistics Canada • Statistique Canada</a:t>
            </a:r>
            <a:endParaRPr lang="en-CA"/>
          </a:p>
        </p:txBody>
      </p:sp>
      <p:sp>
        <p:nvSpPr>
          <p:cNvPr id="6" name="Slide Number Placeholder 5"/>
          <p:cNvSpPr>
            <a:spLocks noGrp="1"/>
          </p:cNvSpPr>
          <p:nvPr>
            <p:ph type="sldNum" sz="quarter" idx="12"/>
          </p:nvPr>
        </p:nvSpPr>
        <p:spPr/>
        <p:txBody>
          <a:bodyPr/>
          <a:lstStyle/>
          <a:p>
            <a:pPr>
              <a:defRPr/>
            </a:pPr>
            <a:fld id="{4ECF0955-D2C8-47D1-A812-A014566E4757}" type="slidenum">
              <a:rPr lang="en-CA" smtClean="0"/>
              <a:pPr>
                <a:defRPr/>
              </a:pPr>
              <a:t>13</a:t>
            </a:fld>
            <a:endParaRPr lang="en-CA"/>
          </a:p>
        </p:txBody>
      </p:sp>
      <p:sp>
        <p:nvSpPr>
          <p:cNvPr id="7" name="Rectangle 2"/>
          <p:cNvSpPr txBox="1">
            <a:spLocks noChangeArrowheads="1"/>
          </p:cNvSpPr>
          <p:nvPr/>
        </p:nvSpPr>
        <p:spPr bwMode="auto">
          <a:xfrm>
            <a:off x="323850" y="629568"/>
            <a:ext cx="8218488" cy="711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1" i="0" u="none" strike="noStrike" kern="0" cap="none" spc="0" normalizeH="0" baseline="0" noProof="0" dirty="0" smtClean="0">
                <a:ln>
                  <a:noFill/>
                </a:ln>
                <a:solidFill>
                  <a:srgbClr val="003366"/>
                </a:solidFill>
                <a:effectLst/>
                <a:uLnTx/>
                <a:uFillTx/>
                <a:latin typeface="+mj-lt"/>
                <a:ea typeface="+mj-ea"/>
                <a:cs typeface="+mj-cs"/>
              </a:rPr>
              <a:t>Questions?</a:t>
            </a:r>
          </a:p>
        </p:txBody>
      </p:sp>
      <p:sp>
        <p:nvSpPr>
          <p:cNvPr id="9" name="TextBox 8"/>
          <p:cNvSpPr txBox="1"/>
          <p:nvPr/>
        </p:nvSpPr>
        <p:spPr>
          <a:xfrm>
            <a:off x="484790" y="3861048"/>
            <a:ext cx="8191666" cy="2616101"/>
          </a:xfrm>
          <a:prstGeom prst="rect">
            <a:avLst/>
          </a:prstGeom>
          <a:noFill/>
        </p:spPr>
        <p:txBody>
          <a:bodyPr wrap="none" rtlCol="0">
            <a:spAutoFit/>
          </a:bodyPr>
          <a:lstStyle/>
          <a:p>
            <a:r>
              <a:rPr lang="en-CA" sz="2000" b="1" kern="0" dirty="0" smtClean="0">
                <a:solidFill>
                  <a:srgbClr val="003366"/>
                </a:solidFill>
                <a:latin typeface="+mj-lt"/>
                <a:ea typeface="+mj-ea"/>
                <a:cs typeface="+mj-cs"/>
              </a:rPr>
              <a:t>Joe St. Lawrence</a:t>
            </a:r>
          </a:p>
          <a:p>
            <a:endParaRPr lang="en-CA" sz="1400" b="1" kern="0" dirty="0" smtClean="0">
              <a:solidFill>
                <a:srgbClr val="003366"/>
              </a:solidFill>
              <a:latin typeface="+mj-lt"/>
              <a:ea typeface="+mj-ea"/>
              <a:cs typeface="+mj-cs"/>
            </a:endParaRPr>
          </a:p>
          <a:p>
            <a:r>
              <a:rPr lang="en-CA" sz="1400" b="1" kern="0" dirty="0" smtClean="0">
                <a:solidFill>
                  <a:srgbClr val="003366"/>
                </a:solidFill>
                <a:latin typeface="+mj-lt"/>
                <a:ea typeface="+mj-ea"/>
                <a:cs typeface="+mj-cs"/>
              </a:rPr>
              <a:t>Environment Accounts and Statistics | </a:t>
            </a:r>
            <a:r>
              <a:rPr lang="en-CA" sz="1400" b="1" kern="0" dirty="0" err="1" smtClean="0">
                <a:solidFill>
                  <a:srgbClr val="003366"/>
                </a:solidFill>
                <a:latin typeface="+mj-lt"/>
                <a:ea typeface="+mj-ea"/>
                <a:cs typeface="+mj-cs"/>
              </a:rPr>
              <a:t>Comptes</a:t>
            </a:r>
            <a:r>
              <a:rPr lang="en-CA" sz="1400" b="1" kern="0" dirty="0" smtClean="0">
                <a:solidFill>
                  <a:srgbClr val="003366"/>
                </a:solidFill>
                <a:latin typeface="+mj-lt"/>
                <a:ea typeface="+mj-ea"/>
                <a:cs typeface="+mj-cs"/>
              </a:rPr>
              <a:t> et </a:t>
            </a:r>
            <a:r>
              <a:rPr lang="en-CA" sz="1400" b="1" kern="0" dirty="0" err="1" smtClean="0">
                <a:solidFill>
                  <a:srgbClr val="003366"/>
                </a:solidFill>
                <a:latin typeface="+mj-lt"/>
                <a:ea typeface="+mj-ea"/>
                <a:cs typeface="+mj-cs"/>
              </a:rPr>
              <a:t>statistique</a:t>
            </a:r>
            <a:r>
              <a:rPr lang="en-CA" sz="1400" b="1" kern="0" dirty="0" smtClean="0">
                <a:solidFill>
                  <a:srgbClr val="003366"/>
                </a:solidFill>
                <a:latin typeface="+mj-lt"/>
                <a:ea typeface="+mj-ea"/>
                <a:cs typeface="+mj-cs"/>
              </a:rPr>
              <a:t> de </a:t>
            </a:r>
            <a:r>
              <a:rPr lang="en-CA" sz="1400" b="1" kern="0" dirty="0" err="1" smtClean="0">
                <a:solidFill>
                  <a:srgbClr val="003366"/>
                </a:solidFill>
                <a:latin typeface="+mj-lt"/>
                <a:ea typeface="+mj-ea"/>
                <a:cs typeface="+mj-cs"/>
              </a:rPr>
              <a:t>l'environnement</a:t>
            </a:r>
            <a:endParaRPr lang="en-CA" sz="1400" b="1" kern="0" dirty="0" smtClean="0">
              <a:solidFill>
                <a:srgbClr val="003366"/>
              </a:solidFill>
              <a:latin typeface="+mj-lt"/>
              <a:ea typeface="+mj-ea"/>
              <a:cs typeface="+mj-cs"/>
            </a:endParaRPr>
          </a:p>
          <a:p>
            <a:r>
              <a:rPr lang="en-CA" sz="1400" b="1" kern="0" dirty="0" smtClean="0">
                <a:solidFill>
                  <a:srgbClr val="003366"/>
                </a:solidFill>
                <a:latin typeface="+mj-lt"/>
                <a:ea typeface="+mj-ea"/>
                <a:cs typeface="+mj-cs"/>
              </a:rPr>
              <a:t>R.H. Coats Building | </a:t>
            </a:r>
            <a:r>
              <a:rPr lang="en-CA" sz="1400" b="1" kern="0" dirty="0" err="1" smtClean="0">
                <a:solidFill>
                  <a:srgbClr val="003366"/>
                </a:solidFill>
                <a:latin typeface="+mj-lt"/>
                <a:ea typeface="+mj-ea"/>
                <a:cs typeface="+mj-cs"/>
              </a:rPr>
              <a:t>Immeuble</a:t>
            </a:r>
            <a:r>
              <a:rPr lang="en-CA" sz="1400" b="1" kern="0" dirty="0" smtClean="0">
                <a:solidFill>
                  <a:srgbClr val="003366"/>
                </a:solidFill>
                <a:latin typeface="+mj-lt"/>
                <a:ea typeface="+mj-ea"/>
                <a:cs typeface="+mj-cs"/>
              </a:rPr>
              <a:t> R.-H.-Coats / Floor | </a:t>
            </a:r>
            <a:r>
              <a:rPr lang="en-CA" sz="1400" b="1" kern="0" dirty="0" err="1" smtClean="0">
                <a:solidFill>
                  <a:srgbClr val="003366"/>
                </a:solidFill>
                <a:latin typeface="+mj-lt"/>
                <a:ea typeface="+mj-ea"/>
                <a:cs typeface="+mj-cs"/>
              </a:rPr>
              <a:t>Étage</a:t>
            </a:r>
            <a:r>
              <a:rPr lang="en-CA" sz="1400" b="1" kern="0" dirty="0" smtClean="0">
                <a:solidFill>
                  <a:srgbClr val="003366"/>
                </a:solidFill>
                <a:latin typeface="+mj-lt"/>
                <a:ea typeface="+mj-ea"/>
                <a:cs typeface="+mj-cs"/>
              </a:rPr>
              <a:t> 25 M</a:t>
            </a:r>
          </a:p>
          <a:p>
            <a:r>
              <a:rPr lang="en-CA" sz="1400" b="1" kern="0" dirty="0" smtClean="0">
                <a:solidFill>
                  <a:srgbClr val="003366"/>
                </a:solidFill>
                <a:latin typeface="+mj-lt"/>
                <a:ea typeface="+mj-ea"/>
                <a:cs typeface="+mj-cs"/>
              </a:rPr>
              <a:t>Statistics Canada | 100 Tunney's Pasture Driveway, Ottawa ON K1A 0T6</a:t>
            </a:r>
          </a:p>
          <a:p>
            <a:r>
              <a:rPr lang="en-CA" sz="1400" b="1" kern="0" dirty="0" err="1" smtClean="0">
                <a:solidFill>
                  <a:srgbClr val="003366"/>
                </a:solidFill>
                <a:latin typeface="+mj-lt"/>
                <a:ea typeface="+mj-ea"/>
                <a:cs typeface="+mj-cs"/>
              </a:rPr>
              <a:t>Statistique</a:t>
            </a:r>
            <a:r>
              <a:rPr lang="en-CA" sz="1400" b="1" kern="0" dirty="0" smtClean="0">
                <a:solidFill>
                  <a:srgbClr val="003366"/>
                </a:solidFill>
                <a:latin typeface="+mj-lt"/>
                <a:ea typeface="+mj-ea"/>
                <a:cs typeface="+mj-cs"/>
              </a:rPr>
              <a:t> Canada | 100, promenade Tunney's Pasture, Ottawa ON K1A 0T6</a:t>
            </a:r>
          </a:p>
          <a:p>
            <a:r>
              <a:rPr lang="en-CA" sz="1400" b="1" kern="0" dirty="0" smtClean="0">
                <a:solidFill>
                  <a:srgbClr val="003366"/>
                </a:solidFill>
                <a:latin typeface="+mj-lt"/>
                <a:ea typeface="+mj-ea"/>
                <a:cs typeface="+mj-cs"/>
              </a:rPr>
              <a:t>Joe.St.Lawrence@statcan.gc.ca</a:t>
            </a:r>
          </a:p>
          <a:p>
            <a:r>
              <a:rPr lang="en-CA" sz="1400" b="1" kern="0" dirty="0" smtClean="0">
                <a:solidFill>
                  <a:srgbClr val="003366"/>
                </a:solidFill>
                <a:latin typeface="+mj-lt"/>
                <a:ea typeface="+mj-ea"/>
                <a:cs typeface="+mj-cs"/>
              </a:rPr>
              <a:t>Telephone | </a:t>
            </a:r>
            <a:r>
              <a:rPr lang="en-CA" sz="1400" b="1" kern="0" dirty="0" err="1" smtClean="0">
                <a:solidFill>
                  <a:srgbClr val="003366"/>
                </a:solidFill>
                <a:latin typeface="+mj-lt"/>
                <a:ea typeface="+mj-ea"/>
                <a:cs typeface="+mj-cs"/>
              </a:rPr>
              <a:t>Téléphone</a:t>
            </a:r>
            <a:r>
              <a:rPr lang="en-CA" sz="1400" b="1" kern="0" dirty="0" smtClean="0">
                <a:solidFill>
                  <a:srgbClr val="003366"/>
                </a:solidFill>
                <a:latin typeface="+mj-lt"/>
                <a:ea typeface="+mj-ea"/>
                <a:cs typeface="+mj-cs"/>
              </a:rPr>
              <a:t> 613-951-7709</a:t>
            </a:r>
          </a:p>
          <a:p>
            <a:r>
              <a:rPr lang="en-CA" sz="1400" b="1" kern="0" dirty="0" smtClean="0">
                <a:solidFill>
                  <a:srgbClr val="003366"/>
                </a:solidFill>
                <a:latin typeface="+mj-lt"/>
                <a:ea typeface="+mj-ea"/>
                <a:cs typeface="+mj-cs"/>
              </a:rPr>
              <a:t>Facsimile | </a:t>
            </a:r>
            <a:r>
              <a:rPr lang="en-CA" sz="1400" b="1" kern="0" dirty="0" err="1" smtClean="0">
                <a:solidFill>
                  <a:srgbClr val="003366"/>
                </a:solidFill>
                <a:latin typeface="+mj-lt"/>
                <a:ea typeface="+mj-ea"/>
                <a:cs typeface="+mj-cs"/>
              </a:rPr>
              <a:t>Télécopieur</a:t>
            </a:r>
            <a:r>
              <a:rPr lang="en-CA" sz="1400" b="1" kern="0" dirty="0" smtClean="0">
                <a:solidFill>
                  <a:srgbClr val="003366"/>
                </a:solidFill>
                <a:latin typeface="+mj-lt"/>
                <a:ea typeface="+mj-ea"/>
                <a:cs typeface="+mj-cs"/>
              </a:rPr>
              <a:t> 613-951-0634</a:t>
            </a:r>
          </a:p>
          <a:p>
            <a:r>
              <a:rPr lang="en-CA" sz="1400" b="1" kern="0" dirty="0" smtClean="0">
                <a:solidFill>
                  <a:srgbClr val="003366"/>
                </a:solidFill>
                <a:latin typeface="+mj-lt"/>
                <a:ea typeface="+mj-ea"/>
                <a:cs typeface="+mj-cs"/>
              </a:rPr>
              <a:t>Government of Canada | </a:t>
            </a:r>
            <a:r>
              <a:rPr lang="en-CA" sz="1400" b="1" kern="0" dirty="0" err="1" smtClean="0">
                <a:solidFill>
                  <a:srgbClr val="003366"/>
                </a:solidFill>
                <a:latin typeface="+mj-lt"/>
                <a:ea typeface="+mj-ea"/>
                <a:cs typeface="+mj-cs"/>
              </a:rPr>
              <a:t>Gouvernement</a:t>
            </a:r>
            <a:r>
              <a:rPr lang="en-CA" sz="1400" b="1" kern="0" dirty="0" smtClean="0">
                <a:solidFill>
                  <a:srgbClr val="003366"/>
                </a:solidFill>
                <a:latin typeface="+mj-lt"/>
                <a:ea typeface="+mj-ea"/>
                <a:cs typeface="+mj-cs"/>
              </a:rPr>
              <a:t> du Canada </a:t>
            </a:r>
          </a:p>
          <a:p>
            <a:endParaRPr lang="en-CA"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9CB6147B-A11E-4E11-B417-8BE79F88A807}" type="datetime1">
              <a:rPr lang="en-CA" smtClean="0"/>
              <a:pPr>
                <a:defRPr/>
              </a:pPr>
              <a:t>18/06/2014</a:t>
            </a:fld>
            <a:endParaRPr lang="en-CA"/>
          </a:p>
        </p:txBody>
      </p:sp>
      <p:sp>
        <p:nvSpPr>
          <p:cNvPr id="5" name="Footer Placeholder 4"/>
          <p:cNvSpPr>
            <a:spLocks noGrp="1"/>
          </p:cNvSpPr>
          <p:nvPr>
            <p:ph type="ftr" sz="quarter" idx="11"/>
          </p:nvPr>
        </p:nvSpPr>
        <p:spPr/>
        <p:txBody>
          <a:bodyPr/>
          <a:lstStyle/>
          <a:p>
            <a:pPr>
              <a:defRPr/>
            </a:pPr>
            <a:r>
              <a:rPr lang="en-CA" smtClean="0"/>
              <a:t>Statistics Canada • Statistique Canada</a:t>
            </a:r>
            <a:endParaRPr lang="en-CA"/>
          </a:p>
        </p:txBody>
      </p:sp>
      <p:sp>
        <p:nvSpPr>
          <p:cNvPr id="6" name="Slide Number Placeholder 5"/>
          <p:cNvSpPr>
            <a:spLocks noGrp="1"/>
          </p:cNvSpPr>
          <p:nvPr>
            <p:ph type="sldNum" sz="quarter" idx="12"/>
          </p:nvPr>
        </p:nvSpPr>
        <p:spPr/>
        <p:txBody>
          <a:bodyPr/>
          <a:lstStyle/>
          <a:p>
            <a:pPr>
              <a:defRPr/>
            </a:pPr>
            <a:fld id="{4ECF0955-D2C8-47D1-A812-A014566E4757}" type="slidenum">
              <a:rPr lang="en-CA" smtClean="0"/>
              <a:pPr>
                <a:defRPr/>
              </a:pPr>
              <a:t>2</a:t>
            </a:fld>
            <a:endParaRPr lang="en-CA"/>
          </a:p>
        </p:txBody>
      </p:sp>
      <p:sp>
        <p:nvSpPr>
          <p:cNvPr id="7" name="Rectangle 2"/>
          <p:cNvSpPr txBox="1">
            <a:spLocks noChangeArrowheads="1"/>
          </p:cNvSpPr>
          <p:nvPr/>
        </p:nvSpPr>
        <p:spPr bwMode="auto">
          <a:xfrm>
            <a:off x="323850" y="549275"/>
            <a:ext cx="8218488" cy="711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1" i="0" u="none" strike="noStrike" kern="0" cap="none" spc="0" normalizeH="0" baseline="0" noProof="0" dirty="0" smtClean="0">
                <a:ln>
                  <a:noFill/>
                </a:ln>
                <a:solidFill>
                  <a:srgbClr val="003366"/>
                </a:solidFill>
                <a:effectLst/>
                <a:uLnTx/>
                <a:uFillTx/>
                <a:latin typeface="+mj-lt"/>
                <a:ea typeface="+mj-ea"/>
                <a:cs typeface="+mj-cs"/>
              </a:rPr>
              <a:t>“Beyond GDP”</a:t>
            </a:r>
          </a:p>
        </p:txBody>
      </p:sp>
      <p:sp>
        <p:nvSpPr>
          <p:cNvPr id="9" name="Rectangle 7"/>
          <p:cNvSpPr>
            <a:spLocks noChangeArrowheads="1"/>
          </p:cNvSpPr>
          <p:nvPr/>
        </p:nvSpPr>
        <p:spPr bwMode="auto">
          <a:xfrm>
            <a:off x="323850" y="1783263"/>
            <a:ext cx="8497888" cy="3877985"/>
          </a:xfrm>
          <a:prstGeom prst="rect">
            <a:avLst/>
          </a:prstGeom>
          <a:noFill/>
          <a:ln w="9525">
            <a:noFill/>
            <a:miter lim="800000"/>
            <a:headEnd/>
            <a:tailEnd/>
          </a:ln>
        </p:spPr>
        <p:txBody>
          <a:bodyPr>
            <a:spAutoFit/>
          </a:bodyPr>
          <a:lstStyle/>
          <a:p>
            <a:r>
              <a:rPr lang="en-US" sz="2000" b="1" i="1" dirty="0">
                <a:solidFill>
                  <a:schemeClr val="accent2"/>
                </a:solidFill>
              </a:rPr>
              <a:t>“Conventional economic aggregates generated through national accounting, such as GDP, do not reflect the extent to which production and consumption activities may be using up environmental assets and limiting the capacity for these assets to generate ecosystem services in the future.”</a:t>
            </a:r>
          </a:p>
          <a:p>
            <a:pPr algn="r"/>
            <a:r>
              <a:rPr lang="en-US" sz="2000" b="1" dirty="0">
                <a:solidFill>
                  <a:schemeClr val="accent2"/>
                </a:solidFill>
              </a:rPr>
              <a:t>	-TEEB Guidance Manual for Countries (2013)</a:t>
            </a:r>
          </a:p>
          <a:p>
            <a:endParaRPr lang="en-US" b="1" dirty="0">
              <a:solidFill>
                <a:schemeClr val="accent2"/>
              </a:solidFill>
            </a:endParaRPr>
          </a:p>
          <a:p>
            <a:r>
              <a:rPr lang="en-US" b="1" dirty="0">
                <a:solidFill>
                  <a:schemeClr val="accent2"/>
                </a:solidFill>
              </a:rPr>
              <a:t>OECD: indicators and reports: </a:t>
            </a:r>
            <a:r>
              <a:rPr lang="en-CA" b="1" i="1" dirty="0">
                <a:solidFill>
                  <a:schemeClr val="accent2"/>
                </a:solidFill>
              </a:rPr>
              <a:t>Green Growth </a:t>
            </a:r>
            <a:r>
              <a:rPr lang="en-CA" b="1" dirty="0">
                <a:solidFill>
                  <a:schemeClr val="accent2"/>
                </a:solidFill>
              </a:rPr>
              <a:t>and </a:t>
            </a:r>
            <a:r>
              <a:rPr lang="en-CA" b="1" i="1" dirty="0">
                <a:solidFill>
                  <a:schemeClr val="accent2"/>
                </a:solidFill>
              </a:rPr>
              <a:t>Material Flows and Resource Productivity</a:t>
            </a:r>
            <a:endParaRPr lang="en-US" b="1" dirty="0">
              <a:solidFill>
                <a:schemeClr val="accent2"/>
              </a:solidFill>
            </a:endParaRPr>
          </a:p>
          <a:p>
            <a:endParaRPr lang="en-US" b="1" dirty="0">
              <a:solidFill>
                <a:schemeClr val="accent2"/>
              </a:solidFill>
            </a:endParaRPr>
          </a:p>
          <a:p>
            <a:r>
              <a:rPr lang="en-US" b="1" dirty="0">
                <a:solidFill>
                  <a:schemeClr val="accent2"/>
                </a:solidFill>
              </a:rPr>
              <a:t>World Bank: </a:t>
            </a:r>
            <a:r>
              <a:rPr lang="en-US" b="1" i="1" dirty="0" smtClean="0">
                <a:solidFill>
                  <a:schemeClr val="accent2"/>
                </a:solidFill>
              </a:rPr>
              <a:t>Wealth </a:t>
            </a:r>
            <a:r>
              <a:rPr lang="en-US" b="1" i="1" dirty="0">
                <a:solidFill>
                  <a:schemeClr val="accent2"/>
                </a:solidFill>
              </a:rPr>
              <a:t>Accounting and the Valuation of Ecosystem Services (WAVES)</a:t>
            </a:r>
          </a:p>
          <a:p>
            <a:endParaRPr lang="en-US" b="1" dirty="0">
              <a:solidFill>
                <a:schemeClr val="accent2"/>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p>
            <a:fld id="{747A1A06-976B-4CF1-A5ED-5F2A5A077996}" type="datetime1">
              <a:rPr lang="en-CA" smtClean="0"/>
              <a:pPr/>
              <a:t>18/06/2014</a:t>
            </a:fld>
            <a:endParaRPr lang="en-CA" smtClean="0"/>
          </a:p>
        </p:txBody>
      </p:sp>
      <p:sp>
        <p:nvSpPr>
          <p:cNvPr id="9219" name="Footer Placeholder 4"/>
          <p:cNvSpPr>
            <a:spLocks noGrp="1"/>
          </p:cNvSpPr>
          <p:nvPr>
            <p:ph type="ftr" sz="quarter" idx="11"/>
          </p:nvPr>
        </p:nvSpPr>
        <p:spPr>
          <a:noFill/>
        </p:spPr>
        <p:txBody>
          <a:bodyPr/>
          <a:lstStyle/>
          <a:p>
            <a:r>
              <a:rPr lang="en-CA" smtClean="0"/>
              <a:t>Statistics Canada • Statistique Canada</a:t>
            </a:r>
          </a:p>
        </p:txBody>
      </p:sp>
      <p:sp>
        <p:nvSpPr>
          <p:cNvPr id="9220" name="Slide Number Placeholder 5"/>
          <p:cNvSpPr>
            <a:spLocks noGrp="1"/>
          </p:cNvSpPr>
          <p:nvPr>
            <p:ph type="sldNum" sz="quarter" idx="12"/>
          </p:nvPr>
        </p:nvSpPr>
        <p:spPr>
          <a:noFill/>
        </p:spPr>
        <p:txBody>
          <a:bodyPr/>
          <a:lstStyle/>
          <a:p>
            <a:fld id="{FCC0C8D6-30A3-40FA-A661-3E41CCEDE601}" type="slidenum">
              <a:rPr lang="en-CA" smtClean="0"/>
              <a:pPr/>
              <a:t>3</a:t>
            </a:fld>
            <a:endParaRPr lang="en-CA" smtClean="0"/>
          </a:p>
        </p:txBody>
      </p:sp>
      <p:sp>
        <p:nvSpPr>
          <p:cNvPr id="9221" name="Rectangle 4"/>
          <p:cNvSpPr>
            <a:spLocks noGrp="1" noChangeArrowheads="1"/>
          </p:cNvSpPr>
          <p:nvPr>
            <p:ph type="title"/>
          </p:nvPr>
        </p:nvSpPr>
        <p:spPr bwMode="auto">
          <a:xfrm>
            <a:off x="395163" y="620713"/>
            <a:ext cx="8569325" cy="711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b="1" dirty="0" smtClean="0">
                <a:solidFill>
                  <a:srgbClr val="003366"/>
                </a:solidFill>
              </a:rPr>
              <a:t>The Economy</a:t>
            </a:r>
            <a:endParaRPr lang="en-CA" dirty="0" smtClean="0">
              <a:solidFill>
                <a:srgbClr val="003366"/>
              </a:solidFill>
            </a:endParaRPr>
          </a:p>
        </p:txBody>
      </p:sp>
      <p:sp>
        <p:nvSpPr>
          <p:cNvPr id="9222" name="Oval 6"/>
          <p:cNvSpPr>
            <a:spLocks noChangeArrowheads="1"/>
          </p:cNvSpPr>
          <p:nvPr/>
        </p:nvSpPr>
        <p:spPr bwMode="auto">
          <a:xfrm>
            <a:off x="3492500" y="-3195638"/>
            <a:ext cx="9936163" cy="9504363"/>
          </a:xfrm>
          <a:prstGeom prst="ellipse">
            <a:avLst/>
          </a:prstGeom>
          <a:solidFill>
            <a:srgbClr val="92D050"/>
          </a:solidFill>
          <a:ln w="9525" algn="ctr">
            <a:solidFill>
              <a:schemeClr val="tx1"/>
            </a:solidFill>
            <a:round/>
            <a:headEnd/>
            <a:tailEnd/>
          </a:ln>
        </p:spPr>
        <p:txBody>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sz="3600" b="1" dirty="0">
              <a:solidFill>
                <a:srgbClr val="003366"/>
              </a:solidFill>
            </a:endParaRPr>
          </a:p>
          <a:p>
            <a:r>
              <a:rPr lang="en-CA" sz="3600" b="1" dirty="0">
                <a:solidFill>
                  <a:srgbClr val="003366"/>
                </a:solidFill>
              </a:rPr>
              <a:t>	</a:t>
            </a:r>
            <a:r>
              <a:rPr lang="en-CA" sz="2400" b="1" dirty="0">
                <a:solidFill>
                  <a:srgbClr val="003366"/>
                </a:solidFill>
              </a:rPr>
              <a:t>-Natural Resources</a:t>
            </a:r>
          </a:p>
          <a:p>
            <a:r>
              <a:rPr lang="en-CA" sz="2400" b="1" dirty="0">
                <a:solidFill>
                  <a:srgbClr val="003366"/>
                </a:solidFill>
              </a:rPr>
              <a:t>	-Ecosystem Services</a:t>
            </a:r>
          </a:p>
          <a:p>
            <a:endParaRPr lang="en-CA" sz="2400" b="1" dirty="0">
              <a:solidFill>
                <a:srgbClr val="003366"/>
              </a:solidFill>
            </a:endParaRPr>
          </a:p>
          <a:p>
            <a:endParaRPr lang="en-CA" sz="2400" b="1" dirty="0">
              <a:solidFill>
                <a:srgbClr val="003366"/>
              </a:solidFill>
            </a:endParaRPr>
          </a:p>
          <a:p>
            <a:endParaRPr lang="en-CA" sz="2400" b="1" dirty="0">
              <a:solidFill>
                <a:srgbClr val="003366"/>
              </a:solidFill>
            </a:endParaRPr>
          </a:p>
          <a:p>
            <a:endParaRPr lang="en-CA" sz="2400" b="1" dirty="0">
              <a:solidFill>
                <a:srgbClr val="003366"/>
              </a:solidFill>
            </a:endParaRPr>
          </a:p>
          <a:p>
            <a:r>
              <a:rPr lang="en-CA" sz="2400" b="1" dirty="0">
                <a:solidFill>
                  <a:srgbClr val="003366"/>
                </a:solidFill>
              </a:rPr>
              <a:t>	</a:t>
            </a:r>
          </a:p>
          <a:p>
            <a:endParaRPr lang="en-CA" sz="2400" b="1" dirty="0">
              <a:solidFill>
                <a:srgbClr val="003366"/>
              </a:solidFill>
            </a:endParaRPr>
          </a:p>
          <a:p>
            <a:r>
              <a:rPr lang="en-CA" sz="2400" b="1" dirty="0">
                <a:solidFill>
                  <a:srgbClr val="003366"/>
                </a:solidFill>
              </a:rPr>
              <a:t>		</a:t>
            </a:r>
          </a:p>
          <a:p>
            <a:r>
              <a:rPr lang="en-CA" sz="2400" b="1" dirty="0">
                <a:solidFill>
                  <a:srgbClr val="003366"/>
                </a:solidFill>
              </a:rPr>
              <a:t>		-Residuals</a:t>
            </a:r>
          </a:p>
          <a:p>
            <a:endParaRPr lang="en-CA" sz="3600" b="1" dirty="0">
              <a:solidFill>
                <a:srgbClr val="003366"/>
              </a:solidFill>
            </a:endParaRPr>
          </a:p>
        </p:txBody>
      </p:sp>
      <p:sp>
        <p:nvSpPr>
          <p:cNvPr id="8" name="Oval 7"/>
          <p:cNvSpPr/>
          <p:nvPr/>
        </p:nvSpPr>
        <p:spPr bwMode="auto">
          <a:xfrm>
            <a:off x="3635375" y="2924175"/>
            <a:ext cx="1944688" cy="1873250"/>
          </a:xfrm>
          <a:prstGeom prst="ellipse">
            <a:avLst/>
          </a:prstGeom>
          <a:solidFill>
            <a:schemeClr val="accent1">
              <a:lumMod val="90000"/>
              <a:alpha val="82000"/>
            </a:schemeClr>
          </a:solidFill>
          <a:ln w="9525" cap="flat" cmpd="sng" algn="ctr">
            <a:solidFill>
              <a:schemeClr val="tx1"/>
            </a:solidFill>
            <a:prstDash val="solid"/>
            <a:round/>
            <a:headEnd type="none" w="med" len="med"/>
            <a:tailEnd type="none" w="med" len="med"/>
          </a:ln>
          <a:effectLst/>
        </p:spPr>
        <p:txBody>
          <a:bodyPr/>
          <a:lstStyle/>
          <a:p>
            <a:pPr algn="ctr">
              <a:defRPr/>
            </a:pPr>
            <a:r>
              <a:rPr lang="en-CA" sz="1400" b="1" dirty="0">
                <a:solidFill>
                  <a:srgbClr val="002060"/>
                </a:solidFill>
              </a:rPr>
              <a:t>The</a:t>
            </a:r>
          </a:p>
          <a:p>
            <a:pPr algn="ctr">
              <a:defRPr/>
            </a:pPr>
            <a:r>
              <a:rPr lang="en-CA" sz="1400" b="1" dirty="0">
                <a:solidFill>
                  <a:srgbClr val="002060"/>
                </a:solidFill>
              </a:rPr>
              <a:t>Economy</a:t>
            </a:r>
          </a:p>
          <a:p>
            <a:pPr algn="ctr">
              <a:defRPr/>
            </a:pPr>
            <a:endParaRPr lang="en-CA" sz="1000" b="1" dirty="0">
              <a:solidFill>
                <a:srgbClr val="002060"/>
              </a:solidFill>
            </a:endParaRPr>
          </a:p>
          <a:p>
            <a:pPr algn="ctr">
              <a:defRPr/>
            </a:pPr>
            <a:endParaRPr lang="en-CA" sz="1400" b="1" dirty="0">
              <a:solidFill>
                <a:srgbClr val="002060"/>
              </a:solidFill>
            </a:endParaRPr>
          </a:p>
        </p:txBody>
      </p:sp>
      <p:sp>
        <p:nvSpPr>
          <p:cNvPr id="9224" name="Down Arrow 9"/>
          <p:cNvSpPr>
            <a:spLocks noChangeArrowheads="1"/>
          </p:cNvSpPr>
          <p:nvPr/>
        </p:nvSpPr>
        <p:spPr bwMode="auto">
          <a:xfrm rot="2391050">
            <a:off x="4724400" y="2092325"/>
            <a:ext cx="1441450" cy="1223963"/>
          </a:xfrm>
          <a:prstGeom prst="downArrow">
            <a:avLst>
              <a:gd name="adj1" fmla="val 47917"/>
              <a:gd name="adj2" fmla="val 50000"/>
            </a:avLst>
          </a:prstGeom>
          <a:solidFill>
            <a:srgbClr val="FF0000"/>
          </a:solidFill>
          <a:ln w="9525" algn="ctr">
            <a:solidFill>
              <a:schemeClr val="tx1"/>
            </a:solidFill>
            <a:round/>
            <a:headEnd/>
            <a:tailEnd/>
          </a:ln>
        </p:spPr>
        <p:txBody>
          <a:bodyPr/>
          <a:lstStyle/>
          <a:p>
            <a:endParaRPr lang="en-US"/>
          </a:p>
        </p:txBody>
      </p:sp>
      <p:sp>
        <p:nvSpPr>
          <p:cNvPr id="9225" name="Down Arrow 10"/>
          <p:cNvSpPr>
            <a:spLocks noChangeArrowheads="1"/>
          </p:cNvSpPr>
          <p:nvPr/>
        </p:nvSpPr>
        <p:spPr bwMode="auto">
          <a:xfrm rot="-3791709">
            <a:off x="5299076" y="3951287"/>
            <a:ext cx="1439862" cy="1223963"/>
          </a:xfrm>
          <a:prstGeom prst="downArrow">
            <a:avLst>
              <a:gd name="adj1" fmla="val 47917"/>
              <a:gd name="adj2" fmla="val 50000"/>
            </a:avLst>
          </a:prstGeom>
          <a:solidFill>
            <a:srgbClr val="FF0000"/>
          </a:solidFill>
          <a:ln w="9525" algn="ctr">
            <a:solidFill>
              <a:schemeClr val="tx1"/>
            </a:solidFill>
            <a:round/>
            <a:headEnd/>
            <a:tailEnd/>
          </a:ln>
        </p:spPr>
        <p:txBody>
          <a:bodyPr/>
          <a:lstStyle/>
          <a:p>
            <a:endParaRPr lang="en-US"/>
          </a:p>
        </p:txBody>
      </p:sp>
      <p:sp>
        <p:nvSpPr>
          <p:cNvPr id="9226" name="TextBox 11"/>
          <p:cNvSpPr txBox="1">
            <a:spLocks noChangeArrowheads="1"/>
          </p:cNvSpPr>
          <p:nvPr/>
        </p:nvSpPr>
        <p:spPr bwMode="auto">
          <a:xfrm>
            <a:off x="683568" y="3573016"/>
            <a:ext cx="1931987" cy="830263"/>
          </a:xfrm>
          <a:prstGeom prst="rect">
            <a:avLst/>
          </a:prstGeom>
          <a:noFill/>
          <a:ln w="9525">
            <a:noFill/>
            <a:miter lim="800000"/>
            <a:headEnd/>
            <a:tailEnd/>
          </a:ln>
        </p:spPr>
        <p:txBody>
          <a:bodyPr wrap="none">
            <a:spAutoFit/>
          </a:bodyPr>
          <a:lstStyle/>
          <a:p>
            <a:pPr algn="ctr"/>
            <a:r>
              <a:rPr lang="en-CA" sz="4800" b="1" dirty="0"/>
              <a:t>Flows</a:t>
            </a:r>
          </a:p>
        </p:txBody>
      </p:sp>
      <p:sp>
        <p:nvSpPr>
          <p:cNvPr id="9227" name="TextBox 12"/>
          <p:cNvSpPr txBox="1">
            <a:spLocks noChangeArrowheads="1"/>
          </p:cNvSpPr>
          <p:nvPr/>
        </p:nvSpPr>
        <p:spPr bwMode="auto">
          <a:xfrm>
            <a:off x="179512" y="2276872"/>
            <a:ext cx="2206053" cy="830997"/>
          </a:xfrm>
          <a:prstGeom prst="rect">
            <a:avLst/>
          </a:prstGeom>
          <a:noFill/>
          <a:ln w="9525">
            <a:noFill/>
            <a:miter lim="800000"/>
            <a:headEnd/>
            <a:tailEnd/>
          </a:ln>
        </p:spPr>
        <p:txBody>
          <a:bodyPr wrap="none">
            <a:spAutoFit/>
          </a:bodyPr>
          <a:lstStyle/>
          <a:p>
            <a:pPr algn="ctr"/>
            <a:r>
              <a:rPr lang="en-CA" sz="4800" b="1" dirty="0">
                <a:solidFill>
                  <a:srgbClr val="92D050"/>
                </a:solidFill>
              </a:rPr>
              <a:t>Stocks</a:t>
            </a:r>
          </a:p>
        </p:txBody>
      </p:sp>
      <p:sp>
        <p:nvSpPr>
          <p:cNvPr id="12" name="TextBox 11"/>
          <p:cNvSpPr txBox="1"/>
          <p:nvPr/>
        </p:nvSpPr>
        <p:spPr>
          <a:xfrm>
            <a:off x="3491880" y="620688"/>
            <a:ext cx="5040560" cy="584775"/>
          </a:xfrm>
          <a:prstGeom prst="rect">
            <a:avLst/>
          </a:prstGeom>
          <a:noFill/>
        </p:spPr>
        <p:txBody>
          <a:bodyPr wrap="square" rtlCol="0">
            <a:spAutoFit/>
          </a:bodyPr>
          <a:lstStyle/>
          <a:p>
            <a:r>
              <a:rPr lang="en-CA" sz="3200" b="1" dirty="0">
                <a:solidFill>
                  <a:srgbClr val="003366"/>
                </a:solidFill>
                <a:latin typeface="+mj-lt"/>
                <a:ea typeface="+mj-ea"/>
                <a:cs typeface="+mj-cs"/>
              </a:rPr>
              <a:t>and The Environment</a:t>
            </a:r>
          </a:p>
        </p:txBody>
      </p:sp>
      <p:sp>
        <p:nvSpPr>
          <p:cNvPr id="13" name="TextBox 11"/>
          <p:cNvSpPr txBox="1">
            <a:spLocks noChangeArrowheads="1"/>
          </p:cNvSpPr>
          <p:nvPr/>
        </p:nvSpPr>
        <p:spPr bwMode="auto">
          <a:xfrm>
            <a:off x="971600" y="4869160"/>
            <a:ext cx="4089581" cy="830997"/>
          </a:xfrm>
          <a:prstGeom prst="rect">
            <a:avLst/>
          </a:prstGeom>
          <a:noFill/>
          <a:ln w="9525">
            <a:noFill/>
            <a:miter lim="800000"/>
            <a:headEnd/>
            <a:tailEnd/>
          </a:ln>
        </p:spPr>
        <p:txBody>
          <a:bodyPr wrap="none">
            <a:spAutoFit/>
          </a:bodyPr>
          <a:lstStyle/>
          <a:p>
            <a:pPr algn="ctr"/>
            <a:r>
              <a:rPr lang="en-CA" sz="4800" b="1" dirty="0" smtClean="0">
                <a:solidFill>
                  <a:schemeClr val="accent1">
                    <a:lumMod val="90000"/>
                  </a:schemeClr>
                </a:solidFill>
              </a:rPr>
              <a:t>Expenditures</a:t>
            </a:r>
            <a:endParaRPr lang="en-CA" sz="4800" b="1" dirty="0">
              <a:solidFill>
                <a:schemeClr val="accent1">
                  <a:lumMod val="90000"/>
                </a:schemeClr>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fld id="{68A144F7-306C-4CE8-AE56-9F0192850C5C}" type="datetime1">
              <a:rPr lang="en-CA" smtClean="0"/>
              <a:pPr/>
              <a:t>18/06/2014</a:t>
            </a:fld>
            <a:endParaRPr lang="en-CA" smtClean="0"/>
          </a:p>
        </p:txBody>
      </p:sp>
      <p:sp>
        <p:nvSpPr>
          <p:cNvPr id="12291" name="Footer Placeholder 4"/>
          <p:cNvSpPr>
            <a:spLocks noGrp="1"/>
          </p:cNvSpPr>
          <p:nvPr>
            <p:ph type="ftr" sz="quarter" idx="11"/>
          </p:nvPr>
        </p:nvSpPr>
        <p:spPr>
          <a:noFill/>
        </p:spPr>
        <p:txBody>
          <a:bodyPr/>
          <a:lstStyle/>
          <a:p>
            <a:r>
              <a:rPr lang="en-CA" smtClean="0"/>
              <a:t>Statistics Canada • Statistique Canada</a:t>
            </a:r>
          </a:p>
        </p:txBody>
      </p:sp>
      <p:sp>
        <p:nvSpPr>
          <p:cNvPr id="12292" name="Slide Number Placeholder 5"/>
          <p:cNvSpPr>
            <a:spLocks noGrp="1"/>
          </p:cNvSpPr>
          <p:nvPr>
            <p:ph type="sldNum" sz="quarter" idx="12"/>
          </p:nvPr>
        </p:nvSpPr>
        <p:spPr>
          <a:noFill/>
        </p:spPr>
        <p:txBody>
          <a:bodyPr/>
          <a:lstStyle/>
          <a:p>
            <a:fld id="{AC36372D-632D-4FF8-9B05-59728045CC40}" type="slidenum">
              <a:rPr lang="en-CA" smtClean="0"/>
              <a:pPr/>
              <a:t>4</a:t>
            </a:fld>
            <a:endParaRPr lang="en-CA" smtClean="0"/>
          </a:p>
        </p:txBody>
      </p:sp>
      <p:grpSp>
        <p:nvGrpSpPr>
          <p:cNvPr id="12293" name="Group 2"/>
          <p:cNvGrpSpPr>
            <a:grpSpLocks/>
          </p:cNvGrpSpPr>
          <p:nvPr/>
        </p:nvGrpSpPr>
        <p:grpSpPr bwMode="auto">
          <a:xfrm>
            <a:off x="468313" y="1414463"/>
            <a:ext cx="8066087" cy="5183187"/>
            <a:chOff x="430" y="845"/>
            <a:chExt cx="5081" cy="3265"/>
          </a:xfrm>
        </p:grpSpPr>
        <p:grpSp>
          <p:nvGrpSpPr>
            <p:cNvPr id="12295" name="Group 3"/>
            <p:cNvGrpSpPr>
              <a:grpSpLocks/>
            </p:cNvGrpSpPr>
            <p:nvPr/>
          </p:nvGrpSpPr>
          <p:grpSpPr bwMode="auto">
            <a:xfrm>
              <a:off x="430" y="845"/>
              <a:ext cx="5081" cy="3084"/>
              <a:chOff x="430" y="845"/>
              <a:chExt cx="5081" cy="3084"/>
            </a:xfrm>
          </p:grpSpPr>
          <p:sp>
            <p:nvSpPr>
              <p:cNvPr id="12344" name="Line 4"/>
              <p:cNvSpPr>
                <a:spLocks noChangeShapeType="1"/>
              </p:cNvSpPr>
              <p:nvPr/>
            </p:nvSpPr>
            <p:spPr bwMode="auto">
              <a:xfrm>
                <a:off x="657" y="1026"/>
                <a:ext cx="0" cy="408"/>
              </a:xfrm>
              <a:prstGeom prst="line">
                <a:avLst/>
              </a:prstGeom>
              <a:noFill/>
              <a:ln w="38100">
                <a:solidFill>
                  <a:schemeClr val="tx1"/>
                </a:solidFill>
                <a:round/>
                <a:headEnd/>
                <a:tailEnd/>
              </a:ln>
            </p:spPr>
            <p:txBody>
              <a:bodyPr/>
              <a:lstStyle/>
              <a:p>
                <a:endParaRPr lang="en-CA"/>
              </a:p>
            </p:txBody>
          </p:sp>
          <p:sp>
            <p:nvSpPr>
              <p:cNvPr id="12345" name="Line 5"/>
              <p:cNvSpPr>
                <a:spLocks noChangeShapeType="1"/>
              </p:cNvSpPr>
              <p:nvPr/>
            </p:nvSpPr>
            <p:spPr bwMode="auto">
              <a:xfrm>
                <a:off x="657" y="1525"/>
                <a:ext cx="0" cy="1225"/>
              </a:xfrm>
              <a:prstGeom prst="line">
                <a:avLst/>
              </a:prstGeom>
              <a:noFill/>
              <a:ln w="38100">
                <a:solidFill>
                  <a:schemeClr val="tx1"/>
                </a:solidFill>
                <a:round/>
                <a:headEnd/>
                <a:tailEnd/>
              </a:ln>
            </p:spPr>
            <p:txBody>
              <a:bodyPr/>
              <a:lstStyle/>
              <a:p>
                <a:endParaRPr lang="en-CA"/>
              </a:p>
            </p:txBody>
          </p:sp>
          <p:sp>
            <p:nvSpPr>
              <p:cNvPr id="12346" name="Line 6"/>
              <p:cNvSpPr>
                <a:spLocks noChangeShapeType="1"/>
              </p:cNvSpPr>
              <p:nvPr/>
            </p:nvSpPr>
            <p:spPr bwMode="auto">
              <a:xfrm>
                <a:off x="657" y="2886"/>
                <a:ext cx="0" cy="454"/>
              </a:xfrm>
              <a:prstGeom prst="line">
                <a:avLst/>
              </a:prstGeom>
              <a:noFill/>
              <a:ln w="38100">
                <a:solidFill>
                  <a:schemeClr val="tx1"/>
                </a:solidFill>
                <a:round/>
                <a:headEnd/>
                <a:tailEnd/>
              </a:ln>
            </p:spPr>
            <p:txBody>
              <a:bodyPr/>
              <a:lstStyle/>
              <a:p>
                <a:endParaRPr lang="en-CA"/>
              </a:p>
            </p:txBody>
          </p:sp>
          <p:sp>
            <p:nvSpPr>
              <p:cNvPr id="12347" name="Line 7"/>
              <p:cNvSpPr>
                <a:spLocks noChangeShapeType="1"/>
              </p:cNvSpPr>
              <p:nvPr/>
            </p:nvSpPr>
            <p:spPr bwMode="auto">
              <a:xfrm>
                <a:off x="657" y="3430"/>
                <a:ext cx="0" cy="499"/>
              </a:xfrm>
              <a:prstGeom prst="line">
                <a:avLst/>
              </a:prstGeom>
              <a:noFill/>
              <a:ln w="38100">
                <a:solidFill>
                  <a:schemeClr val="tx1"/>
                </a:solidFill>
                <a:round/>
                <a:headEnd/>
                <a:tailEnd/>
              </a:ln>
            </p:spPr>
            <p:txBody>
              <a:bodyPr/>
              <a:lstStyle/>
              <a:p>
                <a:endParaRPr lang="en-CA"/>
              </a:p>
            </p:txBody>
          </p:sp>
          <p:sp>
            <p:nvSpPr>
              <p:cNvPr id="12348" name="Line 8"/>
              <p:cNvSpPr>
                <a:spLocks noChangeShapeType="1"/>
              </p:cNvSpPr>
              <p:nvPr/>
            </p:nvSpPr>
            <p:spPr bwMode="auto">
              <a:xfrm>
                <a:off x="839" y="1026"/>
                <a:ext cx="816" cy="0"/>
              </a:xfrm>
              <a:prstGeom prst="line">
                <a:avLst/>
              </a:prstGeom>
              <a:noFill/>
              <a:ln w="38100">
                <a:solidFill>
                  <a:schemeClr val="tx1"/>
                </a:solidFill>
                <a:round/>
                <a:headEnd/>
                <a:tailEnd/>
              </a:ln>
            </p:spPr>
            <p:txBody>
              <a:bodyPr/>
              <a:lstStyle/>
              <a:p>
                <a:endParaRPr lang="en-CA"/>
              </a:p>
            </p:txBody>
          </p:sp>
          <p:sp>
            <p:nvSpPr>
              <p:cNvPr id="12349" name="Line 9"/>
              <p:cNvSpPr>
                <a:spLocks noChangeShapeType="1"/>
              </p:cNvSpPr>
              <p:nvPr/>
            </p:nvSpPr>
            <p:spPr bwMode="auto">
              <a:xfrm>
                <a:off x="1791" y="1026"/>
                <a:ext cx="816" cy="0"/>
              </a:xfrm>
              <a:prstGeom prst="line">
                <a:avLst/>
              </a:prstGeom>
              <a:noFill/>
              <a:ln w="38100">
                <a:solidFill>
                  <a:schemeClr val="tx1"/>
                </a:solidFill>
                <a:round/>
                <a:headEnd/>
                <a:tailEnd/>
              </a:ln>
            </p:spPr>
            <p:txBody>
              <a:bodyPr/>
              <a:lstStyle/>
              <a:p>
                <a:endParaRPr lang="en-CA"/>
              </a:p>
            </p:txBody>
          </p:sp>
          <p:sp>
            <p:nvSpPr>
              <p:cNvPr id="12350" name="Line 10"/>
              <p:cNvSpPr>
                <a:spLocks noChangeShapeType="1"/>
              </p:cNvSpPr>
              <p:nvPr/>
            </p:nvSpPr>
            <p:spPr bwMode="auto">
              <a:xfrm>
                <a:off x="2789" y="1026"/>
                <a:ext cx="2722" cy="0"/>
              </a:xfrm>
              <a:prstGeom prst="line">
                <a:avLst/>
              </a:prstGeom>
              <a:noFill/>
              <a:ln w="38100">
                <a:solidFill>
                  <a:schemeClr val="tx1"/>
                </a:solidFill>
                <a:round/>
                <a:headEnd/>
                <a:tailEnd/>
              </a:ln>
            </p:spPr>
            <p:txBody>
              <a:bodyPr/>
              <a:lstStyle/>
              <a:p>
                <a:endParaRPr lang="en-CA"/>
              </a:p>
            </p:txBody>
          </p:sp>
          <p:sp>
            <p:nvSpPr>
              <p:cNvPr id="12351" name="Text Box 11"/>
              <p:cNvSpPr txBox="1">
                <a:spLocks noChangeArrowheads="1"/>
              </p:cNvSpPr>
              <p:nvPr/>
            </p:nvSpPr>
            <p:spPr bwMode="auto">
              <a:xfrm rot="-5400000">
                <a:off x="295" y="1159"/>
                <a:ext cx="444" cy="174"/>
              </a:xfrm>
              <a:prstGeom prst="rect">
                <a:avLst/>
              </a:prstGeom>
              <a:noFill/>
              <a:ln w="9525">
                <a:noFill/>
                <a:miter lim="800000"/>
                <a:headEnd/>
                <a:tailEnd/>
              </a:ln>
            </p:spPr>
            <p:txBody>
              <a:bodyPr wrap="none">
                <a:spAutoFit/>
              </a:bodyPr>
              <a:lstStyle/>
              <a:p>
                <a:r>
                  <a:rPr lang="en-CA" sz="1200">
                    <a:solidFill>
                      <a:schemeClr val="tx1"/>
                    </a:solidFill>
                    <a:latin typeface="Arial Unicode MS" pitchFamily="34" charset="-128"/>
                  </a:rPr>
                  <a:t>Sectors</a:t>
                </a:r>
              </a:p>
            </p:txBody>
          </p:sp>
          <p:sp>
            <p:nvSpPr>
              <p:cNvPr id="12352" name="Text Box 12"/>
              <p:cNvSpPr txBox="1">
                <a:spLocks noChangeArrowheads="1"/>
              </p:cNvSpPr>
              <p:nvPr/>
            </p:nvSpPr>
            <p:spPr bwMode="auto">
              <a:xfrm rot="-5400000">
                <a:off x="295" y="3592"/>
                <a:ext cx="444" cy="174"/>
              </a:xfrm>
              <a:prstGeom prst="rect">
                <a:avLst/>
              </a:prstGeom>
              <a:noFill/>
              <a:ln w="9525">
                <a:noFill/>
                <a:miter lim="800000"/>
                <a:headEnd/>
                <a:tailEnd/>
              </a:ln>
            </p:spPr>
            <p:txBody>
              <a:bodyPr wrap="none">
                <a:spAutoFit/>
              </a:bodyPr>
              <a:lstStyle/>
              <a:p>
                <a:r>
                  <a:rPr lang="en-CA" sz="1200">
                    <a:solidFill>
                      <a:schemeClr val="tx1"/>
                    </a:solidFill>
                    <a:latin typeface="Arial Unicode MS" pitchFamily="34" charset="-128"/>
                  </a:rPr>
                  <a:t>Sectors</a:t>
                </a:r>
              </a:p>
            </p:txBody>
          </p:sp>
          <p:sp>
            <p:nvSpPr>
              <p:cNvPr id="12353" name="Text Box 13"/>
              <p:cNvSpPr txBox="1">
                <a:spLocks noChangeArrowheads="1"/>
              </p:cNvSpPr>
              <p:nvPr/>
            </p:nvSpPr>
            <p:spPr bwMode="auto">
              <a:xfrm rot="-5400000">
                <a:off x="298" y="3016"/>
                <a:ext cx="439" cy="174"/>
              </a:xfrm>
              <a:prstGeom prst="rect">
                <a:avLst/>
              </a:prstGeom>
              <a:noFill/>
              <a:ln w="9525">
                <a:noFill/>
                <a:miter lim="800000"/>
                <a:headEnd/>
                <a:tailEnd/>
              </a:ln>
            </p:spPr>
            <p:txBody>
              <a:bodyPr wrap="none">
                <a:spAutoFit/>
              </a:bodyPr>
              <a:lstStyle/>
              <a:p>
                <a:r>
                  <a:rPr lang="en-CA" sz="1200">
                    <a:solidFill>
                      <a:schemeClr val="tx1"/>
                    </a:solidFill>
                    <a:latin typeface="Arial Unicode MS" pitchFamily="34" charset="-128"/>
                  </a:rPr>
                  <a:t>Wastes</a:t>
                </a:r>
              </a:p>
            </p:txBody>
          </p:sp>
          <p:sp>
            <p:nvSpPr>
              <p:cNvPr id="12354" name="Text Box 14"/>
              <p:cNvSpPr txBox="1">
                <a:spLocks noChangeArrowheads="1"/>
              </p:cNvSpPr>
              <p:nvPr/>
            </p:nvSpPr>
            <p:spPr bwMode="auto">
              <a:xfrm rot="-5400000">
                <a:off x="178" y="2137"/>
                <a:ext cx="680" cy="174"/>
              </a:xfrm>
              <a:prstGeom prst="rect">
                <a:avLst/>
              </a:prstGeom>
              <a:noFill/>
              <a:ln w="9525">
                <a:noFill/>
                <a:miter lim="800000"/>
                <a:headEnd/>
                <a:tailEnd/>
              </a:ln>
            </p:spPr>
            <p:txBody>
              <a:bodyPr wrap="none">
                <a:spAutoFit/>
              </a:bodyPr>
              <a:lstStyle/>
              <a:p>
                <a:r>
                  <a:rPr lang="en-CA" sz="1200">
                    <a:solidFill>
                      <a:schemeClr val="tx1"/>
                    </a:solidFill>
                    <a:latin typeface="Arial Unicode MS" pitchFamily="34" charset="-128"/>
                  </a:rPr>
                  <a:t>Commodities</a:t>
                </a:r>
              </a:p>
            </p:txBody>
          </p:sp>
          <p:sp>
            <p:nvSpPr>
              <p:cNvPr id="12355" name="Text Box 15"/>
              <p:cNvSpPr txBox="1">
                <a:spLocks noChangeArrowheads="1"/>
              </p:cNvSpPr>
              <p:nvPr/>
            </p:nvSpPr>
            <p:spPr bwMode="auto">
              <a:xfrm>
                <a:off x="975" y="845"/>
                <a:ext cx="535" cy="174"/>
              </a:xfrm>
              <a:prstGeom prst="rect">
                <a:avLst/>
              </a:prstGeom>
              <a:noFill/>
              <a:ln w="9525">
                <a:noFill/>
                <a:miter lim="800000"/>
                <a:headEnd/>
                <a:tailEnd/>
              </a:ln>
            </p:spPr>
            <p:txBody>
              <a:bodyPr wrap="none">
                <a:spAutoFit/>
              </a:bodyPr>
              <a:lstStyle/>
              <a:p>
                <a:r>
                  <a:rPr lang="en-CA" sz="1200">
                    <a:solidFill>
                      <a:schemeClr val="tx1"/>
                    </a:solidFill>
                    <a:latin typeface="Arial Unicode MS" pitchFamily="34" charset="-128"/>
                  </a:rPr>
                  <a:t>Industries</a:t>
                </a:r>
              </a:p>
            </p:txBody>
          </p:sp>
          <p:sp>
            <p:nvSpPr>
              <p:cNvPr id="12356" name="Text Box 16"/>
              <p:cNvSpPr txBox="1">
                <a:spLocks noChangeArrowheads="1"/>
              </p:cNvSpPr>
              <p:nvPr/>
            </p:nvSpPr>
            <p:spPr bwMode="auto">
              <a:xfrm>
                <a:off x="1837" y="845"/>
                <a:ext cx="701" cy="174"/>
              </a:xfrm>
              <a:prstGeom prst="rect">
                <a:avLst/>
              </a:prstGeom>
              <a:noFill/>
              <a:ln w="9525">
                <a:noFill/>
                <a:miter lim="800000"/>
                <a:headEnd/>
                <a:tailEnd/>
              </a:ln>
            </p:spPr>
            <p:txBody>
              <a:bodyPr wrap="none">
                <a:spAutoFit/>
              </a:bodyPr>
              <a:lstStyle/>
              <a:p>
                <a:r>
                  <a:rPr lang="en-CA" sz="1200">
                    <a:solidFill>
                      <a:schemeClr val="tx1"/>
                    </a:solidFill>
                    <a:latin typeface="Arial Unicode MS" pitchFamily="34" charset="-128"/>
                  </a:rPr>
                  <a:t>Final demand</a:t>
                </a:r>
              </a:p>
            </p:txBody>
          </p:sp>
          <p:sp>
            <p:nvSpPr>
              <p:cNvPr id="12357" name="Text Box 17"/>
              <p:cNvSpPr txBox="1">
                <a:spLocks noChangeArrowheads="1"/>
              </p:cNvSpPr>
              <p:nvPr/>
            </p:nvSpPr>
            <p:spPr bwMode="auto">
              <a:xfrm>
                <a:off x="3515" y="845"/>
                <a:ext cx="407" cy="174"/>
              </a:xfrm>
              <a:prstGeom prst="rect">
                <a:avLst/>
              </a:prstGeom>
              <a:noFill/>
              <a:ln w="9525">
                <a:noFill/>
                <a:miter lim="800000"/>
                <a:headEnd/>
                <a:tailEnd/>
              </a:ln>
            </p:spPr>
            <p:txBody>
              <a:bodyPr wrap="none">
                <a:spAutoFit/>
              </a:bodyPr>
              <a:lstStyle/>
              <a:p>
                <a:r>
                  <a:rPr lang="en-CA" sz="1200">
                    <a:solidFill>
                      <a:schemeClr val="tx1"/>
                    </a:solidFill>
                    <a:latin typeface="Arial Unicode MS" pitchFamily="34" charset="-128"/>
                  </a:rPr>
                  <a:t>Assets</a:t>
                </a:r>
              </a:p>
            </p:txBody>
          </p:sp>
        </p:grpSp>
        <p:grpSp>
          <p:nvGrpSpPr>
            <p:cNvPr id="12296" name="Group 18"/>
            <p:cNvGrpSpPr>
              <a:grpSpLocks/>
            </p:cNvGrpSpPr>
            <p:nvPr/>
          </p:nvGrpSpPr>
          <p:grpSpPr bwMode="auto">
            <a:xfrm>
              <a:off x="793" y="1525"/>
              <a:ext cx="2858" cy="726"/>
              <a:chOff x="793" y="1525"/>
              <a:chExt cx="2858" cy="726"/>
            </a:xfrm>
          </p:grpSpPr>
          <p:sp>
            <p:nvSpPr>
              <p:cNvPr id="12333" name="Rectangle 19"/>
              <p:cNvSpPr>
                <a:spLocks noChangeArrowheads="1"/>
              </p:cNvSpPr>
              <p:nvPr/>
            </p:nvSpPr>
            <p:spPr bwMode="auto">
              <a:xfrm>
                <a:off x="793" y="1525"/>
                <a:ext cx="862" cy="226"/>
              </a:xfrm>
              <a:prstGeom prst="rect">
                <a:avLst/>
              </a:prstGeom>
              <a:solidFill>
                <a:srgbClr val="CCECFF"/>
              </a:solidFill>
              <a:ln w="9525">
                <a:noFill/>
                <a:miter lim="800000"/>
                <a:headEnd/>
                <a:tailEnd/>
              </a:ln>
            </p:spPr>
            <p:txBody>
              <a:bodyPr anchor="ctr"/>
              <a:lstStyle/>
              <a:p>
                <a:r>
                  <a:rPr lang="en-CA" sz="900">
                    <a:solidFill>
                      <a:schemeClr val="tx1"/>
                    </a:solidFill>
                  </a:rPr>
                  <a:t>Industrial output of goods and services</a:t>
                </a:r>
              </a:p>
            </p:txBody>
          </p:sp>
          <p:sp>
            <p:nvSpPr>
              <p:cNvPr id="12334" name="Rectangle 20"/>
              <p:cNvSpPr>
                <a:spLocks noChangeArrowheads="1"/>
              </p:cNvSpPr>
              <p:nvPr/>
            </p:nvSpPr>
            <p:spPr bwMode="auto">
              <a:xfrm>
                <a:off x="793" y="1797"/>
                <a:ext cx="862" cy="226"/>
              </a:xfrm>
              <a:prstGeom prst="rect">
                <a:avLst/>
              </a:prstGeom>
              <a:solidFill>
                <a:srgbClr val="CCECFF"/>
              </a:solidFill>
              <a:ln w="9525">
                <a:noFill/>
                <a:miter lim="800000"/>
                <a:headEnd/>
                <a:tailEnd/>
              </a:ln>
            </p:spPr>
            <p:txBody>
              <a:bodyPr anchor="ctr"/>
              <a:lstStyle/>
              <a:p>
                <a:r>
                  <a:rPr lang="en-CA" sz="900">
                    <a:solidFill>
                      <a:schemeClr val="tx1"/>
                    </a:solidFill>
                  </a:rPr>
                  <a:t>Industrial intermediate demand</a:t>
                </a:r>
              </a:p>
            </p:txBody>
          </p:sp>
          <p:sp>
            <p:nvSpPr>
              <p:cNvPr id="12335" name="Rectangle 21"/>
              <p:cNvSpPr>
                <a:spLocks noChangeArrowheads="1"/>
              </p:cNvSpPr>
              <p:nvPr/>
            </p:nvSpPr>
            <p:spPr bwMode="auto">
              <a:xfrm>
                <a:off x="793" y="2024"/>
                <a:ext cx="863" cy="226"/>
              </a:xfrm>
              <a:prstGeom prst="rect">
                <a:avLst/>
              </a:prstGeom>
              <a:solidFill>
                <a:srgbClr val="99FFCC"/>
              </a:solidFill>
              <a:ln w="9525">
                <a:noFill/>
                <a:miter lim="800000"/>
                <a:headEnd/>
                <a:tailEnd/>
              </a:ln>
            </p:spPr>
            <p:txBody>
              <a:bodyPr anchor="ctr"/>
              <a:lstStyle/>
              <a:p>
                <a:r>
                  <a:rPr lang="en-CA" sz="800">
                    <a:solidFill>
                      <a:schemeClr val="tx1"/>
                    </a:solidFill>
                  </a:rPr>
                  <a:t>Environmental protection expenditures</a:t>
                </a:r>
              </a:p>
            </p:txBody>
          </p:sp>
          <p:sp>
            <p:nvSpPr>
              <p:cNvPr id="12336" name="Rectangle 22"/>
              <p:cNvSpPr>
                <a:spLocks noChangeArrowheads="1"/>
              </p:cNvSpPr>
              <p:nvPr/>
            </p:nvSpPr>
            <p:spPr bwMode="auto">
              <a:xfrm>
                <a:off x="793" y="1525"/>
                <a:ext cx="862" cy="227"/>
              </a:xfrm>
              <a:prstGeom prst="rect">
                <a:avLst/>
              </a:prstGeom>
              <a:noFill/>
              <a:ln w="28575" algn="ctr">
                <a:solidFill>
                  <a:schemeClr val="tx1"/>
                </a:solidFill>
                <a:miter lim="800000"/>
                <a:headEnd/>
                <a:tailEnd/>
              </a:ln>
            </p:spPr>
            <p:txBody>
              <a:bodyPr wrap="none" anchor="ctr"/>
              <a:lstStyle/>
              <a:p>
                <a:endParaRPr lang="en-US" sz="900">
                  <a:solidFill>
                    <a:schemeClr val="tx1"/>
                  </a:solidFill>
                </a:endParaRPr>
              </a:p>
            </p:txBody>
          </p:sp>
          <p:sp>
            <p:nvSpPr>
              <p:cNvPr id="12337" name="Rectangle 23"/>
              <p:cNvSpPr>
                <a:spLocks noChangeArrowheads="1"/>
              </p:cNvSpPr>
              <p:nvPr/>
            </p:nvSpPr>
            <p:spPr bwMode="auto">
              <a:xfrm>
                <a:off x="793" y="1797"/>
                <a:ext cx="862" cy="454"/>
              </a:xfrm>
              <a:prstGeom prst="rect">
                <a:avLst/>
              </a:prstGeom>
              <a:noFill/>
              <a:ln w="28575" algn="ctr">
                <a:solidFill>
                  <a:schemeClr val="tx1"/>
                </a:solidFill>
                <a:miter lim="800000"/>
                <a:headEnd/>
                <a:tailEnd/>
              </a:ln>
            </p:spPr>
            <p:txBody>
              <a:bodyPr wrap="none" anchor="ctr"/>
              <a:lstStyle/>
              <a:p>
                <a:endParaRPr lang="en-US" sz="900">
                  <a:solidFill>
                    <a:schemeClr val="tx1"/>
                  </a:solidFill>
                </a:endParaRPr>
              </a:p>
            </p:txBody>
          </p:sp>
          <p:sp>
            <p:nvSpPr>
              <p:cNvPr id="12338" name="Rectangle 24"/>
              <p:cNvSpPr>
                <a:spLocks noChangeArrowheads="1"/>
              </p:cNvSpPr>
              <p:nvPr/>
            </p:nvSpPr>
            <p:spPr bwMode="auto">
              <a:xfrm>
                <a:off x="1791" y="1797"/>
                <a:ext cx="862" cy="226"/>
              </a:xfrm>
              <a:prstGeom prst="rect">
                <a:avLst/>
              </a:prstGeom>
              <a:solidFill>
                <a:srgbClr val="CCECFF"/>
              </a:solidFill>
              <a:ln w="9525">
                <a:noFill/>
                <a:miter lim="800000"/>
                <a:headEnd/>
                <a:tailEnd/>
              </a:ln>
            </p:spPr>
            <p:txBody>
              <a:bodyPr wrap="none" anchor="ctr"/>
              <a:lstStyle/>
              <a:p>
                <a:r>
                  <a:rPr lang="en-CA" sz="900">
                    <a:solidFill>
                      <a:schemeClr val="tx1"/>
                    </a:solidFill>
                  </a:rPr>
                  <a:t>Final demand</a:t>
                </a:r>
              </a:p>
            </p:txBody>
          </p:sp>
          <p:sp>
            <p:nvSpPr>
              <p:cNvPr id="12339" name="Rectangle 25"/>
              <p:cNvSpPr>
                <a:spLocks noChangeArrowheads="1"/>
              </p:cNvSpPr>
              <p:nvPr/>
            </p:nvSpPr>
            <p:spPr bwMode="auto">
              <a:xfrm>
                <a:off x="1791" y="2024"/>
                <a:ext cx="862" cy="226"/>
              </a:xfrm>
              <a:prstGeom prst="rect">
                <a:avLst/>
              </a:prstGeom>
              <a:solidFill>
                <a:srgbClr val="99FFCC"/>
              </a:solidFill>
              <a:ln w="9525">
                <a:noFill/>
                <a:miter lim="800000"/>
                <a:headEnd/>
                <a:tailEnd/>
              </a:ln>
            </p:spPr>
            <p:txBody>
              <a:bodyPr anchor="ctr"/>
              <a:lstStyle/>
              <a:p>
                <a:r>
                  <a:rPr lang="en-CA" sz="800">
                    <a:solidFill>
                      <a:schemeClr val="tx1"/>
                    </a:solidFill>
                  </a:rPr>
                  <a:t>Environmental protection expenditures</a:t>
                </a:r>
              </a:p>
            </p:txBody>
          </p:sp>
          <p:sp>
            <p:nvSpPr>
              <p:cNvPr id="12340" name="Rectangle 26"/>
              <p:cNvSpPr>
                <a:spLocks noChangeArrowheads="1"/>
              </p:cNvSpPr>
              <p:nvPr/>
            </p:nvSpPr>
            <p:spPr bwMode="auto">
              <a:xfrm>
                <a:off x="1791" y="1797"/>
                <a:ext cx="862" cy="454"/>
              </a:xfrm>
              <a:prstGeom prst="rect">
                <a:avLst/>
              </a:prstGeom>
              <a:noFill/>
              <a:ln w="28575" algn="ctr">
                <a:solidFill>
                  <a:schemeClr val="tx1"/>
                </a:solidFill>
                <a:miter lim="800000"/>
                <a:headEnd/>
                <a:tailEnd/>
              </a:ln>
            </p:spPr>
            <p:txBody>
              <a:bodyPr wrap="none" anchor="ctr"/>
              <a:lstStyle/>
              <a:p>
                <a:endParaRPr lang="en-US" sz="900">
                  <a:solidFill>
                    <a:schemeClr val="tx1"/>
                  </a:solidFill>
                </a:endParaRPr>
              </a:p>
            </p:txBody>
          </p:sp>
          <p:sp>
            <p:nvSpPr>
              <p:cNvPr id="12341" name="Rectangle 27"/>
              <p:cNvSpPr>
                <a:spLocks noChangeArrowheads="1"/>
              </p:cNvSpPr>
              <p:nvPr/>
            </p:nvSpPr>
            <p:spPr bwMode="auto">
              <a:xfrm>
                <a:off x="2789" y="1797"/>
                <a:ext cx="862" cy="226"/>
              </a:xfrm>
              <a:prstGeom prst="rect">
                <a:avLst/>
              </a:prstGeom>
              <a:solidFill>
                <a:srgbClr val="CCECFF"/>
              </a:solidFill>
              <a:ln w="9525">
                <a:noFill/>
                <a:miter lim="800000"/>
                <a:headEnd/>
                <a:tailEnd/>
              </a:ln>
            </p:spPr>
            <p:txBody>
              <a:bodyPr anchor="ctr"/>
              <a:lstStyle/>
              <a:p>
                <a:r>
                  <a:rPr lang="en-CA" sz="900">
                    <a:solidFill>
                      <a:schemeClr val="tx1"/>
                    </a:solidFill>
                  </a:rPr>
                  <a:t>Gross fixed capital formation</a:t>
                </a:r>
              </a:p>
            </p:txBody>
          </p:sp>
          <p:sp>
            <p:nvSpPr>
              <p:cNvPr id="12342" name="Rectangle 28"/>
              <p:cNvSpPr>
                <a:spLocks noChangeArrowheads="1"/>
              </p:cNvSpPr>
              <p:nvPr/>
            </p:nvSpPr>
            <p:spPr bwMode="auto">
              <a:xfrm>
                <a:off x="2789" y="2024"/>
                <a:ext cx="862" cy="226"/>
              </a:xfrm>
              <a:prstGeom prst="rect">
                <a:avLst/>
              </a:prstGeom>
              <a:solidFill>
                <a:srgbClr val="99FFCC"/>
              </a:solidFill>
              <a:ln w="9525">
                <a:noFill/>
                <a:miter lim="800000"/>
                <a:headEnd/>
                <a:tailEnd/>
              </a:ln>
            </p:spPr>
            <p:txBody>
              <a:bodyPr anchor="ctr"/>
              <a:lstStyle/>
              <a:p>
                <a:r>
                  <a:rPr lang="en-CA" sz="800">
                    <a:solidFill>
                      <a:schemeClr val="tx1"/>
                    </a:solidFill>
                  </a:rPr>
                  <a:t>Capital expenditures for environmental protection</a:t>
                </a:r>
              </a:p>
            </p:txBody>
          </p:sp>
          <p:sp>
            <p:nvSpPr>
              <p:cNvPr id="12343" name="Rectangle 29"/>
              <p:cNvSpPr>
                <a:spLocks noChangeArrowheads="1"/>
              </p:cNvSpPr>
              <p:nvPr/>
            </p:nvSpPr>
            <p:spPr bwMode="auto">
              <a:xfrm>
                <a:off x="2789" y="1797"/>
                <a:ext cx="862" cy="454"/>
              </a:xfrm>
              <a:prstGeom prst="rect">
                <a:avLst/>
              </a:prstGeom>
              <a:noFill/>
              <a:ln w="28575" algn="ctr">
                <a:solidFill>
                  <a:schemeClr val="tx1"/>
                </a:solidFill>
                <a:miter lim="800000"/>
                <a:headEnd/>
                <a:tailEnd/>
              </a:ln>
            </p:spPr>
            <p:txBody>
              <a:bodyPr wrap="none" anchor="ctr"/>
              <a:lstStyle/>
              <a:p>
                <a:endParaRPr lang="en-US" sz="900">
                  <a:solidFill>
                    <a:schemeClr val="tx1"/>
                  </a:solidFill>
                </a:endParaRPr>
              </a:p>
            </p:txBody>
          </p:sp>
        </p:grpSp>
        <p:grpSp>
          <p:nvGrpSpPr>
            <p:cNvPr id="12297" name="Group 30"/>
            <p:cNvGrpSpPr>
              <a:grpSpLocks/>
            </p:cNvGrpSpPr>
            <p:nvPr/>
          </p:nvGrpSpPr>
          <p:grpSpPr bwMode="auto">
            <a:xfrm>
              <a:off x="2789" y="1117"/>
              <a:ext cx="2722" cy="2993"/>
              <a:chOff x="2789" y="1117"/>
              <a:chExt cx="2722" cy="2993"/>
            </a:xfrm>
          </p:grpSpPr>
          <p:sp>
            <p:nvSpPr>
              <p:cNvPr id="12318" name="Rectangle 31"/>
              <p:cNvSpPr>
                <a:spLocks noChangeArrowheads="1"/>
              </p:cNvSpPr>
              <p:nvPr/>
            </p:nvSpPr>
            <p:spPr bwMode="auto">
              <a:xfrm>
                <a:off x="2789" y="1117"/>
                <a:ext cx="862" cy="317"/>
              </a:xfrm>
              <a:prstGeom prst="rect">
                <a:avLst/>
              </a:prstGeom>
              <a:solidFill>
                <a:srgbClr val="CCECFF"/>
              </a:solidFill>
              <a:ln w="9525">
                <a:noFill/>
                <a:miter lim="800000"/>
                <a:headEnd/>
                <a:tailEnd/>
              </a:ln>
            </p:spPr>
            <p:txBody>
              <a:bodyPr anchor="ctr"/>
              <a:lstStyle/>
              <a:p>
                <a:r>
                  <a:rPr lang="en-CA" sz="900">
                    <a:solidFill>
                      <a:schemeClr val="tx1"/>
                    </a:solidFill>
                  </a:rPr>
                  <a:t>Financial and produced assets, opening balance</a:t>
                </a:r>
              </a:p>
            </p:txBody>
          </p:sp>
          <p:sp>
            <p:nvSpPr>
              <p:cNvPr id="12319" name="Rectangle 32"/>
              <p:cNvSpPr>
                <a:spLocks noChangeArrowheads="1"/>
              </p:cNvSpPr>
              <p:nvPr/>
            </p:nvSpPr>
            <p:spPr bwMode="auto">
              <a:xfrm>
                <a:off x="3651" y="1117"/>
                <a:ext cx="862" cy="317"/>
              </a:xfrm>
              <a:prstGeom prst="rect">
                <a:avLst/>
              </a:prstGeom>
              <a:solidFill>
                <a:srgbClr val="99FFCC"/>
              </a:solidFill>
              <a:ln w="9525">
                <a:noFill/>
                <a:miter lim="800000"/>
                <a:headEnd/>
                <a:tailEnd/>
              </a:ln>
            </p:spPr>
            <p:txBody>
              <a:bodyPr anchor="ctr"/>
              <a:lstStyle/>
              <a:p>
                <a:r>
                  <a:rPr lang="en-CA" sz="900">
                    <a:solidFill>
                      <a:schemeClr val="tx1"/>
                    </a:solidFill>
                  </a:rPr>
                  <a:t>Natural resource assets, opening balance</a:t>
                </a:r>
              </a:p>
            </p:txBody>
          </p:sp>
          <p:sp>
            <p:nvSpPr>
              <p:cNvPr id="12320" name="Rectangle 33"/>
              <p:cNvSpPr>
                <a:spLocks noChangeArrowheads="1"/>
              </p:cNvSpPr>
              <p:nvPr/>
            </p:nvSpPr>
            <p:spPr bwMode="auto">
              <a:xfrm>
                <a:off x="4604" y="1117"/>
                <a:ext cx="862" cy="317"/>
              </a:xfrm>
              <a:prstGeom prst="rect">
                <a:avLst/>
              </a:prstGeom>
              <a:solidFill>
                <a:srgbClr val="99FFCC"/>
              </a:solidFill>
              <a:ln w="9525">
                <a:noFill/>
                <a:miter lim="800000"/>
                <a:headEnd/>
                <a:tailEnd/>
              </a:ln>
            </p:spPr>
            <p:txBody>
              <a:bodyPr anchor="ctr"/>
              <a:lstStyle/>
              <a:p>
                <a:r>
                  <a:rPr lang="en-CA" sz="900">
                    <a:solidFill>
                      <a:schemeClr val="tx1"/>
                    </a:solidFill>
                  </a:rPr>
                  <a:t>Natural resource assets, opening balance</a:t>
                </a:r>
              </a:p>
            </p:txBody>
          </p:sp>
          <p:sp>
            <p:nvSpPr>
              <p:cNvPr id="12321" name="Rectangle 34"/>
              <p:cNvSpPr>
                <a:spLocks noChangeArrowheads="1"/>
              </p:cNvSpPr>
              <p:nvPr/>
            </p:nvSpPr>
            <p:spPr bwMode="auto">
              <a:xfrm>
                <a:off x="4604" y="1117"/>
                <a:ext cx="862" cy="317"/>
              </a:xfrm>
              <a:prstGeom prst="rect">
                <a:avLst/>
              </a:prstGeom>
              <a:noFill/>
              <a:ln w="38100" cmpd="dbl" algn="ctr">
                <a:solidFill>
                  <a:schemeClr val="accent2"/>
                </a:solidFill>
                <a:miter lim="800000"/>
                <a:headEnd/>
                <a:tailEnd/>
              </a:ln>
            </p:spPr>
            <p:txBody>
              <a:bodyPr wrap="none" anchor="ctr"/>
              <a:lstStyle/>
              <a:p>
                <a:endParaRPr lang="en-US" sz="900">
                  <a:solidFill>
                    <a:schemeClr val="tx1"/>
                  </a:solidFill>
                </a:endParaRPr>
              </a:p>
            </p:txBody>
          </p:sp>
          <p:sp>
            <p:nvSpPr>
              <p:cNvPr id="12322" name="Rectangle 35"/>
              <p:cNvSpPr>
                <a:spLocks noChangeArrowheads="1"/>
              </p:cNvSpPr>
              <p:nvPr/>
            </p:nvSpPr>
            <p:spPr bwMode="auto">
              <a:xfrm>
                <a:off x="4649" y="3430"/>
                <a:ext cx="862" cy="317"/>
              </a:xfrm>
              <a:prstGeom prst="rect">
                <a:avLst/>
              </a:prstGeom>
              <a:solidFill>
                <a:srgbClr val="99FFCC"/>
              </a:solidFill>
              <a:ln w="9525">
                <a:noFill/>
                <a:miter lim="800000"/>
                <a:headEnd/>
                <a:tailEnd/>
              </a:ln>
            </p:spPr>
            <p:txBody>
              <a:bodyPr anchor="ctr"/>
              <a:lstStyle/>
              <a:p>
                <a:r>
                  <a:rPr lang="en-CA" sz="900">
                    <a:solidFill>
                      <a:schemeClr val="tx1"/>
                    </a:solidFill>
                  </a:rPr>
                  <a:t>Changes in natural resource assets</a:t>
                </a:r>
              </a:p>
            </p:txBody>
          </p:sp>
          <p:sp>
            <p:nvSpPr>
              <p:cNvPr id="12323" name="Rectangle 36"/>
              <p:cNvSpPr>
                <a:spLocks noChangeArrowheads="1"/>
              </p:cNvSpPr>
              <p:nvPr/>
            </p:nvSpPr>
            <p:spPr bwMode="auto">
              <a:xfrm>
                <a:off x="4649" y="3430"/>
                <a:ext cx="862" cy="317"/>
              </a:xfrm>
              <a:prstGeom prst="rect">
                <a:avLst/>
              </a:prstGeom>
              <a:noFill/>
              <a:ln w="38100" cmpd="dbl" algn="ctr">
                <a:solidFill>
                  <a:schemeClr val="accent2"/>
                </a:solidFill>
                <a:miter lim="800000"/>
                <a:headEnd/>
                <a:tailEnd/>
              </a:ln>
            </p:spPr>
            <p:txBody>
              <a:bodyPr wrap="none" anchor="ctr"/>
              <a:lstStyle/>
              <a:p>
                <a:endParaRPr lang="en-US" sz="900">
                  <a:solidFill>
                    <a:schemeClr val="tx1"/>
                  </a:solidFill>
                </a:endParaRPr>
              </a:p>
            </p:txBody>
          </p:sp>
          <p:sp>
            <p:nvSpPr>
              <p:cNvPr id="12324" name="Rectangle 37"/>
              <p:cNvSpPr>
                <a:spLocks noChangeArrowheads="1"/>
              </p:cNvSpPr>
              <p:nvPr/>
            </p:nvSpPr>
            <p:spPr bwMode="auto">
              <a:xfrm>
                <a:off x="4649" y="3793"/>
                <a:ext cx="862" cy="317"/>
              </a:xfrm>
              <a:prstGeom prst="rect">
                <a:avLst/>
              </a:prstGeom>
              <a:solidFill>
                <a:srgbClr val="99FFCC"/>
              </a:solidFill>
              <a:ln w="9525">
                <a:noFill/>
                <a:miter lim="800000"/>
                <a:headEnd/>
                <a:tailEnd/>
              </a:ln>
            </p:spPr>
            <p:txBody>
              <a:bodyPr anchor="ctr"/>
              <a:lstStyle/>
              <a:p>
                <a:r>
                  <a:rPr lang="en-CA" sz="900">
                    <a:solidFill>
                      <a:schemeClr val="tx1"/>
                    </a:solidFill>
                  </a:rPr>
                  <a:t>Natural resource assets, closing balance</a:t>
                </a:r>
              </a:p>
            </p:txBody>
          </p:sp>
          <p:sp>
            <p:nvSpPr>
              <p:cNvPr id="12325" name="Rectangle 38"/>
              <p:cNvSpPr>
                <a:spLocks noChangeArrowheads="1"/>
              </p:cNvSpPr>
              <p:nvPr/>
            </p:nvSpPr>
            <p:spPr bwMode="auto">
              <a:xfrm>
                <a:off x="4649" y="3793"/>
                <a:ext cx="862" cy="317"/>
              </a:xfrm>
              <a:prstGeom prst="rect">
                <a:avLst/>
              </a:prstGeom>
              <a:noFill/>
              <a:ln w="38100" cmpd="dbl" algn="ctr">
                <a:solidFill>
                  <a:schemeClr val="accent2"/>
                </a:solidFill>
                <a:miter lim="800000"/>
                <a:headEnd/>
                <a:tailEnd/>
              </a:ln>
            </p:spPr>
            <p:txBody>
              <a:bodyPr wrap="none" anchor="ctr"/>
              <a:lstStyle/>
              <a:p>
                <a:endParaRPr lang="en-US" sz="900">
                  <a:solidFill>
                    <a:schemeClr val="tx1"/>
                  </a:solidFill>
                </a:endParaRPr>
              </a:p>
            </p:txBody>
          </p:sp>
          <p:sp>
            <p:nvSpPr>
              <p:cNvPr id="12326" name="Rectangle 39"/>
              <p:cNvSpPr>
                <a:spLocks noChangeArrowheads="1"/>
              </p:cNvSpPr>
              <p:nvPr/>
            </p:nvSpPr>
            <p:spPr bwMode="auto">
              <a:xfrm>
                <a:off x="2789" y="1117"/>
                <a:ext cx="1724" cy="317"/>
              </a:xfrm>
              <a:prstGeom prst="rect">
                <a:avLst/>
              </a:prstGeom>
              <a:noFill/>
              <a:ln w="28575" algn="ctr">
                <a:solidFill>
                  <a:schemeClr val="tx1"/>
                </a:solidFill>
                <a:miter lim="800000"/>
                <a:headEnd/>
                <a:tailEnd/>
              </a:ln>
            </p:spPr>
            <p:txBody>
              <a:bodyPr wrap="none" anchor="ctr"/>
              <a:lstStyle/>
              <a:p>
                <a:endParaRPr lang="en-US" sz="900">
                  <a:solidFill>
                    <a:schemeClr val="tx1"/>
                  </a:solidFill>
                </a:endParaRPr>
              </a:p>
            </p:txBody>
          </p:sp>
          <p:sp>
            <p:nvSpPr>
              <p:cNvPr id="12327" name="Rectangle 40"/>
              <p:cNvSpPr>
                <a:spLocks noChangeArrowheads="1"/>
              </p:cNvSpPr>
              <p:nvPr/>
            </p:nvSpPr>
            <p:spPr bwMode="auto">
              <a:xfrm>
                <a:off x="2834" y="3430"/>
                <a:ext cx="862" cy="317"/>
              </a:xfrm>
              <a:prstGeom prst="rect">
                <a:avLst/>
              </a:prstGeom>
              <a:solidFill>
                <a:srgbClr val="CCECFF"/>
              </a:solidFill>
              <a:ln w="9525">
                <a:noFill/>
                <a:miter lim="800000"/>
                <a:headEnd/>
                <a:tailEnd/>
              </a:ln>
            </p:spPr>
            <p:txBody>
              <a:bodyPr anchor="ctr"/>
              <a:lstStyle/>
              <a:p>
                <a:r>
                  <a:rPr lang="en-CA" sz="800">
                    <a:solidFill>
                      <a:schemeClr val="tx1"/>
                    </a:solidFill>
                  </a:rPr>
                  <a:t>Other changes in volume &amp; holding gains/losses on financial &amp; produced assets</a:t>
                </a:r>
              </a:p>
            </p:txBody>
          </p:sp>
          <p:sp>
            <p:nvSpPr>
              <p:cNvPr id="12328" name="Rectangle 41"/>
              <p:cNvSpPr>
                <a:spLocks noChangeArrowheads="1"/>
              </p:cNvSpPr>
              <p:nvPr/>
            </p:nvSpPr>
            <p:spPr bwMode="auto">
              <a:xfrm>
                <a:off x="3696" y="3430"/>
                <a:ext cx="862" cy="317"/>
              </a:xfrm>
              <a:prstGeom prst="rect">
                <a:avLst/>
              </a:prstGeom>
              <a:solidFill>
                <a:srgbClr val="99FFCC"/>
              </a:solidFill>
              <a:ln w="9525">
                <a:noFill/>
                <a:miter lim="800000"/>
                <a:headEnd/>
                <a:tailEnd/>
              </a:ln>
            </p:spPr>
            <p:txBody>
              <a:bodyPr anchor="ctr"/>
              <a:lstStyle/>
              <a:p>
                <a:r>
                  <a:rPr lang="en-CA" sz="800">
                    <a:solidFill>
                      <a:schemeClr val="tx1"/>
                    </a:solidFill>
                  </a:rPr>
                  <a:t>Changes in and holding gains/losses on natural resource assets</a:t>
                </a:r>
              </a:p>
            </p:txBody>
          </p:sp>
          <p:sp>
            <p:nvSpPr>
              <p:cNvPr id="12329" name="Rectangle 42"/>
              <p:cNvSpPr>
                <a:spLocks noChangeArrowheads="1"/>
              </p:cNvSpPr>
              <p:nvPr/>
            </p:nvSpPr>
            <p:spPr bwMode="auto">
              <a:xfrm>
                <a:off x="2834" y="3430"/>
                <a:ext cx="1724" cy="317"/>
              </a:xfrm>
              <a:prstGeom prst="rect">
                <a:avLst/>
              </a:prstGeom>
              <a:noFill/>
              <a:ln w="28575" algn="ctr">
                <a:solidFill>
                  <a:schemeClr val="tx1"/>
                </a:solidFill>
                <a:miter lim="800000"/>
                <a:headEnd/>
                <a:tailEnd/>
              </a:ln>
            </p:spPr>
            <p:txBody>
              <a:bodyPr wrap="none" anchor="ctr"/>
              <a:lstStyle/>
              <a:p>
                <a:endParaRPr lang="en-US" sz="900">
                  <a:solidFill>
                    <a:schemeClr val="tx1"/>
                  </a:solidFill>
                </a:endParaRPr>
              </a:p>
            </p:txBody>
          </p:sp>
          <p:sp>
            <p:nvSpPr>
              <p:cNvPr id="12330" name="Rectangle 43"/>
              <p:cNvSpPr>
                <a:spLocks noChangeArrowheads="1"/>
              </p:cNvSpPr>
              <p:nvPr/>
            </p:nvSpPr>
            <p:spPr bwMode="auto">
              <a:xfrm>
                <a:off x="2834" y="3793"/>
                <a:ext cx="862" cy="317"/>
              </a:xfrm>
              <a:prstGeom prst="rect">
                <a:avLst/>
              </a:prstGeom>
              <a:solidFill>
                <a:srgbClr val="CCECFF"/>
              </a:solidFill>
              <a:ln w="9525">
                <a:noFill/>
                <a:miter lim="800000"/>
                <a:headEnd/>
                <a:tailEnd/>
              </a:ln>
            </p:spPr>
            <p:txBody>
              <a:bodyPr anchor="ctr"/>
              <a:lstStyle/>
              <a:p>
                <a:r>
                  <a:rPr lang="en-CA" sz="900">
                    <a:solidFill>
                      <a:schemeClr val="tx1"/>
                    </a:solidFill>
                  </a:rPr>
                  <a:t>Financial and produced assets, closing balance</a:t>
                </a:r>
              </a:p>
            </p:txBody>
          </p:sp>
          <p:sp>
            <p:nvSpPr>
              <p:cNvPr id="12331" name="Rectangle 44"/>
              <p:cNvSpPr>
                <a:spLocks noChangeArrowheads="1"/>
              </p:cNvSpPr>
              <p:nvPr/>
            </p:nvSpPr>
            <p:spPr bwMode="auto">
              <a:xfrm>
                <a:off x="3696" y="3793"/>
                <a:ext cx="862" cy="317"/>
              </a:xfrm>
              <a:prstGeom prst="rect">
                <a:avLst/>
              </a:prstGeom>
              <a:solidFill>
                <a:srgbClr val="99FFCC"/>
              </a:solidFill>
              <a:ln w="9525">
                <a:noFill/>
                <a:miter lim="800000"/>
                <a:headEnd/>
                <a:tailEnd/>
              </a:ln>
            </p:spPr>
            <p:txBody>
              <a:bodyPr anchor="ctr"/>
              <a:lstStyle/>
              <a:p>
                <a:r>
                  <a:rPr lang="en-CA" sz="900">
                    <a:solidFill>
                      <a:schemeClr val="tx1"/>
                    </a:solidFill>
                  </a:rPr>
                  <a:t>Natural resource assets, closing balance</a:t>
                </a:r>
              </a:p>
            </p:txBody>
          </p:sp>
          <p:sp>
            <p:nvSpPr>
              <p:cNvPr id="12332" name="Rectangle 45"/>
              <p:cNvSpPr>
                <a:spLocks noChangeArrowheads="1"/>
              </p:cNvSpPr>
              <p:nvPr/>
            </p:nvSpPr>
            <p:spPr bwMode="auto">
              <a:xfrm>
                <a:off x="2834" y="3793"/>
                <a:ext cx="1724" cy="317"/>
              </a:xfrm>
              <a:prstGeom prst="rect">
                <a:avLst/>
              </a:prstGeom>
              <a:noFill/>
              <a:ln w="28575" algn="ctr">
                <a:solidFill>
                  <a:schemeClr val="tx1"/>
                </a:solidFill>
                <a:miter lim="800000"/>
                <a:headEnd/>
                <a:tailEnd/>
              </a:ln>
            </p:spPr>
            <p:txBody>
              <a:bodyPr wrap="none" anchor="ctr"/>
              <a:lstStyle/>
              <a:p>
                <a:endParaRPr lang="en-US" sz="900">
                  <a:solidFill>
                    <a:schemeClr val="tx1"/>
                  </a:solidFill>
                </a:endParaRPr>
              </a:p>
            </p:txBody>
          </p:sp>
        </p:grpSp>
        <p:grpSp>
          <p:nvGrpSpPr>
            <p:cNvPr id="12298" name="Group 46"/>
            <p:cNvGrpSpPr>
              <a:grpSpLocks/>
            </p:cNvGrpSpPr>
            <p:nvPr/>
          </p:nvGrpSpPr>
          <p:grpSpPr bwMode="auto">
            <a:xfrm>
              <a:off x="793" y="2296"/>
              <a:ext cx="862" cy="454"/>
              <a:chOff x="793" y="2296"/>
              <a:chExt cx="862" cy="454"/>
            </a:xfrm>
          </p:grpSpPr>
          <p:sp>
            <p:nvSpPr>
              <p:cNvPr id="12314" name="Rectangle 47"/>
              <p:cNvSpPr>
                <a:spLocks noChangeArrowheads="1"/>
              </p:cNvSpPr>
              <p:nvPr/>
            </p:nvSpPr>
            <p:spPr bwMode="auto">
              <a:xfrm>
                <a:off x="793" y="2296"/>
                <a:ext cx="862" cy="227"/>
              </a:xfrm>
              <a:prstGeom prst="rect">
                <a:avLst/>
              </a:prstGeom>
              <a:solidFill>
                <a:srgbClr val="99FFCC"/>
              </a:solidFill>
              <a:ln w="9525">
                <a:noFill/>
                <a:miter lim="800000"/>
                <a:headEnd/>
                <a:tailEnd/>
              </a:ln>
            </p:spPr>
            <p:txBody>
              <a:bodyPr anchor="ctr"/>
              <a:lstStyle/>
              <a:p>
                <a:r>
                  <a:rPr lang="en-CA" sz="900">
                    <a:solidFill>
                      <a:schemeClr val="tx1"/>
                    </a:solidFill>
                  </a:rPr>
                  <a:t>Resource production by industries</a:t>
                </a:r>
              </a:p>
            </p:txBody>
          </p:sp>
          <p:sp>
            <p:nvSpPr>
              <p:cNvPr id="12315" name="Rectangle 48"/>
              <p:cNvSpPr>
                <a:spLocks noChangeArrowheads="1"/>
              </p:cNvSpPr>
              <p:nvPr/>
            </p:nvSpPr>
            <p:spPr bwMode="auto">
              <a:xfrm>
                <a:off x="793" y="2523"/>
                <a:ext cx="862" cy="227"/>
              </a:xfrm>
              <a:prstGeom prst="rect">
                <a:avLst/>
              </a:prstGeom>
              <a:solidFill>
                <a:srgbClr val="99FFCC"/>
              </a:solidFill>
              <a:ln w="9525">
                <a:noFill/>
                <a:miter lim="800000"/>
                <a:headEnd/>
                <a:tailEnd/>
              </a:ln>
            </p:spPr>
            <p:txBody>
              <a:bodyPr anchor="ctr"/>
              <a:lstStyle/>
              <a:p>
                <a:r>
                  <a:rPr lang="en-CA" sz="900">
                    <a:solidFill>
                      <a:schemeClr val="tx1"/>
                    </a:solidFill>
                  </a:rPr>
                  <a:t>Resource use by industries</a:t>
                </a:r>
              </a:p>
            </p:txBody>
          </p:sp>
          <p:sp>
            <p:nvSpPr>
              <p:cNvPr id="12316" name="Rectangle 49"/>
              <p:cNvSpPr>
                <a:spLocks noChangeArrowheads="1"/>
              </p:cNvSpPr>
              <p:nvPr/>
            </p:nvSpPr>
            <p:spPr bwMode="auto">
              <a:xfrm>
                <a:off x="793" y="2296"/>
                <a:ext cx="862" cy="454"/>
              </a:xfrm>
              <a:prstGeom prst="rect">
                <a:avLst/>
              </a:prstGeom>
              <a:noFill/>
              <a:ln w="38100" cmpd="dbl" algn="ctr">
                <a:solidFill>
                  <a:schemeClr val="accent2"/>
                </a:solidFill>
                <a:miter lim="800000"/>
                <a:headEnd/>
                <a:tailEnd/>
              </a:ln>
            </p:spPr>
            <p:txBody>
              <a:bodyPr wrap="none" anchor="ctr"/>
              <a:lstStyle/>
              <a:p>
                <a:endParaRPr lang="en-US" sz="900">
                  <a:solidFill>
                    <a:schemeClr val="tx1"/>
                  </a:solidFill>
                </a:endParaRPr>
              </a:p>
            </p:txBody>
          </p:sp>
          <p:sp>
            <p:nvSpPr>
              <p:cNvPr id="12317" name="Line 50"/>
              <p:cNvSpPr>
                <a:spLocks noChangeShapeType="1"/>
              </p:cNvSpPr>
              <p:nvPr/>
            </p:nvSpPr>
            <p:spPr bwMode="auto">
              <a:xfrm>
                <a:off x="793" y="2523"/>
                <a:ext cx="817" cy="0"/>
              </a:xfrm>
              <a:prstGeom prst="line">
                <a:avLst/>
              </a:prstGeom>
              <a:noFill/>
              <a:ln w="9525">
                <a:solidFill>
                  <a:srgbClr val="00CC66"/>
                </a:solidFill>
                <a:prstDash val="dash"/>
                <a:round/>
                <a:headEnd/>
                <a:tailEnd/>
              </a:ln>
            </p:spPr>
            <p:txBody>
              <a:bodyPr wrap="none" anchor="ctr"/>
              <a:lstStyle/>
              <a:p>
                <a:endParaRPr lang="en-CA"/>
              </a:p>
            </p:txBody>
          </p:sp>
        </p:grpSp>
        <p:grpSp>
          <p:nvGrpSpPr>
            <p:cNvPr id="12299" name="Group 51"/>
            <p:cNvGrpSpPr>
              <a:grpSpLocks/>
            </p:cNvGrpSpPr>
            <p:nvPr/>
          </p:nvGrpSpPr>
          <p:grpSpPr bwMode="auto">
            <a:xfrm>
              <a:off x="1791" y="2296"/>
              <a:ext cx="863" cy="454"/>
              <a:chOff x="1791" y="2296"/>
              <a:chExt cx="863" cy="454"/>
            </a:xfrm>
          </p:grpSpPr>
          <p:sp>
            <p:nvSpPr>
              <p:cNvPr id="12310" name="Rectangle 52"/>
              <p:cNvSpPr>
                <a:spLocks noChangeArrowheads="1"/>
              </p:cNvSpPr>
              <p:nvPr/>
            </p:nvSpPr>
            <p:spPr bwMode="auto">
              <a:xfrm>
                <a:off x="1791" y="2296"/>
                <a:ext cx="862" cy="227"/>
              </a:xfrm>
              <a:prstGeom prst="rect">
                <a:avLst/>
              </a:prstGeom>
              <a:solidFill>
                <a:srgbClr val="99FFCC"/>
              </a:solidFill>
              <a:ln w="9525">
                <a:noFill/>
                <a:miter lim="800000"/>
                <a:headEnd/>
                <a:tailEnd/>
              </a:ln>
            </p:spPr>
            <p:txBody>
              <a:bodyPr anchor="ctr"/>
              <a:lstStyle/>
              <a:p>
                <a:r>
                  <a:rPr lang="en-CA" sz="900">
                    <a:solidFill>
                      <a:schemeClr val="tx1"/>
                    </a:solidFill>
                  </a:rPr>
                  <a:t>Resource production by households/gov’t</a:t>
                </a:r>
              </a:p>
            </p:txBody>
          </p:sp>
          <p:sp>
            <p:nvSpPr>
              <p:cNvPr id="12311" name="Rectangle 53"/>
              <p:cNvSpPr>
                <a:spLocks noChangeArrowheads="1"/>
              </p:cNvSpPr>
              <p:nvPr/>
            </p:nvSpPr>
            <p:spPr bwMode="auto">
              <a:xfrm>
                <a:off x="1791" y="2523"/>
                <a:ext cx="862" cy="227"/>
              </a:xfrm>
              <a:prstGeom prst="rect">
                <a:avLst/>
              </a:prstGeom>
              <a:solidFill>
                <a:srgbClr val="99FFCC"/>
              </a:solidFill>
              <a:ln w="9525">
                <a:noFill/>
                <a:miter lim="800000"/>
                <a:headEnd/>
                <a:tailEnd/>
              </a:ln>
            </p:spPr>
            <p:txBody>
              <a:bodyPr anchor="ctr"/>
              <a:lstStyle/>
              <a:p>
                <a:r>
                  <a:rPr lang="en-CA" sz="900">
                    <a:solidFill>
                      <a:schemeClr val="tx1"/>
                    </a:solidFill>
                  </a:rPr>
                  <a:t>Resource use by households/gov’t</a:t>
                </a:r>
              </a:p>
            </p:txBody>
          </p:sp>
          <p:sp>
            <p:nvSpPr>
              <p:cNvPr id="12312" name="Rectangle 54"/>
              <p:cNvSpPr>
                <a:spLocks noChangeArrowheads="1"/>
              </p:cNvSpPr>
              <p:nvPr/>
            </p:nvSpPr>
            <p:spPr bwMode="auto">
              <a:xfrm>
                <a:off x="1791" y="2296"/>
                <a:ext cx="862" cy="454"/>
              </a:xfrm>
              <a:prstGeom prst="rect">
                <a:avLst/>
              </a:prstGeom>
              <a:noFill/>
              <a:ln w="38100" cmpd="dbl" algn="ctr">
                <a:solidFill>
                  <a:schemeClr val="accent2"/>
                </a:solidFill>
                <a:miter lim="800000"/>
                <a:headEnd/>
                <a:tailEnd/>
              </a:ln>
            </p:spPr>
            <p:txBody>
              <a:bodyPr wrap="none" anchor="ctr"/>
              <a:lstStyle/>
              <a:p>
                <a:endParaRPr lang="en-US" sz="900">
                  <a:solidFill>
                    <a:schemeClr val="tx1"/>
                  </a:solidFill>
                </a:endParaRPr>
              </a:p>
            </p:txBody>
          </p:sp>
          <p:sp>
            <p:nvSpPr>
              <p:cNvPr id="12313" name="Line 55"/>
              <p:cNvSpPr>
                <a:spLocks noChangeShapeType="1"/>
              </p:cNvSpPr>
              <p:nvPr/>
            </p:nvSpPr>
            <p:spPr bwMode="auto">
              <a:xfrm>
                <a:off x="1837" y="2523"/>
                <a:ext cx="817" cy="0"/>
              </a:xfrm>
              <a:prstGeom prst="line">
                <a:avLst/>
              </a:prstGeom>
              <a:noFill/>
              <a:ln w="9525">
                <a:solidFill>
                  <a:srgbClr val="00CC66"/>
                </a:solidFill>
                <a:prstDash val="dash"/>
                <a:round/>
                <a:headEnd/>
                <a:tailEnd/>
              </a:ln>
            </p:spPr>
            <p:txBody>
              <a:bodyPr wrap="none" anchor="ctr"/>
              <a:lstStyle/>
              <a:p>
                <a:endParaRPr lang="en-CA"/>
              </a:p>
            </p:txBody>
          </p:sp>
        </p:grpSp>
        <p:grpSp>
          <p:nvGrpSpPr>
            <p:cNvPr id="12300" name="Group 56"/>
            <p:cNvGrpSpPr>
              <a:grpSpLocks/>
            </p:cNvGrpSpPr>
            <p:nvPr/>
          </p:nvGrpSpPr>
          <p:grpSpPr bwMode="auto">
            <a:xfrm>
              <a:off x="793" y="2886"/>
              <a:ext cx="863" cy="454"/>
              <a:chOff x="793" y="2886"/>
              <a:chExt cx="863" cy="454"/>
            </a:xfrm>
          </p:grpSpPr>
          <p:sp>
            <p:nvSpPr>
              <p:cNvPr id="12306" name="Rectangle 57"/>
              <p:cNvSpPr>
                <a:spLocks noChangeArrowheads="1"/>
              </p:cNvSpPr>
              <p:nvPr/>
            </p:nvSpPr>
            <p:spPr bwMode="auto">
              <a:xfrm>
                <a:off x="793" y="2886"/>
                <a:ext cx="862" cy="227"/>
              </a:xfrm>
              <a:prstGeom prst="rect">
                <a:avLst/>
              </a:prstGeom>
              <a:solidFill>
                <a:srgbClr val="99FFCC"/>
              </a:solidFill>
              <a:ln w="9525">
                <a:noFill/>
                <a:miter lim="800000"/>
                <a:headEnd/>
                <a:tailEnd/>
              </a:ln>
            </p:spPr>
            <p:txBody>
              <a:bodyPr anchor="ctr"/>
              <a:lstStyle/>
              <a:p>
                <a:r>
                  <a:rPr lang="en-CA" sz="900">
                    <a:solidFill>
                      <a:schemeClr val="tx1"/>
                    </a:solidFill>
                  </a:rPr>
                  <a:t>Waste consumption by industries</a:t>
                </a:r>
              </a:p>
            </p:txBody>
          </p:sp>
          <p:sp>
            <p:nvSpPr>
              <p:cNvPr id="12307" name="Rectangle 58"/>
              <p:cNvSpPr>
                <a:spLocks noChangeArrowheads="1"/>
              </p:cNvSpPr>
              <p:nvPr/>
            </p:nvSpPr>
            <p:spPr bwMode="auto">
              <a:xfrm>
                <a:off x="793" y="3113"/>
                <a:ext cx="862" cy="227"/>
              </a:xfrm>
              <a:prstGeom prst="rect">
                <a:avLst/>
              </a:prstGeom>
              <a:solidFill>
                <a:srgbClr val="99FFCC"/>
              </a:solidFill>
              <a:ln w="9525">
                <a:noFill/>
                <a:miter lim="800000"/>
                <a:headEnd/>
                <a:tailEnd/>
              </a:ln>
            </p:spPr>
            <p:txBody>
              <a:bodyPr anchor="ctr"/>
              <a:lstStyle/>
              <a:p>
                <a:r>
                  <a:rPr lang="en-CA" sz="900">
                    <a:solidFill>
                      <a:schemeClr val="tx1"/>
                    </a:solidFill>
                  </a:rPr>
                  <a:t>Waste output by industries</a:t>
                </a:r>
              </a:p>
            </p:txBody>
          </p:sp>
          <p:sp>
            <p:nvSpPr>
              <p:cNvPr id="12308" name="Rectangle 59"/>
              <p:cNvSpPr>
                <a:spLocks noChangeArrowheads="1"/>
              </p:cNvSpPr>
              <p:nvPr/>
            </p:nvSpPr>
            <p:spPr bwMode="auto">
              <a:xfrm>
                <a:off x="793" y="2886"/>
                <a:ext cx="862" cy="454"/>
              </a:xfrm>
              <a:prstGeom prst="rect">
                <a:avLst/>
              </a:prstGeom>
              <a:noFill/>
              <a:ln w="38100" cmpd="dbl" algn="ctr">
                <a:solidFill>
                  <a:schemeClr val="accent2"/>
                </a:solidFill>
                <a:miter lim="800000"/>
                <a:headEnd/>
                <a:tailEnd/>
              </a:ln>
            </p:spPr>
            <p:txBody>
              <a:bodyPr wrap="none" anchor="ctr"/>
              <a:lstStyle/>
              <a:p>
                <a:endParaRPr lang="en-US" sz="900">
                  <a:solidFill>
                    <a:schemeClr val="tx1"/>
                  </a:solidFill>
                </a:endParaRPr>
              </a:p>
            </p:txBody>
          </p:sp>
          <p:sp>
            <p:nvSpPr>
              <p:cNvPr id="12309" name="Line 60"/>
              <p:cNvSpPr>
                <a:spLocks noChangeShapeType="1"/>
              </p:cNvSpPr>
              <p:nvPr/>
            </p:nvSpPr>
            <p:spPr bwMode="auto">
              <a:xfrm>
                <a:off x="839" y="3113"/>
                <a:ext cx="817" cy="0"/>
              </a:xfrm>
              <a:prstGeom prst="line">
                <a:avLst/>
              </a:prstGeom>
              <a:noFill/>
              <a:ln w="9525">
                <a:solidFill>
                  <a:srgbClr val="00CC66"/>
                </a:solidFill>
                <a:prstDash val="dash"/>
                <a:round/>
                <a:headEnd/>
                <a:tailEnd/>
              </a:ln>
            </p:spPr>
            <p:txBody>
              <a:bodyPr wrap="none" anchor="ctr"/>
              <a:lstStyle/>
              <a:p>
                <a:endParaRPr lang="en-CA"/>
              </a:p>
            </p:txBody>
          </p:sp>
        </p:grpSp>
        <p:grpSp>
          <p:nvGrpSpPr>
            <p:cNvPr id="12301" name="Group 61"/>
            <p:cNvGrpSpPr>
              <a:grpSpLocks/>
            </p:cNvGrpSpPr>
            <p:nvPr/>
          </p:nvGrpSpPr>
          <p:grpSpPr bwMode="auto">
            <a:xfrm>
              <a:off x="1791" y="2886"/>
              <a:ext cx="863" cy="454"/>
              <a:chOff x="1791" y="2886"/>
              <a:chExt cx="863" cy="454"/>
            </a:xfrm>
          </p:grpSpPr>
          <p:sp>
            <p:nvSpPr>
              <p:cNvPr id="12302" name="Rectangle 62"/>
              <p:cNvSpPr>
                <a:spLocks noChangeArrowheads="1"/>
              </p:cNvSpPr>
              <p:nvPr/>
            </p:nvSpPr>
            <p:spPr bwMode="auto">
              <a:xfrm>
                <a:off x="1791" y="3113"/>
                <a:ext cx="862" cy="227"/>
              </a:xfrm>
              <a:prstGeom prst="rect">
                <a:avLst/>
              </a:prstGeom>
              <a:solidFill>
                <a:srgbClr val="99FFCC"/>
              </a:solidFill>
              <a:ln w="9525">
                <a:noFill/>
                <a:miter lim="800000"/>
                <a:headEnd/>
                <a:tailEnd/>
              </a:ln>
            </p:spPr>
            <p:txBody>
              <a:bodyPr anchor="ctr"/>
              <a:lstStyle/>
              <a:p>
                <a:r>
                  <a:rPr lang="en-CA" sz="900">
                    <a:solidFill>
                      <a:schemeClr val="tx1"/>
                    </a:solidFill>
                  </a:rPr>
                  <a:t>Waste output by households/gov’t</a:t>
                </a:r>
              </a:p>
            </p:txBody>
          </p:sp>
          <p:sp>
            <p:nvSpPr>
              <p:cNvPr id="12303" name="Rectangle 63"/>
              <p:cNvSpPr>
                <a:spLocks noChangeArrowheads="1"/>
              </p:cNvSpPr>
              <p:nvPr/>
            </p:nvSpPr>
            <p:spPr bwMode="auto">
              <a:xfrm>
                <a:off x="1791" y="2886"/>
                <a:ext cx="862" cy="227"/>
              </a:xfrm>
              <a:prstGeom prst="rect">
                <a:avLst/>
              </a:prstGeom>
              <a:solidFill>
                <a:srgbClr val="99FFCC"/>
              </a:solidFill>
              <a:ln w="9525">
                <a:noFill/>
                <a:miter lim="800000"/>
                <a:headEnd/>
                <a:tailEnd/>
              </a:ln>
            </p:spPr>
            <p:txBody>
              <a:bodyPr anchor="ctr"/>
              <a:lstStyle/>
              <a:p>
                <a:r>
                  <a:rPr lang="en-CA" sz="900">
                    <a:solidFill>
                      <a:schemeClr val="tx1"/>
                    </a:solidFill>
                  </a:rPr>
                  <a:t>Waste consumption by households/gov’t</a:t>
                </a:r>
              </a:p>
            </p:txBody>
          </p:sp>
          <p:sp>
            <p:nvSpPr>
              <p:cNvPr id="12304" name="Rectangle 64"/>
              <p:cNvSpPr>
                <a:spLocks noChangeArrowheads="1"/>
              </p:cNvSpPr>
              <p:nvPr/>
            </p:nvSpPr>
            <p:spPr bwMode="auto">
              <a:xfrm>
                <a:off x="1791" y="2886"/>
                <a:ext cx="862" cy="454"/>
              </a:xfrm>
              <a:prstGeom prst="rect">
                <a:avLst/>
              </a:prstGeom>
              <a:noFill/>
              <a:ln w="38100" cmpd="dbl" algn="ctr">
                <a:solidFill>
                  <a:schemeClr val="accent2"/>
                </a:solidFill>
                <a:miter lim="800000"/>
                <a:headEnd/>
                <a:tailEnd/>
              </a:ln>
            </p:spPr>
            <p:txBody>
              <a:bodyPr wrap="none" anchor="ctr"/>
              <a:lstStyle/>
              <a:p>
                <a:endParaRPr lang="en-US" sz="900">
                  <a:solidFill>
                    <a:schemeClr val="tx1"/>
                  </a:solidFill>
                </a:endParaRPr>
              </a:p>
            </p:txBody>
          </p:sp>
          <p:sp>
            <p:nvSpPr>
              <p:cNvPr id="12305" name="Line 65"/>
              <p:cNvSpPr>
                <a:spLocks noChangeShapeType="1"/>
              </p:cNvSpPr>
              <p:nvPr/>
            </p:nvSpPr>
            <p:spPr bwMode="auto">
              <a:xfrm>
                <a:off x="1837" y="3113"/>
                <a:ext cx="817" cy="0"/>
              </a:xfrm>
              <a:prstGeom prst="line">
                <a:avLst/>
              </a:prstGeom>
              <a:noFill/>
              <a:ln w="9525">
                <a:solidFill>
                  <a:srgbClr val="00CC66"/>
                </a:solidFill>
                <a:prstDash val="dash"/>
                <a:round/>
                <a:headEnd/>
                <a:tailEnd/>
              </a:ln>
            </p:spPr>
            <p:txBody>
              <a:bodyPr wrap="none" anchor="ctr"/>
              <a:lstStyle/>
              <a:p>
                <a:endParaRPr lang="en-CA"/>
              </a:p>
            </p:txBody>
          </p:sp>
        </p:grpSp>
      </p:grpSp>
      <p:sp>
        <p:nvSpPr>
          <p:cNvPr id="12294" name="Rectangle 2"/>
          <p:cNvSpPr>
            <a:spLocks noGrp="1" noChangeArrowheads="1"/>
          </p:cNvSpPr>
          <p:nvPr>
            <p:ph type="title"/>
          </p:nvPr>
        </p:nvSpPr>
        <p:spPr bwMode="auto">
          <a:xfrm>
            <a:off x="323850" y="404664"/>
            <a:ext cx="8569325" cy="711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b="1" dirty="0" smtClean="0">
                <a:solidFill>
                  <a:srgbClr val="003366"/>
                </a:solidFill>
              </a:rPr>
              <a:t>System of Environmental-Economic Accounts (SEEA) view</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9CB6147B-A11E-4E11-B417-8BE79F88A807}" type="datetime1">
              <a:rPr lang="en-CA" smtClean="0"/>
              <a:pPr>
                <a:defRPr/>
              </a:pPr>
              <a:t>18/06/2014</a:t>
            </a:fld>
            <a:endParaRPr lang="en-CA"/>
          </a:p>
        </p:txBody>
      </p:sp>
      <p:sp>
        <p:nvSpPr>
          <p:cNvPr id="5" name="Footer Placeholder 4"/>
          <p:cNvSpPr>
            <a:spLocks noGrp="1"/>
          </p:cNvSpPr>
          <p:nvPr>
            <p:ph type="ftr" sz="quarter" idx="11"/>
          </p:nvPr>
        </p:nvSpPr>
        <p:spPr/>
        <p:txBody>
          <a:bodyPr/>
          <a:lstStyle/>
          <a:p>
            <a:pPr>
              <a:defRPr/>
            </a:pPr>
            <a:r>
              <a:rPr lang="en-CA" smtClean="0"/>
              <a:t>Statistics Canada • Statistique Canada</a:t>
            </a:r>
            <a:endParaRPr lang="en-CA"/>
          </a:p>
        </p:txBody>
      </p:sp>
      <p:sp>
        <p:nvSpPr>
          <p:cNvPr id="6" name="Slide Number Placeholder 5"/>
          <p:cNvSpPr>
            <a:spLocks noGrp="1"/>
          </p:cNvSpPr>
          <p:nvPr>
            <p:ph type="sldNum" sz="quarter" idx="12"/>
          </p:nvPr>
        </p:nvSpPr>
        <p:spPr/>
        <p:txBody>
          <a:bodyPr/>
          <a:lstStyle/>
          <a:p>
            <a:pPr>
              <a:defRPr/>
            </a:pPr>
            <a:fld id="{4ECF0955-D2C8-47D1-A812-A014566E4757}" type="slidenum">
              <a:rPr lang="en-CA" smtClean="0"/>
              <a:pPr>
                <a:defRPr/>
              </a:pPr>
              <a:t>5</a:t>
            </a:fld>
            <a:endParaRPr lang="en-CA"/>
          </a:p>
        </p:txBody>
      </p:sp>
      <p:sp>
        <p:nvSpPr>
          <p:cNvPr id="7" name="Rectangle 2"/>
          <p:cNvSpPr>
            <a:spLocks noGrp="1" noChangeArrowheads="1"/>
          </p:cNvSpPr>
          <p:nvPr>
            <p:ph type="title"/>
          </p:nvPr>
        </p:nvSpPr>
        <p:spPr bwMode="auto">
          <a:xfrm>
            <a:off x="395288" y="549275"/>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CA" dirty="0" smtClean="0"/>
              <a:t>Accounting structure</a:t>
            </a:r>
            <a:endParaRPr lang="en-US" dirty="0" smtClean="0"/>
          </a:p>
        </p:txBody>
      </p:sp>
      <p:sp>
        <p:nvSpPr>
          <p:cNvPr id="8" name="Rectangle 3"/>
          <p:cNvSpPr txBox="1">
            <a:spLocks noChangeArrowheads="1"/>
          </p:cNvSpPr>
          <p:nvPr/>
        </p:nvSpPr>
        <p:spPr bwMode="auto">
          <a:xfrm>
            <a:off x="468313" y="1412776"/>
            <a:ext cx="8277225" cy="122413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chemeClr val="accent2"/>
              </a:buClr>
              <a:buSzTx/>
              <a:buFont typeface="Wingdings" pitchFamily="2" charset="2"/>
              <a:buChar char="§"/>
              <a:tabLst/>
              <a:defRPr/>
            </a:pPr>
            <a:r>
              <a:rPr kumimoji="0" lang="en-CA" sz="2800" b="1" i="0" u="none" strike="noStrike" kern="0" cap="none" spc="0" normalizeH="0" baseline="0" noProof="0" smtClean="0">
                <a:ln>
                  <a:noFill/>
                </a:ln>
                <a:solidFill>
                  <a:schemeClr val="tx1"/>
                </a:solidFill>
                <a:effectLst/>
                <a:uLnTx/>
                <a:uFillTx/>
                <a:latin typeface="+mn-lt"/>
                <a:ea typeface="+mn-ea"/>
                <a:cs typeface="+mn-cs"/>
              </a:rPr>
              <a:t>Structure</a:t>
            </a:r>
            <a:r>
              <a:rPr kumimoji="0" lang="en-CA" sz="2800" b="0" i="0" u="none" strike="noStrike" kern="0" cap="none" spc="0" normalizeH="0" baseline="0" noProof="0" smtClean="0">
                <a:ln>
                  <a:noFill/>
                </a:ln>
                <a:solidFill>
                  <a:schemeClr val="tx1"/>
                </a:solidFill>
                <a:effectLst/>
                <a:uLnTx/>
                <a:uFillTx/>
                <a:latin typeface="+mn-lt"/>
                <a:ea typeface="+mn-ea"/>
                <a:cs typeface="+mn-cs"/>
              </a:rPr>
              <a:t>: conforms with a balance sheet structure - opening stocks, closing stocks and annual variations</a:t>
            </a:r>
            <a:endParaRPr kumimoji="0" lang="en-CA"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9" name="Picture 2"/>
          <p:cNvPicPr>
            <a:picLocks noChangeAspect="1" noChangeArrowheads="1"/>
          </p:cNvPicPr>
          <p:nvPr/>
        </p:nvPicPr>
        <p:blipFill>
          <a:blip r:embed="rId2" cstate="print"/>
          <a:srcRect/>
          <a:stretch>
            <a:fillRect/>
          </a:stretch>
        </p:blipFill>
        <p:spPr bwMode="auto">
          <a:xfrm>
            <a:off x="576064" y="2636912"/>
            <a:ext cx="7524328" cy="3670403"/>
          </a:xfrm>
          <a:prstGeom prst="rect">
            <a:avLst/>
          </a:prstGeom>
          <a:noFill/>
          <a:ln w="9525">
            <a:noFill/>
            <a:miter lim="800000"/>
            <a:headEnd/>
            <a:tailEnd/>
          </a:ln>
        </p:spPr>
      </p:pic>
      <p:sp>
        <p:nvSpPr>
          <p:cNvPr id="10" name="TextBox 9"/>
          <p:cNvSpPr txBox="1"/>
          <p:nvPr/>
        </p:nvSpPr>
        <p:spPr>
          <a:xfrm>
            <a:off x="212407" y="6207695"/>
            <a:ext cx="8392041" cy="461665"/>
          </a:xfrm>
          <a:prstGeom prst="rect">
            <a:avLst/>
          </a:prstGeom>
          <a:noFill/>
        </p:spPr>
        <p:txBody>
          <a:bodyPr wrap="none" rtlCol="0">
            <a:spAutoFit/>
          </a:bodyPr>
          <a:lstStyle/>
          <a:p>
            <a:r>
              <a:rPr lang="en-CA" sz="800" dirty="0" smtClean="0">
                <a:solidFill>
                  <a:srgbClr val="3677D3"/>
                </a:solidFill>
              </a:rPr>
              <a:t>United Nations, 2012, System </a:t>
            </a:r>
            <a:r>
              <a:rPr lang="en-CA" sz="800" i="1" dirty="0" smtClean="0">
                <a:solidFill>
                  <a:srgbClr val="3677D3"/>
                </a:solidFill>
              </a:rPr>
              <a:t>of Environmental-Economic Accounting: Central Framework (white cover draft)</a:t>
            </a:r>
            <a:r>
              <a:rPr lang="en-CA" sz="800" dirty="0" smtClean="0">
                <a:solidFill>
                  <a:srgbClr val="3677D3"/>
                </a:solidFill>
              </a:rPr>
              <a:t>, New York. </a:t>
            </a:r>
            <a:r>
              <a:rPr lang="en-CA" sz="800" u="sng" dirty="0" smtClean="0">
                <a:solidFill>
                  <a:srgbClr val="3677D3"/>
                </a:solidFill>
                <a:hlinkClick r:id="rId3"/>
              </a:rPr>
              <a:t>http://unstats.un.org/unsd/envaccounting/White_cover.pdf</a:t>
            </a:r>
            <a:r>
              <a:rPr lang="en-CA" sz="800" dirty="0" smtClean="0">
                <a:solidFill>
                  <a:srgbClr val="3677D3"/>
                </a:solidFill>
              </a:rPr>
              <a:t> </a:t>
            </a:r>
          </a:p>
          <a:p>
            <a:endParaRPr lang="en-CA" sz="800" dirty="0" smtClean="0">
              <a:solidFill>
                <a:srgbClr val="3677D3"/>
              </a:solidFill>
            </a:endParaRPr>
          </a:p>
          <a:p>
            <a:endParaRPr lang="en-CA" sz="800" dirty="0">
              <a:solidFill>
                <a:srgbClr val="3677D3"/>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9CB6147B-A11E-4E11-B417-8BE79F88A807}" type="datetime1">
              <a:rPr lang="en-CA" smtClean="0"/>
              <a:pPr>
                <a:defRPr/>
              </a:pPr>
              <a:t>18/06/2014</a:t>
            </a:fld>
            <a:endParaRPr lang="en-CA"/>
          </a:p>
        </p:txBody>
      </p:sp>
      <p:sp>
        <p:nvSpPr>
          <p:cNvPr id="5" name="Footer Placeholder 4"/>
          <p:cNvSpPr>
            <a:spLocks noGrp="1"/>
          </p:cNvSpPr>
          <p:nvPr>
            <p:ph type="ftr" sz="quarter" idx="11"/>
          </p:nvPr>
        </p:nvSpPr>
        <p:spPr/>
        <p:txBody>
          <a:bodyPr/>
          <a:lstStyle/>
          <a:p>
            <a:pPr>
              <a:defRPr/>
            </a:pPr>
            <a:r>
              <a:rPr lang="en-CA" smtClean="0"/>
              <a:t>Statistics Canada • Statistique Canada</a:t>
            </a:r>
            <a:endParaRPr lang="en-CA"/>
          </a:p>
        </p:txBody>
      </p:sp>
      <p:sp>
        <p:nvSpPr>
          <p:cNvPr id="6" name="Slide Number Placeholder 5"/>
          <p:cNvSpPr>
            <a:spLocks noGrp="1"/>
          </p:cNvSpPr>
          <p:nvPr>
            <p:ph type="sldNum" sz="quarter" idx="12"/>
          </p:nvPr>
        </p:nvSpPr>
        <p:spPr/>
        <p:txBody>
          <a:bodyPr/>
          <a:lstStyle/>
          <a:p>
            <a:pPr>
              <a:defRPr/>
            </a:pPr>
            <a:fld id="{4ECF0955-D2C8-47D1-A812-A014566E4757}" type="slidenum">
              <a:rPr lang="en-CA" smtClean="0"/>
              <a:pPr>
                <a:defRPr/>
              </a:pPr>
              <a:t>6</a:t>
            </a:fld>
            <a:endParaRPr lang="en-CA"/>
          </a:p>
        </p:txBody>
      </p:sp>
      <p:sp>
        <p:nvSpPr>
          <p:cNvPr id="7" name="Rectangle 2"/>
          <p:cNvSpPr>
            <a:spLocks noGrp="1" noChangeArrowheads="1"/>
          </p:cNvSpPr>
          <p:nvPr>
            <p:ph type="title"/>
          </p:nvPr>
        </p:nvSpPr>
        <p:spPr bwMode="auto">
          <a:xfrm>
            <a:off x="468313" y="404813"/>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t>Physical stock accounts: an example for crude bitumen</a:t>
            </a:r>
            <a:endParaRPr lang="en-CA" sz="2800" dirty="0" smtClean="0"/>
          </a:p>
        </p:txBody>
      </p:sp>
      <p:pic>
        <p:nvPicPr>
          <p:cNvPr id="8" name="Picture 1"/>
          <p:cNvPicPr>
            <a:picLocks noChangeAspect="1" noChangeArrowheads="1"/>
          </p:cNvPicPr>
          <p:nvPr/>
        </p:nvPicPr>
        <p:blipFill>
          <a:blip r:embed="rId2" cstate="print"/>
          <a:srcRect l="14345" t="29102" r="15273" b="8115"/>
          <a:stretch>
            <a:fillRect/>
          </a:stretch>
        </p:blipFill>
        <p:spPr bwMode="auto">
          <a:xfrm>
            <a:off x="539552" y="1628800"/>
            <a:ext cx="8136904" cy="4536504"/>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9CB6147B-A11E-4E11-B417-8BE79F88A807}" type="datetime1">
              <a:rPr lang="en-CA" smtClean="0"/>
              <a:pPr>
                <a:defRPr/>
              </a:pPr>
              <a:t>18/06/2014</a:t>
            </a:fld>
            <a:endParaRPr lang="en-CA"/>
          </a:p>
        </p:txBody>
      </p:sp>
      <p:sp>
        <p:nvSpPr>
          <p:cNvPr id="5" name="Footer Placeholder 4"/>
          <p:cNvSpPr>
            <a:spLocks noGrp="1"/>
          </p:cNvSpPr>
          <p:nvPr>
            <p:ph type="ftr" sz="quarter" idx="11"/>
          </p:nvPr>
        </p:nvSpPr>
        <p:spPr/>
        <p:txBody>
          <a:bodyPr/>
          <a:lstStyle/>
          <a:p>
            <a:pPr>
              <a:defRPr/>
            </a:pPr>
            <a:r>
              <a:rPr lang="en-CA" smtClean="0"/>
              <a:t>Statistics Canada • Statistique Canada</a:t>
            </a:r>
            <a:endParaRPr lang="en-CA"/>
          </a:p>
        </p:txBody>
      </p:sp>
      <p:sp>
        <p:nvSpPr>
          <p:cNvPr id="6" name="Slide Number Placeholder 5"/>
          <p:cNvSpPr>
            <a:spLocks noGrp="1"/>
          </p:cNvSpPr>
          <p:nvPr>
            <p:ph type="sldNum" sz="quarter" idx="12"/>
          </p:nvPr>
        </p:nvSpPr>
        <p:spPr/>
        <p:txBody>
          <a:bodyPr/>
          <a:lstStyle/>
          <a:p>
            <a:pPr>
              <a:defRPr/>
            </a:pPr>
            <a:fld id="{4ECF0955-D2C8-47D1-A812-A014566E4757}" type="slidenum">
              <a:rPr lang="en-CA" smtClean="0"/>
              <a:pPr>
                <a:defRPr/>
              </a:pPr>
              <a:t>7</a:t>
            </a:fld>
            <a:endParaRPr lang="en-CA"/>
          </a:p>
        </p:txBody>
      </p:sp>
      <p:sp>
        <p:nvSpPr>
          <p:cNvPr id="7" name="Rectangle 2"/>
          <p:cNvSpPr>
            <a:spLocks noGrp="1" noChangeArrowheads="1"/>
          </p:cNvSpPr>
          <p:nvPr>
            <p:ph type="title"/>
          </p:nvPr>
        </p:nvSpPr>
        <p:spPr bwMode="auto">
          <a:xfrm>
            <a:off x="468313" y="47625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2800" b="1" dirty="0" smtClean="0"/>
              <a:t>Monetary</a:t>
            </a:r>
            <a:r>
              <a:rPr lang="en-US" sz="2800" dirty="0" smtClean="0"/>
              <a:t> stock accounts: an example for crude bitumen</a:t>
            </a:r>
            <a:endParaRPr lang="en-CA" sz="2800" dirty="0" smtClean="0"/>
          </a:p>
        </p:txBody>
      </p:sp>
      <p:pic>
        <p:nvPicPr>
          <p:cNvPr id="8" name="Picture 1"/>
          <p:cNvPicPr>
            <a:picLocks noChangeAspect="1" noChangeArrowheads="1"/>
          </p:cNvPicPr>
          <p:nvPr/>
        </p:nvPicPr>
        <p:blipFill>
          <a:blip r:embed="rId2" cstate="print"/>
          <a:srcRect l="14172" t="15566" r="15179" b="19635"/>
          <a:stretch>
            <a:fillRect/>
          </a:stretch>
        </p:blipFill>
        <p:spPr bwMode="auto">
          <a:xfrm>
            <a:off x="395536" y="1484784"/>
            <a:ext cx="8368365" cy="4797152"/>
          </a:xfrm>
          <a:prstGeom prst="rect">
            <a:avLst/>
          </a:prstGeom>
          <a:noFill/>
          <a:ln w="9525">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9CB6147B-A11E-4E11-B417-8BE79F88A807}" type="datetime1">
              <a:rPr lang="en-CA" smtClean="0"/>
              <a:pPr>
                <a:defRPr/>
              </a:pPr>
              <a:t>18/06/2014</a:t>
            </a:fld>
            <a:endParaRPr lang="en-CA"/>
          </a:p>
        </p:txBody>
      </p:sp>
      <p:sp>
        <p:nvSpPr>
          <p:cNvPr id="5" name="Footer Placeholder 4"/>
          <p:cNvSpPr>
            <a:spLocks noGrp="1"/>
          </p:cNvSpPr>
          <p:nvPr>
            <p:ph type="ftr" sz="quarter" idx="11"/>
          </p:nvPr>
        </p:nvSpPr>
        <p:spPr/>
        <p:txBody>
          <a:bodyPr/>
          <a:lstStyle/>
          <a:p>
            <a:pPr>
              <a:defRPr/>
            </a:pPr>
            <a:r>
              <a:rPr lang="en-CA" smtClean="0"/>
              <a:t>Statistics Canada • Statistique Canada</a:t>
            </a:r>
            <a:endParaRPr lang="en-CA"/>
          </a:p>
        </p:txBody>
      </p:sp>
      <p:sp>
        <p:nvSpPr>
          <p:cNvPr id="6" name="Slide Number Placeholder 5"/>
          <p:cNvSpPr>
            <a:spLocks noGrp="1"/>
          </p:cNvSpPr>
          <p:nvPr>
            <p:ph type="sldNum" sz="quarter" idx="12"/>
          </p:nvPr>
        </p:nvSpPr>
        <p:spPr/>
        <p:txBody>
          <a:bodyPr/>
          <a:lstStyle/>
          <a:p>
            <a:pPr>
              <a:defRPr/>
            </a:pPr>
            <a:fld id="{4ECF0955-D2C8-47D1-A812-A014566E4757}" type="slidenum">
              <a:rPr lang="en-CA" smtClean="0"/>
              <a:pPr>
                <a:defRPr/>
              </a:pPr>
              <a:t>8</a:t>
            </a:fld>
            <a:endParaRPr lang="en-CA"/>
          </a:p>
        </p:txBody>
      </p:sp>
      <p:pic>
        <p:nvPicPr>
          <p:cNvPr id="7" name="Picture 6"/>
          <p:cNvPicPr>
            <a:picLocks noChangeAspect="1" noChangeArrowheads="1"/>
          </p:cNvPicPr>
          <p:nvPr/>
        </p:nvPicPr>
        <p:blipFill>
          <a:blip r:embed="rId2" cstate="print"/>
          <a:srcRect l="22100" t="8241" r="23450" b="3201"/>
          <a:stretch>
            <a:fillRect/>
          </a:stretch>
        </p:blipFill>
        <p:spPr bwMode="auto">
          <a:xfrm>
            <a:off x="1187624" y="79140"/>
            <a:ext cx="6624736" cy="6734235"/>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395288" y="549275"/>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mtClean="0"/>
              <a:t>Calculation of resource rent</a:t>
            </a:r>
            <a:endParaRPr lang="en-CA" smtClean="0"/>
          </a:p>
        </p:txBody>
      </p:sp>
      <p:sp>
        <p:nvSpPr>
          <p:cNvPr id="46083" name="Rectangle 3"/>
          <p:cNvSpPr>
            <a:spLocks noGrp="1" noChangeArrowheads="1"/>
          </p:cNvSpPr>
          <p:nvPr>
            <p:ph idx="1"/>
          </p:nvPr>
        </p:nvSpPr>
        <p:spPr bwMode="auto">
          <a:xfrm>
            <a:off x="684213" y="1989138"/>
            <a:ext cx="7727950" cy="3816350"/>
          </a:xfrm>
          <a:noFill/>
          <a:ln>
            <a:miter lim="800000"/>
            <a:headEnd/>
            <a:tailEnd/>
          </a:ln>
        </p:spPr>
        <p:txBody>
          <a:bodyPr vert="horz" wrap="square" lIns="91440" tIns="45720" rIns="91440" bIns="45720" numCol="1" anchor="t" anchorCtr="0" compatLnSpc="1">
            <a:prstTxWarp prst="textNoShape">
              <a:avLst/>
            </a:prstTxWarp>
          </a:bodyPr>
          <a:lstStyle/>
          <a:p>
            <a:pPr>
              <a:spcAft>
                <a:spcPct val="50000"/>
              </a:spcAft>
              <a:buFont typeface="Monotype Sorts" pitchFamily="2" charset="2"/>
              <a:buNone/>
            </a:pPr>
            <a:r>
              <a:rPr lang="en-US" b="1" dirty="0" smtClean="0"/>
              <a:t>RR</a:t>
            </a:r>
            <a:r>
              <a:rPr lang="en-US" b="1" baseline="-25000" dirty="0" smtClean="0"/>
              <a:t>I </a:t>
            </a:r>
            <a:r>
              <a:rPr lang="en-US" b="1" dirty="0" smtClean="0"/>
              <a:t>= TR - C - (</a:t>
            </a:r>
            <a:r>
              <a:rPr lang="en-US" b="1" dirty="0" err="1" smtClean="0"/>
              <a:t>r</a:t>
            </a:r>
            <a:r>
              <a:rPr lang="en-US" b="1" baseline="-25000" dirty="0" err="1" smtClean="0"/>
              <a:t>c</a:t>
            </a:r>
            <a:r>
              <a:rPr lang="en-US" b="1" dirty="0" err="1" smtClean="0"/>
              <a:t>K</a:t>
            </a:r>
            <a:r>
              <a:rPr lang="en-US" b="1" dirty="0" smtClean="0"/>
              <a:t> + </a:t>
            </a:r>
            <a:r>
              <a:rPr lang="en-US" b="1" dirty="0" smtClean="0">
                <a:sym typeface="Symbol" pitchFamily="18" charset="2"/>
              </a:rPr>
              <a:t>)  </a:t>
            </a:r>
            <a:r>
              <a:rPr lang="en-US" dirty="0" smtClean="0">
                <a:sym typeface="Symbol" pitchFamily="18" charset="2"/>
              </a:rPr>
              <a:t>	</a:t>
            </a:r>
          </a:p>
          <a:p>
            <a:pPr>
              <a:spcAft>
                <a:spcPct val="50000"/>
              </a:spcAft>
              <a:buFont typeface="Monotype Sorts" pitchFamily="2" charset="2"/>
              <a:buNone/>
            </a:pPr>
            <a:r>
              <a:rPr lang="en-US" dirty="0" smtClean="0">
                <a:sym typeface="Symbol" pitchFamily="18" charset="2"/>
              </a:rPr>
              <a:t>	</a:t>
            </a:r>
            <a:r>
              <a:rPr lang="en-US" sz="2400" i="1" dirty="0" smtClean="0">
                <a:sym typeface="Symbol" pitchFamily="18" charset="2"/>
              </a:rPr>
              <a:t>where:</a:t>
            </a:r>
            <a:br>
              <a:rPr lang="en-US" sz="2400" i="1" dirty="0" smtClean="0">
                <a:sym typeface="Symbol" pitchFamily="18" charset="2"/>
              </a:rPr>
            </a:br>
            <a:r>
              <a:rPr lang="en-US" sz="2400" i="1" dirty="0" smtClean="0">
                <a:sym typeface="Symbol" pitchFamily="18" charset="2"/>
              </a:rPr>
              <a:t>RR = resource rent (annual)</a:t>
            </a:r>
            <a:br>
              <a:rPr lang="en-US" sz="2400" i="1" dirty="0" smtClean="0">
                <a:sym typeface="Symbol" pitchFamily="18" charset="2"/>
              </a:rPr>
            </a:br>
            <a:r>
              <a:rPr lang="en-US" sz="2400" i="1" dirty="0" smtClean="0">
                <a:sym typeface="Symbol" pitchFamily="18" charset="2"/>
              </a:rPr>
              <a:t>TR = total annual revenue</a:t>
            </a:r>
            <a:br>
              <a:rPr lang="en-US" sz="2400" i="1" dirty="0" smtClean="0">
                <a:sym typeface="Symbol" pitchFamily="18" charset="2"/>
              </a:rPr>
            </a:br>
            <a:r>
              <a:rPr lang="en-US" sz="2400" i="1" dirty="0" smtClean="0">
                <a:sym typeface="Symbol" pitchFamily="18" charset="2"/>
              </a:rPr>
              <a:t>C = annual non-capital extraction cost (excluding taxes)</a:t>
            </a:r>
            <a:br>
              <a:rPr lang="en-US" sz="2400" i="1" dirty="0" smtClean="0">
                <a:sym typeface="Symbol" pitchFamily="18" charset="2"/>
              </a:rPr>
            </a:br>
            <a:r>
              <a:rPr lang="en-US" sz="2400" i="1" dirty="0" smtClean="0">
                <a:sym typeface="Symbol" pitchFamily="18" charset="2"/>
              </a:rPr>
              <a:t> = annual depreciation</a:t>
            </a:r>
            <a:br>
              <a:rPr lang="en-US" sz="2400" i="1" dirty="0" smtClean="0">
                <a:sym typeface="Symbol" pitchFamily="18" charset="2"/>
              </a:rPr>
            </a:br>
            <a:r>
              <a:rPr lang="en-US" sz="2400" i="1" dirty="0" err="1" smtClean="0"/>
              <a:t>r</a:t>
            </a:r>
            <a:r>
              <a:rPr lang="en-US" sz="2400" i="1" baseline="-25000" dirty="0" err="1" smtClean="0"/>
              <a:t>c</a:t>
            </a:r>
            <a:r>
              <a:rPr lang="en-US" sz="2400" i="1" dirty="0" err="1" smtClean="0"/>
              <a:t>K</a:t>
            </a:r>
            <a:r>
              <a:rPr lang="en-US" sz="2400" i="1" dirty="0" smtClean="0"/>
              <a:t> = return to produced capital</a:t>
            </a:r>
            <a:endParaRPr lang="en-US" dirty="0" smtClean="0"/>
          </a:p>
        </p:txBody>
      </p:sp>
      <p:sp>
        <p:nvSpPr>
          <p:cNvPr id="5" name="Date Placeholder 3"/>
          <p:cNvSpPr>
            <a:spLocks noGrp="1"/>
          </p:cNvSpPr>
          <p:nvPr>
            <p:ph type="dt" sz="quarter" idx="10"/>
          </p:nvPr>
        </p:nvSpPr>
        <p:spPr>
          <a:xfrm>
            <a:off x="6588125" y="6380163"/>
            <a:ext cx="2133600" cy="476250"/>
          </a:xfrm>
          <a:noFill/>
        </p:spPr>
        <p:txBody>
          <a:bodyPr/>
          <a:lstStyle/>
          <a:p>
            <a:fld id="{6D818F2D-4282-4C94-B153-970E306875D8}" type="datetime1">
              <a:rPr lang="en-CA" smtClean="0"/>
              <a:pPr/>
              <a:t>18/06/2014</a:t>
            </a:fld>
            <a:endParaRPr lang="en-CA" smtClean="0"/>
          </a:p>
        </p:txBody>
      </p:sp>
      <p:sp>
        <p:nvSpPr>
          <p:cNvPr id="6" name="Footer Placeholder 4"/>
          <p:cNvSpPr>
            <a:spLocks noGrp="1"/>
          </p:cNvSpPr>
          <p:nvPr>
            <p:ph type="ftr" sz="quarter" idx="11"/>
          </p:nvPr>
        </p:nvSpPr>
        <p:spPr>
          <a:xfrm>
            <a:off x="2843213" y="6388100"/>
            <a:ext cx="2895600" cy="476250"/>
          </a:xfrm>
          <a:noFill/>
        </p:spPr>
        <p:txBody>
          <a:bodyPr/>
          <a:lstStyle/>
          <a:p>
            <a:r>
              <a:rPr lang="en-CA" smtClean="0"/>
              <a:t>Statistics Canada • Statistique Canada</a:t>
            </a:r>
          </a:p>
        </p:txBody>
      </p:sp>
      <p:sp>
        <p:nvSpPr>
          <p:cNvPr id="7" name="Slide Number Placeholder 5"/>
          <p:cNvSpPr>
            <a:spLocks noGrp="1"/>
          </p:cNvSpPr>
          <p:nvPr>
            <p:ph type="sldNum" sz="quarter" idx="12"/>
          </p:nvPr>
        </p:nvSpPr>
        <p:spPr>
          <a:xfrm>
            <a:off x="395288" y="6408738"/>
            <a:ext cx="1522412" cy="476250"/>
          </a:xfrm>
          <a:noFill/>
        </p:spPr>
        <p:txBody>
          <a:bodyPr/>
          <a:lstStyle/>
          <a:p>
            <a:fld id="{35D5E189-2258-4889-93E6-6C560661F7A2}" type="slidenum">
              <a:rPr lang="en-CA" smtClean="0"/>
              <a:pPr/>
              <a:t>9</a:t>
            </a:fld>
            <a:endParaRPr lang="en-CA"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rgbClr val="FF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DISS-DIFF-Eng Template</Template>
  <TotalTime>46249</TotalTime>
  <Words>908</Words>
  <Application>Microsoft Office PowerPoint</Application>
  <PresentationFormat>On-screen Show (4:3)</PresentationFormat>
  <Paragraphs>345</Paragraphs>
  <Slides>13</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Default Design</vt:lpstr>
      <vt:lpstr>Equation</vt:lpstr>
      <vt:lpstr>Slide 1</vt:lpstr>
      <vt:lpstr>Slide 2</vt:lpstr>
      <vt:lpstr>The Economy</vt:lpstr>
      <vt:lpstr>System of Environmental-Economic Accounts (SEEA) view</vt:lpstr>
      <vt:lpstr>Accounting structure</vt:lpstr>
      <vt:lpstr>Physical stock accounts: an example for crude bitumen</vt:lpstr>
      <vt:lpstr>Monetary stock accounts: an example for crude bitumen</vt:lpstr>
      <vt:lpstr>Slide 8</vt:lpstr>
      <vt:lpstr>Calculation of resource rent</vt:lpstr>
      <vt:lpstr>Valuation ― Numerical example</vt:lpstr>
      <vt:lpstr>Valuation ― Net present value</vt:lpstr>
      <vt:lpstr>Valuation ― Numerical example</vt:lpstr>
      <vt:lpstr>Slide 13</vt:lpstr>
    </vt:vector>
  </TitlesOfParts>
  <Company>STC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Joe St.Lawrence</cp:lastModifiedBy>
  <cp:revision>357</cp:revision>
  <dcterms:created xsi:type="dcterms:W3CDTF">2008-07-17T14:58:13Z</dcterms:created>
  <dcterms:modified xsi:type="dcterms:W3CDTF">2014-06-18T15:22:03Z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-1474943711</vt:i4>
  </property>
  <property fmtid="{D5CDD505-2E9C-101B-9397-08002B2CF9AE}" pid="3" name="_NewReviewCycle">
    <vt:lpwstr/>
  </property>
  <property fmtid="{D5CDD505-2E9C-101B-9397-08002B2CF9AE}" pid="4" name="_EmailSubject">
    <vt:lpwstr>Update on NY phase of the training of trainers for SEEA</vt:lpwstr>
  </property>
  <property fmtid="{D5CDD505-2E9C-101B-9397-08002B2CF9AE}" pid="5" name="_AuthorEmail">
    <vt:lpwstr>Joe.St.Lawrence@a.statcan.gc.ca</vt:lpwstr>
  </property>
  <property fmtid="{D5CDD505-2E9C-101B-9397-08002B2CF9AE}" pid="6" name="_AuthorEmailDisplayName">
    <vt:lpwstr>St. Lawrence, Joe - EETSD/DSEET</vt:lpwstr>
  </property>
</Properties>
</file>