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3" r:id="rId9"/>
    <p:sldId id="262" r:id="rId10"/>
    <p:sldId id="278" r:id="rId11"/>
    <p:sldId id="266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2A247-530A-3048-AD75-AF6F37EDB3E4}" type="datetimeFigureOut">
              <a:rPr lang="en-US" smtClean="0"/>
              <a:t>14/07/2014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ED37-8D53-9A4A-BF05-464B7C004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93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2A247-530A-3048-AD75-AF6F37EDB3E4}" type="datetimeFigureOut">
              <a:rPr lang="en-US" smtClean="0"/>
              <a:t>14/07/2014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ED37-8D53-9A4A-BF05-464B7C004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8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2A247-530A-3048-AD75-AF6F37EDB3E4}" type="datetimeFigureOut">
              <a:rPr lang="en-US" smtClean="0"/>
              <a:t>14/07/2014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ED37-8D53-9A4A-BF05-464B7C004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23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2A247-530A-3048-AD75-AF6F37EDB3E4}" type="datetimeFigureOut">
              <a:rPr lang="en-US" smtClean="0"/>
              <a:t>14/07/2014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ED37-8D53-9A4A-BF05-464B7C004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07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2A247-530A-3048-AD75-AF6F37EDB3E4}" type="datetimeFigureOut">
              <a:rPr lang="en-US" smtClean="0"/>
              <a:t>14/07/2014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ED37-8D53-9A4A-BF05-464B7C004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2A247-530A-3048-AD75-AF6F37EDB3E4}" type="datetimeFigureOut">
              <a:rPr lang="en-US" smtClean="0"/>
              <a:t>14/07/2014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ED37-8D53-9A4A-BF05-464B7C004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1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2A247-530A-3048-AD75-AF6F37EDB3E4}" type="datetimeFigureOut">
              <a:rPr lang="en-US" smtClean="0"/>
              <a:t>14/07/2014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ED37-8D53-9A4A-BF05-464B7C004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66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2A247-530A-3048-AD75-AF6F37EDB3E4}" type="datetimeFigureOut">
              <a:rPr lang="en-US" smtClean="0"/>
              <a:t>14/07/2014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ED37-8D53-9A4A-BF05-464B7C004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30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2A247-530A-3048-AD75-AF6F37EDB3E4}" type="datetimeFigureOut">
              <a:rPr lang="en-US" smtClean="0"/>
              <a:t>14/07/2014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ED37-8D53-9A4A-BF05-464B7C004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50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2A247-530A-3048-AD75-AF6F37EDB3E4}" type="datetimeFigureOut">
              <a:rPr lang="en-US" smtClean="0"/>
              <a:t>14/07/2014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ED37-8D53-9A4A-BF05-464B7C004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1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2A247-530A-3048-AD75-AF6F37EDB3E4}" type="datetimeFigureOut">
              <a:rPr lang="en-US" smtClean="0"/>
              <a:t>14/07/2014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ED37-8D53-9A4A-BF05-464B7C004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65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2A247-530A-3048-AD75-AF6F37EDB3E4}" type="datetimeFigureOut">
              <a:rPr lang="en-US" smtClean="0"/>
              <a:t>14/07/2014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0ED37-8D53-9A4A-BF05-464B7C004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02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System of National Accounts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Training of Trainers</a:t>
            </a:r>
          </a:p>
          <a:p>
            <a:r>
              <a:rPr lang="en-US" dirty="0" smtClean="0"/>
              <a:t>John Joisce</a:t>
            </a:r>
          </a:p>
          <a:p>
            <a:r>
              <a:rPr lang="en-US" dirty="0" smtClean="0"/>
              <a:t>United Nations, New York</a:t>
            </a:r>
          </a:p>
          <a:p>
            <a:r>
              <a:rPr lang="en-US" dirty="0" smtClean="0"/>
              <a:t>July 7 – 10,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973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Supply and Use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Further articulation of Production Account</a:t>
            </a:r>
          </a:p>
          <a:p>
            <a:r>
              <a:rPr lang="en-US" dirty="0" smtClean="0"/>
              <a:t>Provides commodity balances </a:t>
            </a:r>
            <a:r>
              <a:rPr lang="en-US" smtClean="0"/>
              <a:t>(supply = use)</a:t>
            </a:r>
            <a:endParaRPr lang="en-US" dirty="0" smtClean="0"/>
          </a:p>
          <a:p>
            <a:r>
              <a:rPr lang="en-US" dirty="0" smtClean="0"/>
              <a:t>Provides very detailed commodity data that go into production of goods and services by industry</a:t>
            </a:r>
          </a:p>
          <a:p>
            <a:r>
              <a:rPr lang="en-US" dirty="0" smtClean="0"/>
              <a:t>E.g., Australia has 1000 commodities/80 industries</a:t>
            </a:r>
          </a:p>
          <a:p>
            <a:r>
              <a:rPr lang="en-US" dirty="0" smtClean="0"/>
              <a:t>Use table also provides final expenditure (consumption and capital formation)</a:t>
            </a:r>
          </a:p>
          <a:p>
            <a:r>
              <a:rPr lang="en-US" i="1" dirty="0" smtClean="0"/>
              <a:t>Balancing item</a:t>
            </a:r>
            <a:r>
              <a:rPr lang="en-US" dirty="0" smtClean="0"/>
              <a:t>: Value Added (by industry and for economy as whole)</a:t>
            </a:r>
          </a:p>
          <a:p>
            <a:r>
              <a:rPr lang="en-US" dirty="0" smtClean="0"/>
              <a:t>SUT basis for </a:t>
            </a:r>
            <a:r>
              <a:rPr lang="en-US" dirty="0" err="1" smtClean="0"/>
              <a:t>Input/Output</a:t>
            </a:r>
            <a:r>
              <a:rPr lang="en-US" dirty="0" smtClean="0"/>
              <a:t> analysis (e.g., for measurement of productivity)</a:t>
            </a:r>
          </a:p>
        </p:txBody>
      </p:sp>
    </p:spTree>
    <p:extLst>
      <p:ext uri="{BB962C8B-B14F-4D97-AF65-F5344CB8AC3E}">
        <p14:creationId xmlns:p14="http://schemas.microsoft.com/office/powerpoint/2010/main" val="3240496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GDP at market 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be calculated three ways: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inal expenditure approach</a:t>
            </a:r>
          </a:p>
          <a:p>
            <a:pPr lvl="1"/>
            <a:r>
              <a:rPr lang="en-US" dirty="0" smtClean="0"/>
              <a:t>Income approach (Generation of Income: see next slide)</a:t>
            </a:r>
          </a:p>
          <a:p>
            <a:pPr lvl="1"/>
            <a:r>
              <a:rPr lang="en-US" dirty="0" smtClean="0"/>
              <a:t>Production approach (gross output less intermediate inputs)</a:t>
            </a:r>
          </a:p>
          <a:p>
            <a:pPr lvl="1"/>
            <a:r>
              <a:rPr lang="en-US" dirty="0" smtClean="0"/>
              <a:t>All conceptually equal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17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Generation of Income Account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Elaboration on production account</a:t>
            </a:r>
          </a:p>
          <a:p>
            <a:r>
              <a:rPr lang="en-US" dirty="0" smtClean="0"/>
              <a:t>Represents return to factors of production: labor (compensation of employees: all costs of labor, not just wages) and capital  (produced capital and environment (land, subsoil assets, forests, etc.) </a:t>
            </a:r>
            <a:r>
              <a:rPr lang="en-US" i="1" dirty="0" smtClean="0"/>
              <a:t>plus</a:t>
            </a:r>
            <a:r>
              <a:rPr lang="en-US" dirty="0" smtClean="0"/>
              <a:t>  taxes on production </a:t>
            </a:r>
            <a:r>
              <a:rPr lang="en-US" i="1" dirty="0" smtClean="0"/>
              <a:t>less </a:t>
            </a:r>
            <a:r>
              <a:rPr lang="en-US" dirty="0" smtClean="0"/>
              <a:t>subsidies. Returns to ownership of property (such as financial assets (interest, dividends) and environment (rent) included with returns to capital (these returns captured in </a:t>
            </a:r>
          </a:p>
          <a:p>
            <a:r>
              <a:rPr lang="en-US" i="1" dirty="0" smtClean="0"/>
              <a:t>Balancing item</a:t>
            </a:r>
            <a:r>
              <a:rPr lang="en-US" dirty="0" smtClean="0"/>
              <a:t>: GDP (GVA) or NDP (NVA)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569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Allocation of Primary Income Account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Focus on institutional units/sectors as recipients of primary incomes</a:t>
            </a:r>
          </a:p>
          <a:p>
            <a:r>
              <a:rPr lang="en-US" dirty="0" smtClean="0"/>
              <a:t>Shows where items payable in generation of income account are receivable but also shows property income (interest, dividends, rent, etc.) payable and receivable</a:t>
            </a:r>
          </a:p>
          <a:p>
            <a:r>
              <a:rPr lang="en-US" dirty="0" smtClean="0"/>
              <a:t>Includes property income payable/receivable from abroad so </a:t>
            </a:r>
            <a:r>
              <a:rPr lang="en-US" i="1" dirty="0" smtClean="0"/>
              <a:t>balancing item:</a:t>
            </a:r>
          </a:p>
          <a:p>
            <a:r>
              <a:rPr lang="en-US" dirty="0" smtClean="0"/>
              <a:t>Gross (Net) Balance of Primary Income and National Income (used to be called GNP)</a:t>
            </a:r>
          </a:p>
        </p:txBody>
      </p:sp>
    </p:spTree>
    <p:extLst>
      <p:ext uri="{BB962C8B-B14F-4D97-AF65-F5344CB8AC3E}">
        <p14:creationId xmlns:p14="http://schemas.microsoft.com/office/powerpoint/2010/main" val="3664805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Secondary Distribution of Income Account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Apart from balance of primary income and balancing item in this account, all other items transfers – that is, a transaction for which there is no quid pro quo (such as income taxes, social contributions, social benefits, fines), including transfers with nonresidents</a:t>
            </a:r>
          </a:p>
          <a:p>
            <a:r>
              <a:rPr lang="en-US" i="1" dirty="0" smtClean="0"/>
              <a:t>Balancing item</a:t>
            </a:r>
            <a:r>
              <a:rPr lang="en-US" dirty="0" smtClean="0"/>
              <a:t>:</a:t>
            </a:r>
          </a:p>
          <a:p>
            <a:r>
              <a:rPr lang="en-US" dirty="0" smtClean="0"/>
              <a:t>Gross/Net (National) Disposable Income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973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of Income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Purpose to show how households, general government, and NPISHs allocate disposable income between (final) consumption and saving</a:t>
            </a:r>
          </a:p>
          <a:p>
            <a:r>
              <a:rPr lang="en-US" i="1" dirty="0" smtClean="0"/>
              <a:t>Balancing item</a:t>
            </a:r>
            <a:r>
              <a:rPr lang="en-US" dirty="0" smtClean="0"/>
              <a:t>:</a:t>
            </a:r>
          </a:p>
          <a:p>
            <a:r>
              <a:rPr lang="en-US" dirty="0" smtClean="0"/>
              <a:t>Gross (Net) Saving (Current External Balance – Current Account of BOP)</a:t>
            </a:r>
          </a:p>
          <a:p>
            <a:r>
              <a:rPr lang="en-US" dirty="0" smtClean="0"/>
              <a:t>Saving adjusted to reflect </a:t>
            </a:r>
            <a:r>
              <a:rPr lang="en-US" i="1" dirty="0" smtClean="0"/>
              <a:t>net change in pension entitlements. </a:t>
            </a:r>
            <a:r>
              <a:rPr lang="en-US" dirty="0" smtClean="0"/>
              <a:t>No adjustment for depletion or degradation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548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Capital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First of 4 accounts dealing with changes in value of assets held by institutional units</a:t>
            </a:r>
          </a:p>
          <a:p>
            <a:r>
              <a:rPr lang="en-US" dirty="0" smtClean="0"/>
              <a:t>Records transactions in nonfinancial assets (</a:t>
            </a:r>
            <a:r>
              <a:rPr lang="en-US" dirty="0"/>
              <a:t>a</a:t>
            </a:r>
            <a:r>
              <a:rPr lang="en-US" dirty="0" smtClean="0"/>
              <a:t>lso includes capital transfers)</a:t>
            </a:r>
          </a:p>
          <a:p>
            <a:r>
              <a:rPr lang="en-US" dirty="0" smtClean="0"/>
              <a:t>Focus of account on acquisition/disposal and use (COFC) of produced assets: fixed and inventories</a:t>
            </a:r>
          </a:p>
          <a:p>
            <a:r>
              <a:rPr lang="en-US" dirty="0" smtClean="0"/>
              <a:t>Also records net acquisition of nonproduced nonfinancial assets </a:t>
            </a:r>
          </a:p>
          <a:p>
            <a:r>
              <a:rPr lang="en-US" i="1" dirty="0" smtClean="0"/>
              <a:t>Balancing item</a:t>
            </a:r>
            <a:r>
              <a:rPr lang="en-US" dirty="0" smtClean="0"/>
              <a:t>: Net Borrowing/Lending</a:t>
            </a:r>
          </a:p>
        </p:txBody>
      </p:sp>
    </p:spTree>
    <p:extLst>
      <p:ext uri="{BB962C8B-B14F-4D97-AF65-F5344CB8AC3E}">
        <p14:creationId xmlns:p14="http://schemas.microsoft.com/office/powerpoint/2010/main" val="4236644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Financial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Measures transactions in financial assets and liabilities, by type of instrument (deposits, loans, debt securities, shares and other equity, etc.)</a:t>
            </a:r>
          </a:p>
          <a:p>
            <a:r>
              <a:rPr lang="en-US" dirty="0" smtClean="0"/>
              <a:t>Focus on financial corporations (intermediaries) and financial instruments</a:t>
            </a:r>
          </a:p>
          <a:p>
            <a:r>
              <a:rPr lang="en-US" i="1" dirty="0" smtClean="0"/>
              <a:t>Balancing item</a:t>
            </a:r>
            <a:endParaRPr lang="en-US" dirty="0" smtClean="0"/>
          </a:p>
          <a:p>
            <a:r>
              <a:rPr lang="en-US" dirty="0" smtClean="0"/>
              <a:t>Net lending/borrowing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28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Financial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Source of funds = Use of funds</a:t>
            </a:r>
          </a:p>
          <a:p>
            <a:r>
              <a:rPr lang="en-US" dirty="0" smtClean="0"/>
              <a:t>Saving + Net Incurrence of liabilities = GFCF + Net change in Inventories + Net acquisition of NPNFA + net acquisition of financial assets</a:t>
            </a:r>
          </a:p>
          <a:p>
            <a:r>
              <a:rPr lang="en-US" dirty="0" smtClean="0"/>
              <a:t>Saving – GFCF –Net Change in Inventories - Net acquisition of NPNFA = NL/B</a:t>
            </a:r>
          </a:p>
          <a:p>
            <a:r>
              <a:rPr lang="en-US" dirty="0" smtClean="0"/>
              <a:t>Net acquisition of financial assets – net incurrence of liabilities = NL/B. Therefore,</a:t>
            </a:r>
          </a:p>
          <a:p>
            <a:r>
              <a:rPr lang="en-US" dirty="0" smtClean="0"/>
              <a:t>Saving – GFCF –Net Change in Inventories - Net acquisition of NPNFA = Net acquisition of financial assets – net incurrence of liabilities = NL/B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718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Changes in Assets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Sometimes referred to as “other flows”: accounts for all changes between opening and closing balance sheets that are not accounted for by transactions</a:t>
            </a:r>
          </a:p>
          <a:p>
            <a:r>
              <a:rPr lang="en-US" dirty="0" smtClean="0"/>
              <a:t>Comprise</a:t>
            </a:r>
          </a:p>
          <a:p>
            <a:pPr lvl="1"/>
            <a:r>
              <a:rPr lang="en-US" dirty="0" smtClean="0"/>
              <a:t>Changes in volume</a:t>
            </a:r>
          </a:p>
          <a:p>
            <a:pPr lvl="1"/>
            <a:r>
              <a:rPr lang="en-US" dirty="0" smtClean="0"/>
              <a:t>Revaluations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3242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Origins date back to 17</a:t>
            </a:r>
            <a:r>
              <a:rPr lang="en-US" baseline="30000" dirty="0" smtClean="0"/>
              <a:t>th</a:t>
            </a:r>
            <a:r>
              <a:rPr lang="en-US" dirty="0" smtClean="0"/>
              <a:t> century: focus was on ability of governments to wage war</a:t>
            </a:r>
          </a:p>
          <a:p>
            <a:r>
              <a:rPr lang="en-US" dirty="0" smtClean="0"/>
              <a:t>20</a:t>
            </a:r>
            <a:r>
              <a:rPr lang="en-US" baseline="30000" dirty="0" smtClean="0"/>
              <a:t>th</a:t>
            </a:r>
            <a:r>
              <a:rPr lang="en-US" dirty="0" smtClean="0"/>
              <a:t> century: 1930s depression and WW2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Keynes, Kuznets, Stone et al</a:t>
            </a:r>
          </a:p>
          <a:p>
            <a:r>
              <a:rPr lang="en-US" dirty="0" smtClean="0"/>
              <a:t>1953 SNA: rudimentary by present standards</a:t>
            </a:r>
          </a:p>
          <a:p>
            <a:r>
              <a:rPr lang="en-US" dirty="0" smtClean="0"/>
              <a:t>1968 SNA (GDP, not GNP)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Focus on flows: ”volume” measures, production, consumption, savings and investment</a:t>
            </a:r>
          </a:p>
          <a:p>
            <a:r>
              <a:rPr lang="en-US" dirty="0" smtClean="0"/>
              <a:t>1993 SNA: complete set of accounts, covering balance sheets (including NPNF Assets)</a:t>
            </a:r>
          </a:p>
          <a:p>
            <a:r>
              <a:rPr lang="en-US" dirty="0" smtClean="0"/>
              <a:t>2008 SNA: update of 1993 SNA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3493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Changes in Volume of Assets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Economic Appearance of (NPNF) Assets: </a:t>
            </a:r>
          </a:p>
          <a:p>
            <a:pPr lvl="1"/>
            <a:r>
              <a:rPr lang="en-US" dirty="0" smtClean="0"/>
              <a:t>Discoveries, Upward Reappraisals, Growth (of natural forests, fish stock, etc.), Change of land usage (e.g., from outside the production boundary to within, from agricultural to residential). NB: Land improvements = GFCF</a:t>
            </a:r>
          </a:p>
          <a:p>
            <a:r>
              <a:rPr lang="en-US" dirty="0" smtClean="0"/>
              <a:t>Economic Disappearance of NPNFA: Reverse of above: </a:t>
            </a:r>
          </a:p>
          <a:p>
            <a:pPr lvl="1"/>
            <a:r>
              <a:rPr lang="en-US" dirty="0" smtClean="0"/>
              <a:t>Depletion/Abstraction (should be recorded gross of growth but may have to be net); downward reappraisals, change in economic use of land, etc.</a:t>
            </a:r>
          </a:p>
          <a:p>
            <a:r>
              <a:rPr lang="en-US" dirty="0" smtClean="0"/>
              <a:t>Catastrophic Losses: earthquakes, hurricanes, fires, drought, spills, etc.</a:t>
            </a:r>
          </a:p>
          <a:p>
            <a:r>
              <a:rPr lang="en-US" i="1" dirty="0" smtClean="0"/>
              <a:t>Balancing item: </a:t>
            </a:r>
            <a:r>
              <a:rPr lang="en-US" dirty="0" smtClean="0"/>
              <a:t>Changes in net worth due to other changes in volume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5767263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Changes in Assets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Revaluations</a:t>
            </a:r>
          </a:p>
          <a:p>
            <a:r>
              <a:rPr lang="en-US" dirty="0" smtClean="0"/>
              <a:t>Covers changes in value of assets due to changes in price/exchange rate in nominal terms</a:t>
            </a:r>
          </a:p>
          <a:p>
            <a:r>
              <a:rPr lang="en-US" dirty="0" smtClean="0"/>
              <a:t>Can be broken down between real and neutral gains/losses</a:t>
            </a:r>
            <a:endParaRPr lang="en-US" dirty="0"/>
          </a:p>
          <a:p>
            <a:r>
              <a:rPr lang="en-US" i="1" dirty="0" smtClean="0"/>
              <a:t>Balancing item: </a:t>
            </a:r>
            <a:r>
              <a:rPr lang="en-US" dirty="0" smtClean="0"/>
              <a:t>Changes in net worth due to nominal holding gains/losses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0678900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Opening and closing set of assets and liabilities</a:t>
            </a:r>
          </a:p>
          <a:p>
            <a:r>
              <a:rPr lang="en-US" dirty="0" smtClean="0"/>
              <a:t>Assets cover produced and nonproduced nonfinancial assets and financial assets</a:t>
            </a:r>
          </a:p>
          <a:p>
            <a:r>
              <a:rPr lang="en-US" dirty="0" smtClean="0"/>
              <a:t>Liabilities cover all debt instruments and equity</a:t>
            </a:r>
          </a:p>
          <a:p>
            <a:r>
              <a:rPr lang="en-US" i="1" dirty="0" smtClean="0"/>
              <a:t>Balancing item:</a:t>
            </a:r>
            <a:r>
              <a:rPr lang="en-US" dirty="0" smtClean="0"/>
              <a:t> Net worth</a:t>
            </a:r>
          </a:p>
          <a:p>
            <a:r>
              <a:rPr lang="en-US" dirty="0" smtClean="0"/>
              <a:t>All preceding accounts account for changes in net worth between opening and closing balance sheets</a:t>
            </a:r>
          </a:p>
          <a:p>
            <a:r>
              <a:rPr lang="en-US" dirty="0" smtClean="0"/>
              <a:t>Brings us back to business </a:t>
            </a:r>
            <a:r>
              <a:rPr lang="en-US" dirty="0" err="1" smtClean="0"/>
              <a:t>acounting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5796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SNA and SEEA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are environmental assets captured in SNA?</a:t>
            </a:r>
          </a:p>
          <a:p>
            <a:r>
              <a:rPr lang="en-US" dirty="0" smtClean="0"/>
              <a:t>What changes/adjustments necessary for link with SEEA?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289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underpinnings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Between 1953 SNA and 2008 SNA much changed but one thing remained more or less constant: production boundary</a:t>
            </a:r>
          </a:p>
          <a:p>
            <a:r>
              <a:rPr lang="en-US" dirty="0" smtClean="0"/>
              <a:t>Focus on market and market-oriented activity</a:t>
            </a:r>
          </a:p>
          <a:p>
            <a:r>
              <a:rPr lang="en-US" dirty="0" smtClean="0"/>
              <a:t>Valuations: market prices</a:t>
            </a:r>
          </a:p>
          <a:p>
            <a:r>
              <a:rPr lang="en-US" dirty="0" smtClean="0"/>
              <a:t>Not welfare measure (though often used as one)</a:t>
            </a:r>
          </a:p>
          <a:p>
            <a:r>
              <a:rPr lang="en-US" dirty="0" smtClean="0"/>
              <a:t>(Most) activity within household for own consumption excluded</a:t>
            </a:r>
          </a:p>
        </p:txBody>
      </p:sp>
    </p:spTree>
    <p:extLst>
      <p:ext uri="{BB962C8B-B14F-4D97-AF65-F5344CB8AC3E}">
        <p14:creationId xmlns:p14="http://schemas.microsoft.com/office/powerpoint/2010/main" val="3907801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underpinnings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SNA policy oriented from beginning :</a:t>
            </a:r>
          </a:p>
          <a:p>
            <a:r>
              <a:rPr lang="en-US" dirty="0" smtClean="0"/>
              <a:t>1930s Depression: governments largely ineffectual and operating in a vacuum: belief system would rectify itself (</a:t>
            </a:r>
            <a:r>
              <a:rPr lang="en-US" dirty="0"/>
              <a:t>m</a:t>
            </a:r>
            <a:r>
              <a:rPr lang="en-US" dirty="0" smtClean="0"/>
              <a:t>arket always in equilibrium)</a:t>
            </a:r>
          </a:p>
          <a:p>
            <a:r>
              <a:rPr lang="en-US" dirty="0" smtClean="0"/>
              <a:t>No framework for analysis</a:t>
            </a:r>
          </a:p>
          <a:p>
            <a:r>
              <a:rPr lang="en-US" dirty="0" smtClean="0"/>
              <a:t>Need to measure what can be affected by policy and build models from data within theoretical framework (interest rates, fiscal measures (increase in gov’t spending, increase in taxes, devaluation,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386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Residence and institutional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Residence essential building block for inclusion in national accounts of any given economy</a:t>
            </a:r>
          </a:p>
          <a:p>
            <a:r>
              <a:rPr lang="en-US" dirty="0" smtClean="0"/>
              <a:t>Institutional unit:</a:t>
            </a:r>
          </a:p>
          <a:p>
            <a:pPr lvl="1"/>
            <a:r>
              <a:rPr lang="en-US" dirty="0" smtClean="0"/>
              <a:t>Must be resident in only one economy</a:t>
            </a:r>
          </a:p>
          <a:p>
            <a:pPr lvl="1"/>
            <a:r>
              <a:rPr lang="en-US" dirty="0" smtClean="0"/>
              <a:t>For twelve months or intention to be resident for twelve months</a:t>
            </a:r>
          </a:p>
          <a:p>
            <a:pPr lvl="1"/>
            <a:r>
              <a:rPr lang="en-US" dirty="0" smtClean="0"/>
              <a:t>Corporations resident where registered or legal domicile (branches)</a:t>
            </a:r>
          </a:p>
          <a:p>
            <a:pPr lvl="1"/>
            <a:r>
              <a:rPr lang="en-US" dirty="0" smtClean="0"/>
              <a:t>Able to acquire assets, incur liabilities in own right</a:t>
            </a:r>
          </a:p>
        </p:txBody>
      </p:sp>
    </p:spTree>
    <p:extLst>
      <p:ext uri="{BB962C8B-B14F-4D97-AF65-F5344CB8AC3E}">
        <p14:creationId xmlns:p14="http://schemas.microsoft.com/office/powerpoint/2010/main" val="3942180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 with Business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Business account:</a:t>
            </a:r>
          </a:p>
          <a:p>
            <a:pPr lvl="1"/>
            <a:r>
              <a:rPr lang="en-US" dirty="0" smtClean="0"/>
              <a:t>Income and expenditure statement</a:t>
            </a:r>
          </a:p>
          <a:p>
            <a:pPr lvl="1"/>
            <a:r>
              <a:rPr lang="en-US" dirty="0" smtClean="0"/>
              <a:t>Statement of retained earnings</a:t>
            </a:r>
          </a:p>
          <a:p>
            <a:pPr lvl="1"/>
            <a:r>
              <a:rPr lang="en-US" dirty="0" smtClean="0"/>
              <a:t>Capital accumulation account</a:t>
            </a:r>
          </a:p>
          <a:p>
            <a:pPr lvl="1"/>
            <a:r>
              <a:rPr lang="en-US" dirty="0" smtClean="0"/>
              <a:t>Cash flow statement (Statement of Changes in Financial Position)</a:t>
            </a:r>
          </a:p>
          <a:p>
            <a:pPr lvl="1"/>
            <a:r>
              <a:rPr lang="en-US" dirty="0" smtClean="0"/>
              <a:t>Balance sheets</a:t>
            </a:r>
          </a:p>
          <a:p>
            <a:r>
              <a:rPr lang="en-US" dirty="0" smtClean="0"/>
              <a:t>Focus on impact on shareholders’ wealth, how funds have been employed and whether utilized effectively and as efficientl</a:t>
            </a:r>
            <a:r>
              <a:rPr lang="en-US" dirty="0"/>
              <a:t>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8953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Sequencing of accounts in SNA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dirty="0" smtClean="0"/>
              <a:t>Production Account</a:t>
            </a:r>
          </a:p>
          <a:p>
            <a:r>
              <a:rPr lang="en-US" sz="2600" dirty="0" smtClean="0"/>
              <a:t>Generation of Income Account</a:t>
            </a:r>
          </a:p>
          <a:p>
            <a:r>
              <a:rPr lang="en-US" sz="2600" dirty="0" smtClean="0"/>
              <a:t>Allocation of Primary Income Account</a:t>
            </a:r>
          </a:p>
          <a:p>
            <a:r>
              <a:rPr lang="en-US" sz="2600" dirty="0" smtClean="0"/>
              <a:t>Secondary Distribution of Income Account</a:t>
            </a:r>
          </a:p>
          <a:p>
            <a:r>
              <a:rPr lang="en-US" sz="2600" dirty="0" smtClean="0"/>
              <a:t>Use of Income Account</a:t>
            </a:r>
          </a:p>
          <a:p>
            <a:r>
              <a:rPr lang="en-US" sz="2600" dirty="0" smtClean="0"/>
              <a:t>Capital Account</a:t>
            </a:r>
          </a:p>
          <a:p>
            <a:r>
              <a:rPr lang="en-US" sz="2600" dirty="0" smtClean="0"/>
              <a:t>Financial Account</a:t>
            </a:r>
          </a:p>
          <a:p>
            <a:r>
              <a:rPr lang="en-US" sz="2600" dirty="0" smtClean="0"/>
              <a:t>Other Changes in Assets Account</a:t>
            </a:r>
          </a:p>
          <a:p>
            <a:r>
              <a:rPr lang="en-US" sz="2600" dirty="0" smtClean="0"/>
              <a:t>Balance Sheet</a:t>
            </a:r>
          </a:p>
        </p:txBody>
      </p:sp>
    </p:spTree>
    <p:extLst>
      <p:ext uri="{BB962C8B-B14F-4D97-AF65-F5344CB8AC3E}">
        <p14:creationId xmlns:p14="http://schemas.microsoft.com/office/powerpoint/2010/main" val="1312851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Sequencing of accounts in SNA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with balancing item of analytical value</a:t>
            </a:r>
          </a:p>
          <a:p>
            <a:r>
              <a:rPr lang="en-US" dirty="0" smtClean="0"/>
              <a:t>All by sector</a:t>
            </a:r>
          </a:p>
          <a:p>
            <a:pPr lvl="1"/>
            <a:r>
              <a:rPr lang="en-US" dirty="0" smtClean="0"/>
              <a:t>General Government, Nonfinancial Corporations, Financial Corporations, Households, Non-Profit Institutions Serving Households, Rest of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838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Production Account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 smtClean="0"/>
              <a:t>An activity, carried out under the responsibility, control and management of an institutional unit, that uses inputs or </a:t>
            </a:r>
            <a:r>
              <a:rPr lang="en-US" i="1" dirty="0" err="1" smtClean="0"/>
              <a:t>labour</a:t>
            </a:r>
            <a:r>
              <a:rPr lang="en-US" i="1" dirty="0" smtClean="0"/>
              <a:t>, capital, and goods and services to produce output of goods and services</a:t>
            </a:r>
            <a:r>
              <a:rPr lang="en-US" dirty="0" smtClean="0"/>
              <a:t>.</a:t>
            </a:r>
            <a:endParaRPr lang="en-US" i="1" dirty="0" smtClean="0"/>
          </a:p>
          <a:p>
            <a:r>
              <a:rPr lang="en-US" i="1" dirty="0" smtClean="0"/>
              <a:t>Balancing item(s</a:t>
            </a:r>
            <a:r>
              <a:rPr lang="en-US" dirty="0" smtClean="0"/>
              <a:t>):</a:t>
            </a:r>
            <a:endParaRPr lang="en-US" i="1" dirty="0" smtClean="0"/>
          </a:p>
          <a:p>
            <a:r>
              <a:rPr lang="en-US" dirty="0" smtClean="0"/>
              <a:t>Gross Output </a:t>
            </a:r>
            <a:r>
              <a:rPr lang="en-US" i="1" dirty="0" smtClean="0"/>
              <a:t>less </a:t>
            </a:r>
            <a:r>
              <a:rPr lang="en-US" dirty="0" smtClean="0"/>
              <a:t>Intermediate Consumption </a:t>
            </a:r>
            <a:r>
              <a:rPr lang="en-US" i="1" dirty="0" smtClean="0"/>
              <a:t>equals </a:t>
            </a:r>
            <a:r>
              <a:rPr lang="en-US" dirty="0" smtClean="0"/>
              <a:t>Gross Value Added </a:t>
            </a:r>
            <a:r>
              <a:rPr lang="en-US" i="1" dirty="0" smtClean="0"/>
              <a:t>less </a:t>
            </a:r>
            <a:r>
              <a:rPr lang="en-US" dirty="0" smtClean="0"/>
              <a:t>COFC </a:t>
            </a:r>
            <a:r>
              <a:rPr lang="en-US" i="1" dirty="0" smtClean="0"/>
              <a:t>equals</a:t>
            </a:r>
          </a:p>
          <a:p>
            <a:r>
              <a:rPr lang="en-US" dirty="0" smtClean="0"/>
              <a:t>Net Value Added (GOS less) for economy (GDP) and by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491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Tie.thmx</Template>
  <TotalTime>1855</TotalTime>
  <Words>1341</Words>
  <Application>Microsoft Office PowerPoint</Application>
  <PresentationFormat>On-screen Show (4:3)</PresentationFormat>
  <Paragraphs>135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System of National Accounts</vt:lpstr>
      <vt:lpstr>Background</vt:lpstr>
      <vt:lpstr>Economic underpinnings</vt:lpstr>
      <vt:lpstr>Economic underpinnings </vt:lpstr>
      <vt:lpstr>Residence and institutional units</vt:lpstr>
      <vt:lpstr>Comparison with Business Accounting</vt:lpstr>
      <vt:lpstr>Sequencing of accounts in SNA</vt:lpstr>
      <vt:lpstr>Sequencing of accounts in SNA (cont)</vt:lpstr>
      <vt:lpstr>Production Account </vt:lpstr>
      <vt:lpstr>Supply and Use Tables</vt:lpstr>
      <vt:lpstr>GDP at market prices</vt:lpstr>
      <vt:lpstr>Generation of Income Account </vt:lpstr>
      <vt:lpstr>Allocation of Primary Income Account </vt:lpstr>
      <vt:lpstr>Secondary Distribution of Income Account </vt:lpstr>
      <vt:lpstr>Use of Income Account</vt:lpstr>
      <vt:lpstr>Capital Account</vt:lpstr>
      <vt:lpstr>Financial Account</vt:lpstr>
      <vt:lpstr>Financial Account</vt:lpstr>
      <vt:lpstr>Other Changes in Assets Account</vt:lpstr>
      <vt:lpstr>Other Changes in Volume of Assets Account</vt:lpstr>
      <vt:lpstr>Other Changes in Assets Account</vt:lpstr>
      <vt:lpstr>Balance sheet</vt:lpstr>
      <vt:lpstr>SNA and SEEA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of National Accounts</dc:title>
  <dc:creator>JOHN JOISCE</dc:creator>
  <cp:lastModifiedBy>Sokol Vako</cp:lastModifiedBy>
  <cp:revision>34</cp:revision>
  <dcterms:created xsi:type="dcterms:W3CDTF">2014-07-01T22:39:21Z</dcterms:created>
  <dcterms:modified xsi:type="dcterms:W3CDTF">2014-07-14T17:39:52Z</dcterms:modified>
</cp:coreProperties>
</file>