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4" r:id="rId14"/>
    <p:sldId id="275" r:id="rId15"/>
    <p:sldId id="284" r:id="rId16"/>
    <p:sldId id="278" r:id="rId17"/>
    <p:sldId id="279" r:id="rId18"/>
    <p:sldId id="280" r:id="rId19"/>
    <p:sldId id="281" r:id="rId20"/>
    <p:sldId id="282" r:id="rId21"/>
    <p:sldId id="285" r:id="rId22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1D6C"/>
    <a:srgbClr val="ECECEC"/>
    <a:srgbClr val="82045E"/>
    <a:srgbClr val="B23D02"/>
    <a:srgbClr val="488225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39" autoAdjust="0"/>
  </p:normalViewPr>
  <p:slideViewPr>
    <p:cSldViewPr>
      <p:cViewPr varScale="1">
        <p:scale>
          <a:sx n="112" d="100"/>
          <a:sy n="112" d="100"/>
        </p:scale>
        <p:origin x="-9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37919-111E-47B7-964B-DAC375FBB9CF}" type="datetimeFigureOut">
              <a:rPr lang="nl-NL" smtClean="0"/>
              <a:t>3-7-2014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7E291-A5F1-454C-A916-3407C9018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29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61C38A-704C-46E5-8261-3AB7F4DB6988}" type="datetimeFigureOut">
              <a:rPr lang="nl-NL"/>
              <a:pPr>
                <a:defRPr/>
              </a:pPr>
              <a:t>3-7-2014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D93F06-783D-4755-BD50-AE07E290C0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538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35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03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29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F8668-9728-4196-B8A6-D9FE5C814D38}" type="slidenum">
              <a:rPr lang="en-US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824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B77F4-852D-4ADA-BBA2-AA06106BE323}" type="slidenum">
              <a:rPr lang="en-US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008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14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187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622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7212B-DE1B-4104-9905-94D432617033}" type="slidenum">
              <a:rPr lang="en-US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585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354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46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919B8-4D07-453F-9DEE-3D54CF56CB9B}" type="slidenum">
              <a:rPr lang="en-US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02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21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82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D93F06-783D-4755-BD50-AE07E290C038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306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3185F-43F3-4DBB-9E4B-890C5BF44AB8}" type="slidenum">
              <a:rPr lang="en-US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36973-910D-4937-9780-05758680D4D2}" type="slidenum">
              <a:rPr lang="en-US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87788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5" name="Groep 20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6" name="Rond hoek zelfde zijde rechthoek 5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nd hoek zelfde zijde rechthoek 7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Afbeelding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676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Dutch environmental accounts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473CB4A-64B5-4C67-A970-508E78C91854}" type="slidenum">
              <a:rPr lang="en-US"/>
              <a:pPr>
                <a:defRPr/>
              </a:pPr>
              <a:t>‹nr.›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2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5"/>
          <p:cNvGrpSpPr>
            <a:grpSpLocks/>
          </p:cNvGrpSpPr>
          <p:nvPr userDrawn="1"/>
        </p:nvGrpSpPr>
        <p:grpSpPr bwMode="auto">
          <a:xfrm>
            <a:off x="809625" y="3024188"/>
            <a:ext cx="7974013" cy="3384550"/>
            <a:chOff x="810000" y="3024000"/>
            <a:chExt cx="7974000" cy="3383999"/>
          </a:xfrm>
        </p:grpSpPr>
        <p:sp>
          <p:nvSpPr>
            <p:cNvPr id="5" name="Rond hoek zelfde zijde rechthoek 4"/>
            <p:cNvSpPr/>
            <p:nvPr userDrawn="1"/>
          </p:nvSpPr>
          <p:spPr>
            <a:xfrm rot="16200000">
              <a:off x="3966872" y="-132872"/>
              <a:ext cx="1655492" cy="796923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ond hoek zelfde zijde rechthoek 5"/>
            <p:cNvSpPr/>
            <p:nvPr userDrawn="1"/>
          </p:nvSpPr>
          <p:spPr>
            <a:xfrm rot="16200000">
              <a:off x="4769288" y="1529828"/>
              <a:ext cx="865047" cy="7164376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nd hoek zelfde zijde rechthoek 6"/>
            <p:cNvSpPr/>
            <p:nvPr userDrawn="1"/>
          </p:nvSpPr>
          <p:spPr>
            <a:xfrm rot="16200000">
              <a:off x="7429934" y="5058696"/>
              <a:ext cx="863459" cy="1835147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8" name="Afbeelding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634038"/>
            <a:ext cx="1433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87741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000" y="4679999"/>
            <a:ext cx="6943344" cy="864001"/>
          </a:xfrm>
        </p:spPr>
        <p:txBody>
          <a:bodyPr tIns="18000" anchor="ctr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686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9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271D6C"/>
                </a:solidFill>
              </a:defRPr>
            </a:lvl1pPr>
          </a:lstStyle>
          <a:p>
            <a:pPr>
              <a:defRPr/>
            </a:pPr>
            <a:fld id="{ACA73331-877C-4D02-9DD7-E02EA787A74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27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9"/>
          <p:cNvSpPr/>
          <p:nvPr userDrawn="1"/>
        </p:nvSpPr>
        <p:spPr>
          <a:xfrm>
            <a:off x="449263" y="449263"/>
            <a:ext cx="8586787" cy="1260475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792F9741-F2AB-4E3F-9049-ED33C4BB797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1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10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E0EF46E6-360F-4B2B-B318-D6BE594A28B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57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8" name="Straight Connector 10"/>
          <p:cNvCxnSpPr/>
          <p:nvPr/>
        </p:nvCxnSpPr>
        <p:spPr>
          <a:xfrm>
            <a:off x="7588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645025" y="2205038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Afgeronde rechthoek 14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16B5D2CF-6D5E-4055-A535-C60BC680667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93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Afgeronde rechthoek 3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Afgeronde rechthoek 8"/>
          <p:cNvSpPr/>
          <p:nvPr userDrawn="1"/>
        </p:nvSpPr>
        <p:spPr>
          <a:xfrm>
            <a:off x="449263" y="449263"/>
            <a:ext cx="8586787" cy="757237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E5A65DCD-10D3-486E-AD88-12BC6A2780C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66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000" b="0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271D6C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47620379-18F7-4B00-B130-5CDABE12C7E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89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5" name="Picture 55" descr="CBS_logo_Engels_dia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25"/>
            <a:ext cx="15811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700"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</p:spPr>
        <p:txBody>
          <a:bodyPr/>
          <a:lstStyle>
            <a:lvl1pPr marL="0" indent="0">
              <a:buFont typeface="Times" pitchFamily="18" charset="0"/>
              <a:buNone/>
              <a:defRPr sz="4000"/>
            </a:lvl1pPr>
          </a:lstStyle>
          <a:p>
            <a:pPr lvl="0"/>
            <a:r>
              <a:rPr lang="en-US" noProof="0" smtClean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4595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nd hoek zelfde zijde rechthoek 12"/>
          <p:cNvSpPr/>
          <p:nvPr/>
        </p:nvSpPr>
        <p:spPr>
          <a:xfrm rot="16200000">
            <a:off x="8099426" y="5903912"/>
            <a:ext cx="684212" cy="684213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49263"/>
            <a:ext cx="82978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7200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stijl te bewerken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7575" y="1565275"/>
            <a:ext cx="7543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  <a:p>
            <a:pPr lvl="4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1863" y="6065838"/>
            <a:ext cx="124777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75" y="6065838"/>
            <a:ext cx="6342063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271D6C"/>
                </a:solidFill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850" y="6065838"/>
            <a:ext cx="5683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271D6C"/>
                </a:solidFill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fld id="{6CD1A8F0-A346-452A-9885-D070853858C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hoek 11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Afbeelding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83288"/>
            <a:ext cx="317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hthoek 16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hthoek 17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hthoek 18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hthoek 19"/>
          <p:cNvSpPr/>
          <p:nvPr/>
        </p:nvSpPr>
        <p:spPr>
          <a:xfrm>
            <a:off x="8783638" y="0"/>
            <a:ext cx="3603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–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1pPr>
      <a:lvl2pPr marL="593725" indent="-2730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Corbel" pitchFamily="34" charset="0"/>
        <a:buChar char="‐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2pPr>
      <a:lvl3pPr marL="868363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3pPr>
      <a:lvl4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4pPr>
      <a:lvl5pPr marL="13716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lang="nl-NL" sz="2400" kern="1200">
          <a:solidFill>
            <a:srgbClr val="000000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763713" y="4652963"/>
            <a:ext cx="7110412" cy="8636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/>
              <a:t>Organisation</a:t>
            </a:r>
            <a:r>
              <a:rPr lang="nl-NL" dirty="0" smtClean="0"/>
              <a:t>, output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dissimination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900113" y="3024188"/>
            <a:ext cx="7878762" cy="1474787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tx1"/>
                </a:solidFill>
              </a:rPr>
              <a:t>Environmental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Economic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accounting in the Netherlands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7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ED512C9-0FD4-4A03-89E7-7AF787D003E7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63600"/>
          </a:xfrm>
        </p:spPr>
        <p:txBody>
          <a:bodyPr/>
          <a:lstStyle/>
          <a:p>
            <a:pPr eaLnBrk="1" hangingPunct="1"/>
            <a:r>
              <a:rPr lang="nl-NL" smtClean="0"/>
              <a:t>Methodology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eaLnBrk="1" hangingPunct="1"/>
            <a:r>
              <a:rPr lang="nl-NL" dirty="0" smtClean="0"/>
              <a:t>System of </a:t>
            </a: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Accounts (SEEA-CF2012)</a:t>
            </a:r>
          </a:p>
          <a:p>
            <a:pPr eaLnBrk="1" hangingPunct="1"/>
            <a:r>
              <a:rPr lang="nl-NL" dirty="0" err="1" smtClean="0"/>
              <a:t>Eurostat</a:t>
            </a:r>
            <a:r>
              <a:rPr lang="nl-NL" dirty="0" smtClean="0"/>
              <a:t> </a:t>
            </a:r>
            <a:r>
              <a:rPr lang="nl-NL" dirty="0" err="1" smtClean="0"/>
              <a:t>compilation</a:t>
            </a:r>
            <a:r>
              <a:rPr lang="nl-NL" dirty="0" smtClean="0"/>
              <a:t> guides</a:t>
            </a:r>
          </a:p>
          <a:p>
            <a:pPr eaLnBrk="1" hangingPunct="1">
              <a:buFont typeface="Times" pitchFamily="18" charset="0"/>
              <a:buNone/>
            </a:pPr>
            <a:r>
              <a:rPr lang="nl-NL" dirty="0" smtClean="0"/>
              <a:t>	</a:t>
            </a:r>
            <a:r>
              <a:rPr lang="nl-NL" sz="2000" i="1" dirty="0" smtClean="0"/>
              <a:t>Air </a:t>
            </a:r>
            <a:r>
              <a:rPr lang="nl-NL" sz="2000" i="1" dirty="0" err="1" smtClean="0"/>
              <a:t>emission</a:t>
            </a:r>
            <a:r>
              <a:rPr lang="nl-NL" sz="2000" i="1" dirty="0" smtClean="0"/>
              <a:t> accounts</a:t>
            </a:r>
          </a:p>
          <a:p>
            <a:pPr eaLnBrk="1" hangingPunct="1">
              <a:buFont typeface="Times" pitchFamily="18" charset="0"/>
              <a:buNone/>
            </a:pPr>
            <a:r>
              <a:rPr lang="nl-NL" sz="2000" i="1" dirty="0" smtClean="0"/>
              <a:t>	</a:t>
            </a:r>
            <a:r>
              <a:rPr lang="nl-NL" sz="2000" i="1" dirty="0" err="1" smtClean="0"/>
              <a:t>Material</a:t>
            </a:r>
            <a:r>
              <a:rPr lang="nl-NL" sz="2000" i="1" dirty="0" smtClean="0"/>
              <a:t> flow accounts</a:t>
            </a:r>
          </a:p>
          <a:p>
            <a:pPr eaLnBrk="1" hangingPunct="1">
              <a:buFont typeface="Times" pitchFamily="18" charset="0"/>
              <a:buNone/>
            </a:pPr>
            <a:r>
              <a:rPr lang="nl-NL" sz="2000" i="1" dirty="0" smtClean="0"/>
              <a:t>	</a:t>
            </a:r>
            <a:r>
              <a:rPr lang="nl-NL" sz="2000" i="1" dirty="0" err="1" smtClean="0"/>
              <a:t>Environmental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expediture</a:t>
            </a:r>
            <a:r>
              <a:rPr lang="nl-NL" sz="2000" i="1" dirty="0" smtClean="0"/>
              <a:t> accounts</a:t>
            </a:r>
          </a:p>
          <a:p>
            <a:pPr eaLnBrk="1" hangingPunct="1">
              <a:buFont typeface="Times" pitchFamily="18" charset="0"/>
              <a:buNone/>
            </a:pPr>
            <a:r>
              <a:rPr lang="nl-NL" sz="2000" i="1" dirty="0" smtClean="0"/>
              <a:t>	</a:t>
            </a:r>
            <a:r>
              <a:rPr lang="nl-NL" sz="2000" i="1" dirty="0" err="1" smtClean="0"/>
              <a:t>Environmental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goods</a:t>
            </a:r>
            <a:r>
              <a:rPr lang="nl-NL" sz="2000" i="1" dirty="0" smtClean="0"/>
              <a:t> </a:t>
            </a:r>
            <a:r>
              <a:rPr lang="nl-NL" sz="2000" i="1" dirty="0" err="1" smtClean="0"/>
              <a:t>and</a:t>
            </a:r>
            <a:r>
              <a:rPr lang="nl-NL" sz="2000" i="1" dirty="0" smtClean="0"/>
              <a:t> service sector etc.</a:t>
            </a:r>
          </a:p>
          <a:p>
            <a:pPr eaLnBrk="1" hangingPunct="1"/>
            <a:r>
              <a:rPr lang="nl-NL" dirty="0" smtClean="0"/>
              <a:t>National </a:t>
            </a:r>
            <a:r>
              <a:rPr lang="nl-NL" dirty="0" err="1" smtClean="0"/>
              <a:t>reports</a:t>
            </a:r>
            <a:r>
              <a:rPr lang="nl-NL" dirty="0" smtClean="0"/>
              <a:t> on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methodologies</a:t>
            </a: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6872"/>
            <a:ext cx="1728192" cy="224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1C2674F-E35F-4D98-8AAF-955F670487D4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792311"/>
          </a:xfrm>
        </p:spPr>
        <p:txBody>
          <a:bodyPr/>
          <a:lstStyle/>
          <a:p>
            <a:pPr eaLnBrk="1" hangingPunct="1"/>
            <a:r>
              <a:rPr lang="nl-NL" dirty="0" smtClean="0"/>
              <a:t>Most important data sources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National accounts (supply use tables, IO tables, labour accounts etc.)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Energy statistics (energy balances)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Emission inventory (emission to water, soil and air)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Government statistics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International trade statistics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Survey on environmental expenditure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Register data </a:t>
            </a:r>
          </a:p>
          <a:p>
            <a:pPr eaLnBrk="1" hangingPunct="1"/>
            <a:endParaRPr lang="nl-NL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7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9AFA1D8-FA6E-4C14-8338-6521BCD2DFDB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335712" cy="757238"/>
          </a:xfrm>
        </p:spPr>
        <p:txBody>
          <a:bodyPr/>
          <a:lstStyle/>
          <a:p>
            <a:pPr defTabSz="762000" eaLnBrk="1" hangingPunct="1"/>
            <a:r>
              <a:rPr lang="nl-NL" smtClean="0"/>
              <a:t>Main users of the Dutch EA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44675"/>
            <a:ext cx="7489825" cy="3744913"/>
          </a:xfrm>
        </p:spPr>
        <p:txBody>
          <a:bodyPr/>
          <a:lstStyle/>
          <a:p>
            <a:pPr marL="0" indent="0" defTabSz="762000" eaLnBrk="1" hangingPunct="1">
              <a:buFontTx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b="1" dirty="0" smtClean="0"/>
              <a:t>Research </a:t>
            </a:r>
            <a:r>
              <a:rPr lang="nl-NL" b="1" dirty="0" err="1" smtClean="0"/>
              <a:t>institutes</a:t>
            </a:r>
            <a:r>
              <a:rPr lang="nl-NL" b="1" dirty="0" smtClean="0"/>
              <a:t>:</a:t>
            </a:r>
            <a:r>
              <a:rPr lang="nl-NL" dirty="0" smtClean="0"/>
              <a:t> Netherlands </a:t>
            </a:r>
            <a:r>
              <a:rPr lang="nl-NL" dirty="0" err="1" smtClean="0"/>
              <a:t>environmental</a:t>
            </a:r>
            <a:r>
              <a:rPr lang="nl-NL" dirty="0" smtClean="0"/>
              <a:t> assessment agency (PBL), </a:t>
            </a:r>
            <a:r>
              <a:rPr lang="en-GB" dirty="0" smtClean="0"/>
              <a:t>National water institute, Energy research centre, etc.</a:t>
            </a:r>
          </a:p>
          <a:p>
            <a:pPr marL="0" indent="0" defTabSz="762000" eaLnBrk="1" hangingPunct="1">
              <a:buFontTx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Policy makers</a:t>
            </a:r>
            <a:r>
              <a:rPr lang="en-GB" dirty="0" smtClean="0"/>
              <a:t>: ministries of economic affairs, environment and infrastructure</a:t>
            </a:r>
          </a:p>
          <a:p>
            <a:pPr marL="0" indent="0" defTabSz="762000" eaLnBrk="1" hangingPunct="1">
              <a:buFontTx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Business:</a:t>
            </a:r>
            <a:r>
              <a:rPr lang="en-GB" dirty="0" smtClean="0"/>
              <a:t> Water producers, producers for environmental technology etc.</a:t>
            </a:r>
          </a:p>
          <a:p>
            <a:pPr marL="0" indent="0" defTabSz="762000" eaLnBrk="1" hangingPunct="1">
              <a:buFontTx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Eurostat</a:t>
            </a:r>
          </a:p>
          <a:p>
            <a:pPr marL="0" indent="0" defTabSz="762000" eaLnBrk="1" hangingPunct="1">
              <a:buNone/>
            </a:pPr>
            <a:r>
              <a:rPr lang="en-GB" dirty="0"/>
              <a:t> </a:t>
            </a:r>
            <a:r>
              <a:rPr lang="en-GB" dirty="0" smtClean="0">
                <a:sym typeface="Wingdings" pitchFamily="2" charset="2"/>
              </a:rPr>
              <a:t> Legal base for environmental accounting</a:t>
            </a:r>
            <a:endParaRPr lang="en-GB" dirty="0" smtClean="0"/>
          </a:p>
          <a:p>
            <a:pPr marL="0" indent="0" defTabSz="762000" eaLnBrk="1" hangingPunct="1">
              <a:buFontTx/>
              <a:buChar char="•"/>
            </a:pPr>
            <a:endParaRPr lang="nl-NL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5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DF9B4CB4-DE0D-4498-B8DE-DF55F8687640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6553200" cy="609600"/>
          </a:xfrm>
        </p:spPr>
        <p:txBody>
          <a:bodyPr/>
          <a:lstStyle/>
          <a:p>
            <a:pPr defTabSz="762000" eaLnBrk="1" hangingPunct="1"/>
            <a:r>
              <a:rPr lang="nl-NL" smtClean="0"/>
              <a:t>Focus in the Netherlands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8137525" cy="5040312"/>
          </a:xfrm>
          <a:solidFill>
            <a:schemeClr val="bg1"/>
          </a:solidFill>
        </p:spPr>
        <p:txBody>
          <a:bodyPr/>
          <a:lstStyle/>
          <a:p>
            <a:pPr marL="457200" indent="-457200" defTabSz="762000"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nl-NL" sz="2200" b="1" dirty="0" err="1" smtClean="0">
                <a:solidFill>
                  <a:schemeClr val="tx2"/>
                </a:solidFill>
              </a:rPr>
              <a:t>Climate</a:t>
            </a:r>
            <a:r>
              <a:rPr lang="nl-NL" sz="2200" b="1" dirty="0" smtClean="0">
                <a:solidFill>
                  <a:schemeClr val="tx2"/>
                </a:solidFill>
              </a:rPr>
              <a:t> change</a:t>
            </a:r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r>
              <a:rPr lang="nl-NL" sz="2200" dirty="0" err="1" smtClean="0"/>
              <a:t>Greenhouse</a:t>
            </a:r>
            <a:r>
              <a:rPr lang="nl-NL" sz="2200" dirty="0" smtClean="0"/>
              <a:t> gas </a:t>
            </a:r>
            <a:r>
              <a:rPr lang="nl-NL" sz="2200" dirty="0" err="1" smtClean="0"/>
              <a:t>emissions</a:t>
            </a:r>
            <a:r>
              <a:rPr lang="nl-NL" sz="2200" dirty="0" smtClean="0"/>
              <a:t> </a:t>
            </a:r>
            <a:r>
              <a:rPr lang="nl-NL" sz="2200" dirty="0" smtClean="0">
                <a:sym typeface="Wingdings" pitchFamily="2" charset="2"/>
              </a:rPr>
              <a:t> </a:t>
            </a:r>
            <a:r>
              <a:rPr lang="nl-NL" sz="2200" dirty="0" err="1" smtClean="0">
                <a:sym typeface="Wingdings" pitchFamily="2" charset="2"/>
              </a:rPr>
              <a:t>production</a:t>
            </a:r>
            <a:r>
              <a:rPr lang="nl-NL" sz="2200" dirty="0" smtClean="0">
                <a:sym typeface="Wingdings" pitchFamily="2" charset="2"/>
              </a:rPr>
              <a:t> </a:t>
            </a:r>
            <a:r>
              <a:rPr lang="nl-NL" sz="2200" dirty="0" err="1" smtClean="0">
                <a:sym typeface="Wingdings" pitchFamily="2" charset="2"/>
              </a:rPr>
              <a:t>and</a:t>
            </a:r>
            <a:r>
              <a:rPr lang="nl-NL" sz="2200" dirty="0" smtClean="0">
                <a:sym typeface="Wingdings" pitchFamily="2" charset="2"/>
              </a:rPr>
              <a:t> </a:t>
            </a:r>
            <a:r>
              <a:rPr lang="nl-NL" sz="2200" dirty="0" err="1" smtClean="0">
                <a:sym typeface="Wingdings" pitchFamily="2" charset="2"/>
              </a:rPr>
              <a:t>consumption</a:t>
            </a:r>
            <a:r>
              <a:rPr lang="nl-NL" sz="2200" dirty="0" smtClean="0">
                <a:sym typeface="Wingdings" pitchFamily="2" charset="2"/>
              </a:rPr>
              <a:t> </a:t>
            </a:r>
            <a:r>
              <a:rPr lang="nl-NL" sz="2200" dirty="0" err="1" smtClean="0">
                <a:sym typeface="Wingdings" pitchFamily="2" charset="2"/>
              </a:rPr>
              <a:t>based</a:t>
            </a:r>
            <a:endParaRPr lang="nl-NL" sz="2200" dirty="0" smtClean="0">
              <a:sym typeface="Wingdings" pitchFamily="2" charset="2"/>
            </a:endParaRPr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r>
              <a:rPr lang="nl-NL" sz="2200" dirty="0" err="1" smtClean="0">
                <a:sym typeface="Wingdings" pitchFamily="2" charset="2"/>
              </a:rPr>
              <a:t>Emission</a:t>
            </a:r>
            <a:r>
              <a:rPr lang="nl-NL" sz="2200" dirty="0" smtClean="0">
                <a:sym typeface="Wingdings" pitchFamily="2" charset="2"/>
              </a:rPr>
              <a:t> permits</a:t>
            </a:r>
            <a:endParaRPr lang="nl-NL" sz="2200" dirty="0" smtClean="0"/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r>
              <a:rPr lang="nl-NL" sz="2200" dirty="0" smtClean="0"/>
              <a:t>Adaptation, </a:t>
            </a:r>
            <a:r>
              <a:rPr lang="nl-NL" sz="2200" dirty="0" err="1" smtClean="0"/>
              <a:t>mitigation</a:t>
            </a:r>
            <a:r>
              <a:rPr lang="nl-NL" sz="2200" dirty="0" smtClean="0"/>
              <a:t> </a:t>
            </a:r>
            <a:r>
              <a:rPr lang="nl-NL" sz="2200" dirty="0" err="1" smtClean="0"/>
              <a:t>expenditure</a:t>
            </a:r>
            <a:endParaRPr lang="nl-NL" sz="2200" dirty="0" smtClean="0"/>
          </a:p>
          <a:p>
            <a:pPr marL="457200" indent="-457200" defTabSz="762000" eaLnBrk="1" hangingPunct="1">
              <a:lnSpc>
                <a:spcPct val="80000"/>
              </a:lnSpc>
              <a:buFontTx/>
              <a:buNone/>
            </a:pPr>
            <a:r>
              <a:rPr lang="nl-NL" sz="2200" b="1" dirty="0" smtClean="0">
                <a:solidFill>
                  <a:schemeClr val="tx2"/>
                </a:solidFill>
              </a:rPr>
              <a:t>Water </a:t>
            </a:r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r>
              <a:rPr lang="nl-NL" sz="2200" dirty="0" smtClean="0"/>
              <a:t>Water </a:t>
            </a:r>
            <a:r>
              <a:rPr lang="nl-NL" sz="2200" dirty="0" err="1" smtClean="0"/>
              <a:t>quality</a:t>
            </a:r>
            <a:r>
              <a:rPr lang="nl-NL" sz="2200" dirty="0" smtClean="0"/>
              <a:t> : </a:t>
            </a:r>
            <a:r>
              <a:rPr lang="nl-NL" sz="2200" dirty="0" err="1" smtClean="0"/>
              <a:t>emissions</a:t>
            </a:r>
            <a:r>
              <a:rPr lang="nl-NL" sz="2200" dirty="0" smtClean="0"/>
              <a:t> </a:t>
            </a:r>
            <a:r>
              <a:rPr lang="nl-NL" sz="2200" dirty="0" err="1" smtClean="0"/>
              <a:t>to</a:t>
            </a:r>
            <a:r>
              <a:rPr lang="nl-NL" sz="2200" dirty="0" smtClean="0"/>
              <a:t> water, water </a:t>
            </a:r>
            <a:r>
              <a:rPr lang="nl-NL" sz="2200" dirty="0" err="1" smtClean="0"/>
              <a:t>quality</a:t>
            </a:r>
            <a:endParaRPr lang="nl-NL" sz="2200" dirty="0" smtClean="0"/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r>
              <a:rPr lang="nl-NL" sz="2200" dirty="0" smtClean="0"/>
              <a:t>Water </a:t>
            </a:r>
            <a:r>
              <a:rPr lang="nl-NL" sz="2200" dirty="0" err="1" smtClean="0"/>
              <a:t>quantitiy</a:t>
            </a:r>
            <a:r>
              <a:rPr lang="nl-NL" sz="2200" dirty="0" smtClean="0"/>
              <a:t>: water </a:t>
            </a:r>
            <a:r>
              <a:rPr lang="nl-NL" sz="2200" dirty="0" err="1" smtClean="0"/>
              <a:t>flows</a:t>
            </a:r>
            <a:r>
              <a:rPr lang="nl-NL" sz="2200" dirty="0" smtClean="0"/>
              <a:t> </a:t>
            </a:r>
            <a:r>
              <a:rPr lang="nl-NL" sz="2200" dirty="0" err="1" smtClean="0"/>
              <a:t>and</a:t>
            </a:r>
            <a:r>
              <a:rPr lang="nl-NL" sz="2200" dirty="0" smtClean="0"/>
              <a:t> </a:t>
            </a:r>
            <a:r>
              <a:rPr lang="nl-NL" sz="2200" dirty="0" err="1" smtClean="0"/>
              <a:t>assets</a:t>
            </a:r>
            <a:r>
              <a:rPr lang="nl-NL" sz="2200" dirty="0" smtClean="0"/>
              <a:t>, </a:t>
            </a:r>
            <a:r>
              <a:rPr lang="nl-NL" sz="2200" dirty="0" err="1" smtClean="0"/>
              <a:t>valuation</a:t>
            </a:r>
            <a:endParaRPr lang="nl-NL" sz="2200" dirty="0" smtClean="0"/>
          </a:p>
          <a:p>
            <a:pPr marL="457200" indent="-457200" defTabSz="762000" eaLnBrk="1" hangingPunct="1">
              <a:lnSpc>
                <a:spcPct val="80000"/>
              </a:lnSpc>
              <a:buFontTx/>
              <a:buNone/>
            </a:pPr>
            <a:r>
              <a:rPr lang="nl-NL" sz="2200" b="1" dirty="0" err="1" smtClean="0">
                <a:solidFill>
                  <a:schemeClr val="tx2"/>
                </a:solidFill>
              </a:rPr>
              <a:t>Materials</a:t>
            </a:r>
            <a:endParaRPr lang="nl-NL" sz="2200" b="1" dirty="0" smtClean="0">
              <a:solidFill>
                <a:schemeClr val="tx2"/>
              </a:solidFill>
            </a:endParaRPr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r>
              <a:rPr lang="nl-NL" sz="2200" dirty="0" err="1" smtClean="0"/>
              <a:t>Material</a:t>
            </a:r>
            <a:r>
              <a:rPr lang="nl-NL" sz="2200" dirty="0" smtClean="0"/>
              <a:t> </a:t>
            </a:r>
            <a:r>
              <a:rPr lang="nl-NL" sz="2200" dirty="0" err="1" smtClean="0"/>
              <a:t>consumption</a:t>
            </a:r>
            <a:r>
              <a:rPr lang="nl-NL" sz="2200" dirty="0" smtClean="0"/>
              <a:t>, recycling </a:t>
            </a:r>
            <a:r>
              <a:rPr lang="nl-NL" sz="2200" dirty="0" err="1" smtClean="0"/>
              <a:t>potentials</a:t>
            </a:r>
            <a:r>
              <a:rPr lang="nl-NL" sz="2200" dirty="0" smtClean="0"/>
              <a:t>, resource </a:t>
            </a:r>
            <a:r>
              <a:rPr lang="nl-NL" sz="2200" dirty="0" err="1" smtClean="0"/>
              <a:t>dependency</a:t>
            </a:r>
            <a:endParaRPr lang="nl-NL" sz="2200" dirty="0" smtClean="0"/>
          </a:p>
          <a:p>
            <a:pPr marL="457200" indent="-457200" defTabSz="762000" eaLnBrk="1" hangingPunct="1">
              <a:lnSpc>
                <a:spcPct val="80000"/>
              </a:lnSpc>
              <a:buFontTx/>
              <a:buNone/>
            </a:pPr>
            <a:r>
              <a:rPr lang="nl-NL" sz="2200" b="1" dirty="0" smtClean="0">
                <a:solidFill>
                  <a:schemeClr val="tx2"/>
                </a:solidFill>
              </a:rPr>
              <a:t>Green </a:t>
            </a:r>
            <a:r>
              <a:rPr lang="nl-NL" sz="2200" b="1" dirty="0" err="1" smtClean="0">
                <a:solidFill>
                  <a:schemeClr val="tx2"/>
                </a:solidFill>
              </a:rPr>
              <a:t>growth</a:t>
            </a:r>
            <a:endParaRPr lang="nl-NL" sz="2200" b="1" dirty="0" smtClean="0">
              <a:solidFill>
                <a:schemeClr val="tx2"/>
              </a:solidFill>
            </a:endParaRPr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r>
              <a:rPr lang="nl-NL" sz="2200" dirty="0" smtClean="0"/>
              <a:t>Indicators </a:t>
            </a:r>
            <a:r>
              <a:rPr lang="nl-NL" sz="2200" dirty="0" err="1" smtClean="0"/>
              <a:t>for</a:t>
            </a:r>
            <a:r>
              <a:rPr lang="nl-NL" sz="2200" dirty="0" smtClean="0"/>
              <a:t> green </a:t>
            </a:r>
            <a:r>
              <a:rPr lang="nl-NL" sz="2200" dirty="0" err="1" smtClean="0"/>
              <a:t>growth</a:t>
            </a:r>
            <a:endParaRPr lang="nl-NL" sz="2200" dirty="0" smtClean="0"/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r>
              <a:rPr lang="nl-NL" sz="2200" dirty="0" err="1" smtClean="0"/>
              <a:t>Environmentasl</a:t>
            </a:r>
            <a:r>
              <a:rPr lang="nl-NL" sz="2200" dirty="0" smtClean="0"/>
              <a:t> </a:t>
            </a:r>
            <a:r>
              <a:rPr lang="nl-NL" sz="2200" dirty="0" err="1" smtClean="0"/>
              <a:t>goods</a:t>
            </a:r>
            <a:r>
              <a:rPr lang="nl-NL" sz="2200" dirty="0" smtClean="0"/>
              <a:t> </a:t>
            </a:r>
            <a:r>
              <a:rPr lang="nl-NL" sz="2200" dirty="0" err="1" smtClean="0"/>
              <a:t>and</a:t>
            </a:r>
            <a:r>
              <a:rPr lang="nl-NL" sz="2200" dirty="0" smtClean="0"/>
              <a:t> service sector (EGSS)</a:t>
            </a:r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r>
              <a:rPr lang="nl-NL" sz="2200" dirty="0" err="1" smtClean="0"/>
              <a:t>Sustainable</a:t>
            </a:r>
            <a:r>
              <a:rPr lang="nl-NL" sz="2200" dirty="0" smtClean="0"/>
              <a:t> energy sector</a:t>
            </a:r>
          </a:p>
          <a:p>
            <a:pPr marL="457200" indent="-457200" defTabSz="762000" eaLnBrk="1" hangingPunct="1">
              <a:lnSpc>
                <a:spcPct val="80000"/>
              </a:lnSpc>
              <a:buFontTx/>
              <a:buNone/>
            </a:pPr>
            <a:endParaRPr lang="nl-NL" sz="2200" dirty="0" smtClean="0"/>
          </a:p>
          <a:p>
            <a:pPr marL="457200" indent="-457200" defTabSz="762000" eaLnBrk="1" hangingPunct="1">
              <a:lnSpc>
                <a:spcPct val="80000"/>
              </a:lnSpc>
              <a:buFontTx/>
              <a:buChar char="•"/>
            </a:pPr>
            <a:endParaRPr lang="nl-N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99B5D9B-A0B0-4608-BF19-361CDB43D64C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3959225" cy="647700"/>
          </a:xfrm>
        </p:spPr>
        <p:txBody>
          <a:bodyPr/>
          <a:lstStyle/>
          <a:p>
            <a:pPr defTabSz="762000" eaLnBrk="1" hangingPunct="1"/>
            <a:r>
              <a:rPr lang="nl-NL" smtClean="0"/>
              <a:t>Present status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5872162" cy="1871663"/>
          </a:xfrm>
        </p:spPr>
        <p:txBody>
          <a:bodyPr rtlCol="0">
            <a:normAutofit lnSpcReduction="10000"/>
          </a:bodyPr>
          <a:lstStyle/>
          <a:p>
            <a:pPr marL="457200" indent="-457200" defTabSz="7620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l-NL" sz="1800" dirty="0" smtClean="0"/>
              <a:t>Energy flow accounts</a:t>
            </a:r>
          </a:p>
          <a:p>
            <a:pPr marL="457200" indent="-457200" defTabSz="7620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l-NL" sz="1800" dirty="0" smtClean="0"/>
              <a:t>Water flow accounts</a:t>
            </a:r>
          </a:p>
          <a:p>
            <a:pPr marL="457200" indent="-457200" defTabSz="7620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l-NL" sz="1800" dirty="0" err="1" smtClean="0"/>
              <a:t>Material</a:t>
            </a:r>
            <a:r>
              <a:rPr lang="nl-NL" sz="1800" dirty="0" smtClean="0"/>
              <a:t> flow accounts</a:t>
            </a:r>
          </a:p>
          <a:p>
            <a:pPr marL="457200" indent="-457200" defTabSz="7620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l-NL" sz="1800" dirty="0" smtClean="0"/>
              <a:t>Air </a:t>
            </a:r>
            <a:r>
              <a:rPr lang="nl-NL" sz="1800" dirty="0" err="1" smtClean="0"/>
              <a:t>emission</a:t>
            </a:r>
            <a:r>
              <a:rPr lang="nl-NL" sz="1800" dirty="0" smtClean="0"/>
              <a:t> accounts</a:t>
            </a:r>
          </a:p>
          <a:p>
            <a:pPr marL="457200" indent="-457200" defTabSz="7620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l-NL" sz="1800" dirty="0" smtClean="0"/>
              <a:t>Water </a:t>
            </a:r>
            <a:r>
              <a:rPr lang="nl-NL" sz="1800" dirty="0" err="1" smtClean="0"/>
              <a:t>emission</a:t>
            </a:r>
            <a:r>
              <a:rPr lang="nl-NL" sz="1800" dirty="0" smtClean="0"/>
              <a:t> accounts</a:t>
            </a:r>
          </a:p>
          <a:p>
            <a:pPr marL="457200" indent="-457200" defTabSz="7620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nl-NL" sz="1800" dirty="0" smtClean="0"/>
              <a:t>Waste accounts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553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latin typeface="Arial" charset="0"/>
                <a:ea typeface="ＭＳ Ｐゴシック" pitchFamily="34" charset="-128"/>
              </a:rPr>
              <a:t>Physical flow accounts and hybrid accounts</a:t>
            </a: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1116013" y="4724400"/>
            <a:ext cx="65532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Tx/>
              <a:buChar char="•"/>
            </a:pPr>
            <a:r>
              <a:rPr lang="nl-NL" dirty="0" err="1">
                <a:solidFill>
                  <a:srgbClr val="000000"/>
                </a:solidFill>
              </a:rPr>
              <a:t>Environmental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protection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expenditure</a:t>
            </a:r>
            <a:endParaRPr lang="nl-NL" dirty="0">
              <a:solidFill>
                <a:srgbClr val="000000"/>
              </a:solidFill>
            </a:endParaRPr>
          </a:p>
          <a:p>
            <a:pPr marL="457200" indent="-457200" defTabSz="762000">
              <a:spcBef>
                <a:spcPct val="20000"/>
              </a:spcBef>
              <a:buFontTx/>
              <a:buChar char="•"/>
            </a:pPr>
            <a:r>
              <a:rPr lang="nl-NL" dirty="0" err="1">
                <a:solidFill>
                  <a:srgbClr val="000000"/>
                </a:solidFill>
              </a:rPr>
              <a:t>Environmental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taxes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and</a:t>
            </a:r>
            <a:r>
              <a:rPr lang="nl-NL" dirty="0">
                <a:solidFill>
                  <a:srgbClr val="000000"/>
                </a:solidFill>
              </a:rPr>
              <a:t> subsidies</a:t>
            </a:r>
          </a:p>
          <a:p>
            <a:pPr marL="457200" indent="-457200" defTabSz="762000">
              <a:spcBef>
                <a:spcPct val="20000"/>
              </a:spcBef>
              <a:buFontTx/>
              <a:buChar char="•"/>
            </a:pPr>
            <a:r>
              <a:rPr lang="nl-NL" dirty="0" err="1" smtClean="0">
                <a:solidFill>
                  <a:srgbClr val="000000"/>
                </a:solidFill>
              </a:rPr>
              <a:t>Environmental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goods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and</a:t>
            </a:r>
            <a:r>
              <a:rPr lang="nl-NL" dirty="0">
                <a:solidFill>
                  <a:srgbClr val="000000"/>
                </a:solidFill>
              </a:rPr>
              <a:t> service sector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1042988" y="4365625"/>
            <a:ext cx="249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Monetary accounts</a:t>
            </a:r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1116013" y="4005263"/>
            <a:ext cx="6943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Tx/>
              <a:buChar char="•"/>
            </a:pPr>
            <a:r>
              <a:rPr lang="nl-NL">
                <a:solidFill>
                  <a:srgbClr val="000000"/>
                </a:solidFill>
              </a:rPr>
              <a:t>Subsoil accounts for natural gas and crude oil</a:t>
            </a:r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1042988" y="3644900"/>
            <a:ext cx="206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Asset accounts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2014 activities and projects</a:t>
            </a:r>
            <a:endParaRPr lang="nl-NL" dirty="0" smtClean="0"/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565275"/>
            <a:ext cx="7596188" cy="4468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Implementation of SNA revision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Estimate physical supply - use tables for (critical) materials (Ministry economic </a:t>
            </a:r>
            <a:r>
              <a:rPr lang="en-GB" dirty="0" smtClean="0"/>
              <a:t>affairs)</a:t>
            </a:r>
            <a:endParaRPr lang="en-GB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Expand water accounts with quality accounts; water balance; stocks; policy;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Improve Environmental protection expenditure accounts (Eurostat Grant)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Set up data import export EGSS (Eurostat Grant)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Pilot project for ecosystem accounts (develop land use accounts)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Update green growth data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dirty="0" smtClean="0"/>
              <a:t>Monitor Renewable Energy Sector</a:t>
            </a:r>
          </a:p>
          <a:p>
            <a:pPr eaLnBrk="1" hangingPunct="1"/>
            <a:endParaRPr lang="nl-NL" dirty="0" smtClean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08CFE-EA2B-4DA0-AC1C-CE89EBDE52D0}" type="slidenum">
              <a:rPr lang="nl-NL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nl-NL" smtClean="0">
              <a:solidFill>
                <a:srgbClr val="271D6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8763" cy="6858000"/>
          </a:xfrm>
        </p:spPr>
      </p:pic>
      <p:sp>
        <p:nvSpPr>
          <p:cNvPr id="2765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2A3902A-C50C-434C-A6B3-CBEA1982819E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60350"/>
            <a:ext cx="4033837" cy="1584325"/>
          </a:xfrm>
        </p:spPr>
        <p:txBody>
          <a:bodyPr/>
          <a:lstStyle/>
          <a:p>
            <a:pPr eaLnBrk="1" hangingPunct="1"/>
            <a:r>
              <a:rPr lang="nl-NL" sz="3600" smtClean="0"/>
              <a:t>Dissimination and future plans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5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2C82E45C-57FC-4D6E-8699-97C70E9A351F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593725"/>
          </a:xfrm>
        </p:spPr>
        <p:txBody>
          <a:bodyPr/>
          <a:lstStyle/>
          <a:p>
            <a:pPr eaLnBrk="1" hangingPunct="1"/>
            <a:r>
              <a:rPr lang="nl-NL" smtClean="0"/>
              <a:t>Dissimination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mtClean="0"/>
              <a:t>Statline (electronic database)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nl-NL" smtClean="0"/>
              <a:t>	</a:t>
            </a:r>
            <a:r>
              <a:rPr lang="nl-NL" smtClean="0">
                <a:sym typeface="Wingdings" pitchFamily="2" charset="2"/>
              </a:rPr>
              <a:t> http://statline.cbs.nl/statweb/?LA=en</a:t>
            </a:r>
            <a:endParaRPr lang="nl-NL" smtClean="0"/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Website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nl-NL" smtClean="0"/>
              <a:t>	</a:t>
            </a:r>
            <a:r>
              <a:rPr lang="nl-NL" smtClean="0">
                <a:sym typeface="Wingdings" pitchFamily="2" charset="2"/>
              </a:rPr>
              <a:t> http://www.cbs.nl/nl-NL/menu/themas/natuur-milieu/publicaties/milieurekeningen/default.htm</a:t>
            </a:r>
            <a:endParaRPr lang="nl-NL" smtClean="0"/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Data for Eurostat + reports</a:t>
            </a:r>
          </a:p>
          <a:p>
            <a:pPr eaLnBrk="1" hangingPunct="1">
              <a:lnSpc>
                <a:spcPct val="90000"/>
              </a:lnSpc>
            </a:pPr>
            <a:r>
              <a:rPr lang="nl-NL" smtClean="0"/>
              <a:t>Several publications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nl-NL" smtClean="0"/>
              <a:t>	</a:t>
            </a:r>
            <a:r>
              <a:rPr lang="nl-NL" smtClean="0">
                <a:sym typeface="Wingdings" pitchFamily="2" charset="2"/>
              </a:rPr>
              <a:t> annual publication on environmental accounts</a:t>
            </a:r>
            <a:endParaRPr lang="nl-NL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449263"/>
            <a:ext cx="8299450" cy="1260475"/>
          </a:xfrm>
        </p:spPr>
        <p:txBody>
          <a:bodyPr/>
          <a:lstStyle/>
          <a:p>
            <a:pPr defTabSz="762000" eaLnBrk="1" hangingPunct="1"/>
            <a:r>
              <a:rPr lang="nl-NL" sz="2800" dirty="0" err="1" smtClean="0"/>
              <a:t>Publication</a:t>
            </a:r>
            <a:r>
              <a:rPr lang="nl-NL" sz="2800" dirty="0" smtClean="0"/>
              <a:t> </a:t>
            </a:r>
            <a:r>
              <a:rPr lang="nl-NL" sz="2800" dirty="0" err="1" smtClean="0"/>
              <a:t>Environmental</a:t>
            </a:r>
            <a:r>
              <a:rPr lang="nl-NL" sz="2800" dirty="0" smtClean="0"/>
              <a:t> </a:t>
            </a:r>
            <a:r>
              <a:rPr lang="nl-NL" sz="2800" dirty="0" err="1" smtClean="0"/>
              <a:t>acocunts</a:t>
            </a:r>
            <a:r>
              <a:rPr lang="nl-NL" sz="2800" dirty="0" smtClean="0"/>
              <a:t> in the Netherlands 2012</a:t>
            </a:r>
          </a:p>
        </p:txBody>
      </p:sp>
      <p:sp>
        <p:nvSpPr>
          <p:cNvPr id="29700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dirty="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1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A1306AE-7764-4A6B-972C-2E60F72D002A}" type="slidenum">
              <a:rPr lang="en-US" sz="40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400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2060575"/>
            <a:ext cx="8136706" cy="4537075"/>
          </a:xfrm>
        </p:spPr>
        <p:txBody>
          <a:bodyPr/>
          <a:lstStyle/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Energy</a:t>
            </a:r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Water</a:t>
            </a:r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</a:t>
            </a:r>
            <a:r>
              <a:rPr lang="nl-NL" sz="2000" dirty="0" err="1" smtClean="0"/>
              <a:t>Material</a:t>
            </a:r>
            <a:r>
              <a:rPr lang="nl-NL" sz="2000" dirty="0" smtClean="0"/>
              <a:t> </a:t>
            </a:r>
            <a:r>
              <a:rPr lang="nl-NL" sz="2000" dirty="0" err="1" smtClean="0"/>
              <a:t>flows</a:t>
            </a:r>
            <a:endParaRPr lang="nl-NL" sz="2000" dirty="0" smtClean="0"/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Waste</a:t>
            </a:r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Air </a:t>
            </a:r>
            <a:r>
              <a:rPr lang="nl-NL" sz="2000" dirty="0" err="1" smtClean="0"/>
              <a:t>emissions</a:t>
            </a:r>
            <a:endParaRPr lang="nl-NL" sz="2000" dirty="0" smtClean="0"/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Water </a:t>
            </a:r>
            <a:r>
              <a:rPr lang="nl-NL" sz="2000" dirty="0" err="1" smtClean="0"/>
              <a:t>emissions</a:t>
            </a:r>
            <a:endParaRPr lang="nl-NL" sz="2000" dirty="0" smtClean="0"/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Oil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smtClean="0"/>
              <a:t>gas reserves</a:t>
            </a:r>
            <a:endParaRPr lang="nl-NL" sz="2000" dirty="0" smtClean="0"/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</a:t>
            </a:r>
            <a:r>
              <a:rPr lang="nl-NL" sz="2000" dirty="0" err="1" smtClean="0"/>
              <a:t>Environmental</a:t>
            </a:r>
            <a:r>
              <a:rPr lang="nl-NL" sz="2000" dirty="0" smtClean="0"/>
              <a:t> </a:t>
            </a:r>
            <a:r>
              <a:rPr lang="nl-NL" sz="2000" dirty="0" err="1" smtClean="0"/>
              <a:t>taxes</a:t>
            </a:r>
            <a:endParaRPr lang="nl-NL" sz="2000" dirty="0" smtClean="0"/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</a:t>
            </a:r>
            <a:r>
              <a:rPr lang="nl-NL" sz="2000" dirty="0" err="1" smtClean="0"/>
              <a:t>Environmnetal</a:t>
            </a:r>
            <a:r>
              <a:rPr lang="nl-NL" sz="2000" dirty="0" smtClean="0"/>
              <a:t> subsidies </a:t>
            </a:r>
            <a:r>
              <a:rPr lang="nl-NL" sz="2000" dirty="0" err="1" smtClean="0"/>
              <a:t>and</a:t>
            </a:r>
            <a:r>
              <a:rPr lang="nl-NL" sz="2000" dirty="0" smtClean="0"/>
              <a:t> transfers</a:t>
            </a:r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</a:t>
            </a:r>
            <a:r>
              <a:rPr lang="nl-NL" sz="2000" dirty="0" err="1" smtClean="0"/>
              <a:t>Environmental</a:t>
            </a:r>
            <a:r>
              <a:rPr lang="nl-NL" sz="2000" dirty="0" smtClean="0"/>
              <a:t> </a:t>
            </a:r>
            <a:r>
              <a:rPr lang="nl-NL" sz="2000" dirty="0" err="1" smtClean="0"/>
              <a:t>expenditure</a:t>
            </a:r>
            <a:endParaRPr lang="nl-NL" sz="2000" dirty="0" smtClean="0"/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The </a:t>
            </a:r>
            <a:r>
              <a:rPr lang="nl-NL" sz="2000" dirty="0" err="1" smtClean="0"/>
              <a:t>environmental</a:t>
            </a:r>
            <a:r>
              <a:rPr lang="nl-NL" sz="2000" dirty="0" smtClean="0"/>
              <a:t> </a:t>
            </a:r>
            <a:r>
              <a:rPr lang="nl-NL" sz="2000" dirty="0" err="1" smtClean="0"/>
              <a:t>goods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service sector</a:t>
            </a:r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nl-NL" sz="2000" dirty="0" smtClean="0"/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</a:t>
            </a:r>
            <a:r>
              <a:rPr lang="nl-NL" sz="2000" dirty="0" smtClean="0"/>
              <a:t>Monitoring </a:t>
            </a:r>
            <a:r>
              <a:rPr lang="nl-NL" sz="2000" dirty="0" err="1" smtClean="0"/>
              <a:t>material</a:t>
            </a:r>
            <a:r>
              <a:rPr lang="nl-NL" sz="2000" dirty="0" smtClean="0"/>
              <a:t> </a:t>
            </a:r>
            <a:r>
              <a:rPr lang="nl-NL" sz="2000" dirty="0" err="1" smtClean="0"/>
              <a:t>flows</a:t>
            </a:r>
            <a:endParaRPr lang="nl-NL" sz="2000" dirty="0" smtClean="0"/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</a:t>
            </a:r>
            <a:r>
              <a:rPr lang="en-US" sz="2000" dirty="0"/>
              <a:t>Emissions of carbon dioxide and </a:t>
            </a:r>
            <a:r>
              <a:rPr lang="en-US" sz="2000" dirty="0" err="1"/>
              <a:t>sulphur</a:t>
            </a:r>
            <a:r>
              <a:rPr lang="en-US" sz="2000" dirty="0"/>
              <a:t> dioxide between 1960 and 2012</a:t>
            </a:r>
            <a:endParaRPr lang="nl-NL" sz="2000" dirty="0" smtClean="0"/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000" dirty="0" smtClean="0"/>
              <a:t> </a:t>
            </a:r>
            <a:r>
              <a:rPr lang="nl-NL" sz="2000" dirty="0" err="1" smtClean="0"/>
              <a:t>Towards</a:t>
            </a:r>
            <a:r>
              <a:rPr lang="nl-NL" sz="2000" dirty="0" smtClean="0"/>
              <a:t> water </a:t>
            </a:r>
            <a:r>
              <a:rPr lang="nl-NL" sz="2000" dirty="0" err="1" smtClean="0"/>
              <a:t>quality</a:t>
            </a:r>
            <a:r>
              <a:rPr lang="nl-NL" sz="2000" dirty="0" smtClean="0"/>
              <a:t> accounts</a:t>
            </a:r>
          </a:p>
          <a:p>
            <a:pPr marL="0" indent="0"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nl-NL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1872208" cy="264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23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0D9D247-CC97-476C-9A79-F253F7D838D3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6553200" cy="609600"/>
          </a:xfrm>
        </p:spPr>
        <p:txBody>
          <a:bodyPr/>
          <a:lstStyle/>
          <a:p>
            <a:pPr defTabSz="762000" eaLnBrk="1" hangingPunct="1"/>
            <a:r>
              <a:rPr lang="nl-NL" sz="3200" smtClean="0"/>
              <a:t>Future work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7772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76250" lvl="1" defTabSz="762000" eaLnBrk="1" hangingPunct="1">
              <a:buFont typeface="Times" pitchFamily="18" charset="0"/>
              <a:buNone/>
            </a:pPr>
            <a:r>
              <a:rPr lang="nl-NL" b="1" dirty="0" smtClean="0"/>
              <a:t>Development of new accounts</a:t>
            </a:r>
          </a:p>
          <a:p>
            <a:pPr marL="0" indent="0" defTabSz="762000" eaLnBrk="1" hangingPunct="1">
              <a:buFont typeface="Times" pitchFamily="18" charset="0"/>
              <a:buNone/>
            </a:pPr>
            <a:r>
              <a:rPr lang="nl-NL" dirty="0" smtClean="0"/>
              <a:t>	1) </a:t>
            </a:r>
            <a:r>
              <a:rPr lang="nl-NL" dirty="0" err="1" smtClean="0"/>
              <a:t>Material</a:t>
            </a:r>
            <a:r>
              <a:rPr lang="nl-NL" dirty="0" smtClean="0"/>
              <a:t> flow accounts: RME</a:t>
            </a:r>
          </a:p>
          <a:p>
            <a:pPr marL="0" indent="0" defTabSz="762000" eaLnBrk="1" hangingPunct="1">
              <a:buFont typeface="Times" pitchFamily="18" charset="0"/>
              <a:buNone/>
            </a:pPr>
            <a:r>
              <a:rPr lang="nl-NL" dirty="0" smtClean="0"/>
              <a:t>	2) </a:t>
            </a:r>
            <a:r>
              <a:rPr lang="nl-NL" dirty="0" err="1" smtClean="0"/>
              <a:t>Ecosystem</a:t>
            </a:r>
            <a:r>
              <a:rPr lang="nl-NL" dirty="0" smtClean="0"/>
              <a:t> accounts</a:t>
            </a:r>
          </a:p>
          <a:p>
            <a:pPr marL="0" indent="0" defTabSz="762000" eaLnBrk="1" hangingPunct="1">
              <a:buFont typeface="Times" pitchFamily="18" charset="0"/>
              <a:buNone/>
            </a:pPr>
            <a:r>
              <a:rPr lang="nl-NL" dirty="0" smtClean="0"/>
              <a:t>	3) </a:t>
            </a:r>
            <a:r>
              <a:rPr lang="nl-NL" dirty="0" err="1" smtClean="0"/>
              <a:t>Renewable</a:t>
            </a:r>
            <a:r>
              <a:rPr lang="nl-NL" dirty="0" smtClean="0"/>
              <a:t> energy sector</a:t>
            </a:r>
          </a:p>
          <a:p>
            <a:pPr marL="0" indent="0" defTabSz="762000" eaLnBrk="1" hangingPunct="1">
              <a:buFont typeface="Times" pitchFamily="18" charset="0"/>
              <a:buNone/>
            </a:pPr>
            <a:r>
              <a:rPr lang="nl-NL" dirty="0" smtClean="0"/>
              <a:t>	</a:t>
            </a:r>
          </a:p>
          <a:p>
            <a:pPr marL="0" indent="0" defTabSz="762000" eaLnBrk="1" hangingPunct="1">
              <a:buFont typeface="Times" pitchFamily="18" charset="0"/>
              <a:buNone/>
            </a:pPr>
            <a:r>
              <a:rPr lang="nl-NL" b="1" dirty="0" smtClean="0"/>
              <a:t>   </a:t>
            </a:r>
            <a:r>
              <a:rPr lang="nl-NL" b="1" dirty="0" err="1" smtClean="0"/>
              <a:t>Improvement</a:t>
            </a:r>
            <a:r>
              <a:rPr lang="nl-NL" b="1" dirty="0" smtClean="0"/>
              <a:t> of </a:t>
            </a:r>
            <a:r>
              <a:rPr lang="nl-NL" b="1" dirty="0" err="1" smtClean="0"/>
              <a:t>existing</a:t>
            </a:r>
            <a:r>
              <a:rPr lang="nl-NL" b="1" dirty="0" smtClean="0"/>
              <a:t> accounts </a:t>
            </a:r>
            <a:r>
              <a:rPr lang="nl-NL" dirty="0" smtClean="0"/>
              <a:t>(SEEA </a:t>
            </a:r>
            <a:r>
              <a:rPr lang="nl-NL" dirty="0" err="1" smtClean="0"/>
              <a:t>revision</a:t>
            </a:r>
            <a:r>
              <a:rPr lang="nl-NL" dirty="0" smtClean="0"/>
              <a:t>)</a:t>
            </a:r>
          </a:p>
          <a:p>
            <a:pPr marL="0" indent="0" defTabSz="762000" eaLnBrk="1" hangingPunct="1"/>
            <a:endParaRPr lang="nl-NL" dirty="0" smtClean="0"/>
          </a:p>
          <a:p>
            <a:pPr marL="0" indent="0" defTabSz="762000" eaLnBrk="1" hangingPunct="1">
              <a:buFont typeface="Times" pitchFamily="18" charset="0"/>
              <a:buNone/>
            </a:pPr>
            <a:r>
              <a:rPr lang="nl-NL" b="1" dirty="0" smtClean="0"/>
              <a:t>   </a:t>
            </a:r>
            <a:r>
              <a:rPr lang="nl-NL" b="1" dirty="0" err="1" smtClean="0"/>
              <a:t>Environmental</a:t>
            </a:r>
            <a:r>
              <a:rPr lang="nl-NL" b="1" dirty="0" smtClean="0"/>
              <a:t> </a:t>
            </a:r>
            <a:r>
              <a:rPr lang="nl-NL" b="1" dirty="0" err="1" smtClean="0"/>
              <a:t>economic</a:t>
            </a:r>
            <a:r>
              <a:rPr lang="nl-NL" b="1" dirty="0" smtClean="0"/>
              <a:t> analyses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200" smtClean="0"/>
              <a:t>Outline</a:t>
            </a:r>
            <a:endParaRPr lang="nl-NL" smtClean="0"/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917575" y="1989138"/>
            <a:ext cx="7596188" cy="4044950"/>
          </a:xfrm>
        </p:spPr>
        <p:txBody>
          <a:bodyPr/>
          <a:lstStyle/>
          <a:p>
            <a:pPr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dirty="0" err="1" smtClean="0"/>
              <a:t>Statistics</a:t>
            </a:r>
            <a:r>
              <a:rPr lang="nl-NL" dirty="0" smtClean="0"/>
              <a:t> Netherlands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environmental</a:t>
            </a:r>
            <a:r>
              <a:rPr lang="nl-NL" dirty="0" smtClean="0"/>
              <a:t> </a:t>
            </a:r>
            <a:r>
              <a:rPr lang="nl-NL" dirty="0" err="1" smtClean="0"/>
              <a:t>statistics</a:t>
            </a:r>
            <a:endParaRPr lang="nl-NL" dirty="0" smtClean="0"/>
          </a:p>
          <a:p>
            <a:pPr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nl-NL" dirty="0" smtClean="0"/>
          </a:p>
          <a:p>
            <a:pPr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dirty="0" err="1" smtClean="0"/>
              <a:t>Organisation</a:t>
            </a:r>
            <a:r>
              <a:rPr lang="nl-NL" dirty="0" smtClean="0"/>
              <a:t> of the Dutch </a:t>
            </a:r>
            <a:r>
              <a:rPr lang="nl-NL" dirty="0" err="1" smtClean="0"/>
              <a:t>environmental</a:t>
            </a:r>
            <a:r>
              <a:rPr lang="nl-NL" dirty="0" smtClean="0"/>
              <a:t> accounts</a:t>
            </a:r>
          </a:p>
          <a:p>
            <a:pPr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nl-NL" dirty="0" smtClean="0"/>
          </a:p>
          <a:p>
            <a:pPr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dirty="0" smtClean="0"/>
              <a:t>Scope of the accounts</a:t>
            </a:r>
          </a:p>
          <a:p>
            <a:pPr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nl-NL" dirty="0" smtClean="0"/>
          </a:p>
          <a:p>
            <a:pPr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dirty="0" err="1" smtClean="0"/>
              <a:t>Main</a:t>
            </a:r>
            <a:r>
              <a:rPr lang="nl-NL" dirty="0" smtClean="0"/>
              <a:t> users</a:t>
            </a:r>
          </a:p>
          <a:p>
            <a:pPr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nl-NL" dirty="0" smtClean="0"/>
          </a:p>
          <a:p>
            <a:pPr defTabSz="762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NL" dirty="0" err="1" smtClean="0"/>
              <a:t>Dissimination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 smtClean="0"/>
          </a:p>
          <a:p>
            <a:pPr defTabSz="762000" eaLnBrk="1" hangingPunct="1"/>
            <a:endParaRPr lang="nl-NL" dirty="0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2FDB4-58F6-425C-96C1-0F6951FA5AE8}" type="slidenum">
              <a:rPr lang="nl-NL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>
              <a:solidFill>
                <a:srgbClr val="271D6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6913562" cy="1008063"/>
          </a:xfrm>
        </p:spPr>
        <p:txBody>
          <a:bodyPr/>
          <a:lstStyle/>
          <a:p>
            <a:pPr defTabSz="762000" eaLnBrk="1" hangingPunct="1"/>
            <a:r>
              <a:rPr lang="nl-NL" smtClean="0"/>
              <a:t>Conclusions: current challenges 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042988" y="2205038"/>
            <a:ext cx="7345362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Implementation</a:t>
            </a: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of SEEA-CF</a:t>
            </a:r>
          </a:p>
          <a:p>
            <a:pPr eaLnBrk="1" hangingPunct="1">
              <a:buFontTx/>
              <a:buChar char="•"/>
            </a:pP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Improve</a:t>
            </a: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quality</a:t>
            </a: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of the accounts </a:t>
            </a:r>
          </a:p>
          <a:p>
            <a:pPr eaLnBrk="1" hangingPunct="1">
              <a:buFontTx/>
              <a:buChar char="•"/>
            </a:pP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Enhance</a:t>
            </a: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the </a:t>
            </a:r>
            <a:r>
              <a:rPr lang="nl-NL" sz="28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use</a:t>
            </a: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of the accounts</a:t>
            </a:r>
          </a:p>
          <a:p>
            <a:pPr eaLnBrk="1" hangingPunct="1">
              <a:buFontTx/>
              <a:buChar char="•"/>
            </a:pP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Development of new accounts</a:t>
            </a:r>
          </a:p>
          <a:p>
            <a:pPr eaLnBrk="1" hangingPunct="1">
              <a:buFontTx/>
              <a:buChar char="•"/>
            </a:pP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Climate</a:t>
            </a: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change </a:t>
            </a:r>
            <a:r>
              <a:rPr lang="nl-NL" sz="28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and</a:t>
            </a: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sustainability</a:t>
            </a: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issues</a:t>
            </a:r>
          </a:p>
          <a:p>
            <a:pPr eaLnBrk="1" hangingPunct="1">
              <a:buFontTx/>
              <a:buChar char="•"/>
            </a:pP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Ecosystem</a:t>
            </a:r>
            <a:r>
              <a:rPr lang="nl-NL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nl-NL" sz="28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accounting</a:t>
            </a:r>
            <a:endParaRPr lang="nl-NL" sz="28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Questions ?</a:t>
            </a:r>
          </a:p>
        </p:txBody>
      </p:sp>
      <p:sp>
        <p:nvSpPr>
          <p:cNvPr id="32771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62B7F-64C4-46D0-8F62-6DEDC9264084}" type="slidenum">
              <a:rPr lang="nl-NL" smtClean="0">
                <a:solidFill>
                  <a:srgbClr val="271D6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NL" smtClean="0">
              <a:solidFill>
                <a:srgbClr val="271D6C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56578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48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hthoek 1"/>
          <p:cNvSpPr>
            <a:spLocks noChangeArrowheads="1"/>
          </p:cNvSpPr>
          <p:nvPr/>
        </p:nvSpPr>
        <p:spPr bwMode="auto">
          <a:xfrm>
            <a:off x="3492500" y="765175"/>
            <a:ext cx="5080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>
              <a:lnSpc>
                <a:spcPct val="80000"/>
              </a:lnSpc>
            </a:pPr>
            <a:r>
              <a:rPr lang="nl-NL" sz="3600" b="1"/>
              <a:t>Statistics Netherlands</a:t>
            </a:r>
          </a:p>
          <a:p>
            <a:pPr defTabSz="762000">
              <a:lnSpc>
                <a:spcPct val="80000"/>
              </a:lnSpc>
            </a:pPr>
            <a:r>
              <a:rPr lang="nl-NL" sz="3600" b="1"/>
              <a:t>environmental statistics </a:t>
            </a:r>
          </a:p>
          <a:p>
            <a:pPr defTabSz="762000">
              <a:lnSpc>
                <a:spcPct val="80000"/>
              </a:lnSpc>
            </a:pPr>
            <a:r>
              <a:rPr lang="nl-NL" sz="3600" b="1"/>
              <a:t>and accounts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200" smtClean="0"/>
              <a:t>Statistics Netherlands</a:t>
            </a:r>
            <a:br>
              <a:rPr lang="nl-NL" sz="3200" smtClean="0"/>
            </a:br>
            <a:endParaRPr lang="nl-NL" smtClean="0"/>
          </a:p>
        </p:txBody>
      </p:sp>
      <p:sp>
        <p:nvSpPr>
          <p:cNvPr id="15363" name="Tijdelijke aanduiding voor voettekst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dirty="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364" name="Tijdelijke aanduiding voor dianumm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3FEA4BB-8615-4B0C-8DC4-6649739C0253}" type="slidenum">
              <a:rPr lang="en-US" sz="40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400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50825" y="249237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rPr>
              <a:t>Two offices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132138" y="1557338"/>
            <a:ext cx="2087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800" b="1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rPr>
              <a:t>The Hague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203575" y="3500438"/>
            <a:ext cx="172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800" b="1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rPr>
              <a:t>Heerlen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323850" y="36449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b="1" dirty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rPr>
              <a:t>Ca. </a:t>
            </a:r>
            <a:r>
              <a:rPr lang="nl-NL" sz="2400" b="1" dirty="0" smtClean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rPr>
              <a:t>1800 </a:t>
            </a:r>
            <a:r>
              <a:rPr lang="nl-NL" sz="2400" b="1" dirty="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rPr>
              <a:t>fte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323850" y="4797425"/>
            <a:ext cx="653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sz="2800" b="1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 flipV="1">
            <a:off x="1908175" y="1844675"/>
            <a:ext cx="1295400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1908175" y="2781300"/>
            <a:ext cx="1295400" cy="935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537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341438"/>
            <a:ext cx="2879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73463"/>
            <a:ext cx="3455988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395288" y="4437063"/>
            <a:ext cx="4608512" cy="16859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000" b="1" i="1">
                <a:solidFill>
                  <a:schemeClr val="bg1"/>
                </a:solidFill>
              </a:rPr>
              <a:t>Mission Statistics Netherlands:</a:t>
            </a:r>
          </a:p>
          <a:p>
            <a:pPr>
              <a:spcBef>
                <a:spcPct val="20000"/>
              </a:spcBef>
            </a:pPr>
            <a:r>
              <a:rPr lang="nl-NL" sz="2000" i="1">
                <a:solidFill>
                  <a:schemeClr val="bg1"/>
                </a:solidFill>
              </a:rPr>
              <a:t>‘To compile and publish undisputed, coherent, current statistical information that is relavant for the society, policy makers and science.</a:t>
            </a:r>
            <a:r>
              <a:rPr lang="nl-NL" sz="1600" i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1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3" grpId="0"/>
      <p:bldP spid="121864" grpId="0"/>
      <p:bldP spid="121865" grpId="0"/>
      <p:bldP spid="121866" grpId="0"/>
      <p:bldP spid="121867" grpId="0" animBg="1"/>
      <p:bldP spid="1218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387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67667589-A99F-4D40-9984-731A8251F61E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608013"/>
          </a:xfrm>
        </p:spPr>
        <p:txBody>
          <a:bodyPr/>
          <a:lstStyle/>
          <a:p>
            <a:pPr eaLnBrk="1" hangingPunct="1"/>
            <a:r>
              <a:rPr lang="nl-NL" smtClean="0"/>
              <a:t>Environmental and energy statistics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4148138"/>
            <a:ext cx="3095625" cy="1728787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nl-NL" sz="2000" i="1" dirty="0" err="1" smtClean="0"/>
              <a:t>including</a:t>
            </a:r>
            <a:endParaRPr lang="nl-NL" sz="2000" i="1" dirty="0" smtClean="0"/>
          </a:p>
          <a:p>
            <a:pPr eaLnBrk="1" hangingPunct="1">
              <a:buFont typeface="Times" pitchFamily="18" charset="0"/>
              <a:buNone/>
            </a:pPr>
            <a:r>
              <a:rPr lang="nl-NL" sz="1800" b="1" dirty="0" smtClean="0"/>
              <a:t>National Accounts</a:t>
            </a:r>
          </a:p>
          <a:p>
            <a:pPr eaLnBrk="1" hangingPunct="1">
              <a:buFont typeface="Times" pitchFamily="18" charset="0"/>
              <a:buNone/>
            </a:pPr>
            <a:r>
              <a:rPr lang="nl-NL" sz="1800" b="1" i="1" dirty="0" smtClean="0"/>
              <a:t>	</a:t>
            </a:r>
            <a:r>
              <a:rPr lang="nl-NL" sz="1800" b="1" i="1" dirty="0" err="1" smtClean="0">
                <a:solidFill>
                  <a:srgbClr val="FF0000"/>
                </a:solidFill>
              </a:rPr>
              <a:t>Environmental</a:t>
            </a:r>
            <a:r>
              <a:rPr lang="nl-NL" sz="1800" b="1" i="1" dirty="0" smtClean="0">
                <a:solidFill>
                  <a:srgbClr val="FF0000"/>
                </a:solidFill>
              </a:rPr>
              <a:t> accounts</a:t>
            </a:r>
          </a:p>
          <a:p>
            <a:pPr eaLnBrk="1" hangingPunct="1"/>
            <a:endParaRPr lang="nl-NL" sz="1800" i="1" dirty="0" smtClean="0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611188" y="2924175"/>
            <a:ext cx="2089150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b="1" dirty="0" err="1" smtClean="0">
                <a:solidFill>
                  <a:schemeClr val="bg1"/>
                </a:solidFill>
              </a:rPr>
              <a:t>Socio-economic</a:t>
            </a:r>
            <a:endParaRPr lang="nl-NL" b="1" dirty="0" smtClean="0">
              <a:solidFill>
                <a:schemeClr val="bg1"/>
              </a:solidFill>
            </a:endParaRPr>
          </a:p>
          <a:p>
            <a:pPr algn="ctr"/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and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spatial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statistics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635375" y="2924175"/>
            <a:ext cx="2089150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Economic and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business statistics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6443663" y="2924175"/>
            <a:ext cx="2089150" cy="936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Data </a:t>
            </a:r>
            <a:r>
              <a:rPr lang="nl-NL" b="1" dirty="0" err="1">
                <a:solidFill>
                  <a:schemeClr val="bg1"/>
                </a:solidFill>
              </a:rPr>
              <a:t>collection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539750" y="4148138"/>
            <a:ext cx="26638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" pitchFamily="18" charset="0"/>
              <a:buNone/>
            </a:pPr>
            <a:r>
              <a:rPr lang="nl-NL" sz="2000" i="1" dirty="0" err="1"/>
              <a:t>Including</a:t>
            </a:r>
            <a:endParaRPr lang="nl-NL" sz="2000" i="1" dirty="0"/>
          </a:p>
          <a:p>
            <a:pPr marL="342900" indent="-342900">
              <a:spcBef>
                <a:spcPct val="20000"/>
              </a:spcBef>
              <a:buFont typeface="Times" pitchFamily="18" charset="0"/>
              <a:buNone/>
            </a:pPr>
            <a:r>
              <a:rPr lang="nl-NL" b="1" dirty="0" err="1"/>
              <a:t>Environmental</a:t>
            </a:r>
            <a:r>
              <a:rPr lang="nl-NL" b="1" dirty="0"/>
              <a:t> </a:t>
            </a:r>
            <a:r>
              <a:rPr lang="nl-NL" b="1" dirty="0" err="1" smtClean="0"/>
              <a:t>statistics</a:t>
            </a:r>
            <a:endParaRPr lang="nl-NL" b="1" dirty="0" smtClean="0"/>
          </a:p>
          <a:p>
            <a:pPr marL="342900" indent="-342900">
              <a:spcBef>
                <a:spcPct val="20000"/>
              </a:spcBef>
              <a:buFont typeface="Times" pitchFamily="18" charset="0"/>
              <a:buNone/>
            </a:pPr>
            <a:r>
              <a:rPr lang="nl-NL" b="1" dirty="0" err="1" smtClean="0"/>
              <a:t>Biodiversity</a:t>
            </a:r>
            <a:r>
              <a:rPr lang="nl-NL" b="1" dirty="0" smtClean="0"/>
              <a:t> </a:t>
            </a:r>
            <a:r>
              <a:rPr lang="nl-NL" b="1" dirty="0" err="1" smtClean="0"/>
              <a:t>statistics</a:t>
            </a:r>
            <a:endParaRPr lang="nl-NL" b="1" dirty="0" smtClean="0"/>
          </a:p>
          <a:p>
            <a:pPr marL="342900" indent="-342900">
              <a:spcBef>
                <a:spcPct val="20000"/>
              </a:spcBef>
              <a:buFont typeface="Times" pitchFamily="18" charset="0"/>
              <a:buNone/>
            </a:pPr>
            <a:r>
              <a:rPr lang="nl-NL" b="1" dirty="0" smtClean="0"/>
              <a:t>Land cover </a:t>
            </a:r>
            <a:r>
              <a:rPr lang="nl-NL" b="1" dirty="0" err="1" smtClean="0"/>
              <a:t>statistics</a:t>
            </a:r>
            <a:endParaRPr lang="nl-NL" b="1" dirty="0"/>
          </a:p>
          <a:p>
            <a:pPr marL="342900" indent="-342900">
              <a:spcBef>
                <a:spcPct val="20000"/>
              </a:spcBef>
              <a:buFont typeface="Times" pitchFamily="18" charset="0"/>
              <a:buNone/>
            </a:pPr>
            <a:r>
              <a:rPr lang="nl-NL" b="1" dirty="0"/>
              <a:t>Energy </a:t>
            </a:r>
            <a:r>
              <a:rPr lang="nl-NL" b="1" dirty="0" err="1"/>
              <a:t>statistics</a:t>
            </a:r>
            <a:r>
              <a:rPr lang="nl-NL" b="1" dirty="0"/>
              <a:t> </a:t>
            </a:r>
          </a:p>
          <a:p>
            <a:pPr marL="342900" indent="-342900">
              <a:spcBef>
                <a:spcPct val="20000"/>
              </a:spcBef>
              <a:buFont typeface="Times" pitchFamily="18" charset="0"/>
              <a:buNone/>
            </a:pPr>
            <a:r>
              <a:rPr lang="nl-NL" b="1" dirty="0"/>
              <a:t>Transport </a:t>
            </a:r>
            <a:r>
              <a:rPr lang="nl-NL" b="1" dirty="0" err="1"/>
              <a:t>statistics</a:t>
            </a:r>
            <a:endParaRPr lang="nl-NL" b="1" i="1" dirty="0"/>
          </a:p>
          <a:p>
            <a:pPr marL="342900" indent="-342900">
              <a:spcBef>
                <a:spcPct val="20000"/>
              </a:spcBef>
              <a:buFont typeface="Times" pitchFamily="18" charset="0"/>
              <a:buNone/>
            </a:pPr>
            <a:r>
              <a:rPr lang="nl-NL" b="1" dirty="0"/>
              <a:t>Agricultural </a:t>
            </a:r>
            <a:r>
              <a:rPr lang="nl-NL" b="1" dirty="0" err="1"/>
              <a:t>statistics</a:t>
            </a:r>
            <a:endParaRPr lang="nl-NL" b="1" dirty="0"/>
          </a:p>
          <a:p>
            <a:pPr marL="342900" indent="-342900">
              <a:spcBef>
                <a:spcPct val="20000"/>
              </a:spcBef>
              <a:buFont typeface="Times" pitchFamily="18" charset="0"/>
              <a:buChar char="•"/>
            </a:pPr>
            <a:endParaRPr lang="nl-NL" sz="2600" i="1" dirty="0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1547813" y="227647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572000" y="22764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1547813" y="22764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>
            <a:off x="7380288" y="22764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2268538" y="1628775"/>
            <a:ext cx="4391025" cy="6477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Statistics Netherlands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411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49F3BE4-3821-4F9C-9BED-8C3C94DC27E3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92162"/>
          </a:xfrm>
        </p:spPr>
        <p:txBody>
          <a:bodyPr/>
          <a:lstStyle/>
          <a:p>
            <a:pPr eaLnBrk="1" hangingPunct="1"/>
            <a:r>
              <a:rPr lang="nl-NL" smtClean="0"/>
              <a:t>Other national institutes involved</a:t>
            </a: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484438" y="3213100"/>
            <a:ext cx="3600450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000" b="1"/>
              <a:t>Statistics Netherlands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908175" y="1700213"/>
            <a:ext cx="2185988" cy="8302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Ministry of the </a:t>
            </a:r>
          </a:p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environment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148263" y="1700213"/>
            <a:ext cx="2420937" cy="8302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Ministry of </a:t>
            </a:r>
          </a:p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economic affairs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11188" y="3500438"/>
            <a:ext cx="827087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TNO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643438" y="5300663"/>
            <a:ext cx="94615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RIVM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019925" y="4652963"/>
            <a:ext cx="82867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ECN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877050" y="3500438"/>
            <a:ext cx="2047875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Water service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68313" y="4724400"/>
            <a:ext cx="3490912" cy="8302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Environmental planning </a:t>
            </a:r>
          </a:p>
          <a:p>
            <a:pPr eaLnBrk="1" hangingPunct="1"/>
            <a:r>
              <a:rPr lang="nl-NL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agency (PBL)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3059113" y="2492375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364163" y="2565400"/>
            <a:ext cx="2873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1403350" y="3716338"/>
            <a:ext cx="11525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2771775" y="3933825"/>
            <a:ext cx="5048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787900" y="3933825"/>
            <a:ext cx="2889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6084888" y="3573463"/>
            <a:ext cx="7921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867400" y="3789363"/>
            <a:ext cx="11525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E4F1796-B553-47BA-A0A3-46B4448858E4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74882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4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Organisation of the Dutch </a:t>
            </a:r>
          </a:p>
          <a:p>
            <a:pPr eaLnBrk="1" hangingPunct="1"/>
            <a:r>
              <a:rPr lang="nl-NL" sz="4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environmental  accounts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5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81AC225-2347-41F7-AB61-12E09A1E61A4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5040312" cy="719138"/>
          </a:xfrm>
        </p:spPr>
        <p:txBody>
          <a:bodyPr/>
          <a:lstStyle/>
          <a:p>
            <a:pPr defTabSz="762000" eaLnBrk="1" hangingPunct="1"/>
            <a:r>
              <a:rPr lang="nl-NL" smtClean="0"/>
              <a:t>Short </a:t>
            </a:r>
            <a:r>
              <a:rPr lang="en-GB" smtClean="0"/>
              <a:t>history</a:t>
            </a:r>
            <a:r>
              <a:rPr lang="nl-NL" smtClean="0"/>
              <a:t>…..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84313"/>
            <a:ext cx="7129463" cy="4176712"/>
          </a:xfrm>
        </p:spPr>
        <p:txBody>
          <a:bodyPr/>
          <a:lstStyle/>
          <a:p>
            <a:pPr marL="0" indent="0" defTabSz="762000"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tx2"/>
                </a:solidFill>
              </a:rPr>
              <a:t>‘</a:t>
            </a:r>
            <a:r>
              <a:rPr lang="en-GB" sz="2000" b="1" dirty="0" smtClean="0"/>
              <a:t>70s - ‘90s</a:t>
            </a:r>
            <a:br>
              <a:rPr lang="en-GB" sz="2000" b="1" dirty="0" smtClean="0"/>
            </a:br>
            <a:r>
              <a:rPr lang="en-GB" sz="2000" dirty="0" smtClean="0"/>
              <a:t> </a:t>
            </a:r>
            <a:r>
              <a:rPr lang="en-GB" sz="2000" dirty="0" smtClean="0">
                <a:sym typeface="Symbol" pitchFamily="18" charset="2"/>
              </a:rPr>
              <a:t> Increasing interest in environmental issues</a:t>
            </a:r>
            <a:br>
              <a:rPr lang="en-GB" sz="2000" dirty="0" smtClean="0">
                <a:sym typeface="Symbol" pitchFamily="18" charset="2"/>
              </a:rPr>
            </a:br>
            <a:r>
              <a:rPr lang="en-GB" sz="2000" dirty="0" smtClean="0">
                <a:sym typeface="Symbol" pitchFamily="18" charset="2"/>
              </a:rPr>
              <a:t>  Development of NAMEA (National accounting</a:t>
            </a:r>
            <a:br>
              <a:rPr lang="en-GB" sz="2000" dirty="0" smtClean="0">
                <a:sym typeface="Symbol" pitchFamily="18" charset="2"/>
              </a:rPr>
            </a:br>
            <a:r>
              <a:rPr lang="en-GB" sz="2000" dirty="0" smtClean="0">
                <a:sym typeface="Symbol" pitchFamily="18" charset="2"/>
              </a:rPr>
              <a:t>      matrix including environmental accounts)</a:t>
            </a:r>
          </a:p>
          <a:p>
            <a:pPr marL="0" indent="0" defTabSz="762000" eaLnBrk="1" hangingPunct="1">
              <a:lnSpc>
                <a:spcPct val="90000"/>
              </a:lnSpc>
              <a:buFont typeface="Times" pitchFamily="18" charset="0"/>
              <a:buNone/>
            </a:pPr>
            <a:r>
              <a:rPr lang="en-GB" sz="2000" dirty="0" smtClean="0">
                <a:sym typeface="Symbol" pitchFamily="18" charset="2"/>
              </a:rPr>
              <a:t>  Green accounting</a:t>
            </a:r>
          </a:p>
          <a:p>
            <a:pPr marL="0" indent="0" defTabSz="762000" eaLnBrk="1" hangingPunct="1">
              <a:lnSpc>
                <a:spcPct val="90000"/>
              </a:lnSpc>
              <a:buFontTx/>
              <a:buChar char="•"/>
            </a:pPr>
            <a:endParaRPr lang="nl-NL" sz="2000" b="1" dirty="0" smtClean="0"/>
          </a:p>
          <a:p>
            <a:pPr marL="0" indent="0" defTabSz="762000" eaLnBrk="1" hangingPunct="1">
              <a:lnSpc>
                <a:spcPct val="90000"/>
              </a:lnSpc>
              <a:buFontTx/>
              <a:buChar char="•"/>
            </a:pPr>
            <a:r>
              <a:rPr lang="nl-NL" sz="2000" b="1" dirty="0" smtClean="0"/>
              <a:t> 2000-2011</a:t>
            </a:r>
            <a:r>
              <a:rPr lang="en-GB" sz="2000" dirty="0" smtClean="0">
                <a:sym typeface="Symbol" pitchFamily="18" charset="2"/>
              </a:rPr>
              <a:t/>
            </a:r>
            <a:br>
              <a:rPr lang="en-GB" sz="2000" dirty="0" smtClean="0">
                <a:sym typeface="Symbol" pitchFamily="18" charset="2"/>
              </a:rPr>
            </a:br>
            <a:r>
              <a:rPr lang="en-GB" sz="2000" dirty="0" smtClean="0">
                <a:sym typeface="Symbol" pitchFamily="18" charset="2"/>
              </a:rPr>
              <a:t>  </a:t>
            </a:r>
            <a:r>
              <a:rPr lang="nl-NL" sz="2000" dirty="0" smtClean="0"/>
              <a:t>Development of </a:t>
            </a:r>
            <a:r>
              <a:rPr lang="nl-NL" sz="2000" dirty="0" err="1" smtClean="0"/>
              <a:t>several</a:t>
            </a:r>
            <a:r>
              <a:rPr lang="nl-NL" sz="2000" dirty="0" smtClean="0"/>
              <a:t> </a:t>
            </a:r>
            <a:r>
              <a:rPr lang="nl-NL" sz="2000" dirty="0" err="1" smtClean="0"/>
              <a:t>subaccounts</a:t>
            </a:r>
            <a:r>
              <a:rPr lang="nl-NL" sz="2000" dirty="0" smtClean="0"/>
              <a:t>: energy,</a:t>
            </a:r>
            <a:br>
              <a:rPr lang="nl-NL" sz="2000" dirty="0" smtClean="0"/>
            </a:br>
            <a:r>
              <a:rPr lang="nl-NL" sz="2000" dirty="0" smtClean="0"/>
              <a:t>      water, </a:t>
            </a:r>
            <a:r>
              <a:rPr lang="nl-NL" sz="2000" dirty="0" err="1" smtClean="0"/>
              <a:t>environmental</a:t>
            </a:r>
            <a:r>
              <a:rPr lang="nl-NL" sz="2000" dirty="0" smtClean="0"/>
              <a:t> </a:t>
            </a:r>
            <a:r>
              <a:rPr lang="nl-NL" sz="2000" dirty="0" err="1" smtClean="0"/>
              <a:t>taxes</a:t>
            </a:r>
            <a:r>
              <a:rPr lang="nl-NL" sz="2000" dirty="0" smtClean="0"/>
              <a:t> etc.</a:t>
            </a:r>
          </a:p>
          <a:p>
            <a:pPr marL="0" indent="0" defTabSz="762000" eaLnBrk="1" hangingPunct="1">
              <a:lnSpc>
                <a:spcPct val="90000"/>
              </a:lnSpc>
              <a:buFontTx/>
              <a:buChar char="•"/>
            </a:pPr>
            <a:endParaRPr lang="nl-NL" sz="2000" b="1" dirty="0" smtClean="0"/>
          </a:p>
          <a:p>
            <a:pPr marL="0" indent="0" defTabSz="762000" eaLnBrk="1" hangingPunct="1">
              <a:lnSpc>
                <a:spcPct val="90000"/>
              </a:lnSpc>
              <a:buFontTx/>
              <a:buChar char="•"/>
            </a:pPr>
            <a:r>
              <a:rPr lang="nl-NL" sz="2000" b="1" dirty="0" smtClean="0"/>
              <a:t> 2006:</a:t>
            </a:r>
            <a:r>
              <a:rPr lang="nl-NL" sz="2000" dirty="0" smtClean="0"/>
              <a:t> First </a:t>
            </a:r>
            <a:r>
              <a:rPr lang="nl-NL" sz="2000" dirty="0" err="1" smtClean="0"/>
              <a:t>publication</a:t>
            </a:r>
            <a:r>
              <a:rPr lang="nl-NL" sz="2000" dirty="0" smtClean="0"/>
              <a:t> on Dutch </a:t>
            </a:r>
            <a:r>
              <a:rPr lang="nl-NL" sz="2000" dirty="0" err="1" smtClean="0"/>
              <a:t>environmental</a:t>
            </a:r>
            <a:r>
              <a:rPr lang="nl-NL" sz="2000" dirty="0" smtClean="0"/>
              <a:t> accounts</a:t>
            </a:r>
            <a:endParaRPr lang="nl-NL" sz="2000" b="1" dirty="0" smtClean="0"/>
          </a:p>
          <a:p>
            <a:pPr marL="0" indent="0" defTabSz="762000" eaLnBrk="1" hangingPunct="1">
              <a:lnSpc>
                <a:spcPct val="90000"/>
              </a:lnSpc>
            </a:pPr>
            <a:endParaRPr lang="nl-NL" sz="2000" dirty="0" smtClean="0"/>
          </a:p>
          <a:p>
            <a:pPr defTabSz="762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l-NL" sz="2000" b="1" dirty="0" smtClean="0"/>
              <a:t>2010:</a:t>
            </a:r>
            <a:r>
              <a:rPr lang="nl-NL" sz="2000" dirty="0" smtClean="0"/>
              <a:t> First </a:t>
            </a:r>
            <a:r>
              <a:rPr lang="nl-NL" sz="2000" dirty="0" err="1" smtClean="0"/>
              <a:t>publication</a:t>
            </a:r>
            <a:r>
              <a:rPr lang="nl-NL" sz="2000" dirty="0" smtClean="0"/>
              <a:t> in </a:t>
            </a:r>
            <a:r>
              <a:rPr lang="nl-NL" sz="2000" dirty="0" err="1" smtClean="0"/>
              <a:t>english</a:t>
            </a:r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voettekst 3"/>
          <p:cNvSpPr>
            <a:spLocks noGrp="1"/>
          </p:cNvSpPr>
          <p:nvPr>
            <p:ph type="ftr" sz="quarter" idx="11"/>
          </p:nvPr>
        </p:nvSpPr>
        <p:spPr bwMode="auto">
          <a:xfrm>
            <a:off x="6011863" y="6065838"/>
            <a:ext cx="1247775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Dutch environmental accounts</a:t>
            </a:r>
            <a:endParaRPr lang="en-US" sz="1400" smtClean="0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917575" y="6065838"/>
            <a:ext cx="6342063" cy="43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92FA9CA-6DD8-47A0-8AAB-45FDAED95AF4}" type="slidenum">
              <a:rPr lang="en-US" sz="4000" b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4000" b="0" smtClean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921625" cy="609600"/>
          </a:xfrm>
        </p:spPr>
        <p:txBody>
          <a:bodyPr/>
          <a:lstStyle/>
          <a:p>
            <a:pPr defTabSz="762000" eaLnBrk="1" hangingPunct="1"/>
            <a:r>
              <a:rPr lang="nl-NL" sz="2800" smtClean="0"/>
              <a:t>Organisation of the environmental accounts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3"/>
            <a:ext cx="7772400" cy="4114800"/>
          </a:xfrm>
        </p:spPr>
        <p:txBody>
          <a:bodyPr/>
          <a:lstStyle/>
          <a:p>
            <a:pPr marL="0" indent="0" defTabSz="762000" eaLnBrk="1" hangingPunct="1">
              <a:buFontTx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/>
              <a:t>Department</a:t>
            </a:r>
            <a:r>
              <a:rPr lang="nl-NL" dirty="0" smtClean="0"/>
              <a:t> of National accounts: ca. 90 fte</a:t>
            </a:r>
          </a:p>
          <a:p>
            <a:pPr marL="0" indent="0" defTabSz="762000" eaLnBrk="1" hangingPunct="1">
              <a:buFontTx/>
              <a:buChar char="•"/>
            </a:pPr>
            <a:endParaRPr lang="nl-NL" dirty="0" smtClean="0"/>
          </a:p>
          <a:p>
            <a:pPr marL="0" indent="0" defTabSz="762000" eaLnBrk="1" hangingPunct="1">
              <a:buFontTx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Environmental</a:t>
            </a:r>
            <a:r>
              <a:rPr lang="nl-NL" dirty="0" smtClean="0"/>
              <a:t> accounts: 7 fte (2014)</a:t>
            </a:r>
          </a:p>
          <a:p>
            <a:pPr marL="0" indent="0" defTabSz="762000" eaLnBrk="1" hangingPunct="1">
              <a:buFontTx/>
              <a:buChar char="•"/>
            </a:pPr>
            <a:endParaRPr lang="nl-NL" dirty="0" smtClean="0"/>
          </a:p>
          <a:p>
            <a:pPr marL="0" indent="0" defTabSz="762000" eaLnBrk="1" hangingPunct="1">
              <a:buFontTx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r>
              <a:rPr lang="nl-NL" dirty="0" smtClean="0"/>
              <a:t>: </a:t>
            </a:r>
            <a:r>
              <a:rPr lang="nl-NL" dirty="0" err="1" smtClean="0"/>
              <a:t>compilation</a:t>
            </a:r>
            <a:r>
              <a:rPr lang="nl-NL" dirty="0" smtClean="0"/>
              <a:t>, </a:t>
            </a:r>
            <a:r>
              <a:rPr lang="nl-NL" dirty="0" err="1" smtClean="0"/>
              <a:t>publication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development</a:t>
            </a:r>
            <a:endParaRPr lang="nl-NL" dirty="0" smtClean="0"/>
          </a:p>
          <a:p>
            <a:pPr marL="0" indent="0" defTabSz="762000" eaLnBrk="1" hangingPunct="1">
              <a:buFontTx/>
              <a:buChar char="•"/>
            </a:pPr>
            <a:endParaRPr lang="nl-NL" dirty="0" smtClean="0"/>
          </a:p>
          <a:p>
            <a:pPr marL="0" indent="0" defTabSz="762000" eaLnBrk="1" hangingPunct="1">
              <a:buFontTx/>
              <a:buChar char="•"/>
            </a:pPr>
            <a:r>
              <a:rPr lang="nl-NL" dirty="0" smtClean="0"/>
              <a:t> </a:t>
            </a:r>
            <a:r>
              <a:rPr lang="nl-NL" b="1" dirty="0" smtClean="0"/>
              <a:t>No </a:t>
            </a:r>
            <a:r>
              <a:rPr lang="nl-NL" b="1" dirty="0" err="1" smtClean="0"/>
              <a:t>surveys</a:t>
            </a:r>
            <a:r>
              <a:rPr lang="nl-NL" b="1" dirty="0" smtClean="0"/>
              <a:t>:</a:t>
            </a:r>
            <a:r>
              <a:rPr lang="nl-NL" dirty="0" smtClean="0"/>
              <a:t> </a:t>
            </a:r>
            <a:r>
              <a:rPr lang="nl-NL" dirty="0" err="1" smtClean="0"/>
              <a:t>integration</a:t>
            </a:r>
            <a:r>
              <a:rPr lang="nl-NL" dirty="0" smtClean="0"/>
              <a:t> of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statistics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accounts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Blauw_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blauw 130912 - EN.potx" id="{BECFBC99-618C-4029-B7FF-B21015B76880}" vid="{7C8E71C0-DA68-4685-AB17-15769AB432F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Blauw_EN</Template>
  <TotalTime>0</TotalTime>
  <Words>699</Words>
  <Application>Microsoft Office PowerPoint</Application>
  <PresentationFormat>Diavoorstelling (4:3)</PresentationFormat>
  <Paragraphs>223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CBS Blauw_EN</vt:lpstr>
      <vt:lpstr>PowerPoint-presentatie</vt:lpstr>
      <vt:lpstr>Outline</vt:lpstr>
      <vt:lpstr>PowerPoint-presentatie</vt:lpstr>
      <vt:lpstr>Statistics Netherlands </vt:lpstr>
      <vt:lpstr>Environmental and energy statistics</vt:lpstr>
      <vt:lpstr>Other national institutes involved</vt:lpstr>
      <vt:lpstr>PowerPoint-presentatie</vt:lpstr>
      <vt:lpstr>Short history…..</vt:lpstr>
      <vt:lpstr>Organisation of the environmental accounts</vt:lpstr>
      <vt:lpstr>Methodology</vt:lpstr>
      <vt:lpstr>Most important data sources</vt:lpstr>
      <vt:lpstr>Main users of the Dutch EA</vt:lpstr>
      <vt:lpstr>Focus in the Netherlands</vt:lpstr>
      <vt:lpstr>Present status</vt:lpstr>
      <vt:lpstr>2014 activities and projects</vt:lpstr>
      <vt:lpstr>Dissimination and future plans</vt:lpstr>
      <vt:lpstr>Dissimination</vt:lpstr>
      <vt:lpstr>Publication Environmental acocunts in the Netherlands 2012</vt:lpstr>
      <vt:lpstr>Future work</vt:lpstr>
      <vt:lpstr>Conclusions: current challenges </vt:lpstr>
      <vt:lpstr>Questions ?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Schenau, S.</dc:creator>
  <cp:lastModifiedBy>Schenau, S.</cp:lastModifiedBy>
  <cp:revision>43</cp:revision>
  <cp:lastPrinted>2013-10-24T05:40:26Z</cp:lastPrinted>
  <dcterms:created xsi:type="dcterms:W3CDTF">2013-10-21T13:19:45Z</dcterms:created>
  <dcterms:modified xsi:type="dcterms:W3CDTF">2014-07-03T12:25:42Z</dcterms:modified>
</cp:coreProperties>
</file>