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41"/>
  </p:notesMasterIdLst>
  <p:sldIdLst>
    <p:sldId id="256" r:id="rId2"/>
    <p:sldId id="332" r:id="rId3"/>
    <p:sldId id="264" r:id="rId4"/>
    <p:sldId id="287" r:id="rId5"/>
    <p:sldId id="285" r:id="rId6"/>
    <p:sldId id="267" r:id="rId7"/>
    <p:sldId id="280" r:id="rId8"/>
    <p:sldId id="321" r:id="rId9"/>
    <p:sldId id="308" r:id="rId10"/>
    <p:sldId id="311" r:id="rId11"/>
    <p:sldId id="312" r:id="rId12"/>
    <p:sldId id="309" r:id="rId13"/>
    <p:sldId id="318" r:id="rId14"/>
    <p:sldId id="313" r:id="rId15"/>
    <p:sldId id="310" r:id="rId16"/>
    <p:sldId id="263" r:id="rId17"/>
    <p:sldId id="288" r:id="rId18"/>
    <p:sldId id="292" r:id="rId19"/>
    <p:sldId id="301" r:id="rId20"/>
    <p:sldId id="293" r:id="rId21"/>
    <p:sldId id="274" r:id="rId22"/>
    <p:sldId id="273" r:id="rId23"/>
    <p:sldId id="303" r:id="rId24"/>
    <p:sldId id="276" r:id="rId25"/>
    <p:sldId id="304" r:id="rId26"/>
    <p:sldId id="305" r:id="rId27"/>
    <p:sldId id="319" r:id="rId28"/>
    <p:sldId id="320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0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4B21D73-1EF8-43DA-8B21-71608A7CAC96}" type="datetimeFigureOut">
              <a:rPr lang="en-US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5040C50-B555-46ED-9005-45C5F97D1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 defTabSz="927100"/>
            <a:fld id="{7BF4ACDF-74BC-4985-8469-D20D2726B567}" type="slidenum">
              <a:rPr lang="en-US" sz="1200">
                <a:latin typeface="Calibri" pitchFamily="34" charset="0"/>
              </a:rPr>
              <a:pPr algn="r" defTabSz="927100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2AA467-EAAA-429A-A555-B0B97461C75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9BDDC0-7754-4D6A-91D1-729F76DE06FE}" type="slidenum">
              <a:rPr lang="en-GB" sz="1200">
                <a:latin typeface="Times New Roman" pitchFamily="18" charset="0"/>
                <a:cs typeface="Arial" pitchFamily="34" charset="0"/>
              </a:rPr>
              <a:pPr algn="r"/>
              <a:t>8</a:t>
            </a:fld>
            <a:endParaRPr lang="en-GB" sz="12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/>
            <a:endParaRPr lang="en-GB" smtClean="0">
              <a:ea typeface="ＭＳ Ｐゴシック" pitchFamily="34" charset="-128"/>
            </a:endParaRPr>
          </a:p>
        </p:txBody>
      </p:sp>
      <p:sp>
        <p:nvSpPr>
          <p:cNvPr id="471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F0E6062F-CE81-4252-A56B-E55B7961124C}" type="slidenum">
              <a:rPr lang="en-US" sz="1200">
                <a:latin typeface="Calibri" pitchFamily="34" charset="0"/>
              </a:rPr>
              <a:pPr algn="r" defTabSz="457200"/>
              <a:t>29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mtClean="0">
                <a:ea typeface="ＭＳ Ｐゴシック" pitchFamily="34" charset="-128"/>
              </a:rPr>
              <a:t>Many relevant initiatives might be cited here at the international and national levels. Ones that come to mind immediately are</a:t>
            </a:r>
          </a:p>
          <a:p>
            <a:pPr defTabSz="457200" eaLnBrk="1" hangingPunct="1"/>
            <a:endParaRPr lang="en-US" smtClean="0">
              <a:ea typeface="ＭＳ Ｐゴシック" pitchFamily="34" charset="-128"/>
            </a:endParaRPr>
          </a:p>
          <a:p>
            <a:pPr defTabSz="457200" eaLnBrk="1" hangingPunct="1"/>
            <a:r>
              <a:rPr lang="en-US" smtClean="0">
                <a:ea typeface="ＭＳ Ｐゴシック" pitchFamily="34" charset="-128"/>
              </a:rPr>
              <a:t>	CBD, TEEB, EU- MAES, IPBES, WAVES, etc</a:t>
            </a:r>
          </a:p>
          <a:p>
            <a:pPr defTabSz="457200" eaLnBrk="1" hangingPunct="1"/>
            <a:r>
              <a:rPr lang="en-US" smtClean="0">
                <a:ea typeface="ＭＳ Ｐゴシック" pitchFamily="34" charset="-128"/>
              </a:rPr>
              <a:t>	UK, Norway, Peru, Wentworth, Victorian Dept Environment, etc</a:t>
            </a:r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055F2441-CC94-4FD5-A58A-92382D5E7D19}" type="slidenum">
              <a:rPr lang="en-US" sz="1200">
                <a:latin typeface="Calibri" pitchFamily="34" charset="0"/>
              </a:rPr>
              <a:pPr algn="r" defTabSz="457200"/>
              <a:t>30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11327-CC43-4325-8265-68546AA57EBB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41C4-D9C0-41F7-B0DD-BD2E79E94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12B9F-715D-43C3-ABF8-CAE3E46BF247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56EDE-20B0-42F6-BB2C-26A2CE4C4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D6F7B-CC2D-4919-9D7D-01E920300085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B992D-17DD-4DC2-A4AA-00EDE17DB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13B61-DA2D-47D0-B6AA-EC1BED1758BD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C41F5-2E79-4C50-9F72-BDEC68C0E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9F961-6D0F-4D4C-B784-BA2C5DF5B777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A1872-FEB9-49F6-A688-5F4B909C9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C0F52-ADED-4C5E-9784-068E1FEBE1BC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3471A-9234-4147-9751-53DD0CA6E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E7AF8-FF85-4229-828A-399CC2ECC4EE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7A15C-E43D-48E3-9F7A-81294F491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6D24C-E097-4323-8EBF-6998D5C35DD0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9DCD7-5240-4AF8-A3F1-3F4AD34CD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65775-C0DA-4A5F-9BCC-5840ED18DBDF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52B37-7E46-4681-80B6-32404C7F6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DA4AB-D4EF-40DA-9DFF-13729604ABAC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63866-17AC-485A-BBE9-1D9A15FE0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AEBCA-35FD-431D-9897-835121571A0E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14A9F-A8BA-4E90-B68F-0732821074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836613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133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AE04978-7BA1-453E-84E7-2C4317125B7C}" type="datetime1">
              <a:rPr lang="en-US"/>
              <a:pPr/>
              <a:t>7/10/2014</a:t>
            </a:fld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S P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8A9CDD-7784-47A8-B884-A17AC50827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1357313" y="184150"/>
            <a:ext cx="5903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AEC2F0"/>
                </a:solidFill>
                <a:latin typeface="Calibri" pitchFamily="34" charset="0"/>
              </a:rPr>
              <a:t>System of Environmental-Economic Accounting</a:t>
            </a:r>
            <a:endParaRPr lang="en-GB" sz="2000" b="1">
              <a:solidFill>
                <a:srgbClr val="AEC2F0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▫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alfieri@un.or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33A4E-233C-403D-A344-E362E00CF464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Experimental Ecosystem Accounting (EEA): Introduction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4294967295"/>
          </p:nvPr>
        </p:nvSpPr>
        <p:spPr>
          <a:xfrm>
            <a:off x="1258888" y="3789363"/>
            <a:ext cx="6862762" cy="17541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Alessandra Alfieri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United Nations Statistics Division</a:t>
            </a:r>
          </a:p>
          <a:p>
            <a:pPr algn="ctr" eaLnBrk="1" hangingPunct="1"/>
            <a:endParaRPr lang="en-US" sz="2000" smtClean="0">
              <a:ea typeface="ＭＳ Ｐゴシック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00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AD22654-B65E-4F0F-8611-9CC1867AC163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Spatial unit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Statistical units of ecosystem accounting are spatial areas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3 different types: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Basic spatial units (BSU)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Land cover/ecosystem functional units (LCEU)</a:t>
            </a:r>
          </a:p>
          <a:p>
            <a:pPr lvl="2" eaLnBrk="1" hangingPunct="1"/>
            <a:r>
              <a:rPr lang="en-US" smtClean="0">
                <a:ea typeface="Arial" pitchFamily="34" charset="0"/>
              </a:rPr>
              <a:t>Provisional classification provided in EEA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Ecosystem accounting units (EAU)</a:t>
            </a:r>
          </a:p>
          <a:p>
            <a:pPr lvl="2" eaLnBrk="1" hangingPunct="1"/>
            <a:r>
              <a:rPr lang="en-US" smtClean="0">
                <a:ea typeface="Arial" pitchFamily="34" charset="0"/>
              </a:rPr>
              <a:t>Based on purpose of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C1F25A-2B47-476D-96E9-37795C8D07F2}" type="slidenum">
              <a:rPr lang="en-US" sz="1400"/>
              <a:pPr algn="r"/>
              <a:t>11</a:t>
            </a:fld>
            <a:endParaRPr lang="en-US" sz="1400"/>
          </a:p>
        </p:txBody>
      </p:sp>
      <p:sp>
        <p:nvSpPr>
          <p:cNvPr id="27650" name="TextBox 22"/>
          <p:cNvSpPr txBox="1">
            <a:spLocks noChangeArrowheads="1"/>
          </p:cNvSpPr>
          <p:nvPr/>
        </p:nvSpPr>
        <p:spPr bwMode="auto">
          <a:xfrm>
            <a:off x="2051050" y="908050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Ecosystem Accounting Unit</a:t>
            </a:r>
          </a:p>
        </p:txBody>
      </p:sp>
      <p:sp>
        <p:nvSpPr>
          <p:cNvPr id="27651" name="TextBox 23"/>
          <p:cNvSpPr txBox="1">
            <a:spLocks noChangeArrowheads="1"/>
          </p:cNvSpPr>
          <p:nvPr/>
        </p:nvSpPr>
        <p:spPr bwMode="auto">
          <a:xfrm>
            <a:off x="2057400" y="3657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alibri" pitchFamily="34" charset="0"/>
              </a:rPr>
              <a:t>BSU</a:t>
            </a:r>
          </a:p>
        </p:txBody>
      </p:sp>
      <p:sp>
        <p:nvSpPr>
          <p:cNvPr id="27652" name="TextBox 24"/>
          <p:cNvSpPr txBox="1">
            <a:spLocks noChangeArrowheads="1"/>
          </p:cNvSpPr>
          <p:nvPr/>
        </p:nvSpPr>
        <p:spPr bwMode="auto">
          <a:xfrm>
            <a:off x="2916238" y="43656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alibri" pitchFamily="34" charset="0"/>
              </a:rPr>
              <a:t>LCEU type B</a:t>
            </a:r>
          </a:p>
        </p:txBody>
      </p:sp>
      <p:sp>
        <p:nvSpPr>
          <p:cNvPr id="27653" name="TextBox 25"/>
          <p:cNvSpPr txBox="1">
            <a:spLocks noChangeArrowheads="1"/>
          </p:cNvSpPr>
          <p:nvPr/>
        </p:nvSpPr>
        <p:spPr bwMode="auto">
          <a:xfrm>
            <a:off x="5867400" y="35734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alibri" pitchFamily="34" charset="0"/>
              </a:rPr>
              <a:t>LCEU type C</a:t>
            </a:r>
          </a:p>
        </p:txBody>
      </p:sp>
      <p:sp>
        <p:nvSpPr>
          <p:cNvPr id="27654" name="TextBox 26"/>
          <p:cNvSpPr txBox="1">
            <a:spLocks noChangeArrowheads="1"/>
          </p:cNvSpPr>
          <p:nvPr/>
        </p:nvSpPr>
        <p:spPr bwMode="auto">
          <a:xfrm>
            <a:off x="3492500" y="2060575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alibri" pitchFamily="34" charset="0"/>
              </a:rPr>
              <a:t>LCEU type A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057400" y="3581400"/>
            <a:ext cx="685800" cy="609600"/>
          </a:xfrm>
          <a:prstGeom prst="rect">
            <a:avLst/>
          </a:prstGeom>
          <a:noFill/>
          <a:ln w="50800">
            <a:solidFill>
              <a:srgbClr val="3366FF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2057400" y="1447800"/>
            <a:ext cx="4572000" cy="1588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867401" y="2209800"/>
            <a:ext cx="1524000" cy="31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6629400" y="2971800"/>
            <a:ext cx="1371600" cy="1588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rot="5400000">
            <a:off x="6819901" y="4152900"/>
            <a:ext cx="2362200" cy="31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rot="10800000">
            <a:off x="2057400" y="5334000"/>
            <a:ext cx="5943600" cy="1588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7661" name="Group 43"/>
          <p:cNvGrpSpPr>
            <a:grpSpLocks/>
          </p:cNvGrpSpPr>
          <p:nvPr/>
        </p:nvGrpSpPr>
        <p:grpSpPr bwMode="auto">
          <a:xfrm>
            <a:off x="1042988" y="1341438"/>
            <a:ext cx="7162800" cy="4900612"/>
            <a:chOff x="672" y="754"/>
            <a:chExt cx="4512" cy="3087"/>
          </a:xfrm>
        </p:grpSpPr>
        <p:cxnSp>
          <p:nvCxnSpPr>
            <p:cNvPr id="4" name="Straight Connector 3"/>
            <p:cNvCxnSpPr>
              <a:cxnSpLocks noChangeShapeType="1"/>
            </p:cNvCxnSpPr>
            <p:nvPr/>
          </p:nvCxnSpPr>
          <p:spPr bwMode="auto">
            <a:xfrm rot="5400000">
              <a:off x="-240" y="2304"/>
              <a:ext cx="3072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" name="Straight Connector 4"/>
            <p:cNvCxnSpPr>
              <a:cxnSpLocks noChangeShapeType="1"/>
            </p:cNvCxnSpPr>
            <p:nvPr/>
          </p:nvCxnSpPr>
          <p:spPr bwMode="auto">
            <a:xfrm rot="5400000">
              <a:off x="673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 rot="5400000">
              <a:off x="1153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 rot="5400000">
              <a:off x="1633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 rot="5400000">
              <a:off x="2113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 rot="5400000">
              <a:off x="193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>
              <a:off x="-671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641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>
              <a:off x="3069" y="2289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5400000">
              <a:off x="3505" y="2304"/>
              <a:ext cx="307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rot="10800000">
              <a:off x="672" y="912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10800000">
              <a:off x="672" y="1200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672" y="1536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10800000">
              <a:off x="672" y="1872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672" y="2256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 rot="10800000">
              <a:off x="672" y="2640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rot="10800000">
              <a:off x="672" y="3024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 rot="10800000">
              <a:off x="672" y="3360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 rot="10800000">
              <a:off x="672" y="3696"/>
              <a:ext cx="4512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4" name="Straight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72" y="2136"/>
              <a:ext cx="2448" cy="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1371600" y="3581400"/>
            <a:ext cx="4419600" cy="1588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rot="5400000">
            <a:off x="3846513" y="4762500"/>
            <a:ext cx="2363788" cy="158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 flipH="1" flipV="1">
            <a:off x="5219701" y="3009900"/>
            <a:ext cx="1143000" cy="317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5791200" y="2438400"/>
            <a:ext cx="2209800" cy="1588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6629400" y="4191000"/>
            <a:ext cx="1371600" cy="1588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5400000">
            <a:off x="6057901" y="4762500"/>
            <a:ext cx="1143000" cy="317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6629400" y="5334000"/>
            <a:ext cx="1371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5400000">
            <a:off x="7389813" y="4800600"/>
            <a:ext cx="1220788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70" name="TextBox 42"/>
          <p:cNvSpPr txBox="1">
            <a:spLocks noChangeArrowheads="1"/>
          </p:cNvSpPr>
          <p:nvPr/>
        </p:nvSpPr>
        <p:spPr bwMode="auto">
          <a:xfrm>
            <a:off x="6877050" y="4437063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Calibri" pitchFamily="34" charset="0"/>
              </a:rPr>
              <a:t>LCEU type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13FECC-A567-412F-AC2F-C99A89036F30}" type="slidenum">
              <a:rPr lang="en-US" sz="1400"/>
              <a:pPr algn="r"/>
              <a:t>12</a:t>
            </a:fld>
            <a:endParaRPr lang="en-US" sz="1400"/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2057400" y="765175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Ecosystem Condition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Overall quality of  an ecosystem  asset, in terms of its characteristics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Land 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Biodiversity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Spatial extent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Soil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Freshwater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Altitude and slope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Climate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i="1" smtClean="0">
              <a:ea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Condition (along with ecosystem extent) reflects changes to expected future flows of ecosystem services (capacity)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Many possibilities for suitable indicators of condition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Need to prioritize most relevant characteristics first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0B1E1A-7852-439D-A014-E39F6E9C72D9}" type="slidenum">
              <a:rPr lang="en-US" sz="1400"/>
              <a:pPr algn="r"/>
              <a:t>13</a:t>
            </a:fld>
            <a:endParaRPr lang="en-US" sz="1400"/>
          </a:p>
        </p:txBody>
      </p:sp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6868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ＭＳ Ｐゴシック" pitchFamily="34" charset="-128"/>
              </a:rPr>
              <a:t>Example Accounting for Ecosystem Condition Characteristics</a:t>
            </a: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323850" y="1844675"/>
          <a:ext cx="8093075" cy="4746625"/>
        </p:xfrm>
        <a:graphic>
          <a:graphicData uri="http://schemas.openxmlformats.org/presentationml/2006/ole">
            <p:oleObj spid="_x0000_s29700" name="Document" r:id="rId3" imgW="5905283" imgH="2031925" progId="">
              <p:embed/>
            </p:oleObj>
          </a:graphicData>
        </a:graphic>
      </p:graphicFrame>
      <p:sp>
        <p:nvSpPr>
          <p:cNvPr id="29701" name="TextBox 3"/>
          <p:cNvSpPr txBox="1">
            <a:spLocks noChangeArrowheads="1"/>
          </p:cNvSpPr>
          <p:nvPr/>
        </p:nvSpPr>
        <p:spPr bwMode="auto">
          <a:xfrm>
            <a:off x="539750" y="6092825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Note: key interest with these tables is particulary with  evaluating the trends over time.</a:t>
            </a:r>
            <a:r>
              <a:rPr lang="en-US"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7E0D036-CE0F-4390-B46F-9E4E1180CBC1}" type="slidenum">
              <a:rPr lang="en-US" sz="1400"/>
              <a:pPr algn="r"/>
              <a:t>14</a:t>
            </a:fld>
            <a:endParaRPr lang="en-US" sz="140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196975"/>
            <a:ext cx="810418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5883275" y="6092825"/>
            <a:ext cx="156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34" charset="0"/>
              </a:rPr>
              <a:t>EEA, Chapter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130878-2D36-4A1B-B1CB-D7270F02DD71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Land cover account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Equivalent to land cover account in SEEA Central Framework (Chapter 5)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159125"/>
            <a:ext cx="8208963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14C17-1165-42FB-8AA7-AED86473936B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619250" y="836613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Ecosystem Services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 i="1" smtClean="0">
                <a:ea typeface="ＭＳ Ｐゴシック" pitchFamily="34" charset="-128"/>
              </a:rPr>
              <a:t>“</a:t>
            </a:r>
            <a:r>
              <a:rPr lang="en-US" altLang="ja-JP" sz="1800" b="1" i="1" smtClean="0">
                <a:ea typeface="ＭＳ Ｐゴシック" pitchFamily="34" charset="-128"/>
              </a:rPr>
              <a:t>are the contributions of ecosystems to benefits used in economic and other human activity</a:t>
            </a:r>
            <a:r>
              <a:rPr lang="ja-JP" altLang="en-US" sz="1800" b="1" i="1" smtClean="0">
                <a:ea typeface="ＭＳ Ｐゴシック" pitchFamily="34" charset="-128"/>
              </a:rPr>
              <a:t>”</a:t>
            </a:r>
            <a:endParaRPr lang="en-US" altLang="ja-JP" sz="1800" b="1" i="1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i="1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Contributions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because ecosystem services can be combined with other inputs (e.g. economic infrastructure) to provide benefits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In some cases the contributions may be equivalent to the benefit (where there are negligible other inputs)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Not all flows from the environment are ecosystem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Arial" pitchFamily="34" charset="0"/>
              </a:rPr>
              <a:t>Excludes extracted minerals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Arial" pitchFamily="34" charset="0"/>
              </a:rPr>
              <a:t>Presence of human beneficiaries necessary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FADBB-6E83-477A-91F6-8DF9E9656B94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971550" y="836613"/>
            <a:ext cx="7662863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Ecosystem Service Types in SEEA- EEA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Provisioning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Material and energy contributions generated by or in an ecosystem (e.g., wood for fuel)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Regulating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Result from the capacity of ecosystems to regulate climate, hydrological and bio-chemical  cycles,  and other natural processes (e.g., flood control)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Cultural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Arial" pitchFamily="34" charset="0"/>
              </a:rPr>
              <a:t>Generated  from physical settings, locations or situations which give rise to intellectual and symbolic  benefits that people obtain from ecosystems through recreation, relaxation, and spiritual reflection (does not require use)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4D0278-9E3C-4ED4-8795-9E9C0DB7160E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Provisioning Service Example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628775"/>
            <a:ext cx="7348537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064B9-80B7-4768-A054-F793ED5F50D9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Regulating Service Example</a:t>
            </a: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463" y="2047875"/>
            <a:ext cx="55530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3048000" y="4038600"/>
            <a:ext cx="5791200" cy="2717800"/>
            <a:chOff x="1920" y="2544"/>
            <a:chExt cx="3648" cy="1712"/>
          </a:xfrm>
        </p:grpSpPr>
        <p:grpSp>
          <p:nvGrpSpPr>
            <p:cNvPr id="15403" name="Group 4"/>
            <p:cNvGrpSpPr>
              <a:grpSpLocks/>
            </p:cNvGrpSpPr>
            <p:nvPr/>
          </p:nvGrpSpPr>
          <p:grpSpPr bwMode="auto">
            <a:xfrm>
              <a:off x="1920" y="3111"/>
              <a:ext cx="3648" cy="377"/>
              <a:chOff x="1920" y="2976"/>
              <a:chExt cx="3648" cy="377"/>
            </a:xfrm>
          </p:grpSpPr>
          <p:sp>
            <p:nvSpPr>
              <p:cNvPr id="15416" name="Text Box 5"/>
              <p:cNvSpPr txBox="1">
                <a:spLocks noChangeArrowheads="1"/>
              </p:cNvSpPr>
              <p:nvPr/>
            </p:nvSpPr>
            <p:spPr bwMode="auto">
              <a:xfrm>
                <a:off x="1920" y="3120"/>
                <a:ext cx="3648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Data</a:t>
                </a:r>
              </a:p>
            </p:txBody>
          </p:sp>
          <p:sp>
            <p:nvSpPr>
              <p:cNvPr id="15417" name="Line 6"/>
              <p:cNvSpPr>
                <a:spLocks noChangeShapeType="1"/>
              </p:cNvSpPr>
              <p:nvPr/>
            </p:nvSpPr>
            <p:spPr bwMode="auto">
              <a:xfrm flipV="1">
                <a:off x="2688" y="297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7"/>
              <p:cNvSpPr>
                <a:spLocks noChangeShapeType="1"/>
              </p:cNvSpPr>
              <p:nvPr/>
            </p:nvSpPr>
            <p:spPr bwMode="auto">
              <a:xfrm flipV="1">
                <a:off x="4656" y="297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04" name="Group 8"/>
            <p:cNvGrpSpPr>
              <a:grpSpLocks/>
            </p:cNvGrpSpPr>
            <p:nvPr/>
          </p:nvGrpSpPr>
          <p:grpSpPr bwMode="auto">
            <a:xfrm>
              <a:off x="1920" y="3495"/>
              <a:ext cx="3648" cy="377"/>
              <a:chOff x="1920" y="3360"/>
              <a:chExt cx="3648" cy="377"/>
            </a:xfrm>
          </p:grpSpPr>
          <p:sp>
            <p:nvSpPr>
              <p:cNvPr id="15413" name="Text Box 9"/>
              <p:cNvSpPr txBox="1">
                <a:spLocks noChangeArrowheads="1"/>
              </p:cNvSpPr>
              <p:nvPr/>
            </p:nvSpPr>
            <p:spPr bwMode="auto">
              <a:xfrm>
                <a:off x="1920" y="3504"/>
                <a:ext cx="3648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Data Quality Assessment Frameworks</a:t>
                </a:r>
              </a:p>
            </p:txBody>
          </p:sp>
          <p:sp>
            <p:nvSpPr>
              <p:cNvPr id="15414" name="Line 10"/>
              <p:cNvSpPr>
                <a:spLocks noChangeShapeType="1"/>
              </p:cNvSpPr>
              <p:nvPr/>
            </p:nvSpPr>
            <p:spPr bwMode="auto">
              <a:xfrm>
                <a:off x="2688" y="336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Line 11"/>
              <p:cNvSpPr>
                <a:spLocks noChangeShapeType="1"/>
              </p:cNvSpPr>
              <p:nvPr/>
            </p:nvSpPr>
            <p:spPr bwMode="auto">
              <a:xfrm>
                <a:off x="4656" y="336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05" name="Group 12"/>
            <p:cNvGrpSpPr>
              <a:grpSpLocks/>
            </p:cNvGrpSpPr>
            <p:nvPr/>
          </p:nvGrpSpPr>
          <p:grpSpPr bwMode="auto">
            <a:xfrm>
              <a:off x="1920" y="3879"/>
              <a:ext cx="3648" cy="377"/>
              <a:chOff x="1920" y="3744"/>
              <a:chExt cx="3648" cy="377"/>
            </a:xfrm>
          </p:grpSpPr>
          <p:sp>
            <p:nvSpPr>
              <p:cNvPr id="15410" name="Text Box 13"/>
              <p:cNvSpPr txBox="1">
                <a:spLocks noChangeArrowheads="1"/>
              </p:cNvSpPr>
              <p:nvPr/>
            </p:nvSpPr>
            <p:spPr bwMode="auto">
              <a:xfrm>
                <a:off x="1920" y="3888"/>
                <a:ext cx="3648" cy="233"/>
              </a:xfrm>
              <a:prstGeom prst="rect">
                <a:avLst/>
              </a:prstGeom>
              <a:solidFill>
                <a:srgbClr val="007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Metadata and documentation (e.g. SDMX)</a:t>
                </a:r>
              </a:p>
            </p:txBody>
          </p:sp>
          <p:sp>
            <p:nvSpPr>
              <p:cNvPr id="15411" name="Line 14"/>
              <p:cNvSpPr>
                <a:spLocks noChangeShapeType="1"/>
              </p:cNvSpPr>
              <p:nvPr/>
            </p:nvSpPr>
            <p:spPr bwMode="auto">
              <a:xfrm>
                <a:off x="2688" y="374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Line 15"/>
              <p:cNvSpPr>
                <a:spLocks noChangeShapeType="1"/>
              </p:cNvSpPr>
              <p:nvPr/>
            </p:nvSpPr>
            <p:spPr bwMode="auto">
              <a:xfrm>
                <a:off x="4656" y="374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06" name="Group 16"/>
            <p:cNvGrpSpPr>
              <a:grpSpLocks/>
            </p:cNvGrpSpPr>
            <p:nvPr/>
          </p:nvGrpSpPr>
          <p:grpSpPr bwMode="auto">
            <a:xfrm>
              <a:off x="1920" y="2544"/>
              <a:ext cx="3648" cy="551"/>
              <a:chOff x="1920" y="2592"/>
              <a:chExt cx="3648" cy="551"/>
            </a:xfrm>
          </p:grpSpPr>
          <p:sp>
            <p:nvSpPr>
              <p:cNvPr id="15407" name="Line 17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8" name="Line 18"/>
              <p:cNvSpPr>
                <a:spLocks noChangeShapeType="1"/>
              </p:cNvSpPr>
              <p:nvPr/>
            </p:nvSpPr>
            <p:spPr bwMode="auto">
              <a:xfrm flipV="1">
                <a:off x="4656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9" name="Text Box 19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3648" cy="407"/>
              </a:xfrm>
              <a:prstGeom prst="rect">
                <a:avLst/>
              </a:prstGeom>
              <a:solidFill>
                <a:srgbClr val="007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ISIC, CPC, Asset Classification, Class. of Environmental Activities, Class. of Physical Flows etc</a:t>
                </a:r>
              </a:p>
            </p:txBody>
          </p:sp>
        </p:grpSp>
      </p:grpSp>
      <p:grpSp>
        <p:nvGrpSpPr>
          <p:cNvPr id="15362" name="Group 20"/>
          <p:cNvGrpSpPr>
            <a:grpSpLocks/>
          </p:cNvGrpSpPr>
          <p:nvPr/>
        </p:nvGrpSpPr>
        <p:grpSpPr bwMode="auto">
          <a:xfrm>
            <a:off x="125413" y="3498850"/>
            <a:ext cx="2846387" cy="584200"/>
            <a:chOff x="79" y="2252"/>
            <a:chExt cx="1793" cy="368"/>
          </a:xfrm>
        </p:grpSpPr>
        <p:sp>
          <p:nvSpPr>
            <p:cNvPr id="15400" name="Text Box 21"/>
            <p:cNvSpPr txBox="1">
              <a:spLocks noChangeArrowheads="1"/>
            </p:cNvSpPr>
            <p:nvPr/>
          </p:nvSpPr>
          <p:spPr bwMode="auto">
            <a:xfrm>
              <a:off x="79" y="2252"/>
              <a:ext cx="86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Input frameworks</a:t>
              </a:r>
            </a:p>
          </p:txBody>
        </p:sp>
        <p:sp>
          <p:nvSpPr>
            <p:cNvPr id="15401" name="Line 22"/>
            <p:cNvSpPr>
              <a:spLocks noChangeShapeType="1"/>
            </p:cNvSpPr>
            <p:nvPr/>
          </p:nvSpPr>
          <p:spPr bwMode="auto">
            <a:xfrm>
              <a:off x="960" y="235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23"/>
            <p:cNvSpPr>
              <a:spLocks noChangeShapeType="1"/>
            </p:cNvSpPr>
            <p:nvPr/>
          </p:nvSpPr>
          <p:spPr bwMode="auto">
            <a:xfrm>
              <a:off x="960" y="2496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3" name="Group 24"/>
          <p:cNvGrpSpPr>
            <a:grpSpLocks/>
          </p:cNvGrpSpPr>
          <p:nvPr/>
        </p:nvGrpSpPr>
        <p:grpSpPr bwMode="auto">
          <a:xfrm>
            <a:off x="119063" y="4152900"/>
            <a:ext cx="2852737" cy="830263"/>
            <a:chOff x="75" y="2664"/>
            <a:chExt cx="1797" cy="523"/>
          </a:xfrm>
        </p:grpSpPr>
        <p:sp>
          <p:nvSpPr>
            <p:cNvPr id="15397" name="Text Box 25"/>
            <p:cNvSpPr txBox="1">
              <a:spLocks noChangeArrowheads="1"/>
            </p:cNvSpPr>
            <p:nvPr/>
          </p:nvSpPr>
          <p:spPr bwMode="auto">
            <a:xfrm>
              <a:off x="75" y="2664"/>
              <a:ext cx="86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Cross functional frameworks</a:t>
              </a:r>
            </a:p>
          </p:txBody>
        </p:sp>
        <p:sp>
          <p:nvSpPr>
            <p:cNvPr id="15398" name="Line 26"/>
            <p:cNvSpPr>
              <a:spLocks noChangeShapeType="1"/>
            </p:cNvSpPr>
            <p:nvPr/>
          </p:nvSpPr>
          <p:spPr bwMode="auto">
            <a:xfrm>
              <a:off x="960" y="272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7"/>
            <p:cNvSpPr>
              <a:spLocks noChangeShapeType="1"/>
            </p:cNvSpPr>
            <p:nvPr/>
          </p:nvSpPr>
          <p:spPr bwMode="auto">
            <a:xfrm>
              <a:off x="974" y="2868"/>
              <a:ext cx="898" cy="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4" name="Text Box 28"/>
          <p:cNvSpPr txBox="1">
            <a:spLocks noChangeArrowheads="1"/>
          </p:cNvSpPr>
          <p:nvPr/>
        </p:nvSpPr>
        <p:spPr bwMode="auto">
          <a:xfrm>
            <a:off x="3352800" y="1752600"/>
            <a:ext cx="5105400" cy="4762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SEEA Central Framework</a:t>
            </a:r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15365" name="Group 29"/>
          <p:cNvGrpSpPr>
            <a:grpSpLocks/>
          </p:cNvGrpSpPr>
          <p:nvPr/>
        </p:nvGrpSpPr>
        <p:grpSpPr bwMode="auto">
          <a:xfrm>
            <a:off x="2019300" y="990600"/>
            <a:ext cx="3543300" cy="3036888"/>
            <a:chOff x="1272" y="672"/>
            <a:chExt cx="2232" cy="1913"/>
          </a:xfrm>
        </p:grpSpPr>
        <p:grpSp>
          <p:nvGrpSpPr>
            <p:cNvPr id="15386" name="Group 30"/>
            <p:cNvGrpSpPr>
              <a:grpSpLocks/>
            </p:cNvGrpSpPr>
            <p:nvPr/>
          </p:nvGrpSpPr>
          <p:grpSpPr bwMode="auto">
            <a:xfrm>
              <a:off x="1272" y="672"/>
              <a:ext cx="2232" cy="1529"/>
              <a:chOff x="1272" y="672"/>
              <a:chExt cx="2232" cy="1529"/>
            </a:xfrm>
          </p:grpSpPr>
          <p:sp>
            <p:nvSpPr>
              <p:cNvPr id="15393" name="Text Box 31"/>
              <p:cNvSpPr txBox="1">
                <a:spLocks noChangeArrowheads="1"/>
              </p:cNvSpPr>
              <p:nvPr/>
            </p:nvSpPr>
            <p:spPr bwMode="auto">
              <a:xfrm>
                <a:off x="1920" y="1968"/>
                <a:ext cx="1584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</a:rPr>
                  <a:t>e.g. IRWS</a:t>
                </a:r>
              </a:p>
            </p:txBody>
          </p:sp>
          <p:sp>
            <p:nvSpPr>
              <p:cNvPr id="15394" name="Line 32"/>
              <p:cNvSpPr>
                <a:spLocks noChangeShapeType="1"/>
              </p:cNvSpPr>
              <p:nvPr/>
            </p:nvSpPr>
            <p:spPr bwMode="auto">
              <a:xfrm flipV="1">
                <a:off x="2688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33"/>
              <p:cNvSpPr>
                <a:spLocks noChangeShapeType="1"/>
              </p:cNvSpPr>
              <p:nvPr/>
            </p:nvSpPr>
            <p:spPr bwMode="auto">
              <a:xfrm flipV="1">
                <a:off x="1968" y="912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6" name="Text Box 34"/>
              <p:cNvSpPr txBox="1">
                <a:spLocks noChangeArrowheads="1"/>
              </p:cNvSpPr>
              <p:nvPr/>
            </p:nvSpPr>
            <p:spPr bwMode="auto">
              <a:xfrm>
                <a:off x="1272" y="672"/>
                <a:ext cx="14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Other water statistics</a:t>
                </a:r>
              </a:p>
            </p:txBody>
          </p:sp>
        </p:grpSp>
        <p:grpSp>
          <p:nvGrpSpPr>
            <p:cNvPr id="15387" name="Group 35"/>
            <p:cNvGrpSpPr>
              <a:grpSpLocks/>
            </p:cNvGrpSpPr>
            <p:nvPr/>
          </p:nvGrpSpPr>
          <p:grpSpPr bwMode="auto">
            <a:xfrm>
              <a:off x="1920" y="2208"/>
              <a:ext cx="1584" cy="377"/>
              <a:chOff x="1920" y="2208"/>
              <a:chExt cx="1584" cy="377"/>
            </a:xfrm>
          </p:grpSpPr>
          <p:sp>
            <p:nvSpPr>
              <p:cNvPr id="15391" name="Text Box 36"/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1584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Compilation Material</a:t>
                </a:r>
              </a:p>
            </p:txBody>
          </p:sp>
          <p:sp>
            <p:nvSpPr>
              <p:cNvPr id="15392" name="Line 37"/>
              <p:cNvSpPr>
                <a:spLocks noChangeShapeType="1"/>
              </p:cNvSpPr>
              <p:nvPr/>
            </p:nvSpPr>
            <p:spPr bwMode="auto">
              <a:xfrm flipV="1">
                <a:off x="2688" y="220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88" name="Group 38"/>
            <p:cNvGrpSpPr>
              <a:grpSpLocks/>
            </p:cNvGrpSpPr>
            <p:nvPr/>
          </p:nvGrpSpPr>
          <p:grpSpPr bwMode="auto">
            <a:xfrm>
              <a:off x="2112" y="1440"/>
              <a:ext cx="1392" cy="357"/>
              <a:chOff x="2112" y="1440"/>
              <a:chExt cx="1392" cy="357"/>
            </a:xfrm>
          </p:grpSpPr>
          <p:sp>
            <p:nvSpPr>
              <p:cNvPr id="15389" name="Text Box 39"/>
              <p:cNvSpPr txBox="1">
                <a:spLocks noChangeArrowheads="1"/>
              </p:cNvSpPr>
              <p:nvPr/>
            </p:nvSpPr>
            <p:spPr bwMode="auto">
              <a:xfrm>
                <a:off x="2112" y="1584"/>
                <a:ext cx="1392" cy="21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</a:rPr>
                  <a:t>SEEA-Water</a:t>
                </a:r>
              </a:p>
            </p:txBody>
          </p:sp>
          <p:sp>
            <p:nvSpPr>
              <p:cNvPr id="15390" name="Line 40"/>
              <p:cNvSpPr>
                <a:spLocks noChangeShapeType="1"/>
              </p:cNvSpPr>
              <p:nvPr/>
            </p:nvSpPr>
            <p:spPr bwMode="auto">
              <a:xfrm flipV="1">
                <a:off x="2688" y="144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366" name="Group 41"/>
          <p:cNvGrpSpPr>
            <a:grpSpLocks/>
          </p:cNvGrpSpPr>
          <p:nvPr/>
        </p:nvGrpSpPr>
        <p:grpSpPr bwMode="auto">
          <a:xfrm>
            <a:off x="6248400" y="990600"/>
            <a:ext cx="2895600" cy="3036888"/>
            <a:chOff x="3936" y="672"/>
            <a:chExt cx="1824" cy="1913"/>
          </a:xfrm>
        </p:grpSpPr>
        <p:grpSp>
          <p:nvGrpSpPr>
            <p:cNvPr id="15375" name="Group 42"/>
            <p:cNvGrpSpPr>
              <a:grpSpLocks/>
            </p:cNvGrpSpPr>
            <p:nvPr/>
          </p:nvGrpSpPr>
          <p:grpSpPr bwMode="auto">
            <a:xfrm>
              <a:off x="3936" y="672"/>
              <a:ext cx="1824" cy="1529"/>
              <a:chOff x="3936" y="672"/>
              <a:chExt cx="1824" cy="1529"/>
            </a:xfrm>
          </p:grpSpPr>
          <p:sp>
            <p:nvSpPr>
              <p:cNvPr id="15382" name="Text Box 43"/>
              <p:cNvSpPr txBox="1">
                <a:spLocks noChangeArrowheads="1"/>
              </p:cNvSpPr>
              <p:nvPr/>
            </p:nvSpPr>
            <p:spPr bwMode="auto">
              <a:xfrm>
                <a:off x="4656" y="672"/>
                <a:ext cx="11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Energy balances</a:t>
                </a:r>
              </a:p>
            </p:txBody>
          </p:sp>
          <p:sp>
            <p:nvSpPr>
              <p:cNvPr id="15383" name="Text Box 44"/>
              <p:cNvSpPr txBox="1">
                <a:spLocks noChangeArrowheads="1"/>
              </p:cNvSpPr>
              <p:nvPr/>
            </p:nvSpPr>
            <p:spPr bwMode="auto">
              <a:xfrm>
                <a:off x="3936" y="1968"/>
                <a:ext cx="1632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</a:rPr>
                  <a:t>e.g. IRES</a:t>
                </a:r>
              </a:p>
            </p:txBody>
          </p:sp>
          <p:sp>
            <p:nvSpPr>
              <p:cNvPr id="15384" name="Line 45"/>
              <p:cNvSpPr>
                <a:spLocks noChangeShapeType="1"/>
              </p:cNvSpPr>
              <p:nvPr/>
            </p:nvSpPr>
            <p:spPr bwMode="auto">
              <a:xfrm flipV="1">
                <a:off x="5424" y="884"/>
                <a:ext cx="0" cy="10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46"/>
              <p:cNvSpPr>
                <a:spLocks noChangeShapeType="1"/>
              </p:cNvSpPr>
              <p:nvPr/>
            </p:nvSpPr>
            <p:spPr bwMode="auto">
              <a:xfrm flipV="1">
                <a:off x="4656" y="18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6" name="Group 47"/>
            <p:cNvGrpSpPr>
              <a:grpSpLocks/>
            </p:cNvGrpSpPr>
            <p:nvPr/>
          </p:nvGrpSpPr>
          <p:grpSpPr bwMode="auto">
            <a:xfrm>
              <a:off x="3936" y="2208"/>
              <a:ext cx="1632" cy="377"/>
              <a:chOff x="3936" y="2208"/>
              <a:chExt cx="1632" cy="377"/>
            </a:xfrm>
          </p:grpSpPr>
          <p:sp>
            <p:nvSpPr>
              <p:cNvPr id="15380" name="Text Box 48"/>
              <p:cNvSpPr txBox="1">
                <a:spLocks noChangeArrowheads="1"/>
              </p:cNvSpPr>
              <p:nvPr/>
            </p:nvSpPr>
            <p:spPr bwMode="auto">
              <a:xfrm>
                <a:off x="3936" y="2352"/>
                <a:ext cx="1632" cy="23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chemeClr val="bg1"/>
                    </a:solidFill>
                  </a:rPr>
                  <a:t>Compilation Material</a:t>
                </a:r>
              </a:p>
            </p:txBody>
          </p:sp>
          <p:sp>
            <p:nvSpPr>
              <p:cNvPr id="15381" name="Line 49"/>
              <p:cNvSpPr>
                <a:spLocks noChangeShapeType="1"/>
              </p:cNvSpPr>
              <p:nvPr/>
            </p:nvSpPr>
            <p:spPr bwMode="auto">
              <a:xfrm flipV="1">
                <a:off x="4656" y="220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7" name="Group 50"/>
            <p:cNvGrpSpPr>
              <a:grpSpLocks/>
            </p:cNvGrpSpPr>
            <p:nvPr/>
          </p:nvGrpSpPr>
          <p:grpSpPr bwMode="auto">
            <a:xfrm>
              <a:off x="3936" y="1440"/>
              <a:ext cx="1392" cy="357"/>
              <a:chOff x="3936" y="1440"/>
              <a:chExt cx="1392" cy="357"/>
            </a:xfrm>
          </p:grpSpPr>
          <p:sp>
            <p:nvSpPr>
              <p:cNvPr id="15378" name="Line 51"/>
              <p:cNvSpPr>
                <a:spLocks noChangeShapeType="1"/>
              </p:cNvSpPr>
              <p:nvPr/>
            </p:nvSpPr>
            <p:spPr bwMode="auto">
              <a:xfrm flipV="1">
                <a:off x="4656" y="144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Text Box 52"/>
              <p:cNvSpPr txBox="1">
                <a:spLocks noChangeArrowheads="1"/>
              </p:cNvSpPr>
              <p:nvPr/>
            </p:nvSpPr>
            <p:spPr bwMode="auto">
              <a:xfrm>
                <a:off x="3936" y="1584"/>
                <a:ext cx="1392" cy="213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bg1"/>
                    </a:solidFill>
                  </a:rPr>
                  <a:t>SEEA-Energy</a:t>
                </a:r>
              </a:p>
            </p:txBody>
          </p:sp>
        </p:grpSp>
      </p:grpSp>
      <p:grpSp>
        <p:nvGrpSpPr>
          <p:cNvPr id="15367" name="Group 53"/>
          <p:cNvGrpSpPr>
            <a:grpSpLocks/>
          </p:cNvGrpSpPr>
          <p:nvPr/>
        </p:nvGrpSpPr>
        <p:grpSpPr bwMode="auto">
          <a:xfrm>
            <a:off x="119063" y="1708150"/>
            <a:ext cx="2951162" cy="1878013"/>
            <a:chOff x="75" y="1152"/>
            <a:chExt cx="1859" cy="1183"/>
          </a:xfrm>
        </p:grpSpPr>
        <p:sp>
          <p:nvSpPr>
            <p:cNvPr id="15368" name="Text Box 54"/>
            <p:cNvSpPr txBox="1">
              <a:spLocks noChangeArrowheads="1"/>
            </p:cNvSpPr>
            <p:nvPr/>
          </p:nvSpPr>
          <p:spPr bwMode="auto">
            <a:xfrm>
              <a:off x="75" y="1528"/>
              <a:ext cx="8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Output frameworks</a:t>
              </a:r>
            </a:p>
          </p:txBody>
        </p:sp>
        <p:sp>
          <p:nvSpPr>
            <p:cNvPr id="15369" name="Line 55"/>
            <p:cNvSpPr>
              <a:spLocks noChangeShapeType="1"/>
            </p:cNvSpPr>
            <p:nvPr/>
          </p:nvSpPr>
          <p:spPr bwMode="auto">
            <a:xfrm>
              <a:off x="960" y="115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Text Box 56"/>
            <p:cNvSpPr txBox="1">
              <a:spLocks noChangeArrowheads="1"/>
            </p:cNvSpPr>
            <p:nvPr/>
          </p:nvSpPr>
          <p:spPr bwMode="auto">
            <a:xfrm>
              <a:off x="960" y="1344"/>
              <a:ext cx="91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Systems frameworks</a:t>
              </a:r>
            </a:p>
          </p:txBody>
        </p:sp>
        <p:sp>
          <p:nvSpPr>
            <p:cNvPr id="15371" name="Text Box 57"/>
            <p:cNvSpPr txBox="1">
              <a:spLocks noChangeArrowheads="1"/>
            </p:cNvSpPr>
            <p:nvPr/>
          </p:nvSpPr>
          <p:spPr bwMode="auto">
            <a:xfrm>
              <a:off x="974" y="1967"/>
              <a:ext cx="9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Intermediate frameworks </a:t>
              </a:r>
            </a:p>
          </p:txBody>
        </p:sp>
        <p:sp>
          <p:nvSpPr>
            <p:cNvPr id="15372" name="Line 58"/>
            <p:cNvSpPr>
              <a:spLocks noChangeShapeType="1"/>
            </p:cNvSpPr>
            <p:nvPr/>
          </p:nvSpPr>
          <p:spPr bwMode="auto">
            <a:xfrm>
              <a:off x="1776" y="115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59"/>
            <p:cNvSpPr>
              <a:spLocks noChangeShapeType="1"/>
            </p:cNvSpPr>
            <p:nvPr/>
          </p:nvSpPr>
          <p:spPr bwMode="auto">
            <a:xfrm>
              <a:off x="1776" y="12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60"/>
            <p:cNvSpPr>
              <a:spLocks noChangeShapeType="1"/>
            </p:cNvSpPr>
            <p:nvPr/>
          </p:nvSpPr>
          <p:spPr bwMode="auto">
            <a:xfrm>
              <a:off x="1776" y="168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EE345-B16E-403E-A986-78EBD6BFAE68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257175" y="836613"/>
            <a:ext cx="8886825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Other Examples of Services and Their Benefits</a:t>
            </a:r>
          </a:p>
        </p:txBody>
      </p:sp>
      <p:graphicFrame>
        <p:nvGraphicFramePr>
          <p:cNvPr id="31789" name="Group 45"/>
          <p:cNvGraphicFramePr>
            <a:graphicFrameLocks noGrp="1"/>
          </p:cNvGraphicFramePr>
          <p:nvPr>
            <p:ph idx="4294967295"/>
          </p:nvPr>
        </p:nvGraphicFramePr>
        <p:xfrm>
          <a:off x="457200" y="1844675"/>
          <a:ext cx="8229600" cy="493413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Service example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Benefit example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Provisioning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Fodder (grass, herbs, leaves,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Livestock products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2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Freshwater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 Crops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Drinking water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Fish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Fish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Regulating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2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 Carbon sequestration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Climate regulation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Air filtration by vegetation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Cleaner air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Ecosystem regulation of water and  soil erosion flows (e.g. landslide protection)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Protection  of lives and property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2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Cultural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/>
                        <a:cs typeface="MS PGothic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Ecosystems provide attractive spaces and landscape features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/>
                          <a:cs typeface="MS PGothic"/>
                        </a:rPr>
                        <a:t>Recreation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6AAB6-5114-4CC2-A6E2-BE624041E199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323850" y="908050"/>
            <a:ext cx="8634413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Example Ecosystem Service (flow) Accounting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  <p:graphicFrame>
        <p:nvGraphicFramePr>
          <p:cNvPr id="37892" name="Object 25"/>
          <p:cNvGraphicFramePr>
            <a:graphicFrameLocks noChangeAspect="1"/>
          </p:cNvGraphicFramePr>
          <p:nvPr/>
        </p:nvGraphicFramePr>
        <p:xfrm>
          <a:off x="250825" y="2133600"/>
          <a:ext cx="8308975" cy="4418013"/>
        </p:xfrm>
        <a:graphic>
          <a:graphicData uri="http://schemas.openxmlformats.org/presentationml/2006/ole">
            <p:oleObj spid="_x0000_s37892" name="Document" r:id="rId3" imgW="5905283" imgH="173983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91168-54B0-4DE9-BAE4-9545A71EF47E}" type="slidenum">
              <a:rPr lang="en-US"/>
              <a:pPr/>
              <a:t>22</a:t>
            </a:fld>
            <a:endParaRPr lang="en-US"/>
          </a:p>
        </p:txBody>
      </p:sp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1619250" y="981075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Areas for Development in EEA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Investigating spatial unit approach and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scaling up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and aggregation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Testing of models and tools for measuring ecosystem services and characteristics of ecosystem condition</a:t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Testing of classifications and measurement boundaries within the conceptual model (especially CICES and land classifications)</a:t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EFD64-03FE-4DE8-B530-7BA96AEF15A0}" type="slidenum">
              <a:rPr lang="en-US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92150"/>
            <a:ext cx="8964612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Total Economic Value Concept and Ecosystems</a:t>
            </a:r>
            <a:endParaRPr lang="en-GB" smtClean="0">
              <a:ea typeface="ＭＳ Ｐゴシック" pitchFamily="34" charset="-128"/>
            </a:endParaRPr>
          </a:p>
        </p:txBody>
      </p:sp>
      <p:grpSp>
        <p:nvGrpSpPr>
          <p:cNvPr id="39939" name="Group 18"/>
          <p:cNvGrpSpPr>
            <a:grpSpLocks/>
          </p:cNvGrpSpPr>
          <p:nvPr/>
        </p:nvGrpSpPr>
        <p:grpSpPr bwMode="auto">
          <a:xfrm>
            <a:off x="179388" y="1844675"/>
            <a:ext cx="8736012" cy="3648075"/>
            <a:chOff x="113" y="1162"/>
            <a:chExt cx="5503" cy="2298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2109" y="1162"/>
              <a:ext cx="1950" cy="4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Total Economic Value</a:t>
              </a:r>
              <a:endParaRPr lang="en-GB"/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113" y="2931"/>
              <a:ext cx="1270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Direct Use</a:t>
              </a:r>
              <a:endParaRPr lang="en-GB"/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>
              <a:off x="1519" y="2931"/>
              <a:ext cx="1225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Indirect Use</a:t>
              </a:r>
              <a:endParaRPr lang="en-GB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3878" y="2062"/>
              <a:ext cx="1542" cy="49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Non-use Values</a:t>
              </a:r>
              <a:endParaRPr lang="en-GB"/>
            </a:p>
          </p:txBody>
        </p:sp>
        <p:sp>
          <p:nvSpPr>
            <p:cNvPr id="39944" name="AutoShape 9"/>
            <p:cNvSpPr>
              <a:spLocks noChangeArrowheads="1"/>
            </p:cNvSpPr>
            <p:nvPr/>
          </p:nvSpPr>
          <p:spPr bwMode="auto">
            <a:xfrm>
              <a:off x="4604" y="2886"/>
              <a:ext cx="1012" cy="57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/>
                <a:t>Bequest Value</a:t>
              </a:r>
              <a:endParaRPr lang="en-GB"/>
            </a:p>
          </p:txBody>
        </p:sp>
        <p:sp>
          <p:nvSpPr>
            <p:cNvPr id="39945" name="AutoShape 10"/>
            <p:cNvSpPr>
              <a:spLocks noChangeArrowheads="1"/>
            </p:cNvSpPr>
            <p:nvPr/>
          </p:nvSpPr>
          <p:spPr bwMode="auto">
            <a:xfrm>
              <a:off x="3379" y="2886"/>
              <a:ext cx="1105" cy="57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/>
                <a:t>Existence Value</a:t>
              </a:r>
              <a:endParaRPr lang="en-GB"/>
            </a:p>
          </p:txBody>
        </p:sp>
        <p:sp>
          <p:nvSpPr>
            <p:cNvPr id="39946" name="AutoShape 11"/>
            <p:cNvSpPr>
              <a:spLocks noChangeArrowheads="1"/>
            </p:cNvSpPr>
            <p:nvPr/>
          </p:nvSpPr>
          <p:spPr bwMode="auto">
            <a:xfrm>
              <a:off x="657" y="2024"/>
              <a:ext cx="1588" cy="5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Use Values</a:t>
              </a:r>
              <a:endParaRPr lang="en-GB"/>
            </a:p>
          </p:txBody>
        </p:sp>
        <p:sp>
          <p:nvSpPr>
            <p:cNvPr id="39947" name="AutoShape 8"/>
            <p:cNvSpPr>
              <a:spLocks noChangeArrowheads="1"/>
            </p:cNvSpPr>
            <p:nvPr/>
          </p:nvSpPr>
          <p:spPr bwMode="auto">
            <a:xfrm>
              <a:off x="2109" y="2069"/>
              <a:ext cx="1814" cy="545"/>
            </a:xfrm>
            <a:prstGeom prst="roundRect">
              <a:avLst>
                <a:gd name="adj" fmla="val 16667"/>
              </a:avLst>
            </a:prstGeom>
            <a:solidFill>
              <a:srgbClr val="FFFF99">
                <a:alpha val="49019"/>
              </a:srgbClr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Option Value</a:t>
              </a:r>
              <a:endParaRPr lang="en-GB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 flipH="1">
              <a:off x="1676" y="1661"/>
              <a:ext cx="454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4059" y="1661"/>
              <a:ext cx="409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 flipH="1">
              <a:off x="930" y="2568"/>
              <a:ext cx="544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1474" y="2568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flipH="1">
              <a:off x="3923" y="2568"/>
              <a:ext cx="544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4513" y="2568"/>
              <a:ext cx="59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91F4C9-2AE6-4307-9D8B-25EE62B792E4}" type="slidenum">
              <a:rPr lang="en-US"/>
              <a:pPr/>
              <a:t>24</a:t>
            </a:fld>
            <a:endParaRPr lang="en-US"/>
          </a:p>
        </p:txBody>
      </p:sp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0" y="836613"/>
            <a:ext cx="8964613" cy="1143000"/>
          </a:xfrm>
        </p:spPr>
        <p:txBody>
          <a:bodyPr/>
          <a:lstStyle/>
          <a:p>
            <a:pPr algn="ctr" eaLnBrk="1" hangingPunct="1"/>
            <a:r>
              <a:rPr lang="en-US" sz="2400" smtClean="0">
                <a:ea typeface="ＭＳ Ｐゴシック" pitchFamily="34" charset="-128"/>
              </a:rPr>
              <a:t>Valuation of Ecosystem Services and Ecosystem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ＭＳ Ｐゴシック" pitchFamily="34" charset="-128"/>
              </a:rPr>
              <a:t>Prices not directly observable in the market (no exact equivalent to SNA market prices)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Some prices and values embedded in market prices of marketed products (fish, timber, agricultural outputs) and marketed assets (land)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Non-market valuation techniques commonly used to place a value on the welfare impact of losing or gaining ecosystem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Line 2"/>
          <p:cNvSpPr>
            <a:spLocks noChangeShapeType="1"/>
          </p:cNvSpPr>
          <p:nvPr/>
        </p:nvSpPr>
        <p:spPr bwMode="auto">
          <a:xfrm flipV="1">
            <a:off x="2286000" y="1524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6" name="Line 3"/>
          <p:cNvSpPr>
            <a:spLocks noChangeShapeType="1"/>
          </p:cNvSpPr>
          <p:nvPr/>
        </p:nvSpPr>
        <p:spPr bwMode="auto">
          <a:xfrm>
            <a:off x="228600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 flipH="1">
            <a:off x="22860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886200" y="2895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4419600" y="16002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Supply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4572000" y="3962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Demand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3563938" y="51577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Quantity (Q)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 rot="10800000">
            <a:off x="1763713" y="3213100"/>
            <a:ext cx="4286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Price (P)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2590800" y="2362200"/>
            <a:ext cx="541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CS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2590800" y="3200400"/>
            <a:ext cx="61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PS</a:t>
            </a:r>
            <a:endParaRPr lang="en-GB" sz="1600">
              <a:latin typeface="Times New Roman" pitchFamily="18" charset="0"/>
            </a:endParaRPr>
          </a:p>
        </p:txBody>
      </p:sp>
      <p:sp>
        <p:nvSpPr>
          <p:cNvPr id="41995" name="Line 13"/>
          <p:cNvSpPr>
            <a:spLocks noChangeShapeType="1"/>
          </p:cNvSpPr>
          <p:nvPr/>
        </p:nvSpPr>
        <p:spPr bwMode="auto">
          <a:xfrm flipV="1">
            <a:off x="2286000" y="1905000"/>
            <a:ext cx="2819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H="1" flipV="1">
            <a:off x="2286000" y="1676400"/>
            <a:ext cx="3200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Rectangle 15"/>
          <p:cNvSpPr>
            <a:spLocks noChangeArrowheads="1"/>
          </p:cNvSpPr>
          <p:nvPr/>
        </p:nvSpPr>
        <p:spPr bwMode="auto">
          <a:xfrm>
            <a:off x="179388" y="620713"/>
            <a:ext cx="8964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Concept of Consumer and Producer Surplus</a:t>
            </a:r>
            <a:endParaRPr lang="en-GB" sz="3200">
              <a:solidFill>
                <a:srgbClr val="0000FF"/>
              </a:solidFill>
            </a:endParaRPr>
          </a:p>
        </p:txBody>
      </p:sp>
      <p:sp>
        <p:nvSpPr>
          <p:cNvPr id="41998" name="AutoShape 16"/>
          <p:cNvSpPr>
            <a:spLocks noChangeArrowheads="1"/>
          </p:cNvSpPr>
          <p:nvPr/>
        </p:nvSpPr>
        <p:spPr bwMode="auto">
          <a:xfrm rot="5400000">
            <a:off x="2483644" y="2780506"/>
            <a:ext cx="1152525" cy="1439863"/>
          </a:xfrm>
          <a:prstGeom prst="rtTriangle">
            <a:avLst/>
          </a:prstGeom>
          <a:solidFill>
            <a:schemeClr val="folHlink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1999" name="AutoShape 17"/>
          <p:cNvSpPr>
            <a:spLocks noChangeArrowheads="1"/>
          </p:cNvSpPr>
          <p:nvPr/>
        </p:nvSpPr>
        <p:spPr bwMode="auto">
          <a:xfrm>
            <a:off x="2339975" y="1773238"/>
            <a:ext cx="1439863" cy="1098550"/>
          </a:xfrm>
          <a:prstGeom prst="rtTriangl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1908175" y="27082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P*</a:t>
            </a:r>
            <a:endParaRPr lang="en-GB" sz="1800"/>
          </a:p>
        </p:txBody>
      </p:sp>
      <p:sp>
        <p:nvSpPr>
          <p:cNvPr id="42001" name="Text Box 19"/>
          <p:cNvSpPr txBox="1">
            <a:spLocks noChangeArrowheads="1"/>
          </p:cNvSpPr>
          <p:nvPr/>
        </p:nvSpPr>
        <p:spPr bwMode="auto">
          <a:xfrm>
            <a:off x="3635375" y="4868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Q*</a:t>
            </a:r>
            <a:endParaRPr lang="en-GB" sz="1800"/>
          </a:p>
        </p:txBody>
      </p:sp>
      <p:sp>
        <p:nvSpPr>
          <p:cNvPr id="42002" name="Text Box 20"/>
          <p:cNvSpPr txBox="1">
            <a:spLocks noChangeArrowheads="1"/>
          </p:cNvSpPr>
          <p:nvPr/>
        </p:nvSpPr>
        <p:spPr bwMode="auto">
          <a:xfrm>
            <a:off x="755650" y="5734050"/>
            <a:ext cx="57610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CS = Consumer Surplus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/>
              <a:t>PS = Producer Surplus</a:t>
            </a:r>
            <a:endParaRPr lang="en-GB" sz="1800"/>
          </a:p>
        </p:txBody>
      </p:sp>
      <p:sp>
        <p:nvSpPr>
          <p:cNvPr id="42003" name="Text Box 20"/>
          <p:cNvSpPr txBox="1">
            <a:spLocks noChangeArrowheads="1"/>
          </p:cNvSpPr>
          <p:nvPr/>
        </p:nvSpPr>
        <p:spPr bwMode="auto">
          <a:xfrm>
            <a:off x="2627313" y="3933825"/>
            <a:ext cx="12969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Costs of Production</a:t>
            </a:r>
            <a:endParaRPr lang="en-GB" sz="16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A9D84F-0C07-42BD-85AC-A00A81C6694B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37537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Valuation Consistent With National Accounts</a:t>
            </a:r>
            <a:endParaRPr lang="en-GB" smtClean="0">
              <a:ea typeface="ＭＳ Ｐゴシック" pitchFamily="34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Many non-market valuation methods estimate value of ecosystem service through </a:t>
            </a:r>
            <a:r>
              <a:rPr lang="en-US" sz="2400" smtClean="0">
                <a:ea typeface="ＭＳ Ｐゴシック" pitchFamily="34" charset="-128"/>
                <a:sym typeface="Symbol" pitchFamily="18" charset="2"/>
              </a:rPr>
              <a:t>CS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Arial" pitchFamily="34" charset="0"/>
                <a:sym typeface="Symbol" pitchFamily="18" charset="2"/>
              </a:rPr>
              <a:t>Welfare-based concept of value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  <a:sym typeface="Symbol" pitchFamily="18" charset="2"/>
              </a:rPr>
              <a:t>Welfare-based concept of value not equivalent to exchange concept of value of SNA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  <a:sym typeface="Symbol" pitchFamily="18" charset="2"/>
              </a:rPr>
              <a:t>Exchange value considers all consumers paying price P* for quantity Q* of a good (so, P x Q equals producer surplus plus costs of production)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  <a:sym typeface="Symbol" pitchFamily="18" charset="2"/>
              </a:rPr>
              <a:t>Under exchange value concept: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Arial" pitchFamily="34" charset="0"/>
                <a:sym typeface="Symbol" pitchFamily="18" charset="2"/>
              </a:rPr>
              <a:t> Total outlays by consumer = total revenue of producers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Arial" pitchFamily="34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ea typeface="ＭＳ Ｐゴシック" pitchFamily="34" charset="-128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Valuation Approaches</a:t>
            </a:r>
            <a:endParaRPr lang="en-GB" smtClean="0">
              <a:ea typeface="ＭＳ Ｐゴシック" pitchFamily="34" charset="-128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Resource rent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Provisioning services (e.g. fish for harvest)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Markets established for regulating services (e.g. carbon)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Revealed preference methods (use values)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Production function approaches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Averting behavior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Replacement cost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Travel cost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Hedonic pricing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Stated preference methods (use and non-use values)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Contingent valuation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Choice experiments</a:t>
            </a:r>
            <a:endParaRPr lang="en-GB" sz="2000" smtClean="0">
              <a:ea typeface="Arial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981075"/>
            <a:ext cx="7086600" cy="11430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SEEA-EEA Valuation Challenges</a:t>
            </a:r>
            <a:endParaRPr lang="en-GB" sz="3600" smtClean="0">
              <a:ea typeface="ＭＳ Ｐゴシック" pitchFamily="34" charset="-128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Which non-market methods can result in values consistent with national accounting?</a:t>
            </a:r>
          </a:p>
          <a:p>
            <a:r>
              <a:rPr lang="en-US" smtClean="0">
                <a:ea typeface="ＭＳ Ｐゴシック" pitchFamily="34" charset="-128"/>
              </a:rPr>
              <a:t>How to aggregate values…</a:t>
            </a:r>
          </a:p>
          <a:p>
            <a:pPr lvl="1">
              <a:buFontTx/>
              <a:buNone/>
            </a:pPr>
            <a:r>
              <a:rPr lang="en-US" smtClean="0">
                <a:ea typeface="Arial" pitchFamily="34" charset="0"/>
              </a:rPr>
              <a:t>…within a single ecosystem?</a:t>
            </a:r>
          </a:p>
          <a:p>
            <a:pPr lvl="1">
              <a:buFontTx/>
              <a:buNone/>
            </a:pPr>
            <a:r>
              <a:rPr lang="en-US" smtClean="0">
                <a:ea typeface="Arial" pitchFamily="34" charset="0"/>
              </a:rPr>
              <a:t>…across ecosystems?</a:t>
            </a:r>
          </a:p>
          <a:p>
            <a:r>
              <a:rPr lang="en-US" smtClean="0">
                <a:ea typeface="ＭＳ Ｐゴシック" pitchFamily="34" charset="-128"/>
              </a:rPr>
              <a:t>How to address uncertainty in valuation estimates?</a:t>
            </a:r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1116013" y="549275"/>
            <a:ext cx="7086600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Research agenda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Development of SEEA Experimental Ecosystem Accounting as a synthesis of developments across disciplines</a:t>
            </a:r>
            <a:br>
              <a:rPr lang="en-US" sz="2400" smtClean="0">
                <a:ea typeface="ＭＳ Ｐゴシック" pitchFamily="34" charset="-128"/>
              </a:rPr>
            </a:br>
            <a:endParaRPr lang="en-US" sz="800" smtClean="0">
              <a:ea typeface="ＭＳ Ｐゴシック" pitchFamily="34" charset="-128"/>
            </a:endParaRP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Short development timeframe that did not aim to resolve all conceptual and methodological issues</a:t>
            </a:r>
            <a:r>
              <a:rPr lang="en-US" sz="800" smtClean="0">
                <a:ea typeface="ＭＳ Ｐゴシック" pitchFamily="34" charset="-128"/>
              </a:rPr>
              <a:t/>
            </a:r>
            <a:br>
              <a:rPr lang="en-US" sz="800" smtClean="0">
                <a:ea typeface="ＭＳ Ｐゴシック" pitchFamily="34" charset="-128"/>
              </a:rPr>
            </a:br>
            <a:endParaRPr lang="en-US" sz="800" smtClean="0">
              <a:ea typeface="ＭＳ Ｐゴシック" pitchFamily="34" charset="-128"/>
            </a:endParaRP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Material presented to UNSC in February 2013</a:t>
            </a:r>
          </a:p>
          <a:p>
            <a:pPr marL="639763" lvl="1" indent="-273050" eaLnBrk="1" hangingPunct="1"/>
            <a:r>
              <a:rPr lang="en-US" sz="1800" smtClean="0">
                <a:ea typeface="Arial" pitchFamily="34" charset="0"/>
              </a:rPr>
              <a:t>Draft SEEA Experimental Ecosystem Accounting</a:t>
            </a:r>
          </a:p>
          <a:p>
            <a:pPr marL="639763" lvl="1" indent="-273050" eaLnBrk="1" hangingPunct="1"/>
            <a:r>
              <a:rPr lang="en-US" sz="1800" smtClean="0">
                <a:ea typeface="Arial" pitchFamily="34" charset="0"/>
              </a:rPr>
              <a:t>Draft Research agenda highlighting the need for continued testing and research </a:t>
            </a:r>
            <a:r>
              <a:rPr lang="en-US" sz="800" smtClean="0">
                <a:ea typeface="Arial" pitchFamily="34" charset="0"/>
              </a:rPr>
              <a:t/>
            </a:r>
            <a:br>
              <a:rPr lang="en-US" sz="800" smtClean="0">
                <a:ea typeface="Arial" pitchFamily="34" charset="0"/>
              </a:rPr>
            </a:br>
            <a:endParaRPr lang="en-US" sz="800" smtClean="0">
              <a:ea typeface="Arial" pitchFamily="34" charset="0"/>
            </a:endParaRP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Current requirement to determine  </a:t>
            </a:r>
          </a:p>
          <a:p>
            <a:pPr marL="639763" lvl="1" indent="-273050" eaLnBrk="1" hangingPunct="1"/>
            <a:r>
              <a:rPr lang="en-US" sz="1800" smtClean="0">
                <a:ea typeface="Arial" pitchFamily="34" charset="0"/>
              </a:rPr>
              <a:t>Priority areas</a:t>
            </a:r>
          </a:p>
          <a:p>
            <a:pPr marL="639763" lvl="1" indent="-273050" eaLnBrk="1" hangingPunct="1"/>
            <a:r>
              <a:rPr lang="en-US" sz="1800" smtClean="0">
                <a:ea typeface="Arial" pitchFamily="34" charset="0"/>
              </a:rPr>
              <a:t>Appropriate mechanisms, resources and links to related projects</a:t>
            </a:r>
            <a:endParaRPr lang="en-US" sz="2000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7BB4C-3EAF-4429-89FD-D5EDD80BBDEF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9144000" cy="1143000"/>
          </a:xfrm>
        </p:spPr>
        <p:txBody>
          <a:bodyPr/>
          <a:lstStyle/>
          <a:p>
            <a:pPr eaLnBrk="1" hangingPunct="1"/>
            <a:r>
              <a:rPr lang="en-US" sz="2600" smtClean="0">
                <a:ea typeface="ＭＳ Ｐゴシック" pitchFamily="34" charset="-128"/>
              </a:rPr>
              <a:t>SEEA-Experimental Ecosystem Accounting - Background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539750" y="1484313"/>
            <a:ext cx="822960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Complements SEEA Central Framework with focus on ecosystems perspective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Developed as part of broader process of revising SEEA 2003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Integrated system of  information on distinct stocks and flows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Not a statistical standard but synthesizes current knowledge related to ecosystem services, ecosystem condition and related concepts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Experimental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because significant  methodological  challenges remain and further testing of concepts needed</a:t>
            </a:r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1187450" y="404813"/>
            <a:ext cx="7086600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Key aspects of the research agenda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3" y="1773238"/>
            <a:ext cx="8229600" cy="4021137"/>
          </a:xfrm>
        </p:spPr>
        <p:txBody>
          <a:bodyPr/>
          <a:lstStyle/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Must be multi-disciplinary</a:t>
            </a:r>
          </a:p>
          <a:p>
            <a:pPr marL="639763" lvl="1" indent="-273050" eaLnBrk="1" hangingPunct="1"/>
            <a:r>
              <a:rPr lang="en-US" smtClean="0">
                <a:ea typeface="Arial" pitchFamily="34" charset="0"/>
              </a:rPr>
              <a:t>Not aiming at discipline specific measurement improvement (although these are important)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Must aim to cover multiple ecosystem types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Must incorporate both conceptual work and testing of definitions and methods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Must integrate effectively with existing projects and new initiatives 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Should link with research agenda for the SEEA Central Framework and be associated with implementation of the SEEA Central Framework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>
          <a:xfrm>
            <a:off x="1187450" y="549275"/>
            <a:ext cx="7086600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Priority #1: Spatial units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3" y="1628775"/>
            <a:ext cx="8229600" cy="4021138"/>
          </a:xfrm>
        </p:spPr>
        <p:txBody>
          <a:bodyPr/>
          <a:lstStyle/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Delineating appropriate spatial units and associated classification is central to effective progress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Units model generally accepted but is a blend of many perspectives and needs to be tested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Extensions to consider marine areas and the atmosphere are needed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Important to consider optimal links to geo-referencing of socio-economic data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Links to defining classifications for land use and land cover are important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>
          <a:xfrm>
            <a:off x="971550" y="692150"/>
            <a:ext cx="7715250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Priority area #2: Methods for measuring ecosystem services and assets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Concepts and definitions described in SEEA Experimental Ecosystem Accounting</a:t>
            </a: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Less obvious exactly how to generate the data</a:t>
            </a: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Key considerations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How to determine the most important services and characteristics (don</a:t>
            </a:r>
            <a:r>
              <a:rPr lang="ja-JP" altLang="en-US" sz="2000" smtClean="0">
                <a:ea typeface="ＭＳ Ｐゴシック" pitchFamily="34" charset="-128"/>
              </a:rPr>
              <a:t>’</a:t>
            </a:r>
            <a:r>
              <a:rPr lang="en-US" altLang="ja-JP" sz="2000" smtClean="0">
                <a:ea typeface="ＭＳ Ｐゴシック" pitchFamily="34" charset="-128"/>
              </a:rPr>
              <a:t>t focus on only the measureable)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Linking physical flows of ES to beneficiaries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Advancing development of classifications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Determining reference/benchmark conditions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Incorporating measures of biodiversity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Variation in methods across ecosystem type</a:t>
            </a:r>
          </a:p>
          <a:p>
            <a:pPr marL="639763" lvl="1" indent="-273050" eaLnBrk="1" hangingPunct="1"/>
            <a:endParaRPr lang="en-US" smtClean="0">
              <a:ea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8101013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Priority area #3 : Presentation and structure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Concepts and methods need to be developed in the context of disseminating information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Accounting structures are only indicative in the SEEA Experimental Ecosystem Accounting text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Key considerations</a:t>
            </a:r>
          </a:p>
          <a:p>
            <a:pPr marL="639763" lvl="1" indent="-273050" eaLnBrk="1" hangingPunct="1"/>
            <a:r>
              <a:rPr lang="en-US" smtClean="0">
                <a:ea typeface="Arial" pitchFamily="34" charset="0"/>
              </a:rPr>
              <a:t>Matching information requirements to concepts and methods</a:t>
            </a:r>
          </a:p>
          <a:p>
            <a:pPr marL="639763" lvl="1" indent="-273050" eaLnBrk="1" hangingPunct="1"/>
            <a:r>
              <a:rPr lang="en-US" smtClean="0">
                <a:ea typeface="Arial" pitchFamily="34" charset="0"/>
              </a:rPr>
              <a:t>Approaches to linking ecosystem data to socio-economic data</a:t>
            </a:r>
          </a:p>
          <a:p>
            <a:pPr marL="639763" lvl="1" indent="-273050" eaLnBrk="1" hangingPunct="1"/>
            <a:r>
              <a:rPr lang="en-US" smtClean="0">
                <a:ea typeface="Arial" pitchFamily="34" charset="0"/>
              </a:rPr>
              <a:t>Development of different dissemination techniques especially maps</a:t>
            </a:r>
          </a:p>
          <a:p>
            <a:pPr marL="639763" lvl="1" indent="-273050" eaLnBrk="1" hangingPunct="1"/>
            <a:r>
              <a:rPr lang="en-US" smtClean="0">
                <a:ea typeface="Arial" pitchFamily="34" charset="0"/>
              </a:rPr>
              <a:t>Articulation of potential indicators</a:t>
            </a:r>
          </a:p>
          <a:p>
            <a:pPr marL="273050" indent="-273050"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900113" y="274638"/>
            <a:ext cx="8064500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Priority #4: Linking to socio-economic data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750" y="1557338"/>
            <a:ext cx="8229600" cy="4381500"/>
          </a:xfrm>
        </p:spPr>
        <p:txBody>
          <a:bodyPr/>
          <a:lstStyle/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SEEA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objective is to bring environmental and economic information together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Challenge to ensure that the spatial scales used to compile ecosystem related data are aligned with those used for socio-economic data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Many developments on geo-referencing socio-economic data underway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Objective here is to examine ways to harness these developments and associated techniques around big data for use in accounting situations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Close links needed to delineation of spatial units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 idx="4294967295"/>
          </p:nvPr>
        </p:nvSpPr>
        <p:spPr>
          <a:xfrm>
            <a:off x="827088" y="274638"/>
            <a:ext cx="8316912" cy="1143000"/>
          </a:xfrm>
        </p:spPr>
        <p:txBody>
          <a:bodyPr anchor="b"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Priority area #5: Valuation of ecosystem services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This topic has much momentum in many places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Text of SEEA Experimental Ecosystem Accounting highlights some important considerations from an accounting perspective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Important to engage with economists to reach common understanding of potential methods and relevant assumptions</a:t>
            </a:r>
          </a:p>
          <a:p>
            <a:pPr marL="273050" indent="-273050" eaLnBrk="1" hangingPunct="1"/>
            <a:r>
              <a:rPr lang="en-US" smtClean="0">
                <a:ea typeface="ＭＳ Ｐゴシック" pitchFamily="34" charset="-128"/>
              </a:rPr>
              <a:t>Important links also to developments at the corporate level in integrating values of ecosystem services in business accounting frameworks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>
          <a:xfrm>
            <a:off x="1116013" y="981075"/>
            <a:ext cx="7086600" cy="782638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Medium to longer term priorities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288" y="1916113"/>
            <a:ext cx="8229600" cy="3806825"/>
          </a:xfrm>
        </p:spPr>
        <p:txBody>
          <a:bodyPr/>
          <a:lstStyle/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Accounting concepts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Degradation – valuation and allocation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Integration of ecosystem values into standard accounts and balance sheets (links to wealth a/c)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Treatment of expenditures on ecosystems (incl PES)</a:t>
            </a: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Connections between ecosystem services and ecosystem condition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Often seen as competing approaches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SEEA EEA sees clear links but they are complex and non-linear</a:t>
            </a:r>
          </a:p>
          <a:p>
            <a:pPr marL="273050" indent="-273050" eaLnBrk="1" hangingPunct="1"/>
            <a:r>
              <a:rPr lang="en-US" sz="2400" smtClean="0">
                <a:ea typeface="ＭＳ Ｐゴシック" pitchFamily="34" charset="-128"/>
              </a:rPr>
              <a:t>Aggregation and ecosystem-wide indicators</a:t>
            </a:r>
          </a:p>
          <a:p>
            <a:pPr marL="639763" lvl="1" indent="-273050" eaLnBrk="1" hangingPunct="1"/>
            <a:r>
              <a:rPr lang="en-US" sz="2000" smtClean="0">
                <a:ea typeface="Arial" pitchFamily="34" charset="0"/>
              </a:rPr>
              <a:t>Most challenging aspect: needs to build and combine all other research and testing work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>
          <a:xfrm>
            <a:off x="1258888" y="274638"/>
            <a:ext cx="7885112" cy="1143000"/>
          </a:xfrm>
        </p:spPr>
        <p:txBody>
          <a:bodyPr anchor="b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Management and governance proposals</a:t>
            </a:r>
          </a:p>
        </p:txBody>
      </p:sp>
      <p:sp>
        <p:nvSpPr>
          <p:cNvPr id="2293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0825" y="1844675"/>
            <a:ext cx="8675688" cy="4897438"/>
          </a:xfrm>
        </p:spPr>
        <p:txBody>
          <a:bodyPr/>
          <a:lstStyle/>
          <a:p>
            <a:pPr marL="273050" indent="-273050" eaLnBrk="1" hangingPunct="1">
              <a:defRPr/>
            </a:pPr>
            <a:r>
              <a:rPr lang="en-US" sz="2400" dirty="0" err="1" smtClean="0">
                <a:ea typeface="+mn-ea"/>
              </a:rPr>
              <a:t>Recognise</a:t>
            </a:r>
            <a:r>
              <a:rPr lang="en-US" sz="2400" dirty="0" smtClean="0">
                <a:ea typeface="+mn-ea"/>
              </a:rPr>
              <a:t> multi-agency requirements and harnessing existing knowledge</a:t>
            </a:r>
          </a:p>
          <a:p>
            <a:pPr marL="273050" indent="-273050" eaLnBrk="1" hangingPunct="1">
              <a:defRPr/>
            </a:pPr>
            <a:r>
              <a:rPr lang="en-US" sz="2400" dirty="0" smtClean="0">
                <a:ea typeface="+mn-ea"/>
              </a:rPr>
              <a:t>Technical committee under the auspices of the UNCEEA responsible for:</a:t>
            </a:r>
          </a:p>
          <a:p>
            <a:pPr marL="1039813" lvl="2" indent="-273050" eaLnBrk="1" hangingPunct="1">
              <a:defRPr/>
            </a:pPr>
            <a:r>
              <a:rPr lang="en-US" dirty="0" smtClean="0"/>
              <a:t>Coordinate and the advancement of the research agenda on the basis of lessons learnt from testing with the objective of developing best practices and in the longer term mainstreaming </a:t>
            </a:r>
          </a:p>
          <a:p>
            <a:pPr marL="914400" lvl="2" indent="-182563" eaLnBrk="1" hangingPunct="1">
              <a:defRPr/>
            </a:pPr>
            <a:r>
              <a:rPr lang="en-US" dirty="0" smtClean="0"/>
              <a:t> Drafting practical guidance on how to</a:t>
            </a:r>
          </a:p>
          <a:p>
            <a:pPr marL="1039813" lvl="2" indent="-273050" eaLnBrk="1" hangingPunct="1">
              <a:defRPr/>
            </a:pPr>
            <a:r>
              <a:rPr lang="en-US" dirty="0" smtClean="0"/>
              <a:t>Organizing Forum of Experts (yearly)</a:t>
            </a:r>
          </a:p>
          <a:p>
            <a:pPr marL="914400" lvl="2" indent="-182563" eaLnBrk="1" hangingPunct="1">
              <a:defRPr/>
            </a:pPr>
            <a:r>
              <a:rPr lang="en-US" dirty="0" smtClean="0"/>
              <a:t>Building connections and networks and putting SEEA Experimental Ecosystem Accounting on the agenda of other groups</a:t>
            </a:r>
          </a:p>
          <a:p>
            <a:pPr marL="1039813" lvl="2" indent="-273050" eaLnBrk="1" hangingPunct="1">
              <a:defRPr/>
            </a:pPr>
            <a:r>
              <a:rPr lang="en-US" dirty="0" smtClean="0"/>
              <a:t>Identification of research and testing opportunities</a:t>
            </a:r>
          </a:p>
          <a:p>
            <a:pPr marL="1039813" lvl="2" indent="-273050" eaLnBrk="1" hangingPunct="1">
              <a:defRPr/>
            </a:pPr>
            <a:r>
              <a:rPr lang="en-US" dirty="0" smtClean="0"/>
              <a:t>Future international conference (every 3 years)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455025" cy="1143000"/>
          </a:xfrm>
        </p:spPr>
        <p:txBody>
          <a:bodyPr/>
          <a:lstStyle/>
          <a:p>
            <a:pPr eaLnBrk="1" hangingPunct="1"/>
            <a:r>
              <a:rPr lang="en-US" sz="2600" smtClean="0">
                <a:ea typeface="ＭＳ Ｐゴシック" pitchFamily="34" charset="-128"/>
              </a:rPr>
              <a:t>Testing the SEEA Experimental Ecosystem Accounting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Initial stages, still experimental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High interest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On-going project UNSD, UNEP and CBD with testing in 7 countries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Bhutan, Chile, Mexico, Indonesia, Mauritius, Vietnam, South Africa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A1237-AE0D-4FB6-951D-2DD31D830396}" type="slidenum">
              <a:rPr lang="en-US"/>
              <a:pPr/>
              <a:t>39</a:t>
            </a:fld>
            <a:endParaRPr lang="en-US"/>
          </a:p>
        </p:txBody>
      </p:sp>
      <p:sp>
        <p:nvSpPr>
          <p:cNvPr id="58370" name="Title 1"/>
          <p:cNvSpPr>
            <a:spLocks noGrp="1"/>
          </p:cNvSpPr>
          <p:nvPr>
            <p:ph type="ctrTitle" idx="4294967295"/>
          </p:nvPr>
        </p:nvSpPr>
        <p:spPr>
          <a:xfrm>
            <a:off x="1692275" y="2060575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Thank You!</a:t>
            </a: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1" name="Subtitle 2"/>
          <p:cNvSpPr>
            <a:spLocks noGrp="1"/>
          </p:cNvSpPr>
          <p:nvPr>
            <p:ph type="subTitle" idx="4294967295"/>
          </p:nvPr>
        </p:nvSpPr>
        <p:spPr>
          <a:xfrm>
            <a:off x="1309688" y="4418013"/>
            <a:ext cx="6400800" cy="17541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98989"/>
                </a:solidFill>
                <a:ea typeface="ＭＳ Ｐゴシック" pitchFamily="34" charset="-128"/>
              </a:rPr>
              <a:t>Alessandra Alfieri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98989"/>
                </a:solidFill>
                <a:ea typeface="ＭＳ Ｐゴシック" pitchFamily="34" charset="-128"/>
                <a:hlinkClick r:id="rId2"/>
              </a:rPr>
              <a:t>alfieri@un.org</a:t>
            </a:r>
            <a:endParaRPr lang="en-US" smtClean="0">
              <a:solidFill>
                <a:srgbClr val="898989"/>
              </a:solidFill>
              <a:ea typeface="ＭＳ Ｐゴシック" pitchFamily="34" charset="-128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98989"/>
                </a:solidFill>
                <a:ea typeface="ＭＳ Ｐゴシック" pitchFamily="34" charset="-128"/>
              </a:rPr>
              <a:t>seea@un.org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8D25D-614E-4789-B69C-55B70118EC05}" type="slidenum">
              <a:rPr lang="en-US"/>
              <a:pPr/>
              <a:t>4</a:t>
            </a:fld>
            <a:endParaRPr lang="en-US"/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539750" y="620713"/>
            <a:ext cx="79502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Relationship to SEEA Central Framework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Extends range of flows  (production  boundary) for accounting compared to SNA and SEEA in physical and monetary terms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Many flows from Central Framework also included in Experimental Ecosystem Accounting  (e.g. flows of timber), but  extension of EEA is to attribute flows to spatial areas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ea typeface="ＭＳ Ｐゴシック" pitchFamily="34" charset="-128"/>
              </a:rPr>
              <a:t>Some Central Framework natural input flows are excluded  from Experimental Ecosystem Accounting (e.g.  mineral and energy resources)</a:t>
            </a:r>
          </a:p>
          <a:p>
            <a:pPr eaLnBrk="1" hangingPunct="1">
              <a:lnSpc>
                <a:spcPct val="90000"/>
              </a:lnSpc>
            </a:pPr>
            <a:endParaRPr lang="en-US" sz="26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30D1-C392-4416-A8FD-F0EF87B42082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Interdisciplinary Approach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Conceptual model in ecosystem accounting draws from: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Ecology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Economics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National accounts</a:t>
            </a:r>
          </a:p>
          <a:p>
            <a:pPr lvl="1" eaLnBrk="1" hangingPunct="1"/>
            <a:r>
              <a:rPr lang="en-US" smtClean="0">
                <a:ea typeface="Arial" pitchFamily="34" charset="0"/>
              </a:rPr>
              <a:t>Statistical measurement</a:t>
            </a:r>
            <a:br>
              <a:rPr lang="en-US" smtClean="0">
                <a:ea typeface="Arial" pitchFamily="34" charset="0"/>
              </a:rPr>
            </a:br>
            <a:endParaRPr lang="en-US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972CF3-6FEF-4AAA-9DB7-2C0BCE46BC73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1619250" y="692150"/>
            <a:ext cx="7086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Why ecosystem accounts?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Information for tracking changes in ecosystems, such as degradation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Information for linking those changes to human activities and human well-being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Extends the scope of  our information for analysis of impacts on the environment (and, thus, ultimately, on societies)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Information on ecosystem services and the trade-offs/co-benefits involved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028C7-EF7F-4FA0-A9EA-6E80199F6D6B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What is an ecosystem?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i="1" smtClean="0">
                <a:ea typeface="ＭＳ Ｐゴシック" pitchFamily="34" charset="-128"/>
              </a:rPr>
              <a:t>dynamic complex of plant, animal and micro-organism communities and their non-living environment interacting as a functional unit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i="1" smtClean="0">
                <a:ea typeface="ＭＳ Ｐゴシック" pitchFamily="34" charset="-128"/>
              </a:rPr>
              <a:t>	</a:t>
            </a:r>
            <a:r>
              <a:rPr lang="en-US" sz="2300" smtClean="0">
                <a:ea typeface="ＭＳ Ｐゴシック" pitchFamily="34" charset="-128"/>
              </a:rPr>
              <a:t>-UN Convention on Biological Diversity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300" smtClean="0">
                <a:ea typeface="ＭＳ Ｐゴシック" pitchFamily="34" charset="-128"/>
              </a:rPr>
              <a:t>Note: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Definition is independent of spatial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Ecosystems are  inevitably  interconnected or overlapping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Thus, the scale of analysis depends on the  relationships we want to study , which, for ecosystem accounting, is primarily the relationships/flows  between ecosystems and societies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447800" y="2209800"/>
            <a:ext cx="5761038" cy="1981200"/>
          </a:xfrm>
          <a:prstGeom prst="ellips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entury Schoolbook" charset="0"/>
              <a:ea typeface="ＭＳ Ｐゴシック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501775" y="5029200"/>
            <a:ext cx="5638800" cy="1828800"/>
          </a:xfrm>
          <a:prstGeom prst="ellips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entury Schoolbook" charset="0"/>
              <a:ea typeface="ＭＳ Ｐゴシック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057400" y="3200400"/>
            <a:ext cx="4481513" cy="9826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999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entury Schoolbook" charset="0"/>
            </a:endParaRPr>
          </a:p>
        </p:txBody>
      </p:sp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2438400" y="2590800"/>
            <a:ext cx="3756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800" b="1"/>
              <a:t>Individual &amp; societal well-being</a:t>
            </a:r>
          </a:p>
        </p:txBody>
      </p:sp>
      <p:sp>
        <p:nvSpPr>
          <p:cNvPr id="56326" name="TextBox 7"/>
          <p:cNvSpPr txBox="1">
            <a:spLocks noChangeArrowheads="1"/>
          </p:cNvSpPr>
          <p:nvPr/>
        </p:nvSpPr>
        <p:spPr bwMode="auto">
          <a:xfrm>
            <a:off x="1905000" y="3429000"/>
            <a:ext cx="4837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sz="1800" b="1"/>
              <a:t>Benefits</a:t>
            </a:r>
          </a:p>
          <a:p>
            <a:pPr algn="ctr" defTabSz="457200"/>
            <a:r>
              <a:rPr lang="en-US" sz="1800" b="1"/>
              <a:t>SNA &amp; non-SNA</a:t>
            </a:r>
          </a:p>
        </p:txBody>
      </p:sp>
      <p:sp>
        <p:nvSpPr>
          <p:cNvPr id="56327" name="TextBox 11"/>
          <p:cNvSpPr txBox="1">
            <a:spLocks noChangeArrowheads="1"/>
          </p:cNvSpPr>
          <p:nvPr/>
        </p:nvSpPr>
        <p:spPr bwMode="auto">
          <a:xfrm>
            <a:off x="4800600" y="4495800"/>
            <a:ext cx="2451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800" b="1"/>
              <a:t>Ecosystem services</a:t>
            </a:r>
          </a:p>
        </p:txBody>
      </p:sp>
      <p:sp>
        <p:nvSpPr>
          <p:cNvPr id="13" name="Up Arrow 12"/>
          <p:cNvSpPr>
            <a:spLocks noChangeArrowheads="1"/>
          </p:cNvSpPr>
          <p:nvPr/>
        </p:nvSpPr>
        <p:spPr bwMode="auto">
          <a:xfrm>
            <a:off x="3863975" y="4267200"/>
            <a:ext cx="914400" cy="990600"/>
          </a:xfrm>
          <a:prstGeom prst="upArrow">
            <a:avLst>
              <a:gd name="adj1" fmla="val 50000"/>
              <a:gd name="adj2" fmla="val 32264"/>
            </a:avLst>
          </a:prstGeom>
          <a:gradFill rotWithShape="1">
            <a:gsLst>
              <a:gs pos="0">
                <a:srgbClr val="00AFAF"/>
              </a:gs>
              <a:gs pos="20000">
                <a:srgbClr val="00AAAA"/>
              </a:gs>
              <a:gs pos="100000">
                <a:srgbClr val="008181"/>
              </a:gs>
            </a:gsLst>
            <a:lin ang="5400000"/>
          </a:gradFill>
          <a:ln w="9525">
            <a:solidFill>
              <a:srgbClr val="00999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entury Schoolbook" charset="0"/>
            </a:endParaRPr>
          </a:p>
        </p:txBody>
      </p:sp>
      <p:sp>
        <p:nvSpPr>
          <p:cNvPr id="56329" name="TextBox 13"/>
          <p:cNvSpPr txBox="1">
            <a:spLocks noChangeArrowheads="1"/>
          </p:cNvSpPr>
          <p:nvPr/>
        </p:nvSpPr>
        <p:spPr bwMode="auto">
          <a:xfrm>
            <a:off x="3124200" y="6248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800" b="1"/>
              <a:t>ECOSYSTEM ASSET</a:t>
            </a:r>
          </a:p>
        </p:txBody>
      </p:sp>
      <p:sp>
        <p:nvSpPr>
          <p:cNvPr id="56330" name="TextBox 14"/>
          <p:cNvSpPr txBox="1">
            <a:spLocks noChangeArrowheads="1"/>
          </p:cNvSpPr>
          <p:nvPr/>
        </p:nvSpPr>
        <p:spPr bwMode="auto">
          <a:xfrm>
            <a:off x="1035050" y="57150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/>
              <a:t>Ecosystem characteristics</a:t>
            </a:r>
          </a:p>
        </p:txBody>
      </p:sp>
      <p:sp>
        <p:nvSpPr>
          <p:cNvPr id="56331" name="TextBox 15"/>
          <p:cNvSpPr txBox="1">
            <a:spLocks noChangeArrowheads="1"/>
          </p:cNvSpPr>
          <p:nvPr/>
        </p:nvSpPr>
        <p:spPr bwMode="auto">
          <a:xfrm>
            <a:off x="3679825" y="5715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/>
              <a:t>Intra-ecosystem flows</a:t>
            </a:r>
          </a:p>
        </p:txBody>
      </p:sp>
      <p:sp>
        <p:nvSpPr>
          <p:cNvPr id="56332" name="TextBox 16"/>
          <p:cNvSpPr txBox="1">
            <a:spLocks noChangeArrowheads="1"/>
          </p:cNvSpPr>
          <p:nvPr/>
        </p:nvSpPr>
        <p:spPr bwMode="auto">
          <a:xfrm>
            <a:off x="6019800" y="5715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400"/>
              <a:t>Inter-ecosystem flows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6759575" y="5029200"/>
            <a:ext cx="1066800" cy="685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 flipV="1">
            <a:off x="6553200" y="4953000"/>
            <a:ext cx="1066800" cy="685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6335" name="TextBox 19"/>
          <p:cNvSpPr txBox="1">
            <a:spLocks noChangeArrowheads="1"/>
          </p:cNvSpPr>
          <p:nvPr/>
        </p:nvSpPr>
        <p:spPr bwMode="auto">
          <a:xfrm>
            <a:off x="0" y="4600575"/>
            <a:ext cx="2693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sz="1600" b="1"/>
              <a:t>Human inputs (e.g. labour, produced assets)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flipV="1">
            <a:off x="2555875" y="4114800"/>
            <a:ext cx="492125" cy="838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31825" y="5410200"/>
            <a:ext cx="7620000" cy="838200"/>
          </a:xfrm>
          <a:prstGeom prst="ellips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42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entury Schoolbook" charset="0"/>
              <a:ea typeface="ＭＳ Ｐゴシック" charset="0"/>
            </a:endParaRPr>
          </a:p>
        </p:txBody>
      </p:sp>
      <p:sp>
        <p:nvSpPr>
          <p:cNvPr id="56338" name="TextBox 22"/>
          <p:cNvSpPr txBox="1">
            <a:spLocks noChangeArrowheads="1"/>
          </p:cNvSpPr>
          <p:nvPr/>
        </p:nvSpPr>
        <p:spPr bwMode="auto">
          <a:xfrm>
            <a:off x="3376613" y="54244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en-US" sz="1800" b="1"/>
              <a:t>Ecosystem processes</a:t>
            </a:r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 flipH="1" flipV="1">
            <a:off x="2286000" y="3048000"/>
            <a:ext cx="503238" cy="4333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 flipV="1">
            <a:off x="4343400" y="2895600"/>
            <a:ext cx="0" cy="4318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V="1">
            <a:off x="5867400" y="3048000"/>
            <a:ext cx="360363" cy="50482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3573" name="AutoShape 23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765175"/>
            <a:ext cx="8964612" cy="1143000"/>
          </a:xfrm>
        </p:spPr>
        <p:txBody>
          <a:bodyPr anchor="b"/>
          <a:lstStyle/>
          <a:p>
            <a:r>
              <a:rPr lang="en-US" sz="2800" smtClean="0">
                <a:ea typeface="ＭＳ Ｐゴシック" pitchFamily="34" charset="-128"/>
              </a:rPr>
              <a:t>Ecosystem Services as Flows From Ecosystem Assets</a:t>
            </a:r>
            <a:endParaRPr lang="en-GB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56325" grpId="0"/>
      <p:bldP spid="56326" grpId="0"/>
      <p:bldP spid="56327" grpId="0"/>
      <p:bldP spid="13" grpId="0" animBg="1"/>
      <p:bldP spid="56329" grpId="0"/>
      <p:bldP spid="56330" grpId="0"/>
      <p:bldP spid="56331" grpId="0"/>
      <p:bldP spid="56332" grpId="0"/>
      <p:bldP spid="56335" grpId="0"/>
      <p:bldP spid="22" grpId="0" animBg="1"/>
      <p:bldP spid="56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696D7C3-4CB5-44E1-B31A-333B18585959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Ecosystem Assets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Spatial area comprised of  characteristics that are fundamental to analysis of ecosystems,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ea typeface="Arial" pitchFamily="34" charset="0"/>
              </a:rPr>
              <a:t>Stocks  and changes in stocks measured from 2 perspectives:  ecosystem condition and ecosystem extent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000" smtClean="0">
                <a:ea typeface="ＭＳ Ｐゴシック" pitchFamily="34" charset="-128"/>
              </a:rPr>
              <a:t>“</a:t>
            </a:r>
            <a:r>
              <a:rPr lang="en-US" altLang="ja-JP" sz="2000" smtClean="0">
                <a:ea typeface="ＭＳ Ｐゴシック" pitchFamily="34" charset="-128"/>
              </a:rPr>
              <a:t>Operational</a:t>
            </a:r>
            <a:r>
              <a:rPr lang="ja-JP" altLang="en-US" sz="2000" smtClean="0">
                <a:ea typeface="ＭＳ Ｐゴシック" pitchFamily="34" charset="-128"/>
              </a:rPr>
              <a:t>”</a:t>
            </a:r>
            <a:r>
              <a:rPr lang="en-US" altLang="ja-JP" sz="2000" smtClean="0">
                <a:ea typeface="ＭＳ Ｐゴシック" pitchFamily="34" charset="-128"/>
              </a:rPr>
              <a:t> characteristics of an ecosystem asset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Arial" pitchFamily="34" charset="0"/>
              </a:rPr>
              <a:t>Structure (e.g. food web)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Arial" pitchFamily="34" charset="0"/>
              </a:rPr>
              <a:t>Composition (biotic and abiotic components)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Arial" pitchFamily="34" charset="0"/>
              </a:rPr>
              <a:t>Processes (e.g. photosynthesis)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Arial" pitchFamily="34" charset="0"/>
              </a:rPr>
              <a:t>Functions (e.g. resilience)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>
                <a:ea typeface="Arial" pitchFamily="34" charset="0"/>
              </a:rPr>
              <a:t>Contrast with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individual resources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endParaRPr lang="en-US" altLang="ja-JP" sz="24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sz="2200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/>
            <a:cs typeface="MS PGothic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/>
            <a:cs typeface="MS PGothic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SEEA__Overview_Implementation_Marseilles_v3</Template>
  <TotalTime>1983</TotalTime>
  <Words>1848</Words>
  <Application>Microsoft Office PowerPoint</Application>
  <PresentationFormat>On-screen Show (4:3)</PresentationFormat>
  <Paragraphs>323</Paragraphs>
  <Slides>39</Slides>
  <Notes>5</Notes>
  <HiddenSlides>7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ＭＳ Ｐゴシック</vt:lpstr>
      <vt:lpstr>Wingdings</vt:lpstr>
      <vt:lpstr>Calibri</vt:lpstr>
      <vt:lpstr>ＭＳ Ｐゴシック</vt:lpstr>
      <vt:lpstr>Century Schoolbook</vt:lpstr>
      <vt:lpstr>Times New Roman</vt:lpstr>
      <vt:lpstr>Symbol</vt:lpstr>
      <vt:lpstr>1_Default Design</vt:lpstr>
      <vt:lpstr>Document</vt:lpstr>
      <vt:lpstr>Experimental Ecosystem Accounting (EEA): Introduction</vt:lpstr>
      <vt:lpstr>Slide 2</vt:lpstr>
      <vt:lpstr>SEEA-Experimental Ecosystem Accounting - Background</vt:lpstr>
      <vt:lpstr>Relationship to SEEA Central Framework</vt:lpstr>
      <vt:lpstr>Interdisciplinary Approach</vt:lpstr>
      <vt:lpstr>Why ecosystem accounts?</vt:lpstr>
      <vt:lpstr>What is an ecosystem?</vt:lpstr>
      <vt:lpstr>Ecosystem Services as Flows From Ecosystem Assets</vt:lpstr>
      <vt:lpstr>Ecosystem Assets</vt:lpstr>
      <vt:lpstr> Spatial unit</vt:lpstr>
      <vt:lpstr>Slide 11</vt:lpstr>
      <vt:lpstr>Ecosystem Condition</vt:lpstr>
      <vt:lpstr>Example Accounting for Ecosystem Condition Characteristics</vt:lpstr>
      <vt:lpstr>Slide 14</vt:lpstr>
      <vt:lpstr>Land cover account</vt:lpstr>
      <vt:lpstr>Ecosystem Services</vt:lpstr>
      <vt:lpstr>Ecosystem Service Types in SEEA- EEA</vt:lpstr>
      <vt:lpstr>Provisioning Service Example</vt:lpstr>
      <vt:lpstr>Regulating Service Example</vt:lpstr>
      <vt:lpstr>Other Examples of Services and Their Benefits</vt:lpstr>
      <vt:lpstr>Example Ecosystem Service (flow) Accounting</vt:lpstr>
      <vt:lpstr>Areas for Development in EEA</vt:lpstr>
      <vt:lpstr>Total Economic Value Concept and Ecosystems</vt:lpstr>
      <vt:lpstr>Valuation of Ecosystem Services and Ecosystem Assets</vt:lpstr>
      <vt:lpstr>Slide 25</vt:lpstr>
      <vt:lpstr>Valuation Consistent With National Accounts</vt:lpstr>
      <vt:lpstr>Valuation Approaches</vt:lpstr>
      <vt:lpstr>SEEA-EEA Valuation Challenges</vt:lpstr>
      <vt:lpstr>Research agenda</vt:lpstr>
      <vt:lpstr>Key aspects of the research agenda</vt:lpstr>
      <vt:lpstr>Priority #1: Spatial units</vt:lpstr>
      <vt:lpstr>Priority area #2: Methods for measuring ecosystem services and assets</vt:lpstr>
      <vt:lpstr>Priority area #3 : Presentation and structure</vt:lpstr>
      <vt:lpstr>Priority #4: Linking to socio-economic data</vt:lpstr>
      <vt:lpstr>Priority area #5: Valuation of ecosystem services</vt:lpstr>
      <vt:lpstr>Medium to longer term priorities</vt:lpstr>
      <vt:lpstr>Management and governance proposals</vt:lpstr>
      <vt:lpstr>Testing the SEEA Experimental Ecosystem Accounting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unsd</cp:lastModifiedBy>
  <cp:revision>100</cp:revision>
  <dcterms:created xsi:type="dcterms:W3CDTF">2013-09-16T02:26:58Z</dcterms:created>
  <dcterms:modified xsi:type="dcterms:W3CDTF">2014-07-10T13:00:53Z</dcterms:modified>
</cp:coreProperties>
</file>