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40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63" r:id="rId2"/>
    <p:sldId id="538" r:id="rId3"/>
    <p:sldId id="534" r:id="rId4"/>
    <p:sldId id="535" r:id="rId5"/>
    <p:sldId id="536" r:id="rId6"/>
    <p:sldId id="537" r:id="rId7"/>
    <p:sldId id="542" r:id="rId8"/>
    <p:sldId id="543" r:id="rId9"/>
    <p:sldId id="539" r:id="rId10"/>
    <p:sldId id="517" r:id="rId11"/>
    <p:sldId id="546" r:id="rId12"/>
    <p:sldId id="541" r:id="rId13"/>
    <p:sldId id="540" r:id="rId14"/>
    <p:sldId id="545" r:id="rId15"/>
    <p:sldId id="544" r:id="rId16"/>
    <p:sldId id="525" r:id="rId17"/>
    <p:sldId id="547" r:id="rId18"/>
    <p:sldId id="556" r:id="rId19"/>
    <p:sldId id="548" r:id="rId20"/>
    <p:sldId id="549" r:id="rId21"/>
    <p:sldId id="550" r:id="rId22"/>
    <p:sldId id="551" r:id="rId23"/>
    <p:sldId id="552" r:id="rId24"/>
    <p:sldId id="553" r:id="rId25"/>
    <p:sldId id="554" r:id="rId26"/>
    <p:sldId id="555" r:id="rId27"/>
    <p:sldId id="523" r:id="rId28"/>
  </p:sldIdLst>
  <p:sldSz cx="9144000" cy="6858000" type="screen4x3"/>
  <p:notesSz cx="6858000" cy="92964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605E"/>
    <a:srgbClr val="D65486"/>
    <a:srgbClr val="433AF8"/>
    <a:srgbClr val="CCECFF"/>
    <a:srgbClr val="003399"/>
    <a:srgbClr val="FF0000"/>
    <a:srgbClr val="CCFFCC"/>
    <a:srgbClr val="6DAA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3250" autoAdjust="0"/>
  </p:normalViewPr>
  <p:slideViewPr>
    <p:cSldViewPr>
      <p:cViewPr varScale="1">
        <p:scale>
          <a:sx n="110" d="100"/>
          <a:sy n="110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75" d="100"/>
          <a:sy n="75" d="100"/>
        </p:scale>
        <p:origin x="-1338" y="-7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A023D5-0726-41C8-9CB8-8D84D832320B}" type="doc">
      <dgm:prSet loTypeId="urn:microsoft.com/office/officeart/2005/8/layout/default#1" loCatId="list" qsTypeId="urn:microsoft.com/office/officeart/2005/8/quickstyle/3d3" qsCatId="3D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04C4D680-FE98-491B-B743-D422CBC253FF}">
      <dgm:prSet phldrT="[Text]" custT="1"/>
      <dgm:spPr/>
      <dgm:t>
        <a:bodyPr/>
        <a:lstStyle/>
        <a:p>
          <a:r>
            <a:rPr lang="en-US" sz="2400" dirty="0" smtClean="0"/>
            <a:t> </a:t>
          </a:r>
          <a:endParaRPr lang="en-US" sz="2400" dirty="0"/>
        </a:p>
      </dgm:t>
    </dgm:pt>
    <dgm:pt modelId="{7FCA025D-D84A-48CC-B0FD-7A3819407312}" type="parTrans" cxnId="{F9259FDA-17D6-442B-9DC3-245EF4E5ABED}">
      <dgm:prSet/>
      <dgm:spPr/>
      <dgm:t>
        <a:bodyPr/>
        <a:lstStyle/>
        <a:p>
          <a:endParaRPr lang="en-US"/>
        </a:p>
      </dgm:t>
    </dgm:pt>
    <dgm:pt modelId="{63771BDB-4C56-4562-8B8E-8546BD1D9E69}" type="sibTrans" cxnId="{F9259FDA-17D6-442B-9DC3-245EF4E5ABED}">
      <dgm:prSet/>
      <dgm:spPr/>
      <dgm:t>
        <a:bodyPr/>
        <a:lstStyle/>
        <a:p>
          <a:endParaRPr lang="en-US"/>
        </a:p>
      </dgm:t>
    </dgm:pt>
    <dgm:pt modelId="{19552E7D-6DBA-4391-81A1-ED76E07EC1C0}">
      <dgm:prSet phldrT="[Text]"/>
      <dgm:spPr/>
      <dgm:t>
        <a:bodyPr/>
        <a:lstStyle/>
        <a:p>
          <a:endParaRPr lang="en-US" sz="2400" dirty="0" smtClean="0"/>
        </a:p>
        <a:p>
          <a:r>
            <a:rPr lang="en-US" sz="2000" dirty="0" smtClean="0"/>
            <a:t> </a:t>
          </a:r>
          <a:endParaRPr lang="en-US" sz="2000" dirty="0"/>
        </a:p>
      </dgm:t>
    </dgm:pt>
    <dgm:pt modelId="{85F4B04C-5FEE-4FC6-994C-4A1D272E6ABF}" type="sibTrans" cxnId="{FB9C6F63-DC45-4E64-8683-0791A0A1257F}">
      <dgm:prSet/>
      <dgm:spPr/>
      <dgm:t>
        <a:bodyPr/>
        <a:lstStyle/>
        <a:p>
          <a:endParaRPr lang="en-US"/>
        </a:p>
      </dgm:t>
    </dgm:pt>
    <dgm:pt modelId="{9B8D43DF-274E-4394-A5D0-DB856B3423A8}" type="parTrans" cxnId="{FB9C6F63-DC45-4E64-8683-0791A0A1257F}">
      <dgm:prSet/>
      <dgm:spPr/>
      <dgm:t>
        <a:bodyPr/>
        <a:lstStyle/>
        <a:p>
          <a:endParaRPr lang="en-US"/>
        </a:p>
      </dgm:t>
    </dgm:pt>
    <dgm:pt modelId="{6128ED15-CD2C-4A32-A833-746A9807B2D5}">
      <dgm:prSet phldrT="[Text]"/>
      <dgm:spPr/>
      <dgm:t>
        <a:bodyPr/>
        <a:lstStyle/>
        <a:p>
          <a:endParaRPr lang="en-US" dirty="0"/>
        </a:p>
      </dgm:t>
    </dgm:pt>
    <dgm:pt modelId="{8D13BF2F-9B79-44DA-BDCD-D02B3CD3CA86}" type="sibTrans" cxnId="{CEB1816E-28A5-48DA-AAA1-041520FE6400}">
      <dgm:prSet/>
      <dgm:spPr/>
      <dgm:t>
        <a:bodyPr/>
        <a:lstStyle/>
        <a:p>
          <a:endParaRPr lang="en-US"/>
        </a:p>
      </dgm:t>
    </dgm:pt>
    <dgm:pt modelId="{A627B1AE-763C-496E-8639-4B9B2B63D1DC}" type="parTrans" cxnId="{CEB1816E-28A5-48DA-AAA1-041520FE6400}">
      <dgm:prSet/>
      <dgm:spPr/>
      <dgm:t>
        <a:bodyPr/>
        <a:lstStyle/>
        <a:p>
          <a:endParaRPr lang="en-US"/>
        </a:p>
      </dgm:t>
    </dgm:pt>
    <dgm:pt modelId="{49E59D73-921D-4427-A02F-F956C0236A07}">
      <dgm:prSet phldrT="[Text]" custT="1"/>
      <dgm:spPr/>
      <dgm:t>
        <a:bodyPr/>
        <a:lstStyle/>
        <a:p>
          <a:endParaRPr lang="en-US" sz="2000" dirty="0" smtClean="0"/>
        </a:p>
      </dgm:t>
    </dgm:pt>
    <dgm:pt modelId="{26635315-BB98-4385-976C-1DA5BD406E04}" type="sibTrans" cxnId="{3BE9A217-6116-4195-A4B8-992E13D1A168}">
      <dgm:prSet/>
      <dgm:spPr/>
      <dgm:t>
        <a:bodyPr/>
        <a:lstStyle/>
        <a:p>
          <a:endParaRPr lang="en-US"/>
        </a:p>
      </dgm:t>
    </dgm:pt>
    <dgm:pt modelId="{F09F8217-D1C2-405C-96FC-2F3B0547AFBD}" type="parTrans" cxnId="{3BE9A217-6116-4195-A4B8-992E13D1A168}">
      <dgm:prSet/>
      <dgm:spPr/>
      <dgm:t>
        <a:bodyPr/>
        <a:lstStyle/>
        <a:p>
          <a:endParaRPr lang="en-US"/>
        </a:p>
      </dgm:t>
    </dgm:pt>
    <dgm:pt modelId="{009184B5-CC6C-4424-BF6F-4D657C2F6947}" type="pres">
      <dgm:prSet presAssocID="{8DA023D5-0726-41C8-9CB8-8D84D832320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D2A40F-82DB-490A-A49D-7F31A8411542}" type="pres">
      <dgm:prSet presAssocID="{19552E7D-6DBA-4391-81A1-ED76E07EC1C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880EF-391C-4FA2-AAAF-0FB994AE58A8}" type="pres">
      <dgm:prSet presAssocID="{85F4B04C-5FEE-4FC6-994C-4A1D272E6ABF}" presName="sibTrans" presStyleCnt="0"/>
      <dgm:spPr/>
    </dgm:pt>
    <dgm:pt modelId="{90A3E69F-52FA-408D-88F9-BE90A98320FC}" type="pres">
      <dgm:prSet presAssocID="{49E59D73-921D-4427-A02F-F956C0236A0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3DE5E-46E1-4B3C-9F6E-CA98C57A8D06}" type="pres">
      <dgm:prSet presAssocID="{26635315-BB98-4385-976C-1DA5BD406E04}" presName="sibTrans" presStyleCnt="0"/>
      <dgm:spPr/>
    </dgm:pt>
    <dgm:pt modelId="{F971E1B4-259C-428B-B1D1-134ACD02E5F2}" type="pres">
      <dgm:prSet presAssocID="{04C4D680-FE98-491B-B743-D422CBC253F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12D13-F584-4D5C-970D-4D2DD4EE20EA}" type="pres">
      <dgm:prSet presAssocID="{63771BDB-4C56-4562-8B8E-8546BD1D9E69}" presName="sibTrans" presStyleCnt="0"/>
      <dgm:spPr/>
    </dgm:pt>
    <dgm:pt modelId="{C6BE610E-CCFB-4FCE-B2D4-45DFB6B1FDC2}" type="pres">
      <dgm:prSet presAssocID="{6128ED15-CD2C-4A32-A833-746A9807B2D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0322BA-CC17-4E02-9A59-9E5F2C6CED96}" type="presOf" srcId="{04C4D680-FE98-491B-B743-D422CBC253FF}" destId="{F971E1B4-259C-428B-B1D1-134ACD02E5F2}" srcOrd="0" destOrd="0" presId="urn:microsoft.com/office/officeart/2005/8/layout/default#1"/>
    <dgm:cxn modelId="{3450DEFE-9932-4804-B948-E2A50DF6EED9}" type="presOf" srcId="{8DA023D5-0726-41C8-9CB8-8D84D832320B}" destId="{009184B5-CC6C-4424-BF6F-4D657C2F6947}" srcOrd="0" destOrd="0" presId="urn:microsoft.com/office/officeart/2005/8/layout/default#1"/>
    <dgm:cxn modelId="{E4945028-91E7-4932-982B-E17AA26BC729}" type="presOf" srcId="{6128ED15-CD2C-4A32-A833-746A9807B2D5}" destId="{C6BE610E-CCFB-4FCE-B2D4-45DFB6B1FDC2}" srcOrd="0" destOrd="0" presId="urn:microsoft.com/office/officeart/2005/8/layout/default#1"/>
    <dgm:cxn modelId="{AA36960A-E334-490E-A483-8335AD2AC26D}" type="presOf" srcId="{49E59D73-921D-4427-A02F-F956C0236A07}" destId="{90A3E69F-52FA-408D-88F9-BE90A98320FC}" srcOrd="0" destOrd="0" presId="urn:microsoft.com/office/officeart/2005/8/layout/default#1"/>
    <dgm:cxn modelId="{CEB1816E-28A5-48DA-AAA1-041520FE6400}" srcId="{8DA023D5-0726-41C8-9CB8-8D84D832320B}" destId="{6128ED15-CD2C-4A32-A833-746A9807B2D5}" srcOrd="3" destOrd="0" parTransId="{A627B1AE-763C-496E-8639-4B9B2B63D1DC}" sibTransId="{8D13BF2F-9B79-44DA-BDCD-D02B3CD3CA86}"/>
    <dgm:cxn modelId="{3BE9A217-6116-4195-A4B8-992E13D1A168}" srcId="{8DA023D5-0726-41C8-9CB8-8D84D832320B}" destId="{49E59D73-921D-4427-A02F-F956C0236A07}" srcOrd="1" destOrd="0" parTransId="{F09F8217-D1C2-405C-96FC-2F3B0547AFBD}" sibTransId="{26635315-BB98-4385-976C-1DA5BD406E04}"/>
    <dgm:cxn modelId="{F9259FDA-17D6-442B-9DC3-245EF4E5ABED}" srcId="{8DA023D5-0726-41C8-9CB8-8D84D832320B}" destId="{04C4D680-FE98-491B-B743-D422CBC253FF}" srcOrd="2" destOrd="0" parTransId="{7FCA025D-D84A-48CC-B0FD-7A3819407312}" sibTransId="{63771BDB-4C56-4562-8B8E-8546BD1D9E69}"/>
    <dgm:cxn modelId="{0BE2A598-425B-4E96-903D-43FB758FAB12}" type="presOf" srcId="{19552E7D-6DBA-4391-81A1-ED76E07EC1C0}" destId="{1ED2A40F-82DB-490A-A49D-7F31A8411542}" srcOrd="0" destOrd="0" presId="urn:microsoft.com/office/officeart/2005/8/layout/default#1"/>
    <dgm:cxn modelId="{FB9C6F63-DC45-4E64-8683-0791A0A1257F}" srcId="{8DA023D5-0726-41C8-9CB8-8D84D832320B}" destId="{19552E7D-6DBA-4391-81A1-ED76E07EC1C0}" srcOrd="0" destOrd="0" parTransId="{9B8D43DF-274E-4394-A5D0-DB856B3423A8}" sibTransId="{85F4B04C-5FEE-4FC6-994C-4A1D272E6ABF}"/>
    <dgm:cxn modelId="{445C3D55-B239-40D3-96C8-98ACC08A50A0}" type="presParOf" srcId="{009184B5-CC6C-4424-BF6F-4D657C2F6947}" destId="{1ED2A40F-82DB-490A-A49D-7F31A8411542}" srcOrd="0" destOrd="0" presId="urn:microsoft.com/office/officeart/2005/8/layout/default#1"/>
    <dgm:cxn modelId="{C0E4C4FF-5299-48AE-9E14-FCDCBC06A53A}" type="presParOf" srcId="{009184B5-CC6C-4424-BF6F-4D657C2F6947}" destId="{218880EF-391C-4FA2-AAAF-0FB994AE58A8}" srcOrd="1" destOrd="0" presId="urn:microsoft.com/office/officeart/2005/8/layout/default#1"/>
    <dgm:cxn modelId="{B8B3D922-0571-4927-8D25-95E8EAE3B76C}" type="presParOf" srcId="{009184B5-CC6C-4424-BF6F-4D657C2F6947}" destId="{90A3E69F-52FA-408D-88F9-BE90A98320FC}" srcOrd="2" destOrd="0" presId="urn:microsoft.com/office/officeart/2005/8/layout/default#1"/>
    <dgm:cxn modelId="{B221F965-C396-435E-A8B1-EF4F9AB6F0D8}" type="presParOf" srcId="{009184B5-CC6C-4424-BF6F-4D657C2F6947}" destId="{3F13DE5E-46E1-4B3C-9F6E-CA98C57A8D06}" srcOrd="3" destOrd="0" presId="urn:microsoft.com/office/officeart/2005/8/layout/default#1"/>
    <dgm:cxn modelId="{499B647C-04AE-4B16-AEA2-2A315774FEB2}" type="presParOf" srcId="{009184B5-CC6C-4424-BF6F-4D657C2F6947}" destId="{F971E1B4-259C-428B-B1D1-134ACD02E5F2}" srcOrd="4" destOrd="0" presId="urn:microsoft.com/office/officeart/2005/8/layout/default#1"/>
    <dgm:cxn modelId="{48F8AB9A-8FAB-4C51-94BF-F769845A2278}" type="presParOf" srcId="{009184B5-CC6C-4424-BF6F-4D657C2F6947}" destId="{05012D13-F584-4D5C-970D-4D2DD4EE20EA}" srcOrd="5" destOrd="0" presId="urn:microsoft.com/office/officeart/2005/8/layout/default#1"/>
    <dgm:cxn modelId="{865E65D4-71DC-4196-8AD2-260BF4663970}" type="presParOf" srcId="{009184B5-CC6C-4424-BF6F-4D657C2F6947}" destId="{C6BE610E-CCFB-4FCE-B2D4-45DFB6B1FDC2}" srcOrd="6" destOrd="0" presId="urn:microsoft.com/office/officeart/2005/8/layout/default#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2A40F-82DB-490A-A49D-7F31A8411542}">
      <dsp:nvSpPr>
        <dsp:cNvPr id="0" name=""/>
        <dsp:cNvSpPr/>
      </dsp:nvSpPr>
      <dsp:spPr>
        <a:xfrm>
          <a:off x="855" y="40444"/>
          <a:ext cx="3337470" cy="2002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 smtClean="0"/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 </a:t>
          </a:r>
          <a:endParaRPr lang="en-US" sz="4800" kern="1200" dirty="0"/>
        </a:p>
      </dsp:txBody>
      <dsp:txXfrm>
        <a:off x="855" y="40444"/>
        <a:ext cx="3337470" cy="2002482"/>
      </dsp:txXfrm>
    </dsp:sp>
    <dsp:sp modelId="{90A3E69F-52FA-408D-88F9-BE90A98320FC}">
      <dsp:nvSpPr>
        <dsp:cNvPr id="0" name=""/>
        <dsp:cNvSpPr/>
      </dsp:nvSpPr>
      <dsp:spPr>
        <a:xfrm>
          <a:off x="3672073" y="40444"/>
          <a:ext cx="3337470" cy="2002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</dsp:txBody>
      <dsp:txXfrm>
        <a:off x="3672073" y="40444"/>
        <a:ext cx="3337470" cy="2002482"/>
      </dsp:txXfrm>
    </dsp:sp>
    <dsp:sp modelId="{F971E1B4-259C-428B-B1D1-134ACD02E5F2}">
      <dsp:nvSpPr>
        <dsp:cNvPr id="0" name=""/>
        <dsp:cNvSpPr/>
      </dsp:nvSpPr>
      <dsp:spPr>
        <a:xfrm>
          <a:off x="855" y="2376673"/>
          <a:ext cx="3337470" cy="2002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855" y="2376673"/>
        <a:ext cx="3337470" cy="2002482"/>
      </dsp:txXfrm>
    </dsp:sp>
    <dsp:sp modelId="{C6BE610E-CCFB-4FCE-B2D4-45DFB6B1FDC2}">
      <dsp:nvSpPr>
        <dsp:cNvPr id="0" name=""/>
        <dsp:cNvSpPr/>
      </dsp:nvSpPr>
      <dsp:spPr>
        <a:xfrm>
          <a:off x="3672073" y="2376673"/>
          <a:ext cx="3337470" cy="2002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3672073" y="2376673"/>
        <a:ext cx="3337470" cy="2002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9683EC-14C4-443B-BA12-5836AD21F7D7}" type="datetimeFigureOut">
              <a:rPr lang="en-US"/>
              <a:pPr>
                <a:defRPr/>
              </a:pPr>
              <a:t>31/01/2014</a:t>
            </a:fld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CCAA34-FBAB-498B-A03B-2C2DEB74C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5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77C143E-8DFF-402D-A63D-B6D68D2E4732}" type="datetimeFigureOut">
              <a:rPr lang="es-MX"/>
              <a:pPr>
                <a:defRPr/>
              </a:pPr>
              <a:t>31/01/2014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8BFCC95-D432-46F7-A640-CB256FC3F637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4882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016BD5-300D-4968-A1A2-1F574C53E98C}" type="slidenum">
              <a:rPr lang="es-MX" smtClean="0"/>
              <a:pPr/>
              <a:t>1</a:t>
            </a:fld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1350779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Char char="•"/>
            </a:pPr>
            <a:endParaRPr lang="en-US" sz="1600" smtClean="0"/>
          </a:p>
        </p:txBody>
      </p:sp>
      <p:sp>
        <p:nvSpPr>
          <p:cNvPr id="20483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47" tIns="46324" rIns="92647" bIns="46324" anchor="b"/>
          <a:lstStyle/>
          <a:p>
            <a:pPr algn="r" defTabSz="927100"/>
            <a:fld id="{EAD3A1F8-8557-4D6D-B52D-0AB568DD4B8C}" type="slidenum">
              <a:rPr lang="es-MX" sz="1200">
                <a:latin typeface="Calibri" pitchFamily="34" charset="0"/>
              </a:rPr>
              <a:pPr algn="r" defTabSz="927100"/>
              <a:t>10</a:t>
            </a:fld>
            <a:endParaRPr lang="es-MX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3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Char char="•"/>
            </a:pPr>
            <a:endParaRPr lang="en-US" sz="1600" smtClean="0"/>
          </a:p>
        </p:txBody>
      </p:sp>
      <p:sp>
        <p:nvSpPr>
          <p:cNvPr id="20483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47" tIns="46324" rIns="92647" bIns="46324" anchor="b"/>
          <a:lstStyle/>
          <a:p>
            <a:pPr algn="r" defTabSz="927100"/>
            <a:fld id="{EAD3A1F8-8557-4D6D-B52D-0AB568DD4B8C}" type="slidenum">
              <a:rPr lang="es-MX" sz="1200">
                <a:latin typeface="Calibri" pitchFamily="34" charset="0"/>
              </a:rPr>
              <a:pPr algn="r" defTabSz="927100"/>
              <a:t>11</a:t>
            </a:fld>
            <a:endParaRPr lang="es-MX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3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Char char="•"/>
            </a:pPr>
            <a:endParaRPr lang="en-US" sz="1600" smtClean="0"/>
          </a:p>
        </p:txBody>
      </p:sp>
      <p:sp>
        <p:nvSpPr>
          <p:cNvPr id="20483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47" tIns="46324" rIns="92647" bIns="46324" anchor="b"/>
          <a:lstStyle/>
          <a:p>
            <a:pPr algn="r" defTabSz="927100"/>
            <a:fld id="{EAD3A1F8-8557-4D6D-B52D-0AB568DD4B8C}" type="slidenum">
              <a:rPr lang="es-MX" sz="1200">
                <a:latin typeface="Calibri" pitchFamily="34" charset="0"/>
              </a:rPr>
              <a:pPr algn="r" defTabSz="927100"/>
              <a:t>12</a:t>
            </a:fld>
            <a:endParaRPr lang="es-MX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3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Char char="•"/>
            </a:pPr>
            <a:endParaRPr lang="en-US" sz="1600" smtClean="0"/>
          </a:p>
        </p:txBody>
      </p:sp>
      <p:sp>
        <p:nvSpPr>
          <p:cNvPr id="20483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47" tIns="46324" rIns="92647" bIns="46324" anchor="b"/>
          <a:lstStyle/>
          <a:p>
            <a:pPr algn="r" defTabSz="927100"/>
            <a:fld id="{EAD3A1F8-8557-4D6D-B52D-0AB568DD4B8C}" type="slidenum">
              <a:rPr lang="es-MX" sz="1200">
                <a:latin typeface="Calibri" pitchFamily="34" charset="0"/>
              </a:rPr>
              <a:pPr algn="r" defTabSz="927100"/>
              <a:t>13</a:t>
            </a:fld>
            <a:endParaRPr lang="es-MX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3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Char char="•"/>
            </a:pPr>
            <a:endParaRPr lang="en-US" sz="1600" smtClean="0"/>
          </a:p>
        </p:txBody>
      </p:sp>
      <p:sp>
        <p:nvSpPr>
          <p:cNvPr id="20483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47" tIns="46324" rIns="92647" bIns="46324" anchor="b"/>
          <a:lstStyle/>
          <a:p>
            <a:pPr algn="r" defTabSz="927100"/>
            <a:fld id="{EAD3A1F8-8557-4D6D-B52D-0AB568DD4B8C}" type="slidenum">
              <a:rPr lang="es-MX" sz="1200">
                <a:latin typeface="Calibri" pitchFamily="34" charset="0"/>
              </a:rPr>
              <a:pPr algn="r" defTabSz="927100"/>
              <a:t>14</a:t>
            </a:fld>
            <a:endParaRPr lang="es-MX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3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Char char="•"/>
            </a:pPr>
            <a:endParaRPr lang="en-US" sz="1600" smtClean="0"/>
          </a:p>
        </p:txBody>
      </p:sp>
      <p:sp>
        <p:nvSpPr>
          <p:cNvPr id="20483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47" tIns="46324" rIns="92647" bIns="46324" anchor="b"/>
          <a:lstStyle/>
          <a:p>
            <a:pPr algn="r" defTabSz="927100"/>
            <a:fld id="{EAD3A1F8-8557-4D6D-B52D-0AB568DD4B8C}" type="slidenum">
              <a:rPr lang="es-MX" sz="1200">
                <a:latin typeface="Calibri" pitchFamily="34" charset="0"/>
              </a:rPr>
              <a:pPr algn="r" defTabSz="927100"/>
              <a:t>15</a:t>
            </a:fld>
            <a:endParaRPr lang="es-MX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3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3 Marcador de número de diapositiva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E728BF9-C3D3-46E4-8A48-33B81AFF252A}" type="slidenum">
              <a:rPr lang="es-MX" sz="1200">
                <a:latin typeface="Calibri" pitchFamily="34" charset="0"/>
              </a:rPr>
              <a:pPr algn="r"/>
              <a:t>16</a:t>
            </a:fld>
            <a:endParaRPr lang="es-MX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69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647" tIns="46324" rIns="92647" bIns="46324"/>
          <a:lstStyle/>
          <a:p>
            <a:pPr marL="228600" indent="-228600">
              <a:buFontTx/>
              <a:buChar char="•"/>
            </a:pPr>
            <a:r>
              <a:rPr lang="en-US" sz="1600" smtClean="0"/>
              <a:t>This archetype of continuous improvement provides the basis for a perfectible system.   </a:t>
            </a:r>
          </a:p>
        </p:txBody>
      </p:sp>
      <p:sp>
        <p:nvSpPr>
          <p:cNvPr id="64516" name="3 Marcador de número de diapositiva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47" tIns="46324" rIns="92647" bIns="46324" anchor="b"/>
          <a:lstStyle/>
          <a:p>
            <a:pPr algn="r" defTabSz="927100"/>
            <a:fld id="{351F27A2-CE5B-4B7F-A75C-495F60A3FC5F}" type="slidenum">
              <a:rPr lang="es-MX" sz="1200">
                <a:latin typeface="Calibri" pitchFamily="34" charset="0"/>
              </a:rPr>
              <a:pPr algn="r" defTabSz="927100"/>
              <a:t>17</a:t>
            </a:fld>
            <a:endParaRPr lang="es-MX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4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4494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59" name="3 Marcador de número de diapositiva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AAC048E-397A-41FF-B62E-FD3D8C273410}" type="slidenum">
              <a:rPr lang="es-MX" sz="1200">
                <a:latin typeface="Calibri" pitchFamily="34" charset="0"/>
              </a:rPr>
              <a:pPr algn="r"/>
              <a:t>2</a:t>
            </a:fld>
            <a:endParaRPr lang="es-MX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431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Char char="•"/>
            </a:pPr>
            <a:r>
              <a:rPr lang="es-MX" sz="1600" smtClean="0"/>
              <a:t>SEEA-Water is divided into two main parts.  Part I has been adopted as international standard, while part II remains still experimental, but could become a standard as more international agreement is built.</a:t>
            </a:r>
          </a:p>
          <a:p>
            <a:pPr marL="228600" indent="-228600">
              <a:buFontTx/>
              <a:buChar char="•"/>
            </a:pPr>
            <a:r>
              <a:rPr lang="es-MX" sz="1600" smtClean="0"/>
              <a:t>SEEA-Water is a </a:t>
            </a:r>
            <a:r>
              <a:rPr lang="es-MX" sz="1600" u="sng" smtClean="0"/>
              <a:t>statistical output framework</a:t>
            </a:r>
            <a:r>
              <a:rPr lang="es-MX" sz="1600" smtClean="0"/>
              <a:t> since it provides the statistical framework to organize and integrate the information at the macro and sectoral level.</a:t>
            </a:r>
          </a:p>
        </p:txBody>
      </p:sp>
      <p:sp>
        <p:nvSpPr>
          <p:cNvPr id="40963" name="3 Marcador de número de diapositiva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47" tIns="46324" rIns="92647" bIns="46324" anchor="b"/>
          <a:lstStyle/>
          <a:p>
            <a:pPr algn="r" defTabSz="927100"/>
            <a:fld id="{6699B39C-0CFC-4AC2-8ADD-62360837E7E7}" type="slidenum">
              <a:rPr lang="es-MX" sz="1200">
                <a:latin typeface="Calibri" pitchFamily="34" charset="0"/>
              </a:rPr>
              <a:pPr algn="r" defTabSz="927100"/>
              <a:t>3</a:t>
            </a:fld>
            <a:endParaRPr lang="es-MX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Char char="•"/>
            </a:pPr>
            <a:endParaRPr lang="en-US" sz="1600" smtClean="0"/>
          </a:p>
        </p:txBody>
      </p:sp>
      <p:sp>
        <p:nvSpPr>
          <p:cNvPr id="24579" name="3 Marcador de número de diapositiva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47" tIns="46324" rIns="92647" bIns="46324" anchor="b"/>
          <a:lstStyle/>
          <a:p>
            <a:pPr algn="r" defTabSz="927100"/>
            <a:fld id="{A257249D-6188-45D9-BB8B-703707A43216}" type="slidenum">
              <a:rPr lang="es-MX" sz="1200">
                <a:latin typeface="Calibri" pitchFamily="34" charset="0"/>
              </a:rPr>
              <a:pPr algn="r" defTabSz="927100"/>
              <a:t>4</a:t>
            </a:fld>
            <a:endParaRPr lang="es-MX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Char char="•"/>
            </a:pPr>
            <a:r>
              <a:rPr lang="es-MX" sz="1600" smtClean="0"/>
              <a:t>SEEA-Water describes the hydrological system in terms of flows and stocks. </a:t>
            </a:r>
          </a:p>
          <a:p>
            <a:pPr marL="228600" indent="-228600">
              <a:buFontTx/>
              <a:buChar char="•"/>
            </a:pPr>
            <a:r>
              <a:rPr lang="es-MX" sz="1600" smtClean="0"/>
              <a:t>It includes the flows from the hydrological system to the economy and back from the economy to the hydrologic system.</a:t>
            </a:r>
          </a:p>
          <a:p>
            <a:pPr marL="228600" indent="-228600">
              <a:buFontTx/>
              <a:buChar char="•"/>
            </a:pPr>
            <a:r>
              <a:rPr lang="es-MX" sz="1600" smtClean="0"/>
              <a:t>The system can be applied to different geographical levels, which could be a river basin, a region or even a country.  It is desirable to do it at the river basin level and integrate country accounts from basins.</a:t>
            </a:r>
          </a:p>
          <a:p>
            <a:pPr marL="228600" indent="-228600">
              <a:buFontTx/>
              <a:buChar char="•"/>
            </a:pPr>
            <a:endParaRPr lang="en-US" smtClean="0"/>
          </a:p>
          <a:p>
            <a:pPr marL="228600" indent="-22860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2023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Char char="•"/>
            </a:pPr>
            <a:r>
              <a:rPr lang="es-MX" sz="1600" smtClean="0"/>
              <a:t>As seen in the detailed diagram, the hydrological system is modeled using three stocks: surface water, groundwater and soil water.</a:t>
            </a:r>
          </a:p>
          <a:p>
            <a:pPr marL="228600" indent="-228600">
              <a:buFontTx/>
              <a:buChar char="•"/>
            </a:pPr>
            <a:r>
              <a:rPr lang="es-MX" sz="1600" smtClean="0"/>
              <a:t>For the economy industries are classified according to the International System of Industry Classification (ISIC), where the water supply and sewarage industries are of special relevance.  </a:t>
            </a:r>
          </a:p>
          <a:p>
            <a:pPr marL="228600" indent="-228600">
              <a:buFontTx/>
              <a:buChar char="•"/>
            </a:pPr>
            <a:r>
              <a:rPr lang="es-MX" sz="1600" smtClean="0"/>
              <a:t>Industries, like electricity, can be splitted into what has been called consumptive (water used for cooling of power stations) and non consumptive uses (hydroelectricity).</a:t>
            </a:r>
          </a:p>
          <a:p>
            <a:pPr marL="228600" indent="-228600">
              <a:buFontTx/>
              <a:buChar char="•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0510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Char char="•"/>
            </a:pPr>
            <a:endParaRPr lang="en-US" sz="1600" smtClean="0"/>
          </a:p>
        </p:txBody>
      </p:sp>
      <p:sp>
        <p:nvSpPr>
          <p:cNvPr id="38915" name="3 Marcador de número de diapositiva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47" tIns="46324" rIns="92647" bIns="46324" anchor="b"/>
          <a:lstStyle/>
          <a:p>
            <a:pPr algn="r" defTabSz="927100"/>
            <a:fld id="{A65453FA-E266-4E8A-8F06-43EDD8A94875}" type="slidenum">
              <a:rPr lang="es-MX" sz="1200">
                <a:latin typeface="Calibri" pitchFamily="34" charset="0"/>
              </a:rPr>
              <a:pPr algn="r" defTabSz="927100"/>
              <a:t>7</a:t>
            </a:fld>
            <a:endParaRPr lang="es-MX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989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Char char="•"/>
            </a:pPr>
            <a:endParaRPr lang="en-US" sz="1600" smtClean="0"/>
          </a:p>
        </p:txBody>
      </p:sp>
      <p:sp>
        <p:nvSpPr>
          <p:cNvPr id="40963" name="3 Marcador de número de diapositiva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47" tIns="46324" rIns="92647" bIns="46324" anchor="b"/>
          <a:lstStyle/>
          <a:p>
            <a:pPr algn="r" defTabSz="927100"/>
            <a:fld id="{6D981F33-9ECD-4A98-BEE5-2BF6D6B9A7F1}" type="slidenum">
              <a:rPr lang="es-MX" sz="1200">
                <a:latin typeface="Calibri" pitchFamily="34" charset="0"/>
              </a:rPr>
              <a:pPr algn="r" defTabSz="927100"/>
              <a:t>8</a:t>
            </a:fld>
            <a:endParaRPr lang="es-MX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46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59" name="3 Marcador de número de diapositiva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AAC048E-397A-41FF-B62E-FD3D8C273410}" type="slidenum">
              <a:rPr lang="es-MX" sz="1200">
                <a:latin typeface="Calibri" pitchFamily="34" charset="0"/>
              </a:rPr>
              <a:pPr algn="r"/>
              <a:t>9</a:t>
            </a:fld>
            <a:endParaRPr lang="es-MX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43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455EB-8DF3-4BD0-A3F2-8EE5AA4A6272}" type="datetimeFigureOut">
              <a:rPr lang="es-MX"/>
              <a:pPr>
                <a:defRPr/>
              </a:pPr>
              <a:t>31/01/2014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19D0B-DC22-4C23-BB75-14D292C5E86F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96A83-16B6-4B61-83E9-C569CC517220}" type="datetimeFigureOut">
              <a:rPr lang="es-MX"/>
              <a:pPr>
                <a:defRPr/>
              </a:pPr>
              <a:t>31/01/2014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B605C-B4A7-4493-8DE8-93347034F56B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96B37-6A80-459C-B396-09401A9D8033}" type="datetimeFigureOut">
              <a:rPr lang="es-MX"/>
              <a:pPr>
                <a:defRPr/>
              </a:pPr>
              <a:t>31/01/2014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A29A1-DB12-413C-B752-08FC3B1F39A5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37FA3-F0C0-4A19-998F-B4D7B8713926}" type="datetimeFigureOut">
              <a:rPr lang="es-MX"/>
              <a:pPr>
                <a:defRPr/>
              </a:pPr>
              <a:t>31/01/2014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FBE5F-FA86-4D6B-B5B6-D24B97852DF0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58AD0-E9D2-41F3-8037-A1E054D52788}" type="datetimeFigureOut">
              <a:rPr lang="es-MX"/>
              <a:pPr>
                <a:defRPr/>
              </a:pPr>
              <a:t>31/01/2014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072BF-A79E-4C0C-845E-B081796BF3D1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9D870-6718-4609-B92C-9153DE6ADFD0}" type="datetimeFigureOut">
              <a:rPr lang="es-MX"/>
              <a:pPr>
                <a:defRPr/>
              </a:pPr>
              <a:t>31/01/2014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7A2F9-72EA-4E20-864E-4AA6603843AA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59CF0-CCB5-4BAB-87A8-97EAEDE2D71B}" type="datetimeFigureOut">
              <a:rPr lang="es-MX"/>
              <a:pPr>
                <a:defRPr/>
              </a:pPr>
              <a:t>31/01/2014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E6450-65F6-4156-8326-03F237F47023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3AB49-09F1-4778-BF1F-35EC147D95A2}" type="datetimeFigureOut">
              <a:rPr lang="es-MX"/>
              <a:pPr>
                <a:defRPr/>
              </a:pPr>
              <a:t>31/01/2014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93D05-7A29-4428-BF3B-EDE8C560CD26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74420-6DAA-449E-A08A-9C8E632C8562}" type="datetimeFigureOut">
              <a:rPr lang="es-MX"/>
              <a:pPr>
                <a:defRPr/>
              </a:pPr>
              <a:t>31/01/2014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A5852-5EA0-47AD-AE21-ACE9D8B8AD58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2C48C-E0E2-4458-96E8-2370314D8809}" type="datetimeFigureOut">
              <a:rPr lang="es-MX"/>
              <a:pPr>
                <a:defRPr/>
              </a:pPr>
              <a:t>31/01/2014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A220D-8D85-4ADE-B1DE-7FE19E2D90D8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F0314-D5E7-496C-BED9-1353F7F9F54D}" type="datetimeFigureOut">
              <a:rPr lang="es-MX"/>
              <a:pPr>
                <a:defRPr/>
              </a:pPr>
              <a:t>31/01/2014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C389A-F231-4382-8A79-5A140C4A4A8D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224975-256C-4863-9505-EFB931A82C1B}" type="datetimeFigureOut">
              <a:rPr lang="es-MX"/>
              <a:pPr>
                <a:defRPr/>
              </a:pPr>
              <a:t>31/01/2014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967F75-B8A8-4AC5-87B4-E6AB5B193D73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8.emf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9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10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1.emf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2.emf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3.emf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3.xml"/><Relationship Id="rId7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tags" Target="../tags/tag7.xml"/><Relationship Id="rId7" Type="http://schemas.openxmlformats.org/officeDocument/2006/relationships/diagramLayout" Target="../diagrams/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diagramData" Target="../diagrams/data1.xml"/><Relationship Id="rId5" Type="http://schemas.openxmlformats.org/officeDocument/2006/relationships/notesSlide" Target="../notesSlides/notesSlide4.xml"/><Relationship Id="rId10" Type="http://schemas.microsoft.com/office/2007/relationships/diagramDrawing" Target="../diagrams/drawing1.xml"/><Relationship Id="rId4" Type="http://schemas.openxmlformats.org/officeDocument/2006/relationships/slideLayout" Target="../slideLayouts/slideLayout7.xml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4.emf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7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Text Box 2"/>
          <p:cNvSpPr txBox="1">
            <a:spLocks noChangeArrowheads="1"/>
          </p:cNvSpPr>
          <p:nvPr/>
        </p:nvSpPr>
        <p:spPr bwMode="auto">
          <a:xfrm>
            <a:off x="6948488" y="5984875"/>
            <a:ext cx="1849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0" tIns="0" bIns="0" anchor="ctr"/>
          <a:lstStyle/>
          <a:p>
            <a:pPr algn="r">
              <a:lnSpc>
                <a:spcPct val="95000"/>
              </a:lnSpc>
              <a:defRPr/>
            </a:pPr>
            <a:r>
              <a:rPr lang="en-US" dirty="0" smtClean="0">
                <a:solidFill>
                  <a:srgbClr val="003399"/>
                </a:solidFill>
                <a:latin typeface="Calibri" pitchFamily="34" charset="0"/>
              </a:rPr>
              <a:t>31 January 2014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67687" name="Text Box 7"/>
          <p:cNvSpPr txBox="1">
            <a:spLocks noChangeArrowheads="1"/>
          </p:cNvSpPr>
          <p:nvPr/>
        </p:nvSpPr>
        <p:spPr bwMode="auto">
          <a:xfrm>
            <a:off x="737118" y="1600200"/>
            <a:ext cx="78486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0" tIns="0" bIns="0" anchor="ctr"/>
          <a:lstStyle/>
          <a:p>
            <a:pPr algn="ctr">
              <a:lnSpc>
                <a:spcPct val="95000"/>
              </a:lnSpc>
            </a:pPr>
            <a:r>
              <a:rPr lang="en-US" sz="4400" b="1" dirty="0" smtClean="0">
                <a:solidFill>
                  <a:srgbClr val="003399"/>
                </a:solidFill>
                <a:latin typeface="Calibri" pitchFamily="34" charset="0"/>
              </a:rPr>
              <a:t>Implementation </a:t>
            </a:r>
          </a:p>
          <a:p>
            <a:pPr algn="ctr">
              <a:lnSpc>
                <a:spcPct val="95000"/>
              </a:lnSpc>
            </a:pPr>
            <a:r>
              <a:rPr lang="en-US" sz="4400" b="1" dirty="0" smtClean="0">
                <a:solidFill>
                  <a:srgbClr val="003399"/>
                </a:solidFill>
                <a:latin typeface="Calibri" pitchFamily="34" charset="0"/>
              </a:rPr>
              <a:t>of SEEA-Water</a:t>
            </a:r>
            <a:endParaRPr lang="en-US" sz="44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5363" name="6 CuadroTexto"/>
          <p:cNvSpPr txBox="1">
            <a:spLocks noChangeArrowheads="1"/>
          </p:cNvSpPr>
          <p:nvPr/>
        </p:nvSpPr>
        <p:spPr bwMode="auto">
          <a:xfrm>
            <a:off x="165717" y="6092825"/>
            <a:ext cx="2148858" cy="35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dirty="0">
                <a:solidFill>
                  <a:srgbClr val="003399"/>
                </a:solidFill>
                <a:latin typeface="Calibri" pitchFamily="34" charset="0"/>
              </a:rPr>
              <a:t>UN Statistics Division</a:t>
            </a:r>
          </a:p>
        </p:txBody>
      </p:sp>
      <p:pic>
        <p:nvPicPr>
          <p:cNvPr id="15364" name="Picture 6" descr="UN-LOGO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6350" y="4267200"/>
            <a:ext cx="1531938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1390438" y="3276600"/>
            <a:ext cx="6541960" cy="88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dirty="0" smtClean="0">
                <a:solidFill>
                  <a:srgbClr val="003399"/>
                </a:solidFill>
                <a:latin typeface="Calibri" pitchFamily="34" charset="0"/>
              </a:rPr>
              <a:t>Regional Seminar on the System of Environmental-Economic Accounts in the Caribbean</a:t>
            </a:r>
          </a:p>
          <a:p>
            <a:pPr algn="ctr">
              <a:lnSpc>
                <a:spcPct val="95000"/>
              </a:lnSpc>
            </a:pPr>
            <a:r>
              <a:rPr lang="en-US" dirty="0" smtClean="0">
                <a:solidFill>
                  <a:srgbClr val="003399"/>
                </a:solidFill>
                <a:latin typeface="Calibri" pitchFamily="34" charset="0"/>
              </a:rPr>
              <a:t>6-7 February, Castries, Saint Lucia</a:t>
            </a:r>
            <a:endParaRPr lang="en-US" dirty="0">
              <a:solidFill>
                <a:srgbClr val="0033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3 Marcador de número de diapositiva"/>
          <p:cNvSpPr txBox="1">
            <a:spLocks noGrp="1"/>
          </p:cNvSpPr>
          <p:nvPr/>
        </p:nvSpPr>
        <p:spPr bwMode="auto">
          <a:xfrm>
            <a:off x="8659813" y="6572250"/>
            <a:ext cx="447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D739654C-74CC-4689-9030-11E72850A29F}" type="slidenum">
              <a:rPr lang="es-ES" sz="1600" b="1">
                <a:latin typeface="Calibri" pitchFamily="34" charset="0"/>
              </a:rPr>
              <a:pPr/>
              <a:t>10</a:t>
            </a:fld>
            <a:endParaRPr lang="es-ES" sz="1600" b="1">
              <a:latin typeface="Calibri" pitchFamily="34" charset="0"/>
            </a:endParaRPr>
          </a:p>
        </p:txBody>
      </p:sp>
      <p:sp>
        <p:nvSpPr>
          <p:cNvPr id="19460" name="AutoShap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0800000">
            <a:off x="990600" y="5507832"/>
            <a:ext cx="7448550" cy="347663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9461" name="Rectangle 6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9388" y="5943599"/>
            <a:ext cx="8783637" cy="6635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3500" tIns="63500" rIns="63500" bIns="0"/>
          <a:lstStyle/>
          <a:p>
            <a:pPr algn="just" defTabSz="895350">
              <a:buClr>
                <a:schemeClr val="tx2"/>
              </a:buClr>
            </a:pPr>
            <a:r>
              <a:rPr lang="en-US" b="1" dirty="0" smtClean="0">
                <a:latin typeface="Calibri" pitchFamily="34" charset="0"/>
              </a:rPr>
              <a:t>The SEEA-Water and the IRWS provided the methodological basis for integrating a wide range of information from different sources.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946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9388" y="131763"/>
            <a:ext cx="8783637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altLang="zh-CN" sz="2000" b="1" dirty="0" smtClean="0">
                <a:solidFill>
                  <a:schemeClr val="tx2"/>
                </a:solidFill>
                <a:latin typeface="Calibri" pitchFamily="34" charset="0"/>
                <a:cs typeface="宋体"/>
              </a:rPr>
              <a:t>Statistics Mauritius, in partnership with the Water Resources Unit (WRU), the Central Water Authority (CWA) and the Wastewater Management Authority (WWMA) developed a draft first edition of water accounts.  </a:t>
            </a:r>
            <a:endParaRPr lang="en-US" altLang="zh-CN" sz="2000" b="1" dirty="0">
              <a:solidFill>
                <a:schemeClr val="tx2"/>
              </a:solidFill>
              <a:latin typeface="Calibri" pitchFamily="34" charset="0"/>
              <a:cs typeface="宋体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95161" y="2057400"/>
            <a:ext cx="3055127" cy="196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600" b="1" dirty="0" smtClean="0">
                <a:solidFill>
                  <a:schemeClr val="tx2"/>
                </a:solidFill>
                <a:latin typeface="Calibri" pitchFamily="34" charset="0"/>
                <a:cs typeface="宋体"/>
              </a:rPr>
              <a:t>The accounts integrate all the policy relevant information  about water in one single document: water supply and sanitation, water resources management, waterborne pollution, floods and droughts…</a:t>
            </a:r>
            <a:endParaRPr lang="en-US" altLang="zh-CN" sz="1600" b="1" dirty="0">
              <a:solidFill>
                <a:schemeClr val="tx2"/>
              </a:solidFill>
              <a:latin typeface="Calibri" pitchFamily="34" charset="0"/>
              <a:cs typeface="宋体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5290">
            <a:off x="1435562" y="1575829"/>
            <a:ext cx="2744562" cy="3554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3 Marcador de número de diapositiva"/>
          <p:cNvSpPr txBox="1">
            <a:spLocks noGrp="1"/>
          </p:cNvSpPr>
          <p:nvPr/>
        </p:nvSpPr>
        <p:spPr bwMode="auto">
          <a:xfrm>
            <a:off x="8659813" y="6572250"/>
            <a:ext cx="447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D739654C-74CC-4689-9030-11E72850A29F}" type="slidenum">
              <a:rPr lang="es-ES" sz="1600" b="1">
                <a:latin typeface="Calibri" pitchFamily="34" charset="0"/>
              </a:rPr>
              <a:pPr/>
              <a:t>11</a:t>
            </a:fld>
            <a:endParaRPr lang="es-ES" sz="1600" b="1">
              <a:latin typeface="Calibri" pitchFamily="34" charset="0"/>
            </a:endParaRPr>
          </a:p>
        </p:txBody>
      </p:sp>
      <p:sp>
        <p:nvSpPr>
          <p:cNvPr id="19460" name="AutoShap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0800000">
            <a:off x="990600" y="5507832"/>
            <a:ext cx="7448550" cy="347663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9461" name="Rectangle 6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9388" y="5943599"/>
            <a:ext cx="8783637" cy="6635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3500" tIns="63500" rIns="63500" bIns="0"/>
          <a:lstStyle/>
          <a:p>
            <a:pPr algn="just" defTabSz="895350">
              <a:buClr>
                <a:schemeClr val="tx2"/>
              </a:buClr>
            </a:pPr>
            <a:r>
              <a:rPr lang="en-US" b="1" dirty="0" smtClean="0">
                <a:latin typeface="Calibri" pitchFamily="34" charset="0"/>
              </a:rPr>
              <a:t>All data available were integrated to create a complete picture.  Gaps were identified, and more detail will be added as needed.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946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9388" y="131763"/>
            <a:ext cx="8783637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altLang="zh-CN" sz="2000" b="1" dirty="0" smtClean="0">
                <a:solidFill>
                  <a:schemeClr val="tx2"/>
                </a:solidFill>
                <a:latin typeface="Calibri" pitchFamily="34" charset="0"/>
                <a:cs typeface="宋体"/>
              </a:rPr>
              <a:t>The accounts provide a bird’s eye view of the water flows in the economy of Mauritius.    </a:t>
            </a:r>
            <a:endParaRPr lang="en-US" altLang="zh-CN" sz="2000" b="1" dirty="0">
              <a:solidFill>
                <a:schemeClr val="tx2"/>
              </a:solidFill>
              <a:latin typeface="Calibri" pitchFamily="34" charset="0"/>
              <a:cs typeface="宋体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5509576" cy="413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19800" y="2526426"/>
            <a:ext cx="2826527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altLang="zh-CN" sz="1600" b="1" dirty="0" smtClean="0">
                <a:solidFill>
                  <a:schemeClr val="tx2"/>
                </a:solidFill>
                <a:latin typeface="Calibri" pitchFamily="34" charset="0"/>
                <a:cs typeface="宋体"/>
              </a:rPr>
              <a:t>The data available is organized in order to provide a coherent message .</a:t>
            </a:r>
            <a:endParaRPr lang="en-US" altLang="zh-CN" sz="1600" b="1" dirty="0">
              <a:solidFill>
                <a:schemeClr val="tx2"/>
              </a:solidFill>
              <a:latin typeface="Calibri" pitchFamily="34" charset="0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960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3 Marcador de número de diapositiva"/>
          <p:cNvSpPr txBox="1">
            <a:spLocks noGrp="1"/>
          </p:cNvSpPr>
          <p:nvPr/>
        </p:nvSpPr>
        <p:spPr bwMode="auto">
          <a:xfrm>
            <a:off x="8659813" y="6572250"/>
            <a:ext cx="447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D739654C-74CC-4689-9030-11E72850A29F}" type="slidenum">
              <a:rPr lang="es-ES" sz="1600" b="1">
                <a:latin typeface="Calibri" pitchFamily="34" charset="0"/>
              </a:rPr>
              <a:pPr/>
              <a:t>12</a:t>
            </a:fld>
            <a:endParaRPr lang="es-ES" sz="1600" b="1">
              <a:latin typeface="Calibri" pitchFamily="34" charset="0"/>
            </a:endParaRPr>
          </a:p>
        </p:txBody>
      </p:sp>
      <p:sp>
        <p:nvSpPr>
          <p:cNvPr id="19460" name="AutoShap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0800000">
            <a:off x="999931" y="5175720"/>
            <a:ext cx="7448550" cy="347663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9461" name="Rectangle 6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9388" y="5638800"/>
            <a:ext cx="8783637" cy="9334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3500" tIns="63500" rIns="63500" bIns="0"/>
          <a:lstStyle/>
          <a:p>
            <a:pPr algn="just" defTabSz="895350">
              <a:buClr>
                <a:schemeClr val="tx2"/>
              </a:buClr>
            </a:pPr>
            <a:r>
              <a:rPr lang="en-US" b="1" dirty="0" smtClean="0">
                <a:latin typeface="Calibri" pitchFamily="34" charset="0"/>
              </a:rPr>
              <a:t>Even a simplified version of the accounts using the scarce data available is useful for developing a comprehensive, comparable and consistent picture of the water cycle, useful for policy design and evaluation.  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946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9388" y="131763"/>
            <a:ext cx="8783637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altLang="zh-CN" sz="2000" b="1" dirty="0" smtClean="0">
                <a:solidFill>
                  <a:schemeClr val="tx2"/>
                </a:solidFill>
                <a:latin typeface="Calibri" pitchFamily="34" charset="0"/>
                <a:cs typeface="宋体"/>
              </a:rPr>
              <a:t>The accounts are also a useful tool for integrating information about the natural water cycle.</a:t>
            </a:r>
            <a:endParaRPr lang="en-US" altLang="zh-CN" sz="2000" b="1" dirty="0">
              <a:solidFill>
                <a:schemeClr val="tx2"/>
              </a:solidFill>
              <a:latin typeface="Calibri" pitchFamily="34" charset="0"/>
              <a:cs typeface="宋体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72065" y="2485523"/>
            <a:ext cx="2944813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altLang="zh-CN" sz="1600" b="1" dirty="0" smtClean="0">
                <a:solidFill>
                  <a:schemeClr val="tx2"/>
                </a:solidFill>
                <a:latin typeface="Calibri" pitchFamily="34" charset="0"/>
                <a:cs typeface="宋体"/>
              </a:rPr>
              <a:t>Simplified diagram of the natural water cycle of Mauritius.</a:t>
            </a:r>
            <a:endParaRPr lang="en-US" altLang="zh-CN" sz="1600" b="1" dirty="0">
              <a:solidFill>
                <a:schemeClr val="tx2"/>
              </a:solidFill>
              <a:latin typeface="Calibri" pitchFamily="34" charset="0"/>
              <a:cs typeface="宋体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36278"/>
            <a:ext cx="4857469" cy="364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95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3 Marcador de número de diapositiva"/>
          <p:cNvSpPr txBox="1">
            <a:spLocks noGrp="1"/>
          </p:cNvSpPr>
          <p:nvPr/>
        </p:nvSpPr>
        <p:spPr bwMode="auto">
          <a:xfrm>
            <a:off x="8659813" y="6572250"/>
            <a:ext cx="447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D739654C-74CC-4689-9030-11E72850A29F}" type="slidenum">
              <a:rPr lang="es-ES" sz="1600" b="1">
                <a:latin typeface="Calibri" pitchFamily="34" charset="0"/>
              </a:rPr>
              <a:pPr/>
              <a:t>13</a:t>
            </a:fld>
            <a:endParaRPr lang="es-ES" sz="1600" b="1">
              <a:latin typeface="Calibri" pitchFamily="34" charset="0"/>
            </a:endParaRPr>
          </a:p>
        </p:txBody>
      </p:sp>
      <p:sp>
        <p:nvSpPr>
          <p:cNvPr id="19460" name="AutoShap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0800000">
            <a:off x="990600" y="5334000"/>
            <a:ext cx="7448550" cy="347663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9461" name="Rectangle 6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494" y="6019800"/>
            <a:ext cx="8783637" cy="4349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3500" tIns="63500" rIns="63500" bIns="0"/>
          <a:lstStyle/>
          <a:p>
            <a:pPr algn="just" defTabSz="895350">
              <a:buClr>
                <a:schemeClr val="tx2"/>
              </a:buClr>
            </a:pPr>
            <a:r>
              <a:rPr lang="en-US" b="1" dirty="0" smtClean="0">
                <a:latin typeface="Calibri" pitchFamily="34" charset="0"/>
              </a:rPr>
              <a:t>A wide variety of indicators can be developed based on standardized definitions. 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946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9388" y="131763"/>
            <a:ext cx="8783637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altLang="zh-CN" sz="2000" b="1" dirty="0" smtClean="0">
                <a:solidFill>
                  <a:schemeClr val="tx2"/>
                </a:solidFill>
                <a:latin typeface="Calibri" pitchFamily="34" charset="0"/>
                <a:cs typeface="宋体"/>
              </a:rPr>
              <a:t>From the accounts different time series can be produced and trends are identified using comparable information.</a:t>
            </a:r>
            <a:endParaRPr lang="en-US" altLang="zh-CN" sz="2000" b="1" dirty="0">
              <a:solidFill>
                <a:schemeClr val="tx2"/>
              </a:solidFill>
              <a:latin typeface="Calibri" pitchFamily="34" charset="0"/>
              <a:cs typeface="宋体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843" y="1405812"/>
            <a:ext cx="6202018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15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3 Marcador de número de diapositiva"/>
          <p:cNvSpPr txBox="1">
            <a:spLocks noGrp="1"/>
          </p:cNvSpPr>
          <p:nvPr/>
        </p:nvSpPr>
        <p:spPr bwMode="auto">
          <a:xfrm>
            <a:off x="8659813" y="6572250"/>
            <a:ext cx="447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D739654C-74CC-4689-9030-11E72850A29F}" type="slidenum">
              <a:rPr lang="es-ES" sz="1600" b="1">
                <a:latin typeface="Calibri" pitchFamily="34" charset="0"/>
              </a:rPr>
              <a:pPr/>
              <a:t>14</a:t>
            </a:fld>
            <a:endParaRPr lang="es-ES" sz="1600" b="1">
              <a:latin typeface="Calibri" pitchFamily="34" charset="0"/>
            </a:endParaRPr>
          </a:p>
        </p:txBody>
      </p:sp>
      <p:sp>
        <p:nvSpPr>
          <p:cNvPr id="19460" name="AutoShap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0800000">
            <a:off x="990600" y="5334000"/>
            <a:ext cx="7448550" cy="347663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9461" name="Rectangle 6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9388" y="6165849"/>
            <a:ext cx="8783637" cy="4413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3500" tIns="63500" rIns="63500" bIns="0"/>
          <a:lstStyle/>
          <a:p>
            <a:pPr algn="just" defTabSz="895350">
              <a:buClr>
                <a:schemeClr val="tx2"/>
              </a:buClr>
            </a:pPr>
            <a:r>
              <a:rPr lang="en-US" b="1" dirty="0" smtClean="0">
                <a:latin typeface="Calibri" pitchFamily="34" charset="0"/>
              </a:rPr>
              <a:t>Monetary information is compatible with national accounts information.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946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9388" y="131763"/>
            <a:ext cx="87836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altLang="zh-CN" sz="2000" b="1" dirty="0" smtClean="0">
                <a:solidFill>
                  <a:schemeClr val="tx2"/>
                </a:solidFill>
                <a:latin typeface="Calibri" pitchFamily="34" charset="0"/>
                <a:cs typeface="宋体"/>
              </a:rPr>
              <a:t>The SEEA-Water provides the basis for standardizing not only physical information, but also monetary data about water.</a:t>
            </a:r>
            <a:endParaRPr lang="en-US" altLang="zh-CN" sz="2000" b="1" dirty="0">
              <a:solidFill>
                <a:schemeClr val="tx2"/>
              </a:solidFill>
              <a:latin typeface="Calibri" pitchFamily="34" charset="0"/>
              <a:cs typeface="宋体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825961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70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3 Marcador de número de diapositiva"/>
          <p:cNvSpPr txBox="1">
            <a:spLocks noGrp="1"/>
          </p:cNvSpPr>
          <p:nvPr/>
        </p:nvSpPr>
        <p:spPr bwMode="auto">
          <a:xfrm>
            <a:off x="8659813" y="6572250"/>
            <a:ext cx="447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D739654C-74CC-4689-9030-11E72850A29F}" type="slidenum">
              <a:rPr lang="es-ES" sz="1600" b="1">
                <a:latin typeface="Calibri" pitchFamily="34" charset="0"/>
              </a:rPr>
              <a:pPr/>
              <a:t>15</a:t>
            </a:fld>
            <a:endParaRPr lang="es-ES" sz="1600" b="1">
              <a:latin typeface="Calibri" pitchFamily="34" charset="0"/>
            </a:endParaRPr>
          </a:p>
        </p:txBody>
      </p:sp>
      <p:sp>
        <p:nvSpPr>
          <p:cNvPr id="19460" name="AutoShap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0800000">
            <a:off x="990600" y="5383424"/>
            <a:ext cx="7448550" cy="347663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9461" name="Rectangle 6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9388" y="5911851"/>
            <a:ext cx="8783637" cy="660399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3500" tIns="63500" rIns="63500" bIns="0"/>
          <a:lstStyle/>
          <a:p>
            <a:pPr algn="just" defTabSz="895350">
              <a:buClr>
                <a:schemeClr val="tx2"/>
              </a:buClr>
            </a:pPr>
            <a:r>
              <a:rPr lang="en-US" b="1" dirty="0" smtClean="0">
                <a:latin typeface="Calibri" pitchFamily="34" charset="0"/>
              </a:rPr>
              <a:t>Indicators can be tailored for specific policy concerns having an impact in a whole variety of issues.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946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9388" y="131763"/>
            <a:ext cx="8783637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altLang="zh-CN" sz="2000" b="1" dirty="0" smtClean="0">
                <a:solidFill>
                  <a:schemeClr val="tx2"/>
                </a:solidFill>
                <a:latin typeface="Calibri" pitchFamily="34" charset="0"/>
                <a:cs typeface="宋体"/>
              </a:rPr>
              <a:t>Monetary and physical data are seamlessly combined to understand interrelationships of economic decisions and environmental impact.  </a:t>
            </a:r>
            <a:endParaRPr lang="en-US" altLang="zh-CN" sz="2000" b="1" dirty="0">
              <a:solidFill>
                <a:schemeClr val="tx2"/>
              </a:solidFill>
              <a:latin typeface="Calibri" pitchFamily="34" charset="0"/>
              <a:cs typeface="宋体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812" y="1447800"/>
            <a:ext cx="6329363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61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3 Título"/>
          <p:cNvSpPr>
            <a:spLocks noGrp="1"/>
          </p:cNvSpPr>
          <p:nvPr>
            <p:ph type="title" idx="4294967295"/>
          </p:nvPr>
        </p:nvSpPr>
        <p:spPr>
          <a:xfrm>
            <a:off x="4724400" y="5029200"/>
            <a:ext cx="3914775" cy="1066800"/>
          </a:xfrm>
        </p:spPr>
        <p:txBody>
          <a:bodyPr anchor="t"/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</a:rPr>
              <a:t>A cycle of continuous improvement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1"/>
          <p:cNvGrpSpPr>
            <a:grpSpLocks/>
          </p:cNvGrpSpPr>
          <p:nvPr/>
        </p:nvGrpSpPr>
        <p:grpSpPr bwMode="auto">
          <a:xfrm>
            <a:off x="2508250" y="1316038"/>
            <a:ext cx="4730750" cy="4041775"/>
            <a:chOff x="2235483" y="837478"/>
            <a:chExt cx="5028960" cy="4394461"/>
          </a:xfrm>
        </p:grpSpPr>
        <p:sp>
          <p:nvSpPr>
            <p:cNvPr id="3" name="Freeform 2"/>
            <p:cNvSpPr/>
            <p:nvPr/>
          </p:nvSpPr>
          <p:spPr>
            <a:xfrm>
              <a:off x="5249484" y="1189587"/>
              <a:ext cx="2014959" cy="1793340"/>
            </a:xfrm>
            <a:custGeom>
              <a:avLst/>
              <a:gdLst>
                <a:gd name="connsiteX0" fmla="*/ 0 w 1792216"/>
                <a:gd name="connsiteY0" fmla="*/ 0 h 1792216"/>
                <a:gd name="connsiteX1" fmla="*/ 1792216 w 1792216"/>
                <a:gd name="connsiteY1" fmla="*/ 0 h 1792216"/>
                <a:gd name="connsiteX2" fmla="*/ 1792216 w 1792216"/>
                <a:gd name="connsiteY2" fmla="*/ 1792216 h 1792216"/>
                <a:gd name="connsiteX3" fmla="*/ 0 w 1792216"/>
                <a:gd name="connsiteY3" fmla="*/ 1792216 h 1792216"/>
                <a:gd name="connsiteX4" fmla="*/ 0 w 1792216"/>
                <a:gd name="connsiteY4" fmla="*/ 0 h 179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2216" h="1792216">
                  <a:moveTo>
                    <a:pt x="0" y="0"/>
                  </a:moveTo>
                  <a:lnTo>
                    <a:pt x="1792216" y="0"/>
                  </a:lnTo>
                  <a:lnTo>
                    <a:pt x="1792216" y="1792216"/>
                  </a:lnTo>
                  <a:lnTo>
                    <a:pt x="0" y="17922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/>
                <a:t>Implementation</a:t>
              </a:r>
            </a:p>
          </p:txBody>
        </p:sp>
        <p:sp>
          <p:nvSpPr>
            <p:cNvPr id="4" name="Circular Arrow 3"/>
            <p:cNvSpPr/>
            <p:nvPr/>
          </p:nvSpPr>
          <p:spPr>
            <a:xfrm>
              <a:off x="2520683" y="837478"/>
              <a:ext cx="4237489" cy="4237392"/>
            </a:xfrm>
            <a:prstGeom prst="circularArrow">
              <a:avLst>
                <a:gd name="adj1" fmla="val 8247"/>
                <a:gd name="adj2" fmla="val 575996"/>
                <a:gd name="adj3" fmla="val 2964410"/>
                <a:gd name="adj4" fmla="val 51351"/>
                <a:gd name="adj5" fmla="val 9622"/>
              </a:avLst>
            </a:prstGeom>
            <a:gradFill>
              <a:gsLst>
                <a:gs pos="38000">
                  <a:srgbClr val="FF0000"/>
                </a:gs>
                <a:gs pos="80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Freeform 4"/>
            <p:cNvSpPr/>
            <p:nvPr/>
          </p:nvSpPr>
          <p:spPr>
            <a:xfrm>
              <a:off x="3730670" y="3440324"/>
              <a:ext cx="1792200" cy="1791615"/>
            </a:xfrm>
            <a:custGeom>
              <a:avLst/>
              <a:gdLst>
                <a:gd name="connsiteX0" fmla="*/ 0 w 1792216"/>
                <a:gd name="connsiteY0" fmla="*/ 0 h 1792216"/>
                <a:gd name="connsiteX1" fmla="*/ 1792216 w 1792216"/>
                <a:gd name="connsiteY1" fmla="*/ 0 h 1792216"/>
                <a:gd name="connsiteX2" fmla="*/ 1792216 w 1792216"/>
                <a:gd name="connsiteY2" fmla="*/ 1792216 h 1792216"/>
                <a:gd name="connsiteX3" fmla="*/ 0 w 1792216"/>
                <a:gd name="connsiteY3" fmla="*/ 1792216 h 1792216"/>
                <a:gd name="connsiteX4" fmla="*/ 0 w 1792216"/>
                <a:gd name="connsiteY4" fmla="*/ 0 h 179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2216" h="1792216">
                  <a:moveTo>
                    <a:pt x="0" y="0"/>
                  </a:moveTo>
                  <a:lnTo>
                    <a:pt x="1792216" y="0"/>
                  </a:lnTo>
                  <a:lnTo>
                    <a:pt x="1792216" y="1792216"/>
                  </a:lnTo>
                  <a:lnTo>
                    <a:pt x="0" y="17922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rgbClr val="FF0000"/>
                  </a:solidFill>
                </a:rPr>
                <a:t>Monitoring</a:t>
              </a: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rgbClr val="FF0000"/>
                  </a:solidFill>
                </a:rPr>
                <a:t>(National Statistical System)</a:t>
              </a:r>
            </a:p>
          </p:txBody>
        </p:sp>
        <p:sp>
          <p:nvSpPr>
            <p:cNvPr id="7" name="Circular Arrow 6"/>
            <p:cNvSpPr/>
            <p:nvPr/>
          </p:nvSpPr>
          <p:spPr>
            <a:xfrm>
              <a:off x="2520683" y="837478"/>
              <a:ext cx="4237489" cy="4237392"/>
            </a:xfrm>
            <a:prstGeom prst="circularArrow">
              <a:avLst>
                <a:gd name="adj1" fmla="val 8247"/>
                <a:gd name="adj2" fmla="val 575996"/>
                <a:gd name="adj3" fmla="val 10172653"/>
                <a:gd name="adj4" fmla="val 7259594"/>
                <a:gd name="adj5" fmla="val 9622"/>
              </a:avLst>
            </a:prstGeom>
            <a:gradFill>
              <a:gsLst>
                <a:gs pos="38000">
                  <a:srgbClr val="FF0000"/>
                </a:gs>
                <a:gs pos="80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2235483" y="1189587"/>
              <a:ext cx="1792200" cy="1793340"/>
            </a:xfrm>
            <a:custGeom>
              <a:avLst/>
              <a:gdLst>
                <a:gd name="connsiteX0" fmla="*/ 0 w 1792216"/>
                <a:gd name="connsiteY0" fmla="*/ 0 h 1792216"/>
                <a:gd name="connsiteX1" fmla="*/ 1792216 w 1792216"/>
                <a:gd name="connsiteY1" fmla="*/ 0 h 1792216"/>
                <a:gd name="connsiteX2" fmla="*/ 1792216 w 1792216"/>
                <a:gd name="connsiteY2" fmla="*/ 1792216 h 1792216"/>
                <a:gd name="connsiteX3" fmla="*/ 0 w 1792216"/>
                <a:gd name="connsiteY3" fmla="*/ 1792216 h 1792216"/>
                <a:gd name="connsiteX4" fmla="*/ 0 w 1792216"/>
                <a:gd name="connsiteY4" fmla="*/ 0 h 179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2216" h="1792216">
                  <a:moveTo>
                    <a:pt x="0" y="0"/>
                  </a:moveTo>
                  <a:lnTo>
                    <a:pt x="1792216" y="0"/>
                  </a:lnTo>
                  <a:lnTo>
                    <a:pt x="1792216" y="1792216"/>
                  </a:lnTo>
                  <a:lnTo>
                    <a:pt x="0" y="17922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/>
                <a:t>Policy design</a:t>
              </a:r>
            </a:p>
          </p:txBody>
        </p:sp>
        <p:sp>
          <p:nvSpPr>
            <p:cNvPr id="9" name="Circular Arrow 8"/>
            <p:cNvSpPr/>
            <p:nvPr/>
          </p:nvSpPr>
          <p:spPr>
            <a:xfrm>
              <a:off x="2520683" y="837478"/>
              <a:ext cx="4237489" cy="4237392"/>
            </a:xfrm>
            <a:prstGeom prst="circularArrow">
              <a:avLst>
                <a:gd name="adj1" fmla="val 8247"/>
                <a:gd name="adj2" fmla="val 575996"/>
                <a:gd name="adj3" fmla="val 16857238"/>
                <a:gd name="adj4" fmla="val 14966766"/>
                <a:gd name="adj5" fmla="val 9622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63497" name="3 Marcador de número de diapositiva"/>
          <p:cNvSpPr txBox="1">
            <a:spLocks noGrp="1"/>
          </p:cNvSpPr>
          <p:nvPr/>
        </p:nvSpPr>
        <p:spPr bwMode="auto">
          <a:xfrm>
            <a:off x="8659813" y="6572250"/>
            <a:ext cx="447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8A9A5749-EEB5-41FB-9566-6C2CEBF6210B}" type="slidenum">
              <a:rPr lang="es-ES" sz="1600" b="1">
                <a:latin typeface="Calibri" pitchFamily="34" charset="0"/>
              </a:rPr>
              <a:pPr/>
              <a:t>17</a:t>
            </a:fld>
            <a:endParaRPr lang="es-ES" sz="1600" b="1">
              <a:latin typeface="Calibri" pitchFamily="34" charset="0"/>
            </a:endParaRPr>
          </a:p>
        </p:txBody>
      </p:sp>
      <p:sp>
        <p:nvSpPr>
          <p:cNvPr id="6349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8113" y="112713"/>
            <a:ext cx="8764587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altLang="zh-CN" sz="2000" b="1" dirty="0" smtClean="0">
                <a:solidFill>
                  <a:schemeClr val="tx2"/>
                </a:solidFill>
                <a:latin typeface="Calibri" pitchFamily="34" charset="0"/>
                <a:cs typeface="宋体"/>
              </a:rPr>
              <a:t>Countries implementing water accounts develop a self reinforcing loop in which better information creates the demand for better data, and in turn better data can generate better information.</a:t>
            </a:r>
            <a:endParaRPr lang="en-US" altLang="zh-CN" sz="2000" b="1" dirty="0">
              <a:solidFill>
                <a:schemeClr val="tx2"/>
              </a:solidFill>
              <a:latin typeface="Calibri" pitchFamily="34" charset="0"/>
              <a:cs typeface="宋体"/>
            </a:endParaRPr>
          </a:p>
        </p:txBody>
      </p:sp>
      <p:sp>
        <p:nvSpPr>
          <p:cNvPr id="63499" name="AutoShap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0800000">
            <a:off x="914400" y="5360988"/>
            <a:ext cx="7448550" cy="347662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63500" name="Rectangle 6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9888" y="5915025"/>
            <a:ext cx="8532812" cy="663575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63500" tIns="63500" rIns="63500" bIns="0"/>
          <a:lstStyle/>
          <a:p>
            <a:pPr algn="just" defTabSz="895350" eaLnBrk="0" hangingPunct="0">
              <a:buClr>
                <a:schemeClr val="tx2"/>
              </a:buClr>
            </a:pPr>
            <a:r>
              <a:rPr lang="en-US" b="1" dirty="0">
                <a:latin typeface="Calibri" pitchFamily="34" charset="0"/>
                <a:ea typeface="宋体"/>
                <a:cs typeface="宋体"/>
              </a:rPr>
              <a:t>The virtuous cycle of continuous improvement </a:t>
            </a:r>
            <a:r>
              <a:rPr lang="en-US" b="1" dirty="0" smtClean="0">
                <a:latin typeface="Calibri" pitchFamily="34" charset="0"/>
                <a:ea typeface="宋体"/>
                <a:cs typeface="宋体"/>
              </a:rPr>
              <a:t>is developed at </a:t>
            </a:r>
            <a:r>
              <a:rPr lang="en-US" b="1" dirty="0">
                <a:latin typeface="Calibri" pitchFamily="34" charset="0"/>
                <a:ea typeface="宋体"/>
                <a:cs typeface="宋体"/>
              </a:rPr>
              <a:t>sub-national, national and international levels.</a:t>
            </a:r>
          </a:p>
        </p:txBody>
      </p:sp>
    </p:spTree>
    <p:extLst>
      <p:ext uri="{BB962C8B-B14F-4D97-AF65-F5344CB8AC3E}">
        <p14:creationId xmlns:p14="http://schemas.microsoft.com/office/powerpoint/2010/main" val="26820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Preliminary core tables and accounts for water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358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AU" altLang="en-US" sz="4000" b="1" smtClean="0">
                <a:solidFill>
                  <a:srgbClr val="FF9900"/>
                </a:solidFill>
                <a:cs typeface="Times New Roman" pitchFamily="18" charset="0"/>
              </a:rPr>
              <a:t>Reasons and mandate</a:t>
            </a:r>
            <a:endParaRPr lang="en-GB" altLang="en-US" sz="40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ja-JP" smtClean="0">
                <a:ea typeface="ＭＳ Ｐゴシック" pitchFamily="34" charset="-128"/>
              </a:rPr>
              <a:t>Core tables provide concise, highly relevant information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Information is key to deriving indicators and aids in developing evidence based public policies</a:t>
            </a:r>
            <a:endParaRPr lang="en-AU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UNSC at its 44</a:t>
            </a:r>
            <a:r>
              <a:rPr lang="en-US" altLang="en-US" baseline="30000" smtClean="0"/>
              <a:t>th</a:t>
            </a:r>
            <a:r>
              <a:rPr lang="en-US" altLang="en-US" smtClean="0"/>
              <a:t> session urged UNCEEA to develop a core set of tables and accounts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Water is a key resource; there is a high demand from many developed and developing countries for water accounts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Two core water tables are proposed</a:t>
            </a:r>
          </a:p>
          <a:p>
            <a:pPr eaLnBrk="1" hangingPunct="1">
              <a:lnSpc>
                <a:spcPct val="90000"/>
              </a:lnSpc>
            </a:pP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613769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3 Título"/>
          <p:cNvSpPr>
            <a:spLocks noGrp="1"/>
          </p:cNvSpPr>
          <p:nvPr>
            <p:ph type="title" idx="4294967295"/>
          </p:nvPr>
        </p:nvSpPr>
        <p:spPr>
          <a:xfrm>
            <a:off x="4419600" y="5029200"/>
            <a:ext cx="4343400" cy="1143000"/>
          </a:xfrm>
        </p:spPr>
        <p:txBody>
          <a:bodyPr anchor="t"/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</a:rPr>
              <a:t>Policy relevant information on water</a:t>
            </a:r>
          </a:p>
        </p:txBody>
      </p:sp>
    </p:spTree>
    <p:extLst>
      <p:ext uri="{BB962C8B-B14F-4D97-AF65-F5344CB8AC3E}">
        <p14:creationId xmlns:p14="http://schemas.microsoft.com/office/powerpoint/2010/main" val="2941472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AU" altLang="en-US" sz="4000" b="1" dirty="0" smtClean="0">
                <a:solidFill>
                  <a:srgbClr val="FF9900"/>
                </a:solidFill>
                <a:cs typeface="Times New Roman" pitchFamily="18" charset="0"/>
              </a:rPr>
              <a:t>Building blocks to table 1</a:t>
            </a:r>
            <a:endParaRPr lang="en-GB" altLang="en-US" sz="4000" dirty="0" smtClean="0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22808" y="1524000"/>
            <a:ext cx="8640763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n-US" altLang="en-US" sz="2000" dirty="0">
                <a:ea typeface="MS Mincho" pitchFamily="49" charset="-128"/>
              </a:rPr>
              <a:t>Core table 1 is composed of 3 major blocks</a:t>
            </a:r>
          </a:p>
          <a:p>
            <a:pPr>
              <a:buFontTx/>
              <a:buChar char="•"/>
            </a:pPr>
            <a:r>
              <a:rPr lang="en-US" altLang="en-US" sz="2000" dirty="0">
                <a:ea typeface="MS Mincho" pitchFamily="49" charset="-128"/>
              </a:rPr>
              <a:t>First block shown below—contains information on physical supply and use of water</a:t>
            </a:r>
          </a:p>
          <a:p>
            <a:pPr>
              <a:buFontTx/>
              <a:buChar char="•"/>
            </a:pPr>
            <a:r>
              <a:rPr lang="en-US" altLang="en-US" sz="2000" dirty="0">
                <a:ea typeface="MS Mincho" pitchFamily="49" charset="-128"/>
              </a:rPr>
              <a:t>Information is part of the physical supply and use table for water which contains more details</a:t>
            </a:r>
          </a:p>
          <a:p>
            <a:pPr>
              <a:buFontTx/>
              <a:buChar char="•"/>
            </a:pPr>
            <a:r>
              <a:rPr lang="en-US" altLang="en-US" sz="2000" dirty="0">
                <a:ea typeface="MS Mincho" pitchFamily="49" charset="-128"/>
              </a:rPr>
              <a:t>Codes correspond to data </a:t>
            </a:r>
            <a:r>
              <a:rPr lang="en-GB" altLang="en-US" sz="2000" dirty="0">
                <a:ea typeface="MS Mincho" pitchFamily="49" charset="-128"/>
              </a:rPr>
              <a:t>items</a:t>
            </a:r>
            <a:r>
              <a:rPr lang="en-US" altLang="en-US" sz="2000" dirty="0">
                <a:ea typeface="MS Mincho" pitchFamily="49" charset="-128"/>
              </a:rPr>
              <a:t> from IRWS</a:t>
            </a:r>
          </a:p>
          <a:p>
            <a:endParaRPr lang="en-GB" altLang="en-US" sz="2000" dirty="0">
              <a:ea typeface="MS Mincho" pitchFamily="49" charset="-128"/>
            </a:endParaRPr>
          </a:p>
          <a:p>
            <a:pPr>
              <a:buFontTx/>
              <a:buChar char="•"/>
            </a:pPr>
            <a:endParaRPr lang="en-GB" altLang="en-US" sz="2800" dirty="0">
              <a:ea typeface="MS Mincho" pitchFamily="49" charset="-128"/>
            </a:endParaRP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88582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998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AU" altLang="en-US" sz="4000" b="1" smtClean="0">
                <a:solidFill>
                  <a:srgbClr val="FF9900"/>
                </a:solidFill>
                <a:cs typeface="Times New Roman" pitchFamily="18" charset="0"/>
              </a:rPr>
              <a:t>Building blocks to table 1</a:t>
            </a:r>
            <a:endParaRPr lang="en-GB" altLang="en-US" sz="4000" smtClean="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52400" y="2057400"/>
            <a:ext cx="8640763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n-US" altLang="en-US" sz="2000">
                <a:ea typeface="MS Mincho" pitchFamily="49" charset="-128"/>
              </a:rPr>
              <a:t>Second block shown below—contains information on supply and use for water products in monetary terms</a:t>
            </a:r>
          </a:p>
          <a:p>
            <a:pPr>
              <a:buFontTx/>
              <a:buChar char="•"/>
            </a:pPr>
            <a:r>
              <a:rPr lang="en-US" altLang="en-US" sz="2000">
                <a:ea typeface="MS Mincho" pitchFamily="49" charset="-128"/>
              </a:rPr>
              <a:t>Information is part of the monetary supply and use table for water which contains more details</a:t>
            </a:r>
          </a:p>
          <a:p>
            <a:pPr>
              <a:buFontTx/>
              <a:buChar char="•"/>
            </a:pPr>
            <a:r>
              <a:rPr lang="en-US" altLang="en-US" sz="2000">
                <a:ea typeface="MS Mincho" pitchFamily="49" charset="-128"/>
              </a:rPr>
              <a:t>National accounts data can be used to populate table to the extent possible</a:t>
            </a:r>
            <a:endParaRPr lang="en-GB" altLang="en-US" sz="2000">
              <a:ea typeface="MS Mincho" pitchFamily="49" charset="-128"/>
            </a:endParaRPr>
          </a:p>
          <a:p>
            <a:pPr>
              <a:buFontTx/>
              <a:buChar char="•"/>
            </a:pPr>
            <a:endParaRPr lang="en-GB" altLang="en-US" sz="2800">
              <a:ea typeface="MS Mincho" pitchFamily="49" charset="-128"/>
            </a:endParaRPr>
          </a:p>
        </p:txBody>
      </p:sp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88582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043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AU" altLang="en-US" sz="4000" b="1" smtClean="0">
                <a:solidFill>
                  <a:srgbClr val="FF9900"/>
                </a:solidFill>
                <a:cs typeface="Times New Roman" pitchFamily="18" charset="0"/>
              </a:rPr>
              <a:t>Building blocks to table 1</a:t>
            </a:r>
            <a:endParaRPr lang="en-GB" altLang="en-US" sz="4000" smtClean="0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228600" y="2103438"/>
            <a:ext cx="8640763" cy="23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n-US" altLang="en-US" sz="2000">
                <a:ea typeface="MS Mincho" pitchFamily="49" charset="-128"/>
              </a:rPr>
              <a:t>Third block contains monetary information on water related assets</a:t>
            </a:r>
          </a:p>
          <a:p>
            <a:pPr>
              <a:buFontTx/>
              <a:buChar char="•"/>
            </a:pPr>
            <a:r>
              <a:rPr lang="en-US" altLang="en-US" sz="2000">
                <a:ea typeface="MS Mincho" pitchFamily="49" charset="-128"/>
              </a:rPr>
              <a:t>Information is relevant for a more complete understanding of the investment needs in the water sector </a:t>
            </a:r>
          </a:p>
          <a:p>
            <a:pPr>
              <a:buFontTx/>
              <a:buChar char="•"/>
            </a:pPr>
            <a:endParaRPr lang="en-US" altLang="en-US" sz="2000">
              <a:ea typeface="MS Mincho" pitchFamily="49" charset="-128"/>
            </a:endParaRPr>
          </a:p>
          <a:p>
            <a:pPr>
              <a:buFontTx/>
              <a:buChar char="•"/>
            </a:pPr>
            <a:endParaRPr lang="en-US" altLang="en-US" sz="2000">
              <a:ea typeface="MS Mincho" pitchFamily="49" charset="-128"/>
            </a:endParaRPr>
          </a:p>
          <a:p>
            <a:pPr>
              <a:buFontTx/>
              <a:buChar char="•"/>
            </a:pPr>
            <a:endParaRPr lang="en-US" altLang="en-US" sz="2000">
              <a:ea typeface="MS Mincho" pitchFamily="49" charset="-128"/>
            </a:endParaRPr>
          </a:p>
          <a:p>
            <a:pPr>
              <a:buFontTx/>
              <a:buChar char="•"/>
            </a:pPr>
            <a:endParaRPr lang="en-GB" altLang="en-US" sz="2800">
              <a:ea typeface="MS Mincho" pitchFamily="49" charset="-128"/>
            </a:endParaRPr>
          </a:p>
        </p:txBody>
      </p:sp>
      <p:pic>
        <p:nvPicPr>
          <p:cNvPr id="6862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88582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281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AU" altLang="en-US" sz="3600" b="1" smtClean="0">
                <a:solidFill>
                  <a:srgbClr val="FF9900"/>
                </a:solidFill>
                <a:cs typeface="Times New Roman" pitchFamily="18" charset="0"/>
              </a:rPr>
              <a:t>Core table 1-putting it all together</a:t>
            </a:r>
            <a:endParaRPr lang="en-GB" altLang="en-US" sz="3600" smtClean="0"/>
          </a:p>
        </p:txBody>
      </p:sp>
      <p:sp>
        <p:nvSpPr>
          <p:cNvPr id="69655" name="Rectangle 23"/>
          <p:cNvSpPr>
            <a:spLocks noChangeArrowheads="1"/>
          </p:cNvSpPr>
          <p:nvPr/>
        </p:nvSpPr>
        <p:spPr bwMode="auto">
          <a:xfrm>
            <a:off x="2046288" y="3822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69654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885825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091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4000" b="1" smtClean="0">
                <a:solidFill>
                  <a:srgbClr val="FF9900"/>
                </a:solidFill>
                <a:cs typeface="Times New Roman" pitchFamily="18" charset="0"/>
              </a:rPr>
              <a:t>Core table 1</a:t>
            </a:r>
            <a:endParaRPr lang="en-GB" altLang="en-US" sz="400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GB" altLang="ja-JP" smtClean="0">
                <a:ea typeface="ＭＳ Ｐゴシック" pitchFamily="34" charset="-128"/>
              </a:rPr>
              <a:t>Countries can start by compiling information that is most policy relevant and focus on the any of building blocks to core table 1 if information on other building blocks is not readily available</a:t>
            </a:r>
          </a:p>
          <a:p>
            <a:pPr eaLnBrk="1" hangingPunct="1"/>
            <a:r>
              <a:rPr lang="en-GB" altLang="ja-JP" smtClean="0">
                <a:ea typeface="ＭＳ Ｐゴシック" pitchFamily="34" charset="-128"/>
              </a:rPr>
              <a:t>Core tables are flexible in that if more detailed information is required, rows/columns can be further disaggregated as necessary.</a:t>
            </a:r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841031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609600"/>
            <a:ext cx="7086600" cy="1143000"/>
          </a:xfrm>
        </p:spPr>
        <p:txBody>
          <a:bodyPr/>
          <a:lstStyle/>
          <a:p>
            <a:pPr eaLnBrk="1" hangingPunct="1"/>
            <a:r>
              <a:rPr lang="en-GB" altLang="en-US" sz="4000" b="1" smtClean="0">
                <a:solidFill>
                  <a:srgbClr val="FF9900"/>
                </a:solidFill>
                <a:cs typeface="Times New Roman" pitchFamily="18" charset="0"/>
              </a:rPr>
              <a:t>Core table 2</a:t>
            </a:r>
            <a:endParaRPr lang="en-GB" altLang="en-US" sz="400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76200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800" dirty="0" smtClean="0">
                <a:ea typeface="ＭＳ Ｐゴシック" pitchFamily="34" charset="-128"/>
              </a:rPr>
              <a:t>Physical flows of water from/to environment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800" dirty="0" smtClean="0">
                <a:ea typeface="ＭＳ Ｐゴシック" pitchFamily="34" charset="-128"/>
              </a:rPr>
              <a:t>Part of the physical asset account for water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800" dirty="0" smtClean="0">
                <a:ea typeface="ＭＳ Ｐゴシック" pitchFamily="34" charset="-128"/>
              </a:rPr>
              <a:t>Focus on changes in stocks</a:t>
            </a:r>
            <a:endParaRPr lang="en-GB" altLang="ja-JP" sz="2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GB" altLang="en-US" dirty="0" smtClean="0"/>
          </a:p>
          <a:p>
            <a:pPr eaLnBrk="1" hangingPunct="1">
              <a:lnSpc>
                <a:spcPct val="90000"/>
              </a:lnSpc>
            </a:pPr>
            <a:endParaRPr lang="en-GB" altLang="en-US" dirty="0" smtClean="0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1531938" y="5233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886777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977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4000" b="1" smtClean="0">
                <a:solidFill>
                  <a:srgbClr val="FF9900"/>
                </a:solidFill>
                <a:cs typeface="Times New Roman" pitchFamily="18" charset="0"/>
              </a:rPr>
              <a:t>Indicators</a:t>
            </a:r>
            <a:endParaRPr lang="en-GB" altLang="en-US" sz="400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133600"/>
            <a:ext cx="8229600" cy="4144963"/>
          </a:xfrm>
        </p:spPr>
        <p:txBody>
          <a:bodyPr/>
          <a:lstStyle/>
          <a:p>
            <a:pPr eaLnBrk="1" hangingPunct="1"/>
            <a:r>
              <a:rPr lang="en-GB" altLang="ja-JP" smtClean="0">
                <a:ea typeface="ＭＳ Ｐゴシック" pitchFamily="34" charset="-128"/>
              </a:rPr>
              <a:t>Core tables contain the necessary information for deriving numerous indicators on water</a:t>
            </a:r>
          </a:p>
          <a:p>
            <a:pPr lvl="1" eaLnBrk="1" hangingPunct="1"/>
            <a:r>
              <a:rPr lang="en-US" altLang="ja-JP" smtClean="0">
                <a:ea typeface="ＭＳ Ｐゴシック" pitchFamily="34" charset="-128"/>
              </a:rPr>
              <a:t>Total renewable water resources </a:t>
            </a:r>
          </a:p>
          <a:p>
            <a:pPr lvl="1" eaLnBrk="1" hangingPunct="1"/>
            <a:r>
              <a:rPr lang="en-US" altLang="ja-JP" smtClean="0">
                <a:ea typeface="ＭＳ Ｐゴシック" pitchFamily="34" charset="-128"/>
              </a:rPr>
              <a:t>Total abstractions by industry </a:t>
            </a:r>
          </a:p>
          <a:p>
            <a:pPr lvl="1" eaLnBrk="1" hangingPunct="1"/>
            <a:r>
              <a:rPr lang="en-US" altLang="ja-JP" smtClean="0">
                <a:ea typeface="ＭＳ Ｐゴシック" pitchFamily="34" charset="-128"/>
              </a:rPr>
              <a:t>Intensity of use of water resources </a:t>
            </a:r>
          </a:p>
          <a:p>
            <a:pPr lvl="1" eaLnBrk="1" hangingPunct="1"/>
            <a:r>
              <a:rPr lang="en-US" altLang="ja-JP" smtClean="0">
                <a:ea typeface="ＭＳ Ｐゴシック" pitchFamily="34" charset="-128"/>
              </a:rPr>
              <a:t>Water productivity/intensity indicators </a:t>
            </a:r>
          </a:p>
          <a:p>
            <a:pPr lvl="1" eaLnBrk="1" hangingPunct="1"/>
            <a:r>
              <a:rPr lang="en-US" altLang="ja-JP" smtClean="0">
                <a:ea typeface="ＭＳ Ｐゴシック" pitchFamily="34" charset="-128"/>
              </a:rPr>
              <a:t>Investments in water infrastructure</a:t>
            </a:r>
            <a:endParaRPr lang="en-GB" altLang="en-US" smtClean="0"/>
          </a:p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520089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3" descr="UN-LOGO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3897313"/>
            <a:ext cx="1747838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1188" y="2224088"/>
            <a:ext cx="7993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2000" b="1" dirty="0">
                <a:solidFill>
                  <a:schemeClr val="tx2"/>
                </a:solidFill>
                <a:latin typeface="Calibri" pitchFamily="34" charset="0"/>
                <a:cs typeface="宋体"/>
              </a:rPr>
              <a:t>Thank you!</a:t>
            </a:r>
          </a:p>
          <a:p>
            <a:pPr algn="ctr"/>
            <a:endParaRPr lang="en-US" altLang="zh-CN" sz="2000" b="1" dirty="0">
              <a:solidFill>
                <a:schemeClr val="tx2"/>
              </a:solidFill>
              <a:latin typeface="Calibri" pitchFamily="34" charset="0"/>
              <a:cs typeface="宋体"/>
            </a:endParaRPr>
          </a:p>
          <a:p>
            <a:pPr algn="ctr"/>
            <a:r>
              <a:rPr lang="en-US" altLang="zh-CN" sz="2000" b="1" dirty="0" smtClean="0">
                <a:solidFill>
                  <a:schemeClr val="tx2"/>
                </a:solidFill>
                <a:latin typeface="Calibri" pitchFamily="34" charset="0"/>
                <a:cs typeface="宋体"/>
              </a:rPr>
              <a:t>Ivo </a:t>
            </a:r>
            <a:r>
              <a:rPr lang="en-US" altLang="zh-CN" sz="2000" b="1" dirty="0" err="1" smtClean="0">
                <a:solidFill>
                  <a:schemeClr val="tx2"/>
                </a:solidFill>
                <a:latin typeface="Calibri" pitchFamily="34" charset="0"/>
                <a:cs typeface="宋体"/>
              </a:rPr>
              <a:t>Havinga</a:t>
            </a:r>
            <a:r>
              <a:rPr lang="en-US" altLang="zh-CN" sz="2000" b="1" dirty="0" smtClean="0">
                <a:solidFill>
                  <a:schemeClr val="tx2"/>
                </a:solidFill>
                <a:latin typeface="Calibri" pitchFamily="34" charset="0"/>
                <a:cs typeface="宋体"/>
              </a:rPr>
              <a:t> (havinga@un.org</a:t>
            </a:r>
            <a:r>
              <a:rPr lang="en-US" altLang="zh-CN" sz="2000" b="1" dirty="0">
                <a:solidFill>
                  <a:schemeClr val="tx2"/>
                </a:solidFill>
                <a:latin typeface="Calibri" pitchFamily="34" charset="0"/>
                <a:cs typeface="宋体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3 Marcador de número de diapositiva"/>
          <p:cNvSpPr txBox="1">
            <a:spLocks noGrp="1"/>
          </p:cNvSpPr>
          <p:nvPr/>
        </p:nvSpPr>
        <p:spPr bwMode="auto">
          <a:xfrm>
            <a:off x="8659813" y="6572250"/>
            <a:ext cx="447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C29F93EE-CED9-4782-BC12-6860255A05AC}" type="slidenum">
              <a:rPr lang="es-ES" sz="1600" b="1">
                <a:latin typeface="Calibri" pitchFamily="34" charset="0"/>
              </a:rPr>
              <a:pPr/>
              <a:t>3</a:t>
            </a:fld>
            <a:endParaRPr lang="es-ES" sz="1600" b="1">
              <a:latin typeface="Calibri" pitchFamily="34" charset="0"/>
            </a:endParaRPr>
          </a:p>
        </p:txBody>
      </p:sp>
      <p:sp>
        <p:nvSpPr>
          <p:cNvPr id="3993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1613" y="152400"/>
            <a:ext cx="87122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altLang="zh-CN" sz="2000" b="1" dirty="0">
                <a:solidFill>
                  <a:schemeClr val="tx2"/>
                </a:solidFill>
                <a:latin typeface="Calibri" pitchFamily="34" charset="0"/>
              </a:rPr>
              <a:t>The </a:t>
            </a:r>
            <a:r>
              <a:rPr lang="en-US" altLang="zh-CN" sz="2000" b="1" dirty="0" smtClean="0">
                <a:solidFill>
                  <a:schemeClr val="tx2"/>
                </a:solidFill>
                <a:latin typeface="Calibri" pitchFamily="34" charset="0"/>
              </a:rPr>
              <a:t>SEEA-Water is a subsystem of the SEEA that covers </a:t>
            </a:r>
            <a:r>
              <a:rPr lang="en-US" altLang="zh-CN" sz="2000" b="1" dirty="0">
                <a:solidFill>
                  <a:schemeClr val="tx2"/>
                </a:solidFill>
                <a:latin typeface="Calibri" pitchFamily="34" charset="0"/>
              </a:rPr>
              <a:t>the physical and economic stocks and flows associated with water.  It also </a:t>
            </a:r>
            <a:r>
              <a:rPr lang="en-US" altLang="zh-CN" sz="2000" b="1" dirty="0" smtClean="0">
                <a:solidFill>
                  <a:schemeClr val="tx2"/>
                </a:solidFill>
                <a:latin typeface="Calibri" pitchFamily="34" charset="0"/>
              </a:rPr>
              <a:t>covers, to some extent, </a:t>
            </a:r>
            <a:r>
              <a:rPr lang="en-US" altLang="zh-CN" sz="2000" b="1" dirty="0">
                <a:solidFill>
                  <a:schemeClr val="tx2"/>
                </a:solidFill>
                <a:latin typeface="Calibri" pitchFamily="34" charset="0"/>
              </a:rPr>
              <a:t>emissions of pollutants and water quality.</a:t>
            </a:r>
          </a:p>
        </p:txBody>
      </p:sp>
      <p:sp>
        <p:nvSpPr>
          <p:cNvPr id="39939" name="AutoShap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0800000">
            <a:off x="873125" y="5391150"/>
            <a:ext cx="7448550" cy="347663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39940" name="Rectangle 6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5845175"/>
            <a:ext cx="8532813" cy="69373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63500" tIns="63500" rIns="63500" bIns="0"/>
          <a:lstStyle/>
          <a:p>
            <a:pPr algn="just" defTabSz="895350">
              <a:buClr>
                <a:schemeClr val="tx2"/>
              </a:buClr>
            </a:pPr>
            <a:r>
              <a:rPr lang="en-US" altLang="zh-CN" b="1" dirty="0">
                <a:latin typeface="Calibri" pitchFamily="34" charset="0"/>
              </a:rPr>
              <a:t>The SEEA-Water and the IRWS provide the framework for developing </a:t>
            </a:r>
            <a:r>
              <a:rPr lang="en-US" altLang="zh-CN" b="1" dirty="0" smtClean="0">
                <a:latin typeface="Calibri" pitchFamily="34" charset="0"/>
              </a:rPr>
              <a:t>information that is  comprehensive, consistent</a:t>
            </a:r>
            <a:r>
              <a:rPr lang="en-US" altLang="zh-CN" b="1" dirty="0">
                <a:latin typeface="Calibri" pitchFamily="34" charset="0"/>
              </a:rPr>
              <a:t>, and comparable through time and space.</a:t>
            </a:r>
            <a:endParaRPr lang="en-US" b="1" dirty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9941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76600" y="4064000"/>
            <a:ext cx="57689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altLang="zh-CN" sz="2000" b="1" dirty="0">
                <a:solidFill>
                  <a:schemeClr val="tx2"/>
                </a:solidFill>
                <a:latin typeface="Calibri" pitchFamily="34" charset="0"/>
              </a:rPr>
              <a:t>The International Recommendations for Water Statistics (IRWS</a:t>
            </a:r>
            <a:r>
              <a:rPr lang="en-US" altLang="zh-CN" sz="2000" b="1" dirty="0" smtClean="0">
                <a:solidFill>
                  <a:schemeClr val="tx2"/>
                </a:solidFill>
                <a:latin typeface="Calibri" pitchFamily="34" charset="0"/>
              </a:rPr>
              <a:t>) </a:t>
            </a:r>
            <a:r>
              <a:rPr lang="en-US" altLang="zh-CN" sz="2000" b="1" dirty="0">
                <a:solidFill>
                  <a:schemeClr val="tx2"/>
                </a:solidFill>
                <a:latin typeface="Calibri" pitchFamily="34" charset="0"/>
              </a:rPr>
              <a:t>was designed to assist countries in the implementation of SEEA-Water</a:t>
            </a:r>
            <a:r>
              <a:rPr lang="en-US" altLang="zh-CN" sz="2000" b="1" dirty="0" smtClean="0">
                <a:solidFill>
                  <a:schemeClr val="tx2"/>
                </a:solidFill>
                <a:latin typeface="Calibri" pitchFamily="34" charset="0"/>
              </a:rPr>
              <a:t>.  Guidelines are being developed to provide additional support.</a:t>
            </a:r>
            <a:endParaRPr lang="en-US" altLang="zh-CN" sz="2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39942" name="Picture 18" descr="SEEA-Water_cover_2_Feb_2012_fina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331038">
            <a:off x="609600" y="1600200"/>
            <a:ext cx="24145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9" descr="IRWS_cover_3_Feb_2012_Fina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0" y="990600"/>
            <a:ext cx="239871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131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3 Marcador de número de diapositiva"/>
          <p:cNvSpPr txBox="1">
            <a:spLocks noGrp="1"/>
          </p:cNvSpPr>
          <p:nvPr/>
        </p:nvSpPr>
        <p:spPr bwMode="auto">
          <a:xfrm>
            <a:off x="8659813" y="6572250"/>
            <a:ext cx="447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2E98C068-9156-4CEF-A5A3-C899294807BD}" type="slidenum">
              <a:rPr lang="es-ES" sz="1600" b="1">
                <a:latin typeface="Calibri" pitchFamily="34" charset="0"/>
              </a:rPr>
              <a:pPr/>
              <a:t>4</a:t>
            </a:fld>
            <a:endParaRPr lang="es-ES" sz="1600" b="1">
              <a:latin typeface="Calibri" pitchFamily="34" charset="0"/>
            </a:endParaRPr>
          </a:p>
        </p:txBody>
      </p:sp>
      <p:sp>
        <p:nvSpPr>
          <p:cNvPr id="23554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3" y="90488"/>
            <a:ext cx="878363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altLang="zh-CN" sz="2000" b="1">
                <a:solidFill>
                  <a:schemeClr val="tx2"/>
                </a:solidFill>
                <a:latin typeface="Calibri" pitchFamily="34" charset="0"/>
              </a:rPr>
              <a:t>In general, water policy objectives can be grouped in the following four groups.  Water security contributes to the attainment of higher level objectives.</a:t>
            </a:r>
          </a:p>
        </p:txBody>
      </p:sp>
      <p:sp>
        <p:nvSpPr>
          <p:cNvPr id="23555" name="AutoShap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0800000">
            <a:off x="952500" y="5418138"/>
            <a:ext cx="7448550" cy="347662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3556" name="Rectangle 6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5791200"/>
            <a:ext cx="8532813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3500" tIns="63500" rIns="63500" bIns="0"/>
          <a:lstStyle/>
          <a:p>
            <a:pPr algn="just" defTabSz="895350">
              <a:buClr>
                <a:schemeClr val="tx2"/>
              </a:buClr>
            </a:pPr>
            <a:r>
              <a:rPr lang="en-US" altLang="zh-CN" b="1">
                <a:latin typeface="Calibri" pitchFamily="34" charset="0"/>
              </a:rPr>
              <a:t>SEEA-Water and IRWS respond to the need of measuring progress towards the attainment of the objectives in the four groups.</a:t>
            </a:r>
            <a:endParaRPr lang="en-US" b="1">
              <a:latin typeface="Calibri" pitchFamily="34" charset="0"/>
              <a:ea typeface="宋体" pitchFamily="2" charset="-122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1219200" y="914400"/>
          <a:ext cx="7010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Oval 11"/>
          <p:cNvSpPr/>
          <p:nvPr/>
        </p:nvSpPr>
        <p:spPr>
          <a:xfrm>
            <a:off x="3581400" y="1981200"/>
            <a:ext cx="2438400" cy="2286000"/>
          </a:xfrm>
          <a:prstGeom prst="ellipse">
            <a:avLst/>
          </a:prstGeom>
          <a:solidFill>
            <a:srgbClr val="C660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Water </a:t>
            </a:r>
            <a:r>
              <a:rPr lang="en-US" sz="2000" b="1" dirty="0" smtClean="0">
                <a:solidFill>
                  <a:srgbClr val="FFFFFF"/>
                </a:solidFill>
                <a:cs typeface="Arial" charset="0"/>
              </a:rPr>
              <a:t>Governance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559" name="TextBox 13"/>
          <p:cNvSpPr txBox="1">
            <a:spLocks noChangeArrowheads="1"/>
          </p:cNvSpPr>
          <p:nvPr/>
        </p:nvSpPr>
        <p:spPr bwMode="auto">
          <a:xfrm>
            <a:off x="1371600" y="1093788"/>
            <a:ext cx="2514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I.</a:t>
            </a:r>
          </a:p>
          <a:p>
            <a:r>
              <a:rPr lang="en-US" b="1">
                <a:solidFill>
                  <a:schemeClr val="bg1"/>
                </a:solidFill>
              </a:rPr>
              <a:t>Improving drinking  water and sanitation services</a:t>
            </a:r>
            <a:endParaRPr lang="en-US"/>
          </a:p>
        </p:txBody>
      </p:sp>
      <p:sp>
        <p:nvSpPr>
          <p:cNvPr id="23560" name="TextBox 14"/>
          <p:cNvSpPr txBox="1">
            <a:spLocks noChangeArrowheads="1"/>
          </p:cNvSpPr>
          <p:nvPr/>
        </p:nvSpPr>
        <p:spPr bwMode="auto">
          <a:xfrm>
            <a:off x="5584825" y="1133475"/>
            <a:ext cx="2438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chemeClr val="bg1"/>
                </a:solidFill>
              </a:rPr>
              <a:t>II.</a:t>
            </a:r>
          </a:p>
          <a:p>
            <a:pPr algn="r"/>
            <a:r>
              <a:rPr lang="en-US" b="1">
                <a:solidFill>
                  <a:schemeClr val="bg1"/>
                </a:solidFill>
              </a:rPr>
              <a:t>Managing water supply and demand</a:t>
            </a: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368425" y="3451225"/>
            <a:ext cx="25146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III. </a:t>
            </a:r>
          </a:p>
          <a:p>
            <a:r>
              <a:rPr lang="en-US" b="1">
                <a:solidFill>
                  <a:schemeClr val="bg1"/>
                </a:solidFill>
              </a:rPr>
              <a:t>Mitigating water resources degradation/ Improving quality of water resources</a:t>
            </a:r>
          </a:p>
        </p:txBody>
      </p:sp>
      <p:sp>
        <p:nvSpPr>
          <p:cNvPr id="23562" name="TextBox 17"/>
          <p:cNvSpPr txBox="1">
            <a:spLocks noChangeArrowheads="1"/>
          </p:cNvSpPr>
          <p:nvPr/>
        </p:nvSpPr>
        <p:spPr bwMode="auto">
          <a:xfrm>
            <a:off x="5105400" y="3978275"/>
            <a:ext cx="29892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chemeClr val="bg1"/>
                </a:solidFill>
              </a:rPr>
              <a:t>IV.</a:t>
            </a:r>
          </a:p>
          <a:p>
            <a:pPr algn="r"/>
            <a:r>
              <a:rPr lang="en-US" b="1">
                <a:solidFill>
                  <a:schemeClr val="bg1"/>
                </a:solidFill>
              </a:rPr>
              <a:t>Adapting to extreme hydro-meteorological events</a:t>
            </a:r>
          </a:p>
        </p:txBody>
      </p:sp>
    </p:spTree>
    <p:extLst>
      <p:ext uri="{BB962C8B-B14F-4D97-AF65-F5344CB8AC3E}">
        <p14:creationId xmlns:p14="http://schemas.microsoft.com/office/powerpoint/2010/main" val="38319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AutoShape 4"/>
          <p:cNvSpPr>
            <a:spLocks noChangeArrowheads="1"/>
          </p:cNvSpPr>
          <p:nvPr/>
        </p:nvSpPr>
        <p:spPr bwMode="auto">
          <a:xfrm>
            <a:off x="1481138" y="1233488"/>
            <a:ext cx="5945187" cy="5265737"/>
          </a:xfrm>
          <a:prstGeom prst="roundRect">
            <a:avLst>
              <a:gd name="adj" fmla="val 4708"/>
            </a:avLst>
          </a:prstGeom>
          <a:solidFill>
            <a:srgbClr val="CCECFF"/>
          </a:solidFill>
          <a:ln w="31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37" name="AutoShape 5"/>
          <p:cNvSpPr>
            <a:spLocks noChangeArrowheads="1"/>
          </p:cNvSpPr>
          <p:nvPr/>
        </p:nvSpPr>
        <p:spPr bwMode="auto">
          <a:xfrm>
            <a:off x="1916113" y="4506913"/>
            <a:ext cx="5040312" cy="1881187"/>
          </a:xfrm>
          <a:prstGeom prst="roundRect">
            <a:avLst>
              <a:gd name="adj" fmla="val 29560"/>
            </a:avLst>
          </a:prstGeom>
          <a:solidFill>
            <a:schemeClr val="bg1">
              <a:alpha val="7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Inland Water Resource System</a:t>
            </a:r>
            <a:endParaRPr lang="es-MX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" name="AutoShape 6"/>
          <p:cNvSpPr>
            <a:spLocks noChangeArrowheads="1"/>
          </p:cNvSpPr>
          <p:nvPr/>
        </p:nvSpPr>
        <p:spPr bwMode="auto">
          <a:xfrm>
            <a:off x="1930400" y="1541463"/>
            <a:ext cx="5040313" cy="1747837"/>
          </a:xfrm>
          <a:prstGeom prst="roundRect">
            <a:avLst>
              <a:gd name="adj" fmla="val 2290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Economy</a:t>
            </a:r>
            <a:endParaRPr lang="es-MX" sz="1500" b="1"/>
          </a:p>
        </p:txBody>
      </p:sp>
      <p:sp>
        <p:nvSpPr>
          <p:cNvPr id="33796" name="Text Box 8"/>
          <p:cNvSpPr txBox="1">
            <a:spLocks noChangeArrowheads="1"/>
          </p:cNvSpPr>
          <p:nvPr/>
        </p:nvSpPr>
        <p:spPr bwMode="auto">
          <a:xfrm>
            <a:off x="6245225" y="3594100"/>
            <a:ext cx="1065213" cy="396875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MX" sz="1300" b="1">
                <a:solidFill>
                  <a:schemeClr val="bg1"/>
                </a:solidFill>
              </a:rPr>
              <a:t>Evapo-transpiration </a:t>
            </a:r>
          </a:p>
        </p:txBody>
      </p:sp>
      <p:sp>
        <p:nvSpPr>
          <p:cNvPr id="33797" name="Line 10"/>
          <p:cNvSpPr>
            <a:spLocks noChangeShapeType="1"/>
          </p:cNvSpPr>
          <p:nvPr/>
        </p:nvSpPr>
        <p:spPr bwMode="auto">
          <a:xfrm flipH="1">
            <a:off x="5719763" y="3217863"/>
            <a:ext cx="7937" cy="1543050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Line 11"/>
          <p:cNvSpPr>
            <a:spLocks noChangeShapeType="1"/>
          </p:cNvSpPr>
          <p:nvPr/>
        </p:nvSpPr>
        <p:spPr bwMode="auto">
          <a:xfrm flipV="1">
            <a:off x="838200" y="2420938"/>
            <a:ext cx="1419225" cy="17462"/>
          </a:xfrm>
          <a:prstGeom prst="line">
            <a:avLst/>
          </a:prstGeom>
          <a:noFill/>
          <a:ln w="57150">
            <a:solidFill>
              <a:srgbClr val="336699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Freeform 12"/>
          <p:cNvSpPr>
            <a:spLocks/>
          </p:cNvSpPr>
          <p:nvPr/>
        </p:nvSpPr>
        <p:spPr bwMode="auto">
          <a:xfrm>
            <a:off x="85725" y="6021388"/>
            <a:ext cx="1308100" cy="157162"/>
          </a:xfrm>
          <a:custGeom>
            <a:avLst/>
            <a:gdLst>
              <a:gd name="T0" fmla="*/ 0 w 544"/>
              <a:gd name="T1" fmla="*/ 2147483647 h 91"/>
              <a:gd name="T2" fmla="*/ 2147483647 w 544"/>
              <a:gd name="T3" fmla="*/ 0 h 91"/>
              <a:gd name="T4" fmla="*/ 2147483647 w 544"/>
              <a:gd name="T5" fmla="*/ 2147483647 h 91"/>
              <a:gd name="T6" fmla="*/ 2147483647 w 544"/>
              <a:gd name="T7" fmla="*/ 0 h 91"/>
              <a:gd name="T8" fmla="*/ 2147483647 w 544"/>
              <a:gd name="T9" fmla="*/ 2147483647 h 91"/>
              <a:gd name="T10" fmla="*/ 2147483647 w 544"/>
              <a:gd name="T11" fmla="*/ 0 h 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4"/>
              <a:gd name="T19" fmla="*/ 0 h 91"/>
              <a:gd name="T20" fmla="*/ 544 w 544"/>
              <a:gd name="T21" fmla="*/ 91 h 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4" h="91">
                <a:moveTo>
                  <a:pt x="0" y="91"/>
                </a:moveTo>
                <a:cubicBezTo>
                  <a:pt x="49" y="45"/>
                  <a:pt x="98" y="0"/>
                  <a:pt x="136" y="0"/>
                </a:cubicBezTo>
                <a:cubicBezTo>
                  <a:pt x="174" y="0"/>
                  <a:pt x="196" y="91"/>
                  <a:pt x="226" y="91"/>
                </a:cubicBezTo>
                <a:cubicBezTo>
                  <a:pt x="256" y="91"/>
                  <a:pt x="279" y="0"/>
                  <a:pt x="317" y="0"/>
                </a:cubicBezTo>
                <a:cubicBezTo>
                  <a:pt x="355" y="0"/>
                  <a:pt x="415" y="91"/>
                  <a:pt x="453" y="91"/>
                </a:cubicBezTo>
                <a:cubicBezTo>
                  <a:pt x="491" y="91"/>
                  <a:pt x="529" y="15"/>
                  <a:pt x="544" y="0"/>
                </a:cubicBezTo>
              </a:path>
            </a:pathLst>
          </a:custGeom>
          <a:noFill/>
          <a:ln w="381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Text Box 13"/>
          <p:cNvSpPr txBox="1">
            <a:spLocks noChangeArrowheads="1"/>
          </p:cNvSpPr>
          <p:nvPr/>
        </p:nvSpPr>
        <p:spPr bwMode="auto">
          <a:xfrm>
            <a:off x="342900" y="6178550"/>
            <a:ext cx="5238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500" b="1"/>
              <a:t>Sea</a:t>
            </a:r>
          </a:p>
        </p:txBody>
      </p:sp>
      <p:sp>
        <p:nvSpPr>
          <p:cNvPr id="33801" name="Line 14"/>
          <p:cNvSpPr>
            <a:spLocks noChangeShapeType="1"/>
          </p:cNvSpPr>
          <p:nvPr/>
        </p:nvSpPr>
        <p:spPr bwMode="auto">
          <a:xfrm flipV="1">
            <a:off x="211138" y="3036888"/>
            <a:ext cx="2154237" cy="2978150"/>
          </a:xfrm>
          <a:prstGeom prst="line">
            <a:avLst/>
          </a:prstGeom>
          <a:noFill/>
          <a:ln w="57150">
            <a:solidFill>
              <a:srgbClr val="33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2" name="Freeform 15"/>
          <p:cNvSpPr>
            <a:spLocks/>
          </p:cNvSpPr>
          <p:nvPr/>
        </p:nvSpPr>
        <p:spPr bwMode="auto">
          <a:xfrm>
            <a:off x="8202613" y="6015038"/>
            <a:ext cx="863600" cy="144462"/>
          </a:xfrm>
          <a:custGeom>
            <a:avLst/>
            <a:gdLst>
              <a:gd name="T0" fmla="*/ 0 w 544"/>
              <a:gd name="T1" fmla="*/ 2147483647 h 91"/>
              <a:gd name="T2" fmla="*/ 2147483647 w 544"/>
              <a:gd name="T3" fmla="*/ 0 h 91"/>
              <a:gd name="T4" fmla="*/ 2147483647 w 544"/>
              <a:gd name="T5" fmla="*/ 2147483647 h 91"/>
              <a:gd name="T6" fmla="*/ 2147483647 w 544"/>
              <a:gd name="T7" fmla="*/ 0 h 91"/>
              <a:gd name="T8" fmla="*/ 2147483647 w 544"/>
              <a:gd name="T9" fmla="*/ 2147483647 h 91"/>
              <a:gd name="T10" fmla="*/ 2147483647 w 544"/>
              <a:gd name="T11" fmla="*/ 0 h 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4"/>
              <a:gd name="T19" fmla="*/ 0 h 91"/>
              <a:gd name="T20" fmla="*/ 544 w 544"/>
              <a:gd name="T21" fmla="*/ 91 h 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4" h="91">
                <a:moveTo>
                  <a:pt x="0" y="91"/>
                </a:moveTo>
                <a:cubicBezTo>
                  <a:pt x="49" y="45"/>
                  <a:pt x="98" y="0"/>
                  <a:pt x="136" y="0"/>
                </a:cubicBezTo>
                <a:cubicBezTo>
                  <a:pt x="174" y="0"/>
                  <a:pt x="196" y="91"/>
                  <a:pt x="226" y="91"/>
                </a:cubicBezTo>
                <a:cubicBezTo>
                  <a:pt x="256" y="91"/>
                  <a:pt x="279" y="0"/>
                  <a:pt x="317" y="0"/>
                </a:cubicBezTo>
                <a:cubicBezTo>
                  <a:pt x="355" y="0"/>
                  <a:pt x="415" y="91"/>
                  <a:pt x="453" y="91"/>
                </a:cubicBezTo>
                <a:cubicBezTo>
                  <a:pt x="491" y="91"/>
                  <a:pt x="529" y="15"/>
                  <a:pt x="544" y="0"/>
                </a:cubicBezTo>
              </a:path>
            </a:pathLst>
          </a:custGeom>
          <a:noFill/>
          <a:ln w="381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3" name="Text Box 16"/>
          <p:cNvSpPr txBox="1">
            <a:spLocks noChangeArrowheads="1"/>
          </p:cNvSpPr>
          <p:nvPr/>
        </p:nvSpPr>
        <p:spPr bwMode="auto">
          <a:xfrm>
            <a:off x="8351838" y="6159500"/>
            <a:ext cx="5238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500" b="1"/>
              <a:t>Sea</a:t>
            </a:r>
          </a:p>
        </p:txBody>
      </p:sp>
      <p:sp>
        <p:nvSpPr>
          <p:cNvPr id="33804" name="Text Box 17"/>
          <p:cNvSpPr txBox="1">
            <a:spLocks noChangeArrowheads="1"/>
          </p:cNvSpPr>
          <p:nvPr/>
        </p:nvSpPr>
        <p:spPr bwMode="auto">
          <a:xfrm>
            <a:off x="3722688" y="806450"/>
            <a:ext cx="1427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600" b="1"/>
              <a:t>Atmosphere</a:t>
            </a:r>
          </a:p>
        </p:txBody>
      </p:sp>
      <p:sp>
        <p:nvSpPr>
          <p:cNvPr id="33805" name="Line 18"/>
          <p:cNvSpPr>
            <a:spLocks noChangeShapeType="1"/>
          </p:cNvSpPr>
          <p:nvPr/>
        </p:nvSpPr>
        <p:spPr bwMode="auto">
          <a:xfrm flipV="1">
            <a:off x="6680200" y="2676525"/>
            <a:ext cx="1530350" cy="11113"/>
          </a:xfrm>
          <a:prstGeom prst="line">
            <a:avLst/>
          </a:prstGeom>
          <a:noFill/>
          <a:ln w="57150">
            <a:solidFill>
              <a:srgbClr val="336699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06" name="Text Box 19"/>
          <p:cNvSpPr txBox="1">
            <a:spLocks noChangeArrowheads="1"/>
          </p:cNvSpPr>
          <p:nvPr/>
        </p:nvSpPr>
        <p:spPr bwMode="auto">
          <a:xfrm rot="18346848" flipH="1">
            <a:off x="382588" y="4668838"/>
            <a:ext cx="1152525" cy="212725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MX" sz="1400" b="1">
                <a:solidFill>
                  <a:schemeClr val="bg1"/>
                </a:solidFill>
              </a:rPr>
              <a:t>Abstraction</a:t>
            </a:r>
          </a:p>
        </p:txBody>
      </p:sp>
      <p:sp>
        <p:nvSpPr>
          <p:cNvPr id="33807" name="Text Box 21"/>
          <p:cNvSpPr txBox="1">
            <a:spLocks noChangeArrowheads="1"/>
          </p:cNvSpPr>
          <p:nvPr/>
        </p:nvSpPr>
        <p:spPr bwMode="auto">
          <a:xfrm>
            <a:off x="990600" y="2209800"/>
            <a:ext cx="973138" cy="212725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MX" sz="1400" b="1">
                <a:solidFill>
                  <a:schemeClr val="bg1"/>
                </a:solidFill>
              </a:rPr>
              <a:t>Imports</a:t>
            </a:r>
          </a:p>
        </p:txBody>
      </p:sp>
      <p:sp>
        <p:nvSpPr>
          <p:cNvPr id="33808" name="Line 22"/>
          <p:cNvSpPr>
            <a:spLocks noChangeShapeType="1"/>
          </p:cNvSpPr>
          <p:nvPr/>
        </p:nvSpPr>
        <p:spPr bwMode="auto">
          <a:xfrm>
            <a:off x="6738938" y="5459413"/>
            <a:ext cx="1463675" cy="163512"/>
          </a:xfrm>
          <a:prstGeom prst="line">
            <a:avLst/>
          </a:prstGeom>
          <a:noFill/>
          <a:ln w="57150">
            <a:solidFill>
              <a:srgbClr val="33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Line 23"/>
          <p:cNvSpPr>
            <a:spLocks noChangeShapeType="1"/>
          </p:cNvSpPr>
          <p:nvPr/>
        </p:nvSpPr>
        <p:spPr bwMode="auto">
          <a:xfrm flipH="1">
            <a:off x="7380288" y="3779838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0" name="Line 24"/>
          <p:cNvSpPr>
            <a:spLocks noChangeShapeType="1"/>
          </p:cNvSpPr>
          <p:nvPr/>
        </p:nvSpPr>
        <p:spPr bwMode="auto">
          <a:xfrm>
            <a:off x="942975" y="5511800"/>
            <a:ext cx="1171575" cy="119063"/>
          </a:xfrm>
          <a:prstGeom prst="line">
            <a:avLst/>
          </a:prstGeom>
          <a:noFill/>
          <a:ln w="57150">
            <a:solidFill>
              <a:srgbClr val="336699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Text Box 25"/>
          <p:cNvSpPr txBox="1">
            <a:spLocks noChangeArrowheads="1"/>
          </p:cNvSpPr>
          <p:nvPr/>
        </p:nvSpPr>
        <p:spPr bwMode="auto">
          <a:xfrm>
            <a:off x="7054850" y="2460625"/>
            <a:ext cx="896938" cy="2159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MX" sz="1400" b="1">
                <a:solidFill>
                  <a:schemeClr val="bg1"/>
                </a:solidFill>
              </a:rPr>
              <a:t>Exports</a:t>
            </a:r>
          </a:p>
        </p:txBody>
      </p:sp>
      <p:sp>
        <p:nvSpPr>
          <p:cNvPr id="33812" name="Freeform 28"/>
          <p:cNvSpPr>
            <a:spLocks/>
          </p:cNvSpPr>
          <p:nvPr/>
        </p:nvSpPr>
        <p:spPr bwMode="auto">
          <a:xfrm>
            <a:off x="6227763" y="674688"/>
            <a:ext cx="2543175" cy="3906837"/>
          </a:xfrm>
          <a:custGeom>
            <a:avLst/>
            <a:gdLst>
              <a:gd name="T0" fmla="*/ 0 w 817"/>
              <a:gd name="T1" fmla="*/ 2147483647 h 2404"/>
              <a:gd name="T2" fmla="*/ 0 w 817"/>
              <a:gd name="T3" fmla="*/ 2147483647 h 2404"/>
              <a:gd name="T4" fmla="*/ 2147483647 w 817"/>
              <a:gd name="T5" fmla="*/ 2147483647 h 2404"/>
              <a:gd name="T6" fmla="*/ 2147483647 w 817"/>
              <a:gd name="T7" fmla="*/ 0 h 2404"/>
              <a:gd name="T8" fmla="*/ 0 60000 65536"/>
              <a:gd name="T9" fmla="*/ 0 60000 65536"/>
              <a:gd name="T10" fmla="*/ 0 60000 65536"/>
              <a:gd name="T11" fmla="*/ 0 60000 65536"/>
              <a:gd name="T12" fmla="*/ 0 w 817"/>
              <a:gd name="T13" fmla="*/ 0 h 2404"/>
              <a:gd name="T14" fmla="*/ 817 w 817"/>
              <a:gd name="T15" fmla="*/ 2404 h 24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7" h="2404">
                <a:moveTo>
                  <a:pt x="0" y="2404"/>
                </a:moveTo>
                <a:lnTo>
                  <a:pt x="0" y="2041"/>
                </a:lnTo>
                <a:lnTo>
                  <a:pt x="817" y="2041"/>
                </a:lnTo>
                <a:lnTo>
                  <a:pt x="817" y="0"/>
                </a:lnTo>
              </a:path>
            </a:pathLst>
          </a:custGeom>
          <a:noFill/>
          <a:ln w="57150">
            <a:solidFill>
              <a:srgbClr val="336699"/>
            </a:solidFill>
            <a:prstDash val="dash"/>
            <a:round/>
            <a:headEnd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13" name="Line 33"/>
          <p:cNvSpPr>
            <a:spLocks noChangeShapeType="1"/>
          </p:cNvSpPr>
          <p:nvPr/>
        </p:nvSpPr>
        <p:spPr bwMode="auto">
          <a:xfrm flipH="1" flipV="1">
            <a:off x="3482975" y="3248025"/>
            <a:ext cx="9525" cy="1484313"/>
          </a:xfrm>
          <a:prstGeom prst="line">
            <a:avLst/>
          </a:prstGeom>
          <a:noFill/>
          <a:ln w="57150">
            <a:solidFill>
              <a:srgbClr val="336699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14" name="Text Box 36"/>
          <p:cNvSpPr txBox="1">
            <a:spLocks noChangeArrowheads="1"/>
          </p:cNvSpPr>
          <p:nvPr/>
        </p:nvSpPr>
        <p:spPr bwMode="auto">
          <a:xfrm rot="384086">
            <a:off x="1150938" y="5332413"/>
            <a:ext cx="687387" cy="222250"/>
          </a:xfrm>
          <a:prstGeom prst="rect">
            <a:avLst/>
          </a:prstGeom>
          <a:solidFill>
            <a:srgbClr val="336699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MX" sz="1400" b="1">
                <a:solidFill>
                  <a:schemeClr val="bg1"/>
                </a:solidFill>
              </a:rPr>
              <a:t>Inflows</a:t>
            </a:r>
          </a:p>
        </p:txBody>
      </p:sp>
      <p:sp>
        <p:nvSpPr>
          <p:cNvPr id="33815" name="Text Box 37"/>
          <p:cNvSpPr txBox="1">
            <a:spLocks noChangeArrowheads="1"/>
          </p:cNvSpPr>
          <p:nvPr/>
        </p:nvSpPr>
        <p:spPr bwMode="auto">
          <a:xfrm rot="402800">
            <a:off x="7085013" y="5314950"/>
            <a:ext cx="868362" cy="214313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MX" sz="1400" b="1">
                <a:solidFill>
                  <a:schemeClr val="bg1"/>
                </a:solidFill>
              </a:rPr>
              <a:t>Outflows</a:t>
            </a:r>
          </a:p>
        </p:txBody>
      </p:sp>
      <p:sp>
        <p:nvSpPr>
          <p:cNvPr id="33816" name="Text Box 38"/>
          <p:cNvSpPr txBox="1">
            <a:spLocks noChangeArrowheads="1"/>
          </p:cNvSpPr>
          <p:nvPr/>
        </p:nvSpPr>
        <p:spPr bwMode="auto">
          <a:xfrm rot="-5400000">
            <a:off x="2821782" y="3956844"/>
            <a:ext cx="1081087" cy="212725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MX" sz="1400" b="1">
                <a:solidFill>
                  <a:schemeClr val="bg1"/>
                </a:solidFill>
              </a:rPr>
              <a:t>Abstraction</a:t>
            </a:r>
          </a:p>
        </p:txBody>
      </p:sp>
      <p:sp>
        <p:nvSpPr>
          <p:cNvPr id="3381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725" y="0"/>
            <a:ext cx="889952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s-MX" altLang="zh-CN" sz="2000" b="1">
                <a:solidFill>
                  <a:schemeClr val="tx2"/>
                </a:solidFill>
                <a:latin typeface="Calibri" pitchFamily="34" charset="0"/>
                <a:cs typeface="宋体"/>
              </a:rPr>
              <a:t>The SEEA-Water is based on a model made of two subsystems: the economy and inland water resources. (Not all flows are shown in the figure).</a:t>
            </a:r>
          </a:p>
        </p:txBody>
      </p:sp>
      <p:sp>
        <p:nvSpPr>
          <p:cNvPr id="33818" name="Text Box 13"/>
          <p:cNvSpPr txBox="1">
            <a:spLocks noChangeArrowheads="1"/>
          </p:cNvSpPr>
          <p:nvPr/>
        </p:nvSpPr>
        <p:spPr bwMode="auto">
          <a:xfrm>
            <a:off x="381000" y="1143000"/>
            <a:ext cx="9937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/>
              <a:t>Rest of the World Economy</a:t>
            </a:r>
          </a:p>
        </p:txBody>
      </p:sp>
      <p:sp>
        <p:nvSpPr>
          <p:cNvPr id="33819" name="Text Box 13"/>
          <p:cNvSpPr txBox="1">
            <a:spLocks noChangeArrowheads="1"/>
          </p:cNvSpPr>
          <p:nvPr/>
        </p:nvSpPr>
        <p:spPr bwMode="auto">
          <a:xfrm>
            <a:off x="19050" y="3978275"/>
            <a:ext cx="10445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/>
              <a:t>Outside territory of reference</a:t>
            </a:r>
          </a:p>
        </p:txBody>
      </p:sp>
      <p:sp>
        <p:nvSpPr>
          <p:cNvPr id="33820" name="Text Box 13"/>
          <p:cNvSpPr txBox="1">
            <a:spLocks noChangeArrowheads="1"/>
          </p:cNvSpPr>
          <p:nvPr/>
        </p:nvSpPr>
        <p:spPr bwMode="auto">
          <a:xfrm>
            <a:off x="7951788" y="4391025"/>
            <a:ext cx="10445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/>
              <a:t>Outside territory of reference</a:t>
            </a:r>
          </a:p>
        </p:txBody>
      </p:sp>
      <p:sp>
        <p:nvSpPr>
          <p:cNvPr id="33821" name="Text Box 13"/>
          <p:cNvSpPr txBox="1">
            <a:spLocks noChangeArrowheads="1"/>
          </p:cNvSpPr>
          <p:nvPr/>
        </p:nvSpPr>
        <p:spPr bwMode="auto">
          <a:xfrm>
            <a:off x="7600950" y="1293813"/>
            <a:ext cx="9937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/>
              <a:t>Rest of the World Economy</a:t>
            </a:r>
          </a:p>
        </p:txBody>
      </p:sp>
      <p:sp>
        <p:nvSpPr>
          <p:cNvPr id="33822" name="Text Box 64"/>
          <p:cNvSpPr txBox="1">
            <a:spLocks noChangeArrowheads="1"/>
          </p:cNvSpPr>
          <p:nvPr/>
        </p:nvSpPr>
        <p:spPr bwMode="auto">
          <a:xfrm rot="-5400000">
            <a:off x="5213350" y="3878263"/>
            <a:ext cx="755650" cy="2159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MX" sz="1400" b="1">
                <a:solidFill>
                  <a:schemeClr val="bg1"/>
                </a:solidFill>
              </a:rPr>
              <a:t>Returns</a:t>
            </a:r>
          </a:p>
        </p:txBody>
      </p:sp>
      <p:sp>
        <p:nvSpPr>
          <p:cNvPr id="33823" name="Line 10"/>
          <p:cNvSpPr>
            <a:spLocks noChangeShapeType="1"/>
          </p:cNvSpPr>
          <p:nvPr/>
        </p:nvSpPr>
        <p:spPr bwMode="auto">
          <a:xfrm>
            <a:off x="5719763" y="4275138"/>
            <a:ext cx="3265487" cy="0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/>
            <a:tailEnd type="non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24" name="Line 10"/>
          <p:cNvSpPr>
            <a:spLocks noChangeShapeType="1"/>
          </p:cNvSpPr>
          <p:nvPr/>
        </p:nvSpPr>
        <p:spPr bwMode="auto">
          <a:xfrm flipH="1">
            <a:off x="8964613" y="4275138"/>
            <a:ext cx="14287" cy="1554162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25" name="Text Box 23"/>
          <p:cNvSpPr txBox="1">
            <a:spLocks noChangeArrowheads="1"/>
          </p:cNvSpPr>
          <p:nvPr/>
        </p:nvSpPr>
        <p:spPr bwMode="auto">
          <a:xfrm rot="5400000" flipV="1">
            <a:off x="-222250" y="1770063"/>
            <a:ext cx="974725" cy="18415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</a:rPr>
              <a:t>Precipitation</a:t>
            </a:r>
          </a:p>
        </p:txBody>
      </p:sp>
      <p:sp>
        <p:nvSpPr>
          <p:cNvPr id="33826" name="Line 17"/>
          <p:cNvSpPr>
            <a:spLocks noChangeShapeType="1"/>
          </p:cNvSpPr>
          <p:nvPr/>
        </p:nvSpPr>
        <p:spPr bwMode="auto">
          <a:xfrm flipH="1">
            <a:off x="373063" y="709613"/>
            <a:ext cx="1587" cy="3086100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 type="non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27" name="Line 17"/>
          <p:cNvSpPr>
            <a:spLocks noChangeShapeType="1"/>
          </p:cNvSpPr>
          <p:nvPr/>
        </p:nvSpPr>
        <p:spPr bwMode="auto">
          <a:xfrm>
            <a:off x="373063" y="3790950"/>
            <a:ext cx="2265362" cy="7938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 type="non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28" name="Line 17"/>
          <p:cNvSpPr>
            <a:spLocks noChangeShapeType="1"/>
          </p:cNvSpPr>
          <p:nvPr/>
        </p:nvSpPr>
        <p:spPr bwMode="auto">
          <a:xfrm flipH="1">
            <a:off x="2614613" y="3798888"/>
            <a:ext cx="6350" cy="708025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AutoShape 2"/>
          <p:cNvSpPr>
            <a:spLocks noChangeArrowheads="1"/>
          </p:cNvSpPr>
          <p:nvPr/>
        </p:nvSpPr>
        <p:spPr bwMode="auto">
          <a:xfrm>
            <a:off x="1633538" y="901700"/>
            <a:ext cx="5932487" cy="5591175"/>
          </a:xfrm>
          <a:prstGeom prst="roundRect">
            <a:avLst>
              <a:gd name="adj" fmla="val 4708"/>
            </a:avLst>
          </a:prstGeom>
          <a:solidFill>
            <a:srgbClr val="CCEC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1670148" name="AutoShape 4"/>
          <p:cNvSpPr>
            <a:spLocks noChangeArrowheads="1"/>
          </p:cNvSpPr>
          <p:nvPr/>
        </p:nvSpPr>
        <p:spPr bwMode="auto">
          <a:xfrm>
            <a:off x="2163763" y="4044950"/>
            <a:ext cx="5000625" cy="2060575"/>
          </a:xfrm>
          <a:prstGeom prst="roundRect">
            <a:avLst>
              <a:gd name="adj" fmla="val 29560"/>
            </a:avLst>
          </a:prstGeom>
          <a:solidFill>
            <a:srgbClr val="FFFFFF">
              <a:alpha val="7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>
              <a:defRPr/>
            </a:pPr>
            <a:endParaRPr lang="en-US" sz="1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70147" name="AutoShape 3"/>
          <p:cNvSpPr>
            <a:spLocks noChangeArrowheads="1"/>
          </p:cNvSpPr>
          <p:nvPr/>
        </p:nvSpPr>
        <p:spPr bwMode="auto">
          <a:xfrm>
            <a:off x="2108200" y="1217613"/>
            <a:ext cx="5040313" cy="2109787"/>
          </a:xfrm>
          <a:prstGeom prst="roundRect">
            <a:avLst>
              <a:gd name="adj" fmla="val 2290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>
              <a:defRPr/>
            </a:pPr>
            <a:endParaRPr lang="es-MX" sz="1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s-MX" sz="1200" b="1"/>
          </a:p>
          <a:p>
            <a:pPr algn="ctr">
              <a:defRPr/>
            </a:pPr>
            <a:endParaRPr lang="es-MX" sz="1200" b="1"/>
          </a:p>
        </p:txBody>
      </p:sp>
      <p:sp>
        <p:nvSpPr>
          <p:cNvPr id="35844" name="Line 8"/>
          <p:cNvSpPr>
            <a:spLocks noChangeShapeType="1"/>
          </p:cNvSpPr>
          <p:nvPr/>
        </p:nvSpPr>
        <p:spPr bwMode="auto">
          <a:xfrm flipV="1">
            <a:off x="936625" y="2603500"/>
            <a:ext cx="1370013" cy="22225"/>
          </a:xfrm>
          <a:prstGeom prst="line">
            <a:avLst/>
          </a:prstGeom>
          <a:noFill/>
          <a:ln w="38100">
            <a:solidFill>
              <a:srgbClr val="336699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Line 14"/>
          <p:cNvSpPr>
            <a:spLocks noChangeShapeType="1"/>
          </p:cNvSpPr>
          <p:nvPr/>
        </p:nvSpPr>
        <p:spPr bwMode="auto">
          <a:xfrm flipV="1">
            <a:off x="3549650" y="2997200"/>
            <a:ext cx="4362450" cy="11113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46" name="Text Box 15"/>
          <p:cNvSpPr txBox="1">
            <a:spLocks noChangeArrowheads="1"/>
          </p:cNvSpPr>
          <p:nvPr/>
        </p:nvSpPr>
        <p:spPr bwMode="auto">
          <a:xfrm rot="16200000" flipH="1">
            <a:off x="2603500" y="3487738"/>
            <a:ext cx="1023938" cy="182562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</a:rPr>
              <a:t>Abstraction</a:t>
            </a:r>
          </a:p>
        </p:txBody>
      </p:sp>
      <p:sp>
        <p:nvSpPr>
          <p:cNvPr id="35847" name="Text Box 16"/>
          <p:cNvSpPr txBox="1">
            <a:spLocks noChangeArrowheads="1"/>
          </p:cNvSpPr>
          <p:nvPr/>
        </p:nvSpPr>
        <p:spPr bwMode="auto">
          <a:xfrm>
            <a:off x="1122363" y="2447925"/>
            <a:ext cx="831850" cy="18415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</a:rPr>
              <a:t>Imports</a:t>
            </a:r>
          </a:p>
        </p:txBody>
      </p:sp>
      <p:sp>
        <p:nvSpPr>
          <p:cNvPr id="35848" name="Text Box 18"/>
          <p:cNvSpPr txBox="1">
            <a:spLocks noChangeArrowheads="1"/>
          </p:cNvSpPr>
          <p:nvPr/>
        </p:nvSpPr>
        <p:spPr bwMode="auto">
          <a:xfrm>
            <a:off x="6848475" y="2828925"/>
            <a:ext cx="900113" cy="182563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</a:rPr>
              <a:t>Exports</a:t>
            </a:r>
          </a:p>
        </p:txBody>
      </p:sp>
      <p:sp>
        <p:nvSpPr>
          <p:cNvPr id="35849" name="Text Box 23"/>
          <p:cNvSpPr txBox="1">
            <a:spLocks noChangeArrowheads="1"/>
          </p:cNvSpPr>
          <p:nvPr/>
        </p:nvSpPr>
        <p:spPr bwMode="auto">
          <a:xfrm rot="5400000" flipV="1">
            <a:off x="-222250" y="1770063"/>
            <a:ext cx="974725" cy="18415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</a:rPr>
              <a:t>Precipitation</a:t>
            </a:r>
          </a:p>
        </p:txBody>
      </p:sp>
      <p:sp>
        <p:nvSpPr>
          <p:cNvPr id="1670168" name="Text Box 24"/>
          <p:cNvSpPr txBox="1">
            <a:spLocks noChangeArrowheads="1"/>
          </p:cNvSpPr>
          <p:nvPr/>
        </p:nvSpPr>
        <p:spPr bwMode="auto">
          <a:xfrm>
            <a:off x="3865563" y="3043238"/>
            <a:ext cx="982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Economy</a:t>
            </a:r>
            <a:endParaRPr lang="es-MX" sz="1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51" name="Rectangle 25"/>
          <p:cNvSpPr>
            <a:spLocks noChangeArrowheads="1"/>
          </p:cNvSpPr>
          <p:nvPr/>
        </p:nvSpPr>
        <p:spPr bwMode="auto">
          <a:xfrm>
            <a:off x="2319338" y="2316163"/>
            <a:ext cx="1511300" cy="565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7200" tIns="7200" rIns="7200" bIns="7200" anchor="ctr"/>
          <a:lstStyle/>
          <a:p>
            <a:pPr algn="ctr"/>
            <a:r>
              <a:rPr lang="es-MX" sz="1200" b="1"/>
              <a:t>Water supply</a:t>
            </a:r>
          </a:p>
        </p:txBody>
      </p:sp>
      <p:sp>
        <p:nvSpPr>
          <p:cNvPr id="35852" name="Rectangle 26"/>
          <p:cNvSpPr>
            <a:spLocks noChangeArrowheads="1"/>
          </p:cNvSpPr>
          <p:nvPr/>
        </p:nvSpPr>
        <p:spPr bwMode="auto">
          <a:xfrm>
            <a:off x="2828925" y="1543050"/>
            <a:ext cx="1036638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7200" tIns="7200" rIns="7200" bIns="7200" anchor="ctr"/>
          <a:lstStyle/>
          <a:p>
            <a:pPr algn="ctr"/>
            <a:r>
              <a:rPr lang="es-MX" sz="1200" b="1"/>
              <a:t>Households</a:t>
            </a:r>
          </a:p>
        </p:txBody>
      </p:sp>
      <p:sp>
        <p:nvSpPr>
          <p:cNvPr id="35853" name="Rectangle 27"/>
          <p:cNvSpPr>
            <a:spLocks noChangeArrowheads="1"/>
          </p:cNvSpPr>
          <p:nvPr/>
        </p:nvSpPr>
        <p:spPr bwMode="auto">
          <a:xfrm>
            <a:off x="4770438" y="1414463"/>
            <a:ext cx="1387475" cy="514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7200" tIns="7200" rIns="7200" bIns="7200" anchor="ctr"/>
          <a:lstStyle/>
          <a:p>
            <a:pPr algn="ctr"/>
            <a:r>
              <a:rPr lang="es-MX" sz="1200" b="1"/>
              <a:t>Other industries (incl. Agriculture)</a:t>
            </a:r>
          </a:p>
        </p:txBody>
      </p:sp>
      <p:sp>
        <p:nvSpPr>
          <p:cNvPr id="35854" name="Rectangle 28"/>
          <p:cNvSpPr>
            <a:spLocks noChangeArrowheads="1"/>
          </p:cNvSpPr>
          <p:nvPr/>
        </p:nvSpPr>
        <p:spPr bwMode="auto">
          <a:xfrm>
            <a:off x="5360988" y="2424113"/>
            <a:ext cx="1017587" cy="41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7200" tIns="7200" rIns="7200" bIns="7200" anchor="ctr"/>
          <a:lstStyle/>
          <a:p>
            <a:pPr algn="ctr"/>
            <a:r>
              <a:rPr lang="es-MX" sz="1200" b="1"/>
              <a:t>Sewerage</a:t>
            </a:r>
          </a:p>
        </p:txBody>
      </p:sp>
      <p:sp>
        <p:nvSpPr>
          <p:cNvPr id="35855" name="Line 37"/>
          <p:cNvSpPr>
            <a:spLocks noChangeShapeType="1"/>
          </p:cNvSpPr>
          <p:nvPr/>
        </p:nvSpPr>
        <p:spPr bwMode="auto">
          <a:xfrm flipH="1">
            <a:off x="5545138" y="1943100"/>
            <a:ext cx="0" cy="4794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6" name="Freeform 39"/>
          <p:cNvSpPr>
            <a:spLocks/>
          </p:cNvSpPr>
          <p:nvPr/>
        </p:nvSpPr>
        <p:spPr bwMode="auto">
          <a:xfrm>
            <a:off x="5932488" y="1819275"/>
            <a:ext cx="595312" cy="258763"/>
          </a:xfrm>
          <a:custGeom>
            <a:avLst/>
            <a:gdLst>
              <a:gd name="T0" fmla="*/ 2147483647 w 365"/>
              <a:gd name="T1" fmla="*/ 0 h 227"/>
              <a:gd name="T2" fmla="*/ 2147483647 w 365"/>
              <a:gd name="T3" fmla="*/ 0 h 227"/>
              <a:gd name="T4" fmla="*/ 2147483647 w 365"/>
              <a:gd name="T5" fmla="*/ 2147483647 h 227"/>
              <a:gd name="T6" fmla="*/ 2147483647 w 365"/>
              <a:gd name="T7" fmla="*/ 2147483647 h 227"/>
              <a:gd name="T8" fmla="*/ 0 w 365"/>
              <a:gd name="T9" fmla="*/ 2147483647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5"/>
              <a:gd name="T16" fmla="*/ 0 h 227"/>
              <a:gd name="T17" fmla="*/ 365 w 365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5" h="227">
                <a:moveTo>
                  <a:pt x="157" y="0"/>
                </a:moveTo>
                <a:lnTo>
                  <a:pt x="365" y="0"/>
                </a:lnTo>
                <a:lnTo>
                  <a:pt x="365" y="227"/>
                </a:lnTo>
                <a:lnTo>
                  <a:pt x="2" y="227"/>
                </a:lnTo>
                <a:lnTo>
                  <a:pt x="0" y="91"/>
                </a:lnTo>
              </a:path>
            </a:pathLst>
          </a:custGeom>
          <a:noFill/>
          <a:ln w="28575">
            <a:solidFill>
              <a:srgbClr val="336699"/>
            </a:solidFill>
            <a:round/>
            <a:headEnd type="none" w="med" len="sm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7" name="Line 40"/>
          <p:cNvSpPr>
            <a:spLocks noChangeShapeType="1"/>
          </p:cNvSpPr>
          <p:nvPr/>
        </p:nvSpPr>
        <p:spPr bwMode="auto">
          <a:xfrm flipH="1">
            <a:off x="6665913" y="2657475"/>
            <a:ext cx="9525" cy="142716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8" name="Text Box 64"/>
          <p:cNvSpPr txBox="1">
            <a:spLocks noChangeArrowheads="1"/>
          </p:cNvSpPr>
          <p:nvPr/>
        </p:nvSpPr>
        <p:spPr bwMode="auto">
          <a:xfrm rot="-5400000">
            <a:off x="8548687" y="2635251"/>
            <a:ext cx="633413" cy="18256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</a:rPr>
              <a:t>Return</a:t>
            </a:r>
          </a:p>
        </p:txBody>
      </p:sp>
      <p:sp>
        <p:nvSpPr>
          <p:cNvPr id="35859" name="3 Marcador de número de diapositiva"/>
          <p:cNvSpPr txBox="1">
            <a:spLocks noGrp="1"/>
          </p:cNvSpPr>
          <p:nvPr/>
        </p:nvSpPr>
        <p:spPr bwMode="auto">
          <a:xfrm>
            <a:off x="8659813" y="6572250"/>
            <a:ext cx="447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E561051A-4899-4F47-990B-E574D03453ED}" type="slidenum">
              <a:rPr lang="es-ES" sz="1600" b="1">
                <a:latin typeface="Calibri" pitchFamily="34" charset="0"/>
              </a:rPr>
              <a:pPr/>
              <a:t>6</a:t>
            </a:fld>
            <a:endParaRPr lang="es-ES" sz="1600" b="1">
              <a:latin typeface="Calibri" pitchFamily="34" charset="0"/>
            </a:endParaRPr>
          </a:p>
        </p:txBody>
      </p:sp>
      <p:sp>
        <p:nvSpPr>
          <p:cNvPr id="35860" name="Text Box 13"/>
          <p:cNvSpPr txBox="1">
            <a:spLocks noChangeArrowheads="1"/>
          </p:cNvSpPr>
          <p:nvPr/>
        </p:nvSpPr>
        <p:spPr bwMode="auto">
          <a:xfrm>
            <a:off x="628650" y="744538"/>
            <a:ext cx="9937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/>
              <a:t>Rest of the World Economy</a:t>
            </a:r>
          </a:p>
        </p:txBody>
      </p:sp>
      <p:sp>
        <p:nvSpPr>
          <p:cNvPr id="35861" name="Text Box 13"/>
          <p:cNvSpPr txBox="1">
            <a:spLocks noChangeArrowheads="1"/>
          </p:cNvSpPr>
          <p:nvPr/>
        </p:nvSpPr>
        <p:spPr bwMode="auto">
          <a:xfrm>
            <a:off x="7535863" y="1744663"/>
            <a:ext cx="9937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/>
              <a:t>Rest of the World Economy</a:t>
            </a:r>
          </a:p>
        </p:txBody>
      </p:sp>
      <p:sp>
        <p:nvSpPr>
          <p:cNvPr id="35862" name="Text Box 7"/>
          <p:cNvSpPr txBox="1">
            <a:spLocks noChangeArrowheads="1"/>
          </p:cNvSpPr>
          <p:nvPr/>
        </p:nvSpPr>
        <p:spPr bwMode="auto">
          <a:xfrm rot="-5400000">
            <a:off x="7950995" y="824706"/>
            <a:ext cx="957262" cy="365125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</a:rPr>
              <a:t>Evapo-transpiration </a:t>
            </a:r>
          </a:p>
        </p:txBody>
      </p:sp>
      <p:sp>
        <p:nvSpPr>
          <p:cNvPr id="35863" name="Line 17"/>
          <p:cNvSpPr>
            <a:spLocks noChangeShapeType="1"/>
          </p:cNvSpPr>
          <p:nvPr/>
        </p:nvSpPr>
        <p:spPr bwMode="auto">
          <a:xfrm flipV="1">
            <a:off x="552450" y="5373688"/>
            <a:ext cx="1714500" cy="0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1670190" name="Text Box 46"/>
          <p:cNvSpPr txBox="1">
            <a:spLocks noChangeArrowheads="1"/>
          </p:cNvSpPr>
          <p:nvPr/>
        </p:nvSpPr>
        <p:spPr bwMode="auto">
          <a:xfrm>
            <a:off x="3322638" y="5754688"/>
            <a:ext cx="2611437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3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Inland</a:t>
            </a:r>
            <a:r>
              <a:rPr lang="es-MX" sz="13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MX" sz="13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Water</a:t>
            </a:r>
            <a:r>
              <a:rPr lang="es-MX" sz="13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MX" sz="13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Resource</a:t>
            </a:r>
            <a:r>
              <a:rPr lang="es-MX" sz="13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MX" sz="13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System</a:t>
            </a:r>
            <a:endParaRPr lang="es-MX" sz="13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65" name="Rectangle 47"/>
          <p:cNvSpPr>
            <a:spLocks noChangeArrowheads="1"/>
          </p:cNvSpPr>
          <p:nvPr/>
        </p:nvSpPr>
        <p:spPr bwMode="auto">
          <a:xfrm>
            <a:off x="3565525" y="5295900"/>
            <a:ext cx="1408113" cy="357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7200" tIns="7200" rIns="7200" bIns="7200" anchor="ctr"/>
          <a:lstStyle/>
          <a:p>
            <a:pPr algn="ctr"/>
            <a:r>
              <a:rPr lang="es-MX" sz="1200" b="1"/>
              <a:t>Groundwater</a:t>
            </a:r>
          </a:p>
        </p:txBody>
      </p:sp>
      <p:sp>
        <p:nvSpPr>
          <p:cNvPr id="35866" name="Rectangle 48"/>
          <p:cNvSpPr>
            <a:spLocks noChangeArrowheads="1"/>
          </p:cNvSpPr>
          <p:nvPr/>
        </p:nvSpPr>
        <p:spPr bwMode="auto">
          <a:xfrm>
            <a:off x="2608263" y="4456113"/>
            <a:ext cx="12573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7200" tIns="7200" rIns="7200" bIns="7200" anchor="ctr"/>
          <a:lstStyle/>
          <a:p>
            <a:pPr algn="ctr"/>
            <a:r>
              <a:rPr lang="es-MX" sz="1200" b="1"/>
              <a:t>Soil water</a:t>
            </a:r>
          </a:p>
        </p:txBody>
      </p:sp>
      <p:sp>
        <p:nvSpPr>
          <p:cNvPr id="35867" name="Rectangle 49"/>
          <p:cNvSpPr>
            <a:spLocks noChangeArrowheads="1"/>
          </p:cNvSpPr>
          <p:nvPr/>
        </p:nvSpPr>
        <p:spPr bwMode="auto">
          <a:xfrm>
            <a:off x="5197475" y="4621213"/>
            <a:ext cx="12319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7200" tIns="7200" rIns="7200" bIns="7200" anchor="ctr"/>
          <a:lstStyle/>
          <a:p>
            <a:pPr algn="ctr"/>
            <a:r>
              <a:rPr lang="es-MX" sz="1200" b="1"/>
              <a:t>Surface water</a:t>
            </a:r>
          </a:p>
        </p:txBody>
      </p:sp>
      <p:sp>
        <p:nvSpPr>
          <p:cNvPr id="35868" name="Line 66"/>
          <p:cNvSpPr>
            <a:spLocks noChangeShapeType="1"/>
          </p:cNvSpPr>
          <p:nvPr/>
        </p:nvSpPr>
        <p:spPr bwMode="auto">
          <a:xfrm flipH="1">
            <a:off x="4973638" y="5543550"/>
            <a:ext cx="3228975" cy="7938"/>
          </a:xfrm>
          <a:prstGeom prst="line">
            <a:avLst/>
          </a:prstGeom>
          <a:noFill/>
          <a:ln w="38100">
            <a:solidFill>
              <a:srgbClr val="336699"/>
            </a:solidFill>
            <a:round/>
            <a:headEnd type="triangle" w="med" len="sm"/>
            <a:tailEnd type="non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69" name="Text Box 67"/>
          <p:cNvSpPr txBox="1">
            <a:spLocks noChangeArrowheads="1"/>
          </p:cNvSpPr>
          <p:nvPr/>
        </p:nvSpPr>
        <p:spPr bwMode="auto">
          <a:xfrm>
            <a:off x="7254875" y="5359400"/>
            <a:ext cx="758825" cy="192088"/>
          </a:xfrm>
          <a:prstGeom prst="rect">
            <a:avLst/>
          </a:prstGeom>
          <a:solidFill>
            <a:srgbClr val="336699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</a:rPr>
              <a:t>Outflows</a:t>
            </a:r>
          </a:p>
        </p:txBody>
      </p:sp>
      <p:sp>
        <p:nvSpPr>
          <p:cNvPr id="35870" name="Text Box 68"/>
          <p:cNvSpPr txBox="1">
            <a:spLocks noChangeArrowheads="1"/>
          </p:cNvSpPr>
          <p:nvPr/>
        </p:nvSpPr>
        <p:spPr bwMode="auto">
          <a:xfrm>
            <a:off x="744538" y="5172075"/>
            <a:ext cx="747712" cy="192088"/>
          </a:xfrm>
          <a:prstGeom prst="rect">
            <a:avLst/>
          </a:prstGeom>
          <a:solidFill>
            <a:srgbClr val="336699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</a:rPr>
              <a:t>Inflows</a:t>
            </a:r>
          </a:p>
        </p:txBody>
      </p:sp>
      <p:sp>
        <p:nvSpPr>
          <p:cNvPr id="35871" name="Text Box 13"/>
          <p:cNvSpPr txBox="1">
            <a:spLocks noChangeArrowheads="1"/>
          </p:cNvSpPr>
          <p:nvPr/>
        </p:nvSpPr>
        <p:spPr bwMode="auto">
          <a:xfrm>
            <a:off x="363538" y="4116388"/>
            <a:ext cx="10445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/>
              <a:t>Outside territory of reference</a:t>
            </a:r>
          </a:p>
        </p:txBody>
      </p:sp>
      <p:sp>
        <p:nvSpPr>
          <p:cNvPr id="35872" name="Text Box 13"/>
          <p:cNvSpPr txBox="1">
            <a:spLocks noChangeArrowheads="1"/>
          </p:cNvSpPr>
          <p:nvPr/>
        </p:nvSpPr>
        <p:spPr bwMode="auto">
          <a:xfrm>
            <a:off x="7653338" y="4367213"/>
            <a:ext cx="10445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/>
              <a:t>Outside territory of reference</a:t>
            </a:r>
          </a:p>
        </p:txBody>
      </p:sp>
      <p:sp>
        <p:nvSpPr>
          <p:cNvPr id="35873" name="Line 21"/>
          <p:cNvSpPr>
            <a:spLocks noChangeShapeType="1"/>
          </p:cNvSpPr>
          <p:nvPr/>
        </p:nvSpPr>
        <p:spPr bwMode="auto">
          <a:xfrm flipV="1">
            <a:off x="3186113" y="2886075"/>
            <a:ext cx="17462" cy="1373188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74" name="Freeform 11"/>
          <p:cNvSpPr>
            <a:spLocks/>
          </p:cNvSpPr>
          <p:nvPr/>
        </p:nvSpPr>
        <p:spPr bwMode="auto">
          <a:xfrm>
            <a:off x="323850" y="5900738"/>
            <a:ext cx="863600" cy="144462"/>
          </a:xfrm>
          <a:custGeom>
            <a:avLst/>
            <a:gdLst>
              <a:gd name="T0" fmla="*/ 0 w 544"/>
              <a:gd name="T1" fmla="*/ 2147483647 h 91"/>
              <a:gd name="T2" fmla="*/ 2147483647 w 544"/>
              <a:gd name="T3" fmla="*/ 0 h 91"/>
              <a:gd name="T4" fmla="*/ 2147483647 w 544"/>
              <a:gd name="T5" fmla="*/ 2147483647 h 91"/>
              <a:gd name="T6" fmla="*/ 2147483647 w 544"/>
              <a:gd name="T7" fmla="*/ 0 h 91"/>
              <a:gd name="T8" fmla="*/ 2147483647 w 544"/>
              <a:gd name="T9" fmla="*/ 2147483647 h 91"/>
              <a:gd name="T10" fmla="*/ 2147483647 w 544"/>
              <a:gd name="T11" fmla="*/ 0 h 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4"/>
              <a:gd name="T19" fmla="*/ 0 h 91"/>
              <a:gd name="T20" fmla="*/ 544 w 544"/>
              <a:gd name="T21" fmla="*/ 91 h 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4" h="91">
                <a:moveTo>
                  <a:pt x="0" y="91"/>
                </a:moveTo>
                <a:cubicBezTo>
                  <a:pt x="49" y="45"/>
                  <a:pt x="98" y="0"/>
                  <a:pt x="136" y="0"/>
                </a:cubicBezTo>
                <a:cubicBezTo>
                  <a:pt x="174" y="0"/>
                  <a:pt x="196" y="91"/>
                  <a:pt x="226" y="91"/>
                </a:cubicBezTo>
                <a:cubicBezTo>
                  <a:pt x="256" y="91"/>
                  <a:pt x="279" y="0"/>
                  <a:pt x="317" y="0"/>
                </a:cubicBezTo>
                <a:cubicBezTo>
                  <a:pt x="355" y="0"/>
                  <a:pt x="415" y="91"/>
                  <a:pt x="453" y="91"/>
                </a:cubicBezTo>
                <a:cubicBezTo>
                  <a:pt x="491" y="91"/>
                  <a:pt x="529" y="15"/>
                  <a:pt x="544" y="0"/>
                </a:cubicBezTo>
              </a:path>
            </a:pathLst>
          </a:custGeom>
          <a:noFill/>
          <a:ln w="381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5" name="Text Box 12"/>
          <p:cNvSpPr txBox="1">
            <a:spLocks noChangeArrowheads="1"/>
          </p:cNvSpPr>
          <p:nvPr/>
        </p:nvSpPr>
        <p:spPr bwMode="auto">
          <a:xfrm>
            <a:off x="482600" y="6218238"/>
            <a:ext cx="454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200" b="1"/>
              <a:t>Sea</a:t>
            </a:r>
          </a:p>
        </p:txBody>
      </p:sp>
      <p:sp>
        <p:nvSpPr>
          <p:cNvPr id="35876" name="Text Box 64"/>
          <p:cNvSpPr txBox="1">
            <a:spLocks noChangeArrowheads="1"/>
          </p:cNvSpPr>
          <p:nvPr/>
        </p:nvSpPr>
        <p:spPr bwMode="auto">
          <a:xfrm rot="-5400000">
            <a:off x="6450012" y="3390901"/>
            <a:ext cx="633413" cy="18256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</a:rPr>
              <a:t>Return</a:t>
            </a:r>
          </a:p>
        </p:txBody>
      </p:sp>
      <p:sp>
        <p:nvSpPr>
          <p:cNvPr id="35877" name="Freeform 11"/>
          <p:cNvSpPr>
            <a:spLocks/>
          </p:cNvSpPr>
          <p:nvPr/>
        </p:nvSpPr>
        <p:spPr bwMode="auto">
          <a:xfrm>
            <a:off x="7969250" y="5953125"/>
            <a:ext cx="863600" cy="144463"/>
          </a:xfrm>
          <a:custGeom>
            <a:avLst/>
            <a:gdLst>
              <a:gd name="T0" fmla="*/ 0 w 544"/>
              <a:gd name="T1" fmla="*/ 2147483647 h 91"/>
              <a:gd name="T2" fmla="*/ 2147483647 w 544"/>
              <a:gd name="T3" fmla="*/ 0 h 91"/>
              <a:gd name="T4" fmla="*/ 2147483647 w 544"/>
              <a:gd name="T5" fmla="*/ 2147483647 h 91"/>
              <a:gd name="T6" fmla="*/ 2147483647 w 544"/>
              <a:gd name="T7" fmla="*/ 0 h 91"/>
              <a:gd name="T8" fmla="*/ 2147483647 w 544"/>
              <a:gd name="T9" fmla="*/ 2147483647 h 91"/>
              <a:gd name="T10" fmla="*/ 2147483647 w 544"/>
              <a:gd name="T11" fmla="*/ 0 h 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4"/>
              <a:gd name="T19" fmla="*/ 0 h 91"/>
              <a:gd name="T20" fmla="*/ 544 w 544"/>
              <a:gd name="T21" fmla="*/ 91 h 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4" h="91">
                <a:moveTo>
                  <a:pt x="0" y="91"/>
                </a:moveTo>
                <a:cubicBezTo>
                  <a:pt x="49" y="45"/>
                  <a:pt x="98" y="0"/>
                  <a:pt x="136" y="0"/>
                </a:cubicBezTo>
                <a:cubicBezTo>
                  <a:pt x="174" y="0"/>
                  <a:pt x="196" y="91"/>
                  <a:pt x="226" y="91"/>
                </a:cubicBezTo>
                <a:cubicBezTo>
                  <a:pt x="256" y="91"/>
                  <a:pt x="279" y="0"/>
                  <a:pt x="317" y="0"/>
                </a:cubicBezTo>
                <a:cubicBezTo>
                  <a:pt x="355" y="0"/>
                  <a:pt x="415" y="91"/>
                  <a:pt x="453" y="91"/>
                </a:cubicBezTo>
                <a:cubicBezTo>
                  <a:pt x="491" y="91"/>
                  <a:pt x="529" y="15"/>
                  <a:pt x="544" y="0"/>
                </a:cubicBezTo>
              </a:path>
            </a:pathLst>
          </a:custGeom>
          <a:noFill/>
          <a:ln w="381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8" name="Text Box 12"/>
          <p:cNvSpPr txBox="1">
            <a:spLocks noChangeArrowheads="1"/>
          </p:cNvSpPr>
          <p:nvPr/>
        </p:nvSpPr>
        <p:spPr bwMode="auto">
          <a:xfrm>
            <a:off x="8213725" y="6221413"/>
            <a:ext cx="454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200" b="1"/>
              <a:t>Sea</a:t>
            </a:r>
          </a:p>
        </p:txBody>
      </p:sp>
      <p:sp>
        <p:nvSpPr>
          <p:cNvPr id="35879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1613" y="0"/>
            <a:ext cx="88995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s-MX" altLang="zh-CN" sz="2000" b="1">
                <a:solidFill>
                  <a:schemeClr val="tx2"/>
                </a:solidFill>
                <a:latin typeface="Calibri" pitchFamily="34" charset="0"/>
                <a:cs typeface="宋体"/>
              </a:rPr>
              <a:t>The model in more detail. (Not all flows are shown).</a:t>
            </a:r>
          </a:p>
        </p:txBody>
      </p:sp>
      <p:sp>
        <p:nvSpPr>
          <p:cNvPr id="35880" name="Text Box 17"/>
          <p:cNvSpPr txBox="1">
            <a:spLocks noChangeArrowheads="1"/>
          </p:cNvSpPr>
          <p:nvPr/>
        </p:nvSpPr>
        <p:spPr bwMode="auto">
          <a:xfrm>
            <a:off x="3871913" y="554038"/>
            <a:ext cx="1427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600" b="1"/>
              <a:t>Atmosphere</a:t>
            </a:r>
          </a:p>
        </p:txBody>
      </p:sp>
      <p:sp>
        <p:nvSpPr>
          <p:cNvPr id="35881" name="Line 17"/>
          <p:cNvSpPr>
            <a:spLocks noChangeShapeType="1"/>
          </p:cNvSpPr>
          <p:nvPr/>
        </p:nvSpPr>
        <p:spPr bwMode="auto">
          <a:xfrm flipH="1">
            <a:off x="373063" y="709613"/>
            <a:ext cx="1587" cy="3086100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 type="non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82" name="Line 17"/>
          <p:cNvSpPr>
            <a:spLocks noChangeShapeType="1"/>
          </p:cNvSpPr>
          <p:nvPr/>
        </p:nvSpPr>
        <p:spPr bwMode="auto">
          <a:xfrm>
            <a:off x="373063" y="3790950"/>
            <a:ext cx="2265362" cy="7938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 type="non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83" name="Line 17"/>
          <p:cNvSpPr>
            <a:spLocks noChangeShapeType="1"/>
          </p:cNvSpPr>
          <p:nvPr/>
        </p:nvSpPr>
        <p:spPr bwMode="auto">
          <a:xfrm flipH="1">
            <a:off x="2620963" y="3798888"/>
            <a:ext cx="0" cy="417512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84" name="Line 17"/>
          <p:cNvSpPr>
            <a:spLocks noChangeShapeType="1"/>
          </p:cNvSpPr>
          <p:nvPr/>
        </p:nvSpPr>
        <p:spPr bwMode="auto">
          <a:xfrm flipH="1">
            <a:off x="3549650" y="2878138"/>
            <a:ext cx="3175" cy="130175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 type="non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85" name="Line 17"/>
          <p:cNvSpPr>
            <a:spLocks noChangeShapeType="1"/>
          </p:cNvSpPr>
          <p:nvPr/>
        </p:nvSpPr>
        <p:spPr bwMode="auto">
          <a:xfrm flipV="1">
            <a:off x="3090863" y="1920875"/>
            <a:ext cx="0" cy="390525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86" name="Line 17"/>
          <p:cNvSpPr>
            <a:spLocks noChangeShapeType="1"/>
          </p:cNvSpPr>
          <p:nvPr/>
        </p:nvSpPr>
        <p:spPr bwMode="auto">
          <a:xfrm flipV="1">
            <a:off x="3830638" y="2439988"/>
            <a:ext cx="1157287" cy="7937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 type="non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87" name="Line 17"/>
          <p:cNvSpPr>
            <a:spLocks noChangeShapeType="1"/>
          </p:cNvSpPr>
          <p:nvPr/>
        </p:nvSpPr>
        <p:spPr bwMode="auto">
          <a:xfrm flipV="1">
            <a:off x="4973638" y="1943100"/>
            <a:ext cx="3175" cy="496888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88" name="Line 37"/>
          <p:cNvSpPr>
            <a:spLocks noChangeShapeType="1"/>
          </p:cNvSpPr>
          <p:nvPr/>
        </p:nvSpPr>
        <p:spPr bwMode="auto">
          <a:xfrm>
            <a:off x="3871913" y="1762125"/>
            <a:ext cx="5254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9" name="Line 37"/>
          <p:cNvSpPr>
            <a:spLocks noChangeShapeType="1"/>
          </p:cNvSpPr>
          <p:nvPr/>
        </p:nvSpPr>
        <p:spPr bwMode="auto">
          <a:xfrm flipH="1">
            <a:off x="4376738" y="1762125"/>
            <a:ext cx="20637" cy="8985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0" name="Line 37"/>
          <p:cNvSpPr>
            <a:spLocks noChangeShapeType="1"/>
          </p:cNvSpPr>
          <p:nvPr/>
        </p:nvSpPr>
        <p:spPr bwMode="auto">
          <a:xfrm>
            <a:off x="4376738" y="2643188"/>
            <a:ext cx="984250" cy="793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91" name="Line 37"/>
          <p:cNvSpPr>
            <a:spLocks noChangeShapeType="1"/>
          </p:cNvSpPr>
          <p:nvPr/>
        </p:nvSpPr>
        <p:spPr bwMode="auto">
          <a:xfrm>
            <a:off x="6378575" y="2651125"/>
            <a:ext cx="315913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2" name="Line 37"/>
          <p:cNvSpPr>
            <a:spLocks noChangeShapeType="1"/>
          </p:cNvSpPr>
          <p:nvPr/>
        </p:nvSpPr>
        <p:spPr bwMode="auto">
          <a:xfrm flipV="1">
            <a:off x="6157913" y="1609725"/>
            <a:ext cx="2798762" cy="1905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3" name="Line 37"/>
          <p:cNvSpPr>
            <a:spLocks noChangeShapeType="1"/>
          </p:cNvSpPr>
          <p:nvPr/>
        </p:nvSpPr>
        <p:spPr bwMode="auto">
          <a:xfrm>
            <a:off x="8932863" y="1628775"/>
            <a:ext cx="6350" cy="403701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94" name="Line 21"/>
          <p:cNvSpPr>
            <a:spLocks noChangeShapeType="1"/>
          </p:cNvSpPr>
          <p:nvPr/>
        </p:nvSpPr>
        <p:spPr bwMode="auto">
          <a:xfrm flipH="1" flipV="1">
            <a:off x="5210175" y="1919288"/>
            <a:ext cx="42863" cy="2506662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95" name="Line 14"/>
          <p:cNvSpPr>
            <a:spLocks noChangeShapeType="1"/>
          </p:cNvSpPr>
          <p:nvPr/>
        </p:nvSpPr>
        <p:spPr bwMode="auto">
          <a:xfrm>
            <a:off x="3856038" y="4627563"/>
            <a:ext cx="1354137" cy="195262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96" name="Line 14"/>
          <p:cNvSpPr>
            <a:spLocks noChangeShapeType="1"/>
          </p:cNvSpPr>
          <p:nvPr/>
        </p:nvSpPr>
        <p:spPr bwMode="auto">
          <a:xfrm>
            <a:off x="3390900" y="4829175"/>
            <a:ext cx="1001713" cy="466725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97" name="Text Box 15"/>
          <p:cNvSpPr txBox="1">
            <a:spLocks noChangeArrowheads="1"/>
          </p:cNvSpPr>
          <p:nvPr/>
        </p:nvSpPr>
        <p:spPr bwMode="auto">
          <a:xfrm rot="16200000" flipH="1">
            <a:off x="4619625" y="3570288"/>
            <a:ext cx="1023938" cy="182562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</a:rPr>
              <a:t>Abstraction</a:t>
            </a:r>
          </a:p>
        </p:txBody>
      </p:sp>
      <p:sp>
        <p:nvSpPr>
          <p:cNvPr id="35898" name="Line 14"/>
          <p:cNvSpPr>
            <a:spLocks noChangeShapeType="1"/>
          </p:cNvSpPr>
          <p:nvPr/>
        </p:nvSpPr>
        <p:spPr bwMode="auto">
          <a:xfrm>
            <a:off x="6415088" y="4841875"/>
            <a:ext cx="711200" cy="709613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 type="non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99" name="Line 14"/>
          <p:cNvSpPr>
            <a:spLocks noChangeShapeType="1"/>
          </p:cNvSpPr>
          <p:nvPr/>
        </p:nvSpPr>
        <p:spPr bwMode="auto">
          <a:xfrm flipV="1">
            <a:off x="6848475" y="4211638"/>
            <a:ext cx="1763713" cy="0"/>
          </a:xfrm>
          <a:prstGeom prst="line">
            <a:avLst/>
          </a:prstGeom>
          <a:noFill/>
          <a:ln w="28575">
            <a:solidFill>
              <a:srgbClr val="336699"/>
            </a:solidFill>
            <a:prstDash val="dash"/>
            <a:round/>
            <a:headEnd/>
            <a:tailEnd type="non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900" name="Line 14"/>
          <p:cNvSpPr>
            <a:spLocks noChangeShapeType="1"/>
          </p:cNvSpPr>
          <p:nvPr/>
        </p:nvSpPr>
        <p:spPr bwMode="auto">
          <a:xfrm flipV="1">
            <a:off x="8589963" y="274638"/>
            <a:ext cx="22225" cy="3841750"/>
          </a:xfrm>
          <a:prstGeom prst="line">
            <a:avLst/>
          </a:prstGeom>
          <a:noFill/>
          <a:ln w="28575">
            <a:solidFill>
              <a:srgbClr val="336699"/>
            </a:solidFill>
            <a:prstDash val="dash"/>
            <a:round/>
            <a:headEnd/>
            <a:tailEnd type="triangle" w="med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2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número de diapositiva"/>
          <p:cNvSpPr txBox="1">
            <a:spLocks noGrp="1"/>
          </p:cNvSpPr>
          <p:nvPr/>
        </p:nvSpPr>
        <p:spPr>
          <a:xfrm>
            <a:off x="8659813" y="6572250"/>
            <a:ext cx="447675" cy="21590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fld id="{10963BF5-DECD-4012-B467-93EF5339BC08}" type="slidenum">
              <a:rPr lang="es-ES" sz="1600" b="1">
                <a:latin typeface="+mn-lt"/>
              </a:rPr>
              <a:pPr>
                <a:defRPr/>
              </a:pPr>
              <a:t>7</a:t>
            </a:fld>
            <a:endParaRPr lang="es-ES" sz="1600" b="1">
              <a:latin typeface="+mn-lt"/>
            </a:endParaRPr>
          </a:p>
        </p:txBody>
      </p:sp>
      <p:sp>
        <p:nvSpPr>
          <p:cNvPr id="37890" name="6 Flecha derecha"/>
          <p:cNvSpPr>
            <a:spLocks noChangeArrowheads="1"/>
          </p:cNvSpPr>
          <p:nvPr/>
        </p:nvSpPr>
        <p:spPr bwMode="auto">
          <a:xfrm>
            <a:off x="3998913" y="2998788"/>
            <a:ext cx="792162" cy="684212"/>
          </a:xfrm>
          <a:prstGeom prst="rightArrow">
            <a:avLst>
              <a:gd name="adj1" fmla="val 50000"/>
              <a:gd name="adj2" fmla="val 57889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400" b="1"/>
          </a:p>
        </p:txBody>
      </p:sp>
      <p:sp>
        <p:nvSpPr>
          <p:cNvPr id="37891" name="7 CuadroTexto"/>
          <p:cNvSpPr txBox="1">
            <a:spLocks noChangeArrowheads="1"/>
          </p:cNvSpPr>
          <p:nvPr/>
        </p:nvSpPr>
        <p:spPr bwMode="auto">
          <a:xfrm>
            <a:off x="1192213" y="4687888"/>
            <a:ext cx="2103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Calibri" pitchFamily="34" charset="0"/>
                <a:ea typeface="宋体"/>
                <a:cs typeface="宋体"/>
              </a:rPr>
              <a:t>Sectoral Data</a:t>
            </a:r>
          </a:p>
        </p:txBody>
      </p:sp>
      <p:sp>
        <p:nvSpPr>
          <p:cNvPr id="37892" name="8 CuadroTexto"/>
          <p:cNvSpPr txBox="1">
            <a:spLocks noChangeArrowheads="1"/>
          </p:cNvSpPr>
          <p:nvPr/>
        </p:nvSpPr>
        <p:spPr bwMode="auto">
          <a:xfrm>
            <a:off x="5330825" y="4741863"/>
            <a:ext cx="2786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Calibri" pitchFamily="34" charset="0"/>
                <a:ea typeface="宋体"/>
                <a:cs typeface="宋体"/>
              </a:rPr>
              <a:t>Integrated information</a:t>
            </a:r>
          </a:p>
        </p:txBody>
      </p:sp>
      <p:sp>
        <p:nvSpPr>
          <p:cNvPr id="37893" name="AutoShap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0800000">
            <a:off x="900113" y="5402263"/>
            <a:ext cx="7448550" cy="347662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37894" name="Rectangle 6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8775" y="5867400"/>
            <a:ext cx="8532813" cy="6096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63500" tIns="63500" rIns="63500" bIns="0"/>
          <a:lstStyle/>
          <a:p>
            <a:pPr algn="just" defTabSz="895350">
              <a:buClr>
                <a:schemeClr val="tx2"/>
              </a:buClr>
            </a:pPr>
            <a:r>
              <a:rPr lang="en-US" altLang="zh-CN" b="1" dirty="0" smtClean="0">
                <a:latin typeface="Calibri" pitchFamily="34" charset="0"/>
                <a:cs typeface="宋体"/>
              </a:rPr>
              <a:t>An integrated picture provides the basis for understanding the different ramifications in the decision-making process.</a:t>
            </a:r>
            <a:endParaRPr lang="en-US" b="1" dirty="0">
              <a:latin typeface="Calibri" pitchFamily="34" charset="0"/>
              <a:ea typeface="宋体"/>
              <a:cs typeface="宋体"/>
            </a:endParaRPr>
          </a:p>
        </p:txBody>
      </p:sp>
      <p:pic>
        <p:nvPicPr>
          <p:cNvPr id="3789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4013" y="2057400"/>
            <a:ext cx="2338387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9063" y="152400"/>
            <a:ext cx="87836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altLang="zh-CN" sz="2000" b="1">
                <a:solidFill>
                  <a:schemeClr val="tx2"/>
                </a:solidFill>
                <a:latin typeface="Calibri" pitchFamily="34" charset="0"/>
                <a:cs typeface="宋体"/>
              </a:rPr>
              <a:t>The SEEA provides a framework for transforming sectoral data into integrated policy-relevant information.</a:t>
            </a:r>
          </a:p>
        </p:txBody>
      </p:sp>
      <p:grpSp>
        <p:nvGrpSpPr>
          <p:cNvPr id="37897" name="Group 12"/>
          <p:cNvGrpSpPr>
            <a:grpSpLocks noChangeAspect="1"/>
          </p:cNvGrpSpPr>
          <p:nvPr/>
        </p:nvGrpSpPr>
        <p:grpSpPr bwMode="auto">
          <a:xfrm>
            <a:off x="1219200" y="2057400"/>
            <a:ext cx="2208213" cy="2463800"/>
            <a:chOff x="718" y="1226"/>
            <a:chExt cx="1391" cy="1552"/>
          </a:xfrm>
        </p:grpSpPr>
        <p:sp>
          <p:nvSpPr>
            <p:cNvPr id="37898" name="AutoShape 11"/>
            <p:cNvSpPr>
              <a:spLocks noChangeAspect="1" noChangeArrowheads="1" noTextEdit="1"/>
            </p:cNvSpPr>
            <p:nvPr/>
          </p:nvSpPr>
          <p:spPr bwMode="auto">
            <a:xfrm>
              <a:off x="718" y="1226"/>
              <a:ext cx="1391" cy="1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7899" name="Picture 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8" y="1226"/>
              <a:ext cx="1396" cy="1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991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número de diapositiva"/>
          <p:cNvSpPr txBox="1">
            <a:spLocks noGrp="1"/>
          </p:cNvSpPr>
          <p:nvPr/>
        </p:nvSpPr>
        <p:spPr>
          <a:xfrm>
            <a:off x="8659813" y="6572250"/>
            <a:ext cx="447675" cy="21590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fld id="{CF888131-7146-442B-93C8-1739087ED037}" type="slidenum">
              <a:rPr lang="es-ES" sz="1600" b="1">
                <a:latin typeface="+mn-lt"/>
              </a:rPr>
              <a:pPr>
                <a:defRPr/>
              </a:pPr>
              <a:t>8</a:t>
            </a:fld>
            <a:endParaRPr lang="es-ES" sz="1600" b="1">
              <a:latin typeface="+mn-lt"/>
            </a:endParaRPr>
          </a:p>
        </p:txBody>
      </p:sp>
      <p:sp>
        <p:nvSpPr>
          <p:cNvPr id="39938" name="6 Flecha derecha"/>
          <p:cNvSpPr>
            <a:spLocks noChangeArrowheads="1"/>
          </p:cNvSpPr>
          <p:nvPr/>
        </p:nvSpPr>
        <p:spPr bwMode="auto">
          <a:xfrm>
            <a:off x="3998913" y="2998788"/>
            <a:ext cx="792162" cy="684212"/>
          </a:xfrm>
          <a:prstGeom prst="rightArrow">
            <a:avLst>
              <a:gd name="adj1" fmla="val 50000"/>
              <a:gd name="adj2" fmla="val 57889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400" b="1"/>
          </a:p>
        </p:txBody>
      </p:sp>
      <p:sp>
        <p:nvSpPr>
          <p:cNvPr id="39939" name="7 CuadroTexto"/>
          <p:cNvSpPr txBox="1">
            <a:spLocks noChangeArrowheads="1"/>
          </p:cNvSpPr>
          <p:nvPr/>
        </p:nvSpPr>
        <p:spPr bwMode="auto">
          <a:xfrm>
            <a:off x="1192213" y="4687888"/>
            <a:ext cx="2103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Calibri" pitchFamily="34" charset="0"/>
                <a:ea typeface="宋体"/>
                <a:cs typeface="宋体"/>
              </a:rPr>
              <a:t>Sectoral Data</a:t>
            </a:r>
          </a:p>
        </p:txBody>
      </p:sp>
      <p:sp>
        <p:nvSpPr>
          <p:cNvPr id="39940" name="8 CuadroTexto"/>
          <p:cNvSpPr txBox="1">
            <a:spLocks noChangeArrowheads="1"/>
          </p:cNvSpPr>
          <p:nvPr/>
        </p:nvSpPr>
        <p:spPr bwMode="auto">
          <a:xfrm>
            <a:off x="5330825" y="4741863"/>
            <a:ext cx="2786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Calibri" pitchFamily="34" charset="0"/>
                <a:ea typeface="宋体"/>
                <a:cs typeface="宋体"/>
              </a:rPr>
              <a:t>Integrated information</a:t>
            </a:r>
          </a:p>
        </p:txBody>
      </p:sp>
      <p:sp>
        <p:nvSpPr>
          <p:cNvPr id="39941" name="AutoShap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0800000">
            <a:off x="900113" y="5402263"/>
            <a:ext cx="7448550" cy="347662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39942" name="Rectangle 6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8775" y="5867400"/>
            <a:ext cx="8632825" cy="6858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63500" tIns="63500" rIns="63500" bIns="0"/>
          <a:lstStyle/>
          <a:p>
            <a:pPr algn="just" defTabSz="895350">
              <a:buClr>
                <a:schemeClr val="tx2"/>
              </a:buClr>
            </a:pPr>
            <a:r>
              <a:rPr lang="en-US" altLang="zh-CN" b="1" dirty="0">
                <a:latin typeface="Calibri" pitchFamily="34" charset="0"/>
                <a:cs typeface="宋体"/>
              </a:rPr>
              <a:t>Integrating </a:t>
            </a:r>
            <a:r>
              <a:rPr lang="en-US" altLang="zh-CN" b="1" dirty="0" err="1">
                <a:latin typeface="Calibri" pitchFamily="34" charset="0"/>
                <a:cs typeface="宋体"/>
              </a:rPr>
              <a:t>sectoral</a:t>
            </a:r>
            <a:r>
              <a:rPr lang="en-US" altLang="zh-CN" b="1" dirty="0">
                <a:latin typeface="Calibri" pitchFamily="34" charset="0"/>
                <a:cs typeface="宋体"/>
              </a:rPr>
              <a:t> data for generating information </a:t>
            </a:r>
            <a:r>
              <a:rPr lang="en-US" altLang="zh-CN" b="1" dirty="0" smtClean="0">
                <a:latin typeface="Calibri" pitchFamily="34" charset="0"/>
                <a:cs typeface="宋体"/>
              </a:rPr>
              <a:t>starts a </a:t>
            </a:r>
            <a:r>
              <a:rPr lang="en-US" altLang="zh-CN" b="1" dirty="0">
                <a:latin typeface="Calibri" pitchFamily="34" charset="0"/>
                <a:cs typeface="宋体"/>
              </a:rPr>
              <a:t>virtuous cycle for data improvement.</a:t>
            </a:r>
            <a:endParaRPr lang="en-US" b="1" dirty="0">
              <a:latin typeface="Calibri" pitchFamily="34" charset="0"/>
              <a:ea typeface="宋体"/>
              <a:cs typeface="宋体"/>
            </a:endParaRPr>
          </a:p>
        </p:txBody>
      </p:sp>
      <p:sp>
        <p:nvSpPr>
          <p:cNvPr id="39943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9063" y="152400"/>
            <a:ext cx="87836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altLang="zh-CN" sz="2000" b="1">
                <a:solidFill>
                  <a:schemeClr val="tx2"/>
                </a:solidFill>
                <a:latin typeface="Calibri" pitchFamily="34" charset="0"/>
                <a:cs typeface="宋体"/>
              </a:rPr>
              <a:t>The data required is usually incomplete, but provides elements for developing an integrated picture.</a:t>
            </a:r>
          </a:p>
        </p:txBody>
      </p:sp>
      <p:pic>
        <p:nvPicPr>
          <p:cNvPr id="39944" name="Picture 13" descr="Bird_sectoral_missing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057400"/>
            <a:ext cx="2252663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14" descr="Bird_integrated_missing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1981200"/>
            <a:ext cx="2497138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702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3 Título"/>
          <p:cNvSpPr>
            <a:spLocks noGrp="1"/>
          </p:cNvSpPr>
          <p:nvPr>
            <p:ph type="title" idx="4294967295"/>
          </p:nvPr>
        </p:nvSpPr>
        <p:spPr>
          <a:xfrm>
            <a:off x="4191000" y="5334000"/>
            <a:ext cx="4524375" cy="609600"/>
          </a:xfrm>
        </p:spPr>
        <p:txBody>
          <a:bodyPr anchor="t"/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</a:rPr>
              <a:t>SIDS example:  Mauritius</a:t>
            </a:r>
          </a:p>
        </p:txBody>
      </p:sp>
    </p:spTree>
    <p:extLst>
      <p:ext uri="{BB962C8B-B14F-4D97-AF65-F5344CB8AC3E}">
        <p14:creationId xmlns:p14="http://schemas.microsoft.com/office/powerpoint/2010/main" val="2941472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kw.14Xe9ME2n40htWHTZZ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Tex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kw.14Xe9ME2n40htWHTZZ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kw.14Xe9ME2n40htWHTZZ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Tex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kw.14Xe9ME2n40htWHTZZ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kw.14Xe9ME2n40htWHTZZ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Tex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kw.14Xe9ME2n40htWHTZZ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kw.14Xe9ME2n40htWHTZZ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Tex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kw.14Xe9ME2n40htWHTZZ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kw.14Xe9ME2n40htWHTZZ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Tex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kw.14Xe9ME2n40htWHTZZ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Tex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kw.14Xe9ME2n40htWHTZZ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Tex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kw.14Xe9ME2n40htWHTZZ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kw.14Xe9ME2n40htWHTZZ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Tex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kw.14Xe9ME2n40htWHTZZ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kw.14Xe9ME2n40htWHTZZ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kw.14Xe9ME2n40htWHTZZ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Tex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kw.14Xe9ME2n40htWHTZZ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kw.14Xe9ME2n40htWHTZZQ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9263</TotalTime>
  <Words>1351</Words>
  <Application>Microsoft Office PowerPoint</Application>
  <PresentationFormat>On-screen Show (4:3)</PresentationFormat>
  <Paragraphs>177</Paragraphs>
  <Slides>27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Tema de Office</vt:lpstr>
      <vt:lpstr>PowerPoint Presentation</vt:lpstr>
      <vt:lpstr>Policy relevant information on water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SIDS example:  Mauritius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cycle of continuous improvement</vt:lpstr>
      <vt:lpstr>PowerPoint Presentation</vt:lpstr>
      <vt:lpstr>Preliminary core tables and accounts for water</vt:lpstr>
      <vt:lpstr>Reasons and mandate</vt:lpstr>
      <vt:lpstr>Building blocks to table 1</vt:lpstr>
      <vt:lpstr>Building blocks to table 1</vt:lpstr>
      <vt:lpstr>Building blocks to table 1</vt:lpstr>
      <vt:lpstr>Core table 1-putting it all together</vt:lpstr>
      <vt:lpstr>Core table 1</vt:lpstr>
      <vt:lpstr>Core table 2</vt:lpstr>
      <vt:lpstr>Indicators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UNSD</dc:creator>
  <cp:lastModifiedBy>Sokol Vako</cp:lastModifiedBy>
  <cp:revision>922</cp:revision>
  <dcterms:created xsi:type="dcterms:W3CDTF">2009-09-02T23:15:36Z</dcterms:created>
  <dcterms:modified xsi:type="dcterms:W3CDTF">2014-01-31T19:40:09Z</dcterms:modified>
</cp:coreProperties>
</file>