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7" r:id="rId2"/>
    <p:sldId id="288" r:id="rId3"/>
    <p:sldId id="293" r:id="rId4"/>
    <p:sldId id="294" r:id="rId5"/>
    <p:sldId id="299" r:id="rId6"/>
    <p:sldId id="295" r:id="rId7"/>
    <p:sldId id="278" r:id="rId8"/>
    <p:sldId id="290" r:id="rId9"/>
    <p:sldId id="289" r:id="rId10"/>
    <p:sldId id="291" r:id="rId11"/>
    <p:sldId id="297" r:id="rId12"/>
  </p:sldIdLst>
  <p:sldSz cx="9144000" cy="6858000" type="screen4x3"/>
  <p:notesSz cx="7010400" cy="92964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6A9BDE"/>
    <a:srgbClr val="3677D3"/>
    <a:srgbClr val="FFFFFF"/>
    <a:srgbClr val="DFE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3192" autoAdjust="0"/>
  </p:normalViewPr>
  <p:slideViewPr>
    <p:cSldViewPr>
      <p:cViewPr varScale="1">
        <p:scale>
          <a:sx n="69" d="100"/>
          <a:sy n="69" d="100"/>
        </p:scale>
        <p:origin x="-5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a:defRPr sz="1200"/>
            </a:lvl1pPr>
          </a:lstStyle>
          <a:p>
            <a:endParaRPr lang="en-CA"/>
          </a:p>
        </p:txBody>
      </p:sp>
      <p:sp>
        <p:nvSpPr>
          <p:cNvPr id="3" name="Date Placeholder 2"/>
          <p:cNvSpPr>
            <a:spLocks noGrp="1"/>
          </p:cNvSpPr>
          <p:nvPr>
            <p:ph type="dt" sz="quarter" idx="1"/>
          </p:nvPr>
        </p:nvSpPr>
        <p:spPr>
          <a:xfrm>
            <a:off x="3971619" y="0"/>
            <a:ext cx="3037212" cy="464193"/>
          </a:xfrm>
          <a:prstGeom prst="rect">
            <a:avLst/>
          </a:prstGeom>
        </p:spPr>
        <p:txBody>
          <a:bodyPr vert="horz" lIns="90379" tIns="45190" rIns="90379" bIns="45190" rtlCol="0"/>
          <a:lstStyle>
            <a:lvl1pPr algn="r">
              <a:defRPr sz="1200"/>
            </a:lvl1pPr>
          </a:lstStyle>
          <a:p>
            <a:fld id="{72728048-4CA8-4D33-9D00-792746CC503E}" type="datetimeFigureOut">
              <a:rPr lang="en-CA" smtClean="0"/>
              <a:pPr/>
              <a:t>12/11/2013</a:t>
            </a:fld>
            <a:endParaRPr lang="en-CA"/>
          </a:p>
        </p:txBody>
      </p:sp>
      <p:sp>
        <p:nvSpPr>
          <p:cNvPr id="4" name="Footer Placeholder 3"/>
          <p:cNvSpPr>
            <a:spLocks noGrp="1"/>
          </p:cNvSpPr>
          <p:nvPr>
            <p:ph type="ftr" sz="quarter" idx="2"/>
          </p:nvPr>
        </p:nvSpPr>
        <p:spPr>
          <a:xfrm>
            <a:off x="0" y="8830639"/>
            <a:ext cx="3037212" cy="464193"/>
          </a:xfrm>
          <a:prstGeom prst="rect">
            <a:avLst/>
          </a:prstGeom>
        </p:spPr>
        <p:txBody>
          <a:bodyPr vert="horz" lIns="90379" tIns="45190" rIns="90379" bIns="45190" rtlCol="0" anchor="b"/>
          <a:lstStyle>
            <a:lvl1pPr algn="l">
              <a:defRPr sz="1200"/>
            </a:lvl1pPr>
          </a:lstStyle>
          <a:p>
            <a:endParaRPr lang="en-CA"/>
          </a:p>
        </p:txBody>
      </p:sp>
      <p:sp>
        <p:nvSpPr>
          <p:cNvPr id="5" name="Slide Number Placeholder 4"/>
          <p:cNvSpPr>
            <a:spLocks noGrp="1"/>
          </p:cNvSpPr>
          <p:nvPr>
            <p:ph type="sldNum" sz="quarter" idx="3"/>
          </p:nvPr>
        </p:nvSpPr>
        <p:spPr>
          <a:xfrm>
            <a:off x="3971619" y="8830639"/>
            <a:ext cx="3037212" cy="464193"/>
          </a:xfrm>
          <a:prstGeom prst="rect">
            <a:avLst/>
          </a:prstGeom>
        </p:spPr>
        <p:txBody>
          <a:bodyPr vert="horz" lIns="90379" tIns="45190" rIns="90379" bIns="45190" rtlCol="0" anchor="b"/>
          <a:lstStyle>
            <a:lvl1pPr algn="r">
              <a:defRPr sz="1200"/>
            </a:lvl1pPr>
          </a:lstStyle>
          <a:p>
            <a:fld id="{AFA2E534-5600-46F8-A99E-B14D0F832EAF}" type="slidenum">
              <a:rPr lang="en-CA" smtClean="0"/>
              <a:pPr/>
              <a:t>‹#›</a:t>
            </a:fld>
            <a:endParaRPr lang="en-CA"/>
          </a:p>
        </p:txBody>
      </p:sp>
    </p:spTree>
    <p:extLst>
      <p:ext uri="{BB962C8B-B14F-4D97-AF65-F5344CB8AC3E}">
        <p14:creationId xmlns:p14="http://schemas.microsoft.com/office/powerpoint/2010/main" val="3814500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212" cy="464193"/>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2036">
              <a:defRPr sz="1200"/>
            </a:lvl1pPr>
          </a:lstStyle>
          <a:p>
            <a:endParaRPr lang="en-CA"/>
          </a:p>
        </p:txBody>
      </p:sp>
      <p:sp>
        <p:nvSpPr>
          <p:cNvPr id="3075" name="Rectangle 3"/>
          <p:cNvSpPr>
            <a:spLocks noGrp="1" noChangeArrowheads="1"/>
          </p:cNvSpPr>
          <p:nvPr>
            <p:ph type="dt" idx="1"/>
          </p:nvPr>
        </p:nvSpPr>
        <p:spPr bwMode="auto">
          <a:xfrm>
            <a:off x="3971619" y="0"/>
            <a:ext cx="3037212" cy="464193"/>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2036">
              <a:defRPr sz="1200"/>
            </a:lvl1pPr>
          </a:lstStyle>
          <a:p>
            <a:endParaRPr lang="en-CA"/>
          </a:p>
        </p:txBody>
      </p:sp>
      <p:sp>
        <p:nvSpPr>
          <p:cNvPr id="307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0412" y="4416104"/>
            <a:ext cx="5609576" cy="418244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3078" name="Rectangle 6"/>
          <p:cNvSpPr>
            <a:spLocks noGrp="1" noChangeArrowheads="1"/>
          </p:cNvSpPr>
          <p:nvPr>
            <p:ph type="ftr" sz="quarter" idx="4"/>
          </p:nvPr>
        </p:nvSpPr>
        <p:spPr bwMode="auto">
          <a:xfrm>
            <a:off x="0" y="8830639"/>
            <a:ext cx="3037212" cy="464193"/>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2036">
              <a:defRPr sz="1200"/>
            </a:lvl1pPr>
          </a:lstStyle>
          <a:p>
            <a:endParaRPr lang="en-CA"/>
          </a:p>
        </p:txBody>
      </p:sp>
      <p:sp>
        <p:nvSpPr>
          <p:cNvPr id="3079" name="Rectangle 7"/>
          <p:cNvSpPr>
            <a:spLocks noGrp="1" noChangeArrowheads="1"/>
          </p:cNvSpPr>
          <p:nvPr>
            <p:ph type="sldNum" sz="quarter" idx="5"/>
          </p:nvPr>
        </p:nvSpPr>
        <p:spPr bwMode="auto">
          <a:xfrm>
            <a:off x="3971619" y="8830639"/>
            <a:ext cx="3037212" cy="464193"/>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2036">
              <a:defRPr sz="1200"/>
            </a:lvl1pPr>
          </a:lstStyle>
          <a:p>
            <a:fld id="{407F9CFF-FEF5-49E5-8205-1D023CFDF077}" type="slidenum">
              <a:rPr lang="en-CA"/>
              <a:pPr/>
              <a:t>‹#›</a:t>
            </a:fld>
            <a:endParaRPr lang="en-CA"/>
          </a:p>
        </p:txBody>
      </p:sp>
    </p:spTree>
    <p:extLst>
      <p:ext uri="{BB962C8B-B14F-4D97-AF65-F5344CB8AC3E}">
        <p14:creationId xmlns:p14="http://schemas.microsoft.com/office/powerpoint/2010/main" val="24962800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D4244-C167-4BCD-BCB3-4CE056F3675B}" type="slidenum">
              <a:rPr lang="en-CA"/>
              <a:pPr/>
              <a:t>2</a:t>
            </a:fld>
            <a:endParaRPr lang="en-CA"/>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fld id="{10AD966E-76C8-48DC-9967-38DF14B96EE9}" type="datetime1">
              <a:rPr lang="en-CA"/>
              <a:pPr/>
              <a:t>12/11/2013</a:t>
            </a:fld>
            <a:endParaRPr lang="en-CA"/>
          </a:p>
        </p:txBody>
      </p:sp>
      <p:sp>
        <p:nvSpPr>
          <p:cNvPr id="5" name="Footer Placeholder 4"/>
          <p:cNvSpPr>
            <a:spLocks noGrp="1"/>
          </p:cNvSpPr>
          <p:nvPr>
            <p:ph type="ftr" sz="quarter" idx="11"/>
          </p:nvPr>
        </p:nvSpPr>
        <p:spPr/>
        <p:txBody>
          <a:bodyPr/>
          <a:lstStyle>
            <a:lvl1pPr>
              <a:defRPr/>
            </a:lvl1pPr>
          </a:lstStyle>
          <a:p>
            <a:r>
              <a:rPr lang="en-CA"/>
              <a:t>Statistics Canada • Statistique Canada</a:t>
            </a:r>
          </a:p>
        </p:txBody>
      </p:sp>
      <p:sp>
        <p:nvSpPr>
          <p:cNvPr id="6" name="Slide Number Placeholder 5"/>
          <p:cNvSpPr>
            <a:spLocks noGrp="1"/>
          </p:cNvSpPr>
          <p:nvPr>
            <p:ph type="sldNum" sz="quarter" idx="12"/>
          </p:nvPr>
        </p:nvSpPr>
        <p:spPr/>
        <p:txBody>
          <a:bodyPr/>
          <a:lstStyle>
            <a:lvl1pPr>
              <a:defRPr/>
            </a:lvl1pPr>
          </a:lstStyle>
          <a:p>
            <a:fld id="{9A97807B-60F4-4183-BA2E-F0460FB83894}" type="slidenum">
              <a:rPr lang="en-CA"/>
              <a:pPr/>
              <a:t>‹#›</a:t>
            </a:fld>
            <a:endParaRPr lang="en-CA"/>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B68E21F4-9BCE-44B2-88FC-FF06C7E849E1}" type="datetime1">
              <a:rPr lang="en-CA"/>
              <a:pPr/>
              <a:t>12/11/2013</a:t>
            </a:fld>
            <a:endParaRPr lang="en-CA"/>
          </a:p>
        </p:txBody>
      </p:sp>
      <p:sp>
        <p:nvSpPr>
          <p:cNvPr id="5" name="Footer Placeholder 4"/>
          <p:cNvSpPr>
            <a:spLocks noGrp="1"/>
          </p:cNvSpPr>
          <p:nvPr>
            <p:ph type="ftr" sz="quarter" idx="11"/>
          </p:nvPr>
        </p:nvSpPr>
        <p:spPr/>
        <p:txBody>
          <a:bodyPr/>
          <a:lstStyle>
            <a:lvl1pPr>
              <a:defRPr/>
            </a:lvl1pPr>
          </a:lstStyle>
          <a:p>
            <a:r>
              <a:rPr lang="en-CA"/>
              <a:t>Statistics Canada • Statistique Canada</a:t>
            </a:r>
          </a:p>
        </p:txBody>
      </p:sp>
      <p:sp>
        <p:nvSpPr>
          <p:cNvPr id="6" name="Slide Number Placeholder 5"/>
          <p:cNvSpPr>
            <a:spLocks noGrp="1"/>
          </p:cNvSpPr>
          <p:nvPr>
            <p:ph type="sldNum" sz="quarter" idx="12"/>
          </p:nvPr>
        </p:nvSpPr>
        <p:spPr/>
        <p:txBody>
          <a:bodyPr/>
          <a:lstStyle>
            <a:lvl1pPr>
              <a:defRPr/>
            </a:lvl1pPr>
          </a:lstStyle>
          <a:p>
            <a:fld id="{D1908F5F-4DD3-4BB1-9AE9-5BA1A18CE5C1}" type="slidenum">
              <a:rPr lang="en-CA"/>
              <a:pPr/>
              <a:t>‹#›</a:t>
            </a:fld>
            <a:endParaRPr lang="en-CA"/>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07526271-381B-40EA-A58C-B73B04FB004D}" type="datetime1">
              <a:rPr lang="en-CA"/>
              <a:pPr/>
              <a:t>12/11/2013</a:t>
            </a:fld>
            <a:endParaRPr lang="en-CA"/>
          </a:p>
        </p:txBody>
      </p:sp>
      <p:sp>
        <p:nvSpPr>
          <p:cNvPr id="5" name="Footer Placeholder 4"/>
          <p:cNvSpPr>
            <a:spLocks noGrp="1"/>
          </p:cNvSpPr>
          <p:nvPr>
            <p:ph type="ftr" sz="quarter" idx="11"/>
          </p:nvPr>
        </p:nvSpPr>
        <p:spPr/>
        <p:txBody>
          <a:bodyPr/>
          <a:lstStyle>
            <a:lvl1pPr>
              <a:defRPr/>
            </a:lvl1pPr>
          </a:lstStyle>
          <a:p>
            <a:r>
              <a:rPr lang="en-CA"/>
              <a:t>Statistics Canada • Statistique Canada</a:t>
            </a:r>
          </a:p>
        </p:txBody>
      </p:sp>
      <p:sp>
        <p:nvSpPr>
          <p:cNvPr id="6" name="Slide Number Placeholder 5"/>
          <p:cNvSpPr>
            <a:spLocks noGrp="1"/>
          </p:cNvSpPr>
          <p:nvPr>
            <p:ph type="sldNum" sz="quarter" idx="12"/>
          </p:nvPr>
        </p:nvSpPr>
        <p:spPr/>
        <p:txBody>
          <a:bodyPr/>
          <a:lstStyle>
            <a:lvl1pPr>
              <a:defRPr/>
            </a:lvl1pPr>
          </a:lstStyle>
          <a:p>
            <a:fld id="{0936C0E1-08A5-48F6-891F-96F4C0E34ADD}" type="slidenum">
              <a:rPr lang="en-CA"/>
              <a:pPr/>
              <a:t>‹#›</a:t>
            </a:fld>
            <a:endParaRPr lang="en-CA"/>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F7F2A6FB-A998-4726-9A3C-0D7F4277D666}" type="datetime1">
              <a:rPr lang="en-CA"/>
              <a:pPr/>
              <a:t>12/11/2013</a:t>
            </a:fld>
            <a:endParaRPr lang="en-CA"/>
          </a:p>
        </p:txBody>
      </p:sp>
      <p:sp>
        <p:nvSpPr>
          <p:cNvPr id="5" name="Footer Placeholder 4"/>
          <p:cNvSpPr>
            <a:spLocks noGrp="1"/>
          </p:cNvSpPr>
          <p:nvPr>
            <p:ph type="ftr" sz="quarter" idx="11"/>
          </p:nvPr>
        </p:nvSpPr>
        <p:spPr/>
        <p:txBody>
          <a:bodyPr/>
          <a:lstStyle>
            <a:lvl1pPr>
              <a:defRPr/>
            </a:lvl1pPr>
          </a:lstStyle>
          <a:p>
            <a:r>
              <a:rPr lang="en-CA"/>
              <a:t>Statistics Canada • Statistique Canada</a:t>
            </a:r>
          </a:p>
        </p:txBody>
      </p:sp>
      <p:sp>
        <p:nvSpPr>
          <p:cNvPr id="6" name="Slide Number Placeholder 5"/>
          <p:cNvSpPr>
            <a:spLocks noGrp="1"/>
          </p:cNvSpPr>
          <p:nvPr>
            <p:ph type="sldNum" sz="quarter" idx="12"/>
          </p:nvPr>
        </p:nvSpPr>
        <p:spPr/>
        <p:txBody>
          <a:bodyPr/>
          <a:lstStyle>
            <a:lvl1pPr>
              <a:defRPr/>
            </a:lvl1pPr>
          </a:lstStyle>
          <a:p>
            <a:fld id="{C4BD1A00-626E-4689-9876-6E62E773E52E}" type="slidenum">
              <a:rPr lang="en-CA"/>
              <a:pPr/>
              <a:t>‹#›</a:t>
            </a:fld>
            <a:endParaRPr lang="en-CA"/>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30F7F1D-9BA9-471F-96DF-8DAAEBB7D2A8}" type="datetime1">
              <a:rPr lang="en-CA"/>
              <a:pPr/>
              <a:t>12/11/2013</a:t>
            </a:fld>
            <a:endParaRPr lang="en-CA"/>
          </a:p>
        </p:txBody>
      </p:sp>
      <p:sp>
        <p:nvSpPr>
          <p:cNvPr id="5" name="Footer Placeholder 4"/>
          <p:cNvSpPr>
            <a:spLocks noGrp="1"/>
          </p:cNvSpPr>
          <p:nvPr>
            <p:ph type="ftr" sz="quarter" idx="11"/>
          </p:nvPr>
        </p:nvSpPr>
        <p:spPr/>
        <p:txBody>
          <a:bodyPr/>
          <a:lstStyle>
            <a:lvl1pPr>
              <a:defRPr/>
            </a:lvl1pPr>
          </a:lstStyle>
          <a:p>
            <a:r>
              <a:rPr lang="en-CA"/>
              <a:t>Statistics Canada • Statistique Canada</a:t>
            </a:r>
          </a:p>
        </p:txBody>
      </p:sp>
      <p:sp>
        <p:nvSpPr>
          <p:cNvPr id="6" name="Slide Number Placeholder 5"/>
          <p:cNvSpPr>
            <a:spLocks noGrp="1"/>
          </p:cNvSpPr>
          <p:nvPr>
            <p:ph type="sldNum" sz="quarter" idx="12"/>
          </p:nvPr>
        </p:nvSpPr>
        <p:spPr/>
        <p:txBody>
          <a:bodyPr/>
          <a:lstStyle>
            <a:lvl1pPr>
              <a:defRPr/>
            </a:lvl1pPr>
          </a:lstStyle>
          <a:p>
            <a:fld id="{8DE1A786-513A-4601-8E9E-0ADCE092BD7E}" type="slidenum">
              <a:rPr lang="en-CA"/>
              <a:pPr/>
              <a:t>‹#›</a:t>
            </a:fld>
            <a:endParaRPr lang="en-CA"/>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fld id="{DC7B270D-FE5B-48C4-95B4-2D5ECC5673BB}" type="datetime1">
              <a:rPr lang="en-CA"/>
              <a:pPr/>
              <a:t>12/11/2013</a:t>
            </a:fld>
            <a:endParaRPr lang="en-CA"/>
          </a:p>
        </p:txBody>
      </p:sp>
      <p:sp>
        <p:nvSpPr>
          <p:cNvPr id="6" name="Footer Placeholder 5"/>
          <p:cNvSpPr>
            <a:spLocks noGrp="1"/>
          </p:cNvSpPr>
          <p:nvPr>
            <p:ph type="ftr" sz="quarter" idx="11"/>
          </p:nvPr>
        </p:nvSpPr>
        <p:spPr/>
        <p:txBody>
          <a:bodyPr/>
          <a:lstStyle>
            <a:lvl1pPr>
              <a:defRPr/>
            </a:lvl1pPr>
          </a:lstStyle>
          <a:p>
            <a:r>
              <a:rPr lang="en-CA"/>
              <a:t>Statistics Canada • Statistique Canada</a:t>
            </a:r>
          </a:p>
        </p:txBody>
      </p:sp>
      <p:sp>
        <p:nvSpPr>
          <p:cNvPr id="7" name="Slide Number Placeholder 6"/>
          <p:cNvSpPr>
            <a:spLocks noGrp="1"/>
          </p:cNvSpPr>
          <p:nvPr>
            <p:ph type="sldNum" sz="quarter" idx="12"/>
          </p:nvPr>
        </p:nvSpPr>
        <p:spPr/>
        <p:txBody>
          <a:bodyPr/>
          <a:lstStyle>
            <a:lvl1pPr>
              <a:defRPr/>
            </a:lvl1pPr>
          </a:lstStyle>
          <a:p>
            <a:fld id="{A0610F9E-30AF-41C3-99F7-06685B5236BA}" type="slidenum">
              <a:rPr lang="en-CA"/>
              <a:pPr/>
              <a:t>‹#›</a:t>
            </a:fld>
            <a:endParaRPr lang="en-CA"/>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fld id="{EF213D66-34F4-427A-B7AE-73E7C3DF85E0}" type="datetime1">
              <a:rPr lang="en-CA"/>
              <a:pPr/>
              <a:t>12/11/2013</a:t>
            </a:fld>
            <a:endParaRPr lang="en-CA"/>
          </a:p>
        </p:txBody>
      </p:sp>
      <p:sp>
        <p:nvSpPr>
          <p:cNvPr id="8" name="Footer Placeholder 7"/>
          <p:cNvSpPr>
            <a:spLocks noGrp="1"/>
          </p:cNvSpPr>
          <p:nvPr>
            <p:ph type="ftr" sz="quarter" idx="11"/>
          </p:nvPr>
        </p:nvSpPr>
        <p:spPr/>
        <p:txBody>
          <a:bodyPr/>
          <a:lstStyle>
            <a:lvl1pPr>
              <a:defRPr/>
            </a:lvl1pPr>
          </a:lstStyle>
          <a:p>
            <a:r>
              <a:rPr lang="en-CA"/>
              <a:t>Statistics Canada • Statistique Canada</a:t>
            </a:r>
          </a:p>
        </p:txBody>
      </p:sp>
      <p:sp>
        <p:nvSpPr>
          <p:cNvPr id="9" name="Slide Number Placeholder 8"/>
          <p:cNvSpPr>
            <a:spLocks noGrp="1"/>
          </p:cNvSpPr>
          <p:nvPr>
            <p:ph type="sldNum" sz="quarter" idx="12"/>
          </p:nvPr>
        </p:nvSpPr>
        <p:spPr/>
        <p:txBody>
          <a:bodyPr/>
          <a:lstStyle>
            <a:lvl1pPr>
              <a:defRPr/>
            </a:lvl1pPr>
          </a:lstStyle>
          <a:p>
            <a:fld id="{B439F019-0853-40C6-A1DE-86DE4B5F6F82}" type="slidenum">
              <a:rPr lang="en-CA"/>
              <a:pPr/>
              <a:t>‹#›</a:t>
            </a:fld>
            <a:endParaRPr lang="en-CA"/>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fld id="{F9F8BD8B-5101-4039-8AFB-212A0576EDE6}" type="datetime1">
              <a:rPr lang="en-CA"/>
              <a:pPr/>
              <a:t>12/11/2013</a:t>
            </a:fld>
            <a:endParaRPr lang="en-CA"/>
          </a:p>
        </p:txBody>
      </p:sp>
      <p:sp>
        <p:nvSpPr>
          <p:cNvPr id="4" name="Footer Placeholder 3"/>
          <p:cNvSpPr>
            <a:spLocks noGrp="1"/>
          </p:cNvSpPr>
          <p:nvPr>
            <p:ph type="ftr" sz="quarter" idx="11"/>
          </p:nvPr>
        </p:nvSpPr>
        <p:spPr/>
        <p:txBody>
          <a:bodyPr/>
          <a:lstStyle>
            <a:lvl1pPr>
              <a:defRPr/>
            </a:lvl1pPr>
          </a:lstStyle>
          <a:p>
            <a:r>
              <a:rPr lang="en-CA"/>
              <a:t>Statistics Canada • Statistique Canada</a:t>
            </a:r>
          </a:p>
        </p:txBody>
      </p:sp>
      <p:sp>
        <p:nvSpPr>
          <p:cNvPr id="5" name="Slide Number Placeholder 4"/>
          <p:cNvSpPr>
            <a:spLocks noGrp="1"/>
          </p:cNvSpPr>
          <p:nvPr>
            <p:ph type="sldNum" sz="quarter" idx="12"/>
          </p:nvPr>
        </p:nvSpPr>
        <p:spPr/>
        <p:txBody>
          <a:bodyPr/>
          <a:lstStyle>
            <a:lvl1pPr>
              <a:defRPr/>
            </a:lvl1pPr>
          </a:lstStyle>
          <a:p>
            <a:fld id="{AAB4E42A-B645-4F6C-94FE-45793EE895C0}" type="slidenum">
              <a:rPr lang="en-CA"/>
              <a:pPr/>
              <a:t>‹#›</a:t>
            </a:fld>
            <a:endParaRPr lang="en-CA"/>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5E5FF5A-597F-4670-802A-5CC7C0BA7DAD}" type="datetime1">
              <a:rPr lang="en-CA"/>
              <a:pPr/>
              <a:t>12/11/2013</a:t>
            </a:fld>
            <a:endParaRPr lang="en-CA"/>
          </a:p>
        </p:txBody>
      </p:sp>
      <p:sp>
        <p:nvSpPr>
          <p:cNvPr id="3" name="Footer Placeholder 2"/>
          <p:cNvSpPr>
            <a:spLocks noGrp="1"/>
          </p:cNvSpPr>
          <p:nvPr>
            <p:ph type="ftr" sz="quarter" idx="11"/>
          </p:nvPr>
        </p:nvSpPr>
        <p:spPr/>
        <p:txBody>
          <a:bodyPr/>
          <a:lstStyle>
            <a:lvl1pPr>
              <a:defRPr/>
            </a:lvl1pPr>
          </a:lstStyle>
          <a:p>
            <a:r>
              <a:rPr lang="en-CA"/>
              <a:t>Statistics Canada • Statistique Canada</a:t>
            </a:r>
          </a:p>
        </p:txBody>
      </p:sp>
      <p:sp>
        <p:nvSpPr>
          <p:cNvPr id="4" name="Slide Number Placeholder 3"/>
          <p:cNvSpPr>
            <a:spLocks noGrp="1"/>
          </p:cNvSpPr>
          <p:nvPr>
            <p:ph type="sldNum" sz="quarter" idx="12"/>
          </p:nvPr>
        </p:nvSpPr>
        <p:spPr/>
        <p:txBody>
          <a:bodyPr/>
          <a:lstStyle>
            <a:lvl1pPr>
              <a:defRPr/>
            </a:lvl1pPr>
          </a:lstStyle>
          <a:p>
            <a:fld id="{A767690A-3072-49D9-82AD-C041F6581C8B}" type="slidenum">
              <a:rPr lang="en-CA"/>
              <a:pPr/>
              <a:t>‹#›</a:t>
            </a:fld>
            <a:endParaRPr lang="en-CA"/>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EBDC1DD-D369-4826-A1F1-377F7AA720A3}" type="datetime1">
              <a:rPr lang="en-CA"/>
              <a:pPr/>
              <a:t>12/11/2013</a:t>
            </a:fld>
            <a:endParaRPr lang="en-CA"/>
          </a:p>
        </p:txBody>
      </p:sp>
      <p:sp>
        <p:nvSpPr>
          <p:cNvPr id="6" name="Footer Placeholder 5"/>
          <p:cNvSpPr>
            <a:spLocks noGrp="1"/>
          </p:cNvSpPr>
          <p:nvPr>
            <p:ph type="ftr" sz="quarter" idx="11"/>
          </p:nvPr>
        </p:nvSpPr>
        <p:spPr/>
        <p:txBody>
          <a:bodyPr/>
          <a:lstStyle>
            <a:lvl1pPr>
              <a:defRPr/>
            </a:lvl1pPr>
          </a:lstStyle>
          <a:p>
            <a:r>
              <a:rPr lang="en-CA"/>
              <a:t>Statistics Canada • Statistique Canada</a:t>
            </a:r>
          </a:p>
        </p:txBody>
      </p:sp>
      <p:sp>
        <p:nvSpPr>
          <p:cNvPr id="7" name="Slide Number Placeholder 6"/>
          <p:cNvSpPr>
            <a:spLocks noGrp="1"/>
          </p:cNvSpPr>
          <p:nvPr>
            <p:ph type="sldNum" sz="quarter" idx="12"/>
          </p:nvPr>
        </p:nvSpPr>
        <p:spPr/>
        <p:txBody>
          <a:bodyPr/>
          <a:lstStyle>
            <a:lvl1pPr>
              <a:defRPr/>
            </a:lvl1pPr>
          </a:lstStyle>
          <a:p>
            <a:fld id="{843B12D7-71A1-4997-B46D-626146CC762D}" type="slidenum">
              <a:rPr lang="en-CA"/>
              <a:pPr/>
              <a:t>‹#›</a:t>
            </a:fld>
            <a:endParaRPr lang="en-CA"/>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C5BD70F-07AD-4FF3-9CBD-46468813A907}" type="datetime1">
              <a:rPr lang="en-CA"/>
              <a:pPr/>
              <a:t>12/11/2013</a:t>
            </a:fld>
            <a:endParaRPr lang="en-CA"/>
          </a:p>
        </p:txBody>
      </p:sp>
      <p:sp>
        <p:nvSpPr>
          <p:cNvPr id="6" name="Footer Placeholder 5"/>
          <p:cNvSpPr>
            <a:spLocks noGrp="1"/>
          </p:cNvSpPr>
          <p:nvPr>
            <p:ph type="ftr" sz="quarter" idx="11"/>
          </p:nvPr>
        </p:nvSpPr>
        <p:spPr/>
        <p:txBody>
          <a:bodyPr/>
          <a:lstStyle>
            <a:lvl1pPr>
              <a:defRPr/>
            </a:lvl1pPr>
          </a:lstStyle>
          <a:p>
            <a:r>
              <a:rPr lang="en-CA"/>
              <a:t>Statistics Canada • Statistique Canada</a:t>
            </a:r>
          </a:p>
        </p:txBody>
      </p:sp>
      <p:sp>
        <p:nvSpPr>
          <p:cNvPr id="7" name="Slide Number Placeholder 6"/>
          <p:cNvSpPr>
            <a:spLocks noGrp="1"/>
          </p:cNvSpPr>
          <p:nvPr>
            <p:ph type="sldNum" sz="quarter" idx="12"/>
          </p:nvPr>
        </p:nvSpPr>
        <p:spPr/>
        <p:txBody>
          <a:bodyPr/>
          <a:lstStyle>
            <a:lvl1pPr>
              <a:defRPr/>
            </a:lvl1pPr>
          </a:lstStyle>
          <a:p>
            <a:fld id="{F89A3D0E-CCEC-4F57-8BCA-7A152A57AE7F}" type="slidenum">
              <a:rPr lang="en-CA"/>
              <a:pPr/>
              <a:t>‹#›</a:t>
            </a:fld>
            <a:endParaRPr lang="en-CA"/>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588125" y="6380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F502BBAA-DCC2-4D01-A163-868B1F7AD5FD}" type="datetime1">
              <a:rPr lang="en-CA"/>
              <a:pPr/>
              <a:t>12/11/2013</a:t>
            </a:fld>
            <a:endParaRPr lang="en-CA"/>
          </a:p>
        </p:txBody>
      </p:sp>
      <p:sp>
        <p:nvSpPr>
          <p:cNvPr id="1029" name="Rectangle 5"/>
          <p:cNvSpPr>
            <a:spLocks noGrp="1" noChangeArrowheads="1"/>
          </p:cNvSpPr>
          <p:nvPr>
            <p:ph type="ftr" sz="quarter" idx="3"/>
          </p:nvPr>
        </p:nvSpPr>
        <p:spPr bwMode="auto">
          <a:xfrm>
            <a:off x="2843213" y="63881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r>
              <a:rPr lang="en-CA"/>
              <a:t>Statistics Canada • Statistique Canada</a:t>
            </a:r>
          </a:p>
        </p:txBody>
      </p:sp>
      <p:sp>
        <p:nvSpPr>
          <p:cNvPr id="1030" name="Rectangle 6"/>
          <p:cNvSpPr>
            <a:spLocks noGrp="1" noChangeArrowheads="1"/>
          </p:cNvSpPr>
          <p:nvPr>
            <p:ph type="sldNum" sz="quarter" idx="4"/>
          </p:nvPr>
        </p:nvSpPr>
        <p:spPr bwMode="auto">
          <a:xfrm>
            <a:off x="395288" y="6408738"/>
            <a:ext cx="15224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fld id="{E46A866D-30A8-489D-BEBD-AB9804C4433A}"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p:txStyles>
    <p:titleStyle>
      <a:lvl1pPr algn="l" rtl="0" fontAlgn="base">
        <a:spcBef>
          <a:spcPct val="0"/>
        </a:spcBef>
        <a:spcAft>
          <a:spcPct val="0"/>
        </a:spcAft>
        <a:defRPr sz="3200">
          <a:solidFill>
            <a:schemeClr val="accent2"/>
          </a:solidFill>
          <a:latin typeface="+mj-lt"/>
          <a:ea typeface="+mj-ea"/>
          <a:cs typeface="+mj-cs"/>
        </a:defRPr>
      </a:lvl1pPr>
      <a:lvl2pPr algn="l" rtl="0" fontAlgn="base">
        <a:spcBef>
          <a:spcPct val="0"/>
        </a:spcBef>
        <a:spcAft>
          <a:spcPct val="0"/>
        </a:spcAft>
        <a:defRPr sz="3200">
          <a:solidFill>
            <a:schemeClr val="accent2"/>
          </a:solidFill>
          <a:latin typeface="Arial Black" pitchFamily="34" charset="0"/>
        </a:defRPr>
      </a:lvl2pPr>
      <a:lvl3pPr algn="l" rtl="0" fontAlgn="base">
        <a:spcBef>
          <a:spcPct val="0"/>
        </a:spcBef>
        <a:spcAft>
          <a:spcPct val="0"/>
        </a:spcAft>
        <a:defRPr sz="3200">
          <a:solidFill>
            <a:schemeClr val="accent2"/>
          </a:solidFill>
          <a:latin typeface="Arial Black" pitchFamily="34" charset="0"/>
        </a:defRPr>
      </a:lvl3pPr>
      <a:lvl4pPr algn="l" rtl="0" fontAlgn="base">
        <a:spcBef>
          <a:spcPct val="0"/>
        </a:spcBef>
        <a:spcAft>
          <a:spcPct val="0"/>
        </a:spcAft>
        <a:defRPr sz="3200">
          <a:solidFill>
            <a:schemeClr val="accent2"/>
          </a:solidFill>
          <a:latin typeface="Arial Black" pitchFamily="34" charset="0"/>
        </a:defRPr>
      </a:lvl4pPr>
      <a:lvl5pPr algn="l" rtl="0" fontAlgn="base">
        <a:spcBef>
          <a:spcPct val="0"/>
        </a:spcBef>
        <a:spcAft>
          <a:spcPct val="0"/>
        </a:spcAft>
        <a:defRPr sz="3200">
          <a:solidFill>
            <a:schemeClr val="accent2"/>
          </a:solidFill>
          <a:latin typeface="Arial Black" pitchFamily="34" charset="0"/>
        </a:defRPr>
      </a:lvl5pPr>
      <a:lvl6pPr marL="457200" algn="l" rtl="0" fontAlgn="base">
        <a:spcBef>
          <a:spcPct val="0"/>
        </a:spcBef>
        <a:spcAft>
          <a:spcPct val="0"/>
        </a:spcAft>
        <a:defRPr sz="3200">
          <a:solidFill>
            <a:schemeClr val="accent2"/>
          </a:solidFill>
          <a:latin typeface="Arial Black" pitchFamily="34" charset="0"/>
        </a:defRPr>
      </a:lvl6pPr>
      <a:lvl7pPr marL="914400" algn="l" rtl="0" fontAlgn="base">
        <a:spcBef>
          <a:spcPct val="0"/>
        </a:spcBef>
        <a:spcAft>
          <a:spcPct val="0"/>
        </a:spcAft>
        <a:defRPr sz="3200">
          <a:solidFill>
            <a:schemeClr val="accent2"/>
          </a:solidFill>
          <a:latin typeface="Arial Black" pitchFamily="34" charset="0"/>
        </a:defRPr>
      </a:lvl7pPr>
      <a:lvl8pPr marL="1371600" algn="l" rtl="0" fontAlgn="base">
        <a:spcBef>
          <a:spcPct val="0"/>
        </a:spcBef>
        <a:spcAft>
          <a:spcPct val="0"/>
        </a:spcAft>
        <a:defRPr sz="3200">
          <a:solidFill>
            <a:schemeClr val="accent2"/>
          </a:solidFill>
          <a:latin typeface="Arial Black" pitchFamily="34" charset="0"/>
        </a:defRPr>
      </a:lvl8pPr>
      <a:lvl9pPr marL="1828800" algn="l" rtl="0" fontAlgn="base">
        <a:spcBef>
          <a:spcPct val="0"/>
        </a:spcBef>
        <a:spcAft>
          <a:spcPct val="0"/>
        </a:spcAft>
        <a:defRPr sz="3200">
          <a:solidFill>
            <a:schemeClr val="accent2"/>
          </a:solidFill>
          <a:latin typeface="Arial Black" pitchFamily="34" charset="0"/>
        </a:defRPr>
      </a:lvl9pPr>
    </p:titleStyle>
    <p:bodyStyle>
      <a:lvl1pPr marL="342900" indent="-342900" algn="l" rtl="0" fontAlgn="base">
        <a:spcBef>
          <a:spcPct val="20000"/>
        </a:spcBef>
        <a:spcAft>
          <a:spcPct val="0"/>
        </a:spcAft>
        <a:buClr>
          <a:schemeClr val="accent2"/>
        </a:buClr>
        <a:buFont typeface="Wingdings" pitchFamily="2" charset="2"/>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Font typeface="Wingdings" pitchFamily="2" charset="2"/>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7045" name="Text Box 5"/>
          <p:cNvSpPr txBox="1">
            <a:spLocks noChangeArrowheads="1"/>
          </p:cNvSpPr>
          <p:nvPr/>
        </p:nvSpPr>
        <p:spPr bwMode="auto">
          <a:xfrm>
            <a:off x="1692275" y="1844675"/>
            <a:ext cx="597535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87046" name="Text Box 6"/>
          <p:cNvSpPr txBox="1">
            <a:spLocks noChangeArrowheads="1"/>
          </p:cNvSpPr>
          <p:nvPr/>
        </p:nvSpPr>
        <p:spPr bwMode="auto">
          <a:xfrm>
            <a:off x="611188" y="1916113"/>
            <a:ext cx="7921625" cy="707886"/>
          </a:xfrm>
          <a:prstGeom prst="rect">
            <a:avLst/>
          </a:prstGeom>
          <a:noFill/>
          <a:ln w="9525">
            <a:noFill/>
            <a:miter lim="800000"/>
            <a:headEnd/>
            <a:tailEnd/>
          </a:ln>
          <a:effectLst/>
        </p:spPr>
        <p:txBody>
          <a:bodyPr>
            <a:spAutoFit/>
          </a:bodyPr>
          <a:lstStyle/>
          <a:p>
            <a:pPr algn="ctr">
              <a:spcBef>
                <a:spcPct val="50000"/>
              </a:spcBef>
            </a:pPr>
            <a:r>
              <a:rPr lang="en-CA" sz="4000" dirty="0" smtClean="0">
                <a:solidFill>
                  <a:srgbClr val="FFFFFF"/>
                </a:solidFill>
                <a:latin typeface="Arial Black" pitchFamily="34" charset="0"/>
              </a:rPr>
              <a:t>The London Group</a:t>
            </a:r>
            <a:endParaRPr lang="en-CA" sz="4000" dirty="0">
              <a:solidFill>
                <a:srgbClr val="FFFFFF"/>
              </a:solidFill>
              <a:latin typeface="Arial Black" pitchFamily="34" charset="0"/>
            </a:endParaRPr>
          </a:p>
        </p:txBody>
      </p:sp>
      <p:sp>
        <p:nvSpPr>
          <p:cNvPr id="87047" name="Text Box 7"/>
          <p:cNvSpPr txBox="1">
            <a:spLocks noChangeArrowheads="1"/>
          </p:cNvSpPr>
          <p:nvPr/>
        </p:nvSpPr>
        <p:spPr bwMode="auto">
          <a:xfrm>
            <a:off x="611188" y="3357563"/>
            <a:ext cx="7993062" cy="523220"/>
          </a:xfrm>
          <a:prstGeom prst="rect">
            <a:avLst/>
          </a:prstGeom>
          <a:noFill/>
          <a:ln w="9525">
            <a:noFill/>
            <a:miter lim="800000"/>
            <a:headEnd/>
            <a:tailEnd/>
          </a:ln>
          <a:effectLst/>
        </p:spPr>
        <p:txBody>
          <a:bodyPr>
            <a:spAutoFit/>
          </a:bodyPr>
          <a:lstStyle/>
          <a:p>
            <a:pPr algn="ctr">
              <a:spcBef>
                <a:spcPct val="50000"/>
              </a:spcBef>
            </a:pPr>
            <a:r>
              <a:rPr lang="en-CA" sz="2800" dirty="0" smtClean="0">
                <a:solidFill>
                  <a:schemeClr val="accent2"/>
                </a:solidFill>
                <a:latin typeface="Arial Black" pitchFamily="34" charset="0"/>
              </a:rPr>
              <a:t>Where do we go from here?</a:t>
            </a:r>
            <a:endParaRPr lang="en-CA" sz="2800" dirty="0">
              <a:solidFill>
                <a:schemeClr val="accent2"/>
              </a:solidFill>
              <a:latin typeface="Arial Black" pitchFamily="34" charset="0"/>
            </a:endParaRPr>
          </a:p>
        </p:txBody>
      </p:sp>
      <p:sp>
        <p:nvSpPr>
          <p:cNvPr id="87048" name="Text Box 8"/>
          <p:cNvSpPr txBox="1">
            <a:spLocks noChangeArrowheads="1"/>
          </p:cNvSpPr>
          <p:nvPr/>
        </p:nvSpPr>
        <p:spPr bwMode="auto">
          <a:xfrm>
            <a:off x="611188" y="4748213"/>
            <a:ext cx="8064500" cy="336550"/>
          </a:xfrm>
          <a:prstGeom prst="rect">
            <a:avLst/>
          </a:prstGeom>
          <a:noFill/>
          <a:ln w="9525">
            <a:noFill/>
            <a:miter lim="800000"/>
            <a:headEnd/>
            <a:tailEnd/>
          </a:ln>
          <a:effectLst/>
        </p:spPr>
        <p:txBody>
          <a:bodyPr>
            <a:spAutoFit/>
          </a:bodyPr>
          <a:lstStyle/>
          <a:p>
            <a:pPr algn="ctr">
              <a:spcBef>
                <a:spcPct val="50000"/>
              </a:spcBef>
            </a:pPr>
            <a:r>
              <a:rPr lang="en-CA" sz="1600" b="1" dirty="0" smtClean="0"/>
              <a:t>Joe St. Lawrence</a:t>
            </a:r>
            <a:endParaRPr lang="en-CA" sz="1600" b="1" dirty="0"/>
          </a:p>
        </p:txBody>
      </p:sp>
      <p:sp>
        <p:nvSpPr>
          <p:cNvPr id="87049" name="Text Box 9"/>
          <p:cNvSpPr txBox="1">
            <a:spLocks noChangeArrowheads="1"/>
          </p:cNvSpPr>
          <p:nvPr/>
        </p:nvSpPr>
        <p:spPr bwMode="auto">
          <a:xfrm>
            <a:off x="611188" y="5180013"/>
            <a:ext cx="8064500" cy="336550"/>
          </a:xfrm>
          <a:prstGeom prst="rect">
            <a:avLst/>
          </a:prstGeom>
          <a:noFill/>
          <a:ln w="9525">
            <a:noFill/>
            <a:miter lim="800000"/>
            <a:headEnd/>
            <a:tailEnd/>
          </a:ln>
          <a:effectLst/>
        </p:spPr>
        <p:txBody>
          <a:bodyPr>
            <a:spAutoFit/>
          </a:bodyPr>
          <a:lstStyle/>
          <a:p>
            <a:pPr algn="ctr">
              <a:spcBef>
                <a:spcPct val="50000"/>
              </a:spcBef>
            </a:pPr>
            <a:r>
              <a:rPr lang="en-CA" sz="1600" dirty="0" smtClean="0"/>
              <a:t>November 12</a:t>
            </a:r>
            <a:r>
              <a:rPr lang="en-CA" sz="1600" baseline="30000" dirty="0" smtClean="0"/>
              <a:t>th</a:t>
            </a:r>
            <a:r>
              <a:rPr lang="en-CA" sz="1600" dirty="0" smtClean="0"/>
              <a:t>, 2013</a:t>
            </a:r>
            <a:endParaRPr lang="en-CA"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EE2D28-4211-4B78-A10D-4AB9D449B3D7}" type="datetime1">
              <a:rPr lang="en-CA"/>
              <a:pPr/>
              <a:t>12/11/2013</a:t>
            </a:fld>
            <a:endParaRPr lang="en-CA"/>
          </a:p>
        </p:txBody>
      </p:sp>
      <p:sp>
        <p:nvSpPr>
          <p:cNvPr id="5" name="Footer Placeholder 4"/>
          <p:cNvSpPr>
            <a:spLocks noGrp="1"/>
          </p:cNvSpPr>
          <p:nvPr>
            <p:ph type="ftr" sz="quarter" idx="11"/>
          </p:nvPr>
        </p:nvSpPr>
        <p:spPr/>
        <p:txBody>
          <a:bodyPr/>
          <a:lstStyle/>
          <a:p>
            <a:r>
              <a:rPr lang="en-CA"/>
              <a:t>Statistics Canada • Statistique Canada</a:t>
            </a:r>
          </a:p>
        </p:txBody>
      </p:sp>
      <p:sp>
        <p:nvSpPr>
          <p:cNvPr id="6" name="Slide Number Placeholder 5"/>
          <p:cNvSpPr>
            <a:spLocks noGrp="1"/>
          </p:cNvSpPr>
          <p:nvPr>
            <p:ph type="sldNum" sz="quarter" idx="12"/>
          </p:nvPr>
        </p:nvSpPr>
        <p:spPr/>
        <p:txBody>
          <a:bodyPr/>
          <a:lstStyle/>
          <a:p>
            <a:fld id="{944F7ACA-50AC-4EF8-8A7E-B60AFD4B8046}" type="slidenum">
              <a:rPr lang="en-CA"/>
              <a:pPr/>
              <a:t>10</a:t>
            </a:fld>
            <a:endParaRPr lang="en-CA"/>
          </a:p>
        </p:txBody>
      </p:sp>
      <p:sp>
        <p:nvSpPr>
          <p:cNvPr id="9" name="TextBox 8"/>
          <p:cNvSpPr txBox="1"/>
          <p:nvPr/>
        </p:nvSpPr>
        <p:spPr>
          <a:xfrm>
            <a:off x="683568" y="1844824"/>
            <a:ext cx="7776864" cy="3785652"/>
          </a:xfrm>
          <a:prstGeom prst="rect">
            <a:avLst/>
          </a:prstGeom>
          <a:noFill/>
        </p:spPr>
        <p:txBody>
          <a:bodyPr wrap="square" rtlCol="0">
            <a:spAutoFit/>
          </a:bodyPr>
          <a:lstStyle/>
          <a:p>
            <a:pPr>
              <a:buFont typeface="Arial" pitchFamily="34" charset="0"/>
              <a:buChar char="•"/>
            </a:pPr>
            <a:r>
              <a:rPr lang="en-CA" sz="2400" dirty="0" smtClean="0">
                <a:solidFill>
                  <a:srgbClr val="003366"/>
                </a:solidFill>
              </a:rPr>
              <a:t>Lots of talent</a:t>
            </a:r>
          </a:p>
          <a:p>
            <a:pPr lvl="1">
              <a:buFont typeface="Arial" pitchFamily="34" charset="0"/>
              <a:buChar char="•"/>
            </a:pPr>
            <a:r>
              <a:rPr lang="en-CA" sz="2400" dirty="0" smtClean="0">
                <a:solidFill>
                  <a:srgbClr val="003366"/>
                </a:solidFill>
              </a:rPr>
              <a:t>Diverse practical experience</a:t>
            </a:r>
          </a:p>
          <a:p>
            <a:pPr lvl="1">
              <a:buFont typeface="Arial" pitchFamily="34" charset="0"/>
              <a:buChar char="•"/>
            </a:pPr>
            <a:r>
              <a:rPr lang="en-CA" sz="2400" dirty="0" smtClean="0">
                <a:solidFill>
                  <a:srgbClr val="003366"/>
                </a:solidFill>
              </a:rPr>
              <a:t>Devotion to subject matter</a:t>
            </a:r>
          </a:p>
          <a:p>
            <a:pPr lvl="1">
              <a:buFont typeface="Arial" pitchFamily="34" charset="0"/>
              <a:buChar char="•"/>
            </a:pPr>
            <a:r>
              <a:rPr lang="en-CA" sz="2400" dirty="0" smtClean="0">
                <a:solidFill>
                  <a:srgbClr val="003366"/>
                </a:solidFill>
              </a:rPr>
              <a:t>Willing to help</a:t>
            </a:r>
          </a:p>
          <a:p>
            <a:pPr lvl="1">
              <a:buFont typeface="Arial" pitchFamily="34" charset="0"/>
              <a:buChar char="•"/>
            </a:pPr>
            <a:r>
              <a:rPr lang="en-CA" sz="2400" dirty="0" smtClean="0">
                <a:solidFill>
                  <a:srgbClr val="003366"/>
                </a:solidFill>
              </a:rPr>
              <a:t>We see the connections and the big picture (importance of staying in the game on ecosystem accounts)</a:t>
            </a:r>
          </a:p>
          <a:p>
            <a:pPr>
              <a:buFont typeface="Arial" pitchFamily="34" charset="0"/>
              <a:buChar char="•"/>
            </a:pPr>
            <a:r>
              <a:rPr lang="en-CA" sz="2400" dirty="0" smtClean="0">
                <a:solidFill>
                  <a:srgbClr val="003366"/>
                </a:solidFill>
              </a:rPr>
              <a:t>Open forum </a:t>
            </a:r>
          </a:p>
          <a:p>
            <a:pPr lvl="1">
              <a:buFont typeface="Arial" pitchFamily="34" charset="0"/>
              <a:buChar char="•"/>
            </a:pPr>
            <a:r>
              <a:rPr lang="en-CA" sz="2400" dirty="0" smtClean="0">
                <a:solidFill>
                  <a:srgbClr val="003366"/>
                </a:solidFill>
              </a:rPr>
              <a:t>(we’re all cows and pigs here)</a:t>
            </a:r>
          </a:p>
          <a:p>
            <a:pPr>
              <a:buFont typeface="Arial" pitchFamily="34" charset="0"/>
              <a:buChar char="•"/>
            </a:pPr>
            <a:r>
              <a:rPr lang="en-CA" sz="2400" dirty="0" smtClean="0">
                <a:solidFill>
                  <a:srgbClr val="003366"/>
                </a:solidFill>
              </a:rPr>
              <a:t>History of success</a:t>
            </a:r>
            <a:endParaRPr lang="en-CA" sz="2400" dirty="0">
              <a:solidFill>
                <a:srgbClr val="003366"/>
              </a:solidFill>
            </a:endParaRPr>
          </a:p>
        </p:txBody>
      </p:sp>
      <p:sp>
        <p:nvSpPr>
          <p:cNvPr id="7" name="Title 7"/>
          <p:cNvSpPr txBox="1">
            <a:spLocks/>
          </p:cNvSpPr>
          <p:nvPr/>
        </p:nvSpPr>
        <p:spPr>
          <a:xfrm>
            <a:off x="547936" y="548680"/>
            <a:ext cx="8229600" cy="72008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3400" b="0" i="0" u="none" strike="noStrike" kern="0" cap="none" spc="0" normalizeH="0" baseline="0" noProof="0" dirty="0" smtClean="0">
                <a:ln>
                  <a:noFill/>
                </a:ln>
                <a:solidFill>
                  <a:schemeClr val="accent2"/>
                </a:solidFill>
                <a:effectLst/>
                <a:uLnTx/>
                <a:uFillTx/>
                <a:latin typeface="+mj-lt"/>
                <a:ea typeface="+mj-ea"/>
                <a:cs typeface="+mj-cs"/>
              </a:rPr>
              <a:t>The London Group</a:t>
            </a:r>
            <a:endParaRPr kumimoji="0" lang="en-CA" sz="3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5" end="5"/>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6" end="6"/>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EE2D28-4211-4B78-A10D-4AB9D449B3D7}" type="datetime1">
              <a:rPr lang="en-CA"/>
              <a:pPr/>
              <a:t>12/11/2013</a:t>
            </a:fld>
            <a:endParaRPr lang="en-CA"/>
          </a:p>
        </p:txBody>
      </p:sp>
      <p:sp>
        <p:nvSpPr>
          <p:cNvPr id="5" name="Footer Placeholder 4"/>
          <p:cNvSpPr>
            <a:spLocks noGrp="1"/>
          </p:cNvSpPr>
          <p:nvPr>
            <p:ph type="ftr" sz="quarter" idx="11"/>
          </p:nvPr>
        </p:nvSpPr>
        <p:spPr/>
        <p:txBody>
          <a:bodyPr/>
          <a:lstStyle/>
          <a:p>
            <a:r>
              <a:rPr lang="en-CA"/>
              <a:t>Statistics Canada • Statistique Canada</a:t>
            </a:r>
          </a:p>
        </p:txBody>
      </p:sp>
      <p:sp>
        <p:nvSpPr>
          <p:cNvPr id="6" name="Slide Number Placeholder 5"/>
          <p:cNvSpPr>
            <a:spLocks noGrp="1"/>
          </p:cNvSpPr>
          <p:nvPr>
            <p:ph type="sldNum" sz="quarter" idx="12"/>
          </p:nvPr>
        </p:nvSpPr>
        <p:spPr/>
        <p:txBody>
          <a:bodyPr/>
          <a:lstStyle/>
          <a:p>
            <a:fld id="{944F7ACA-50AC-4EF8-8A7E-B60AFD4B8046}" type="slidenum">
              <a:rPr lang="en-CA"/>
              <a:pPr/>
              <a:t>11</a:t>
            </a:fld>
            <a:endParaRPr lang="en-CA"/>
          </a:p>
        </p:txBody>
      </p:sp>
      <p:sp>
        <p:nvSpPr>
          <p:cNvPr id="8" name="Title 7"/>
          <p:cNvSpPr>
            <a:spLocks noGrp="1"/>
          </p:cNvSpPr>
          <p:nvPr>
            <p:ph type="title"/>
          </p:nvPr>
        </p:nvSpPr>
        <p:spPr>
          <a:xfrm>
            <a:off x="395536" y="548680"/>
            <a:ext cx="8229600" cy="720080"/>
          </a:xfrm>
        </p:spPr>
        <p:txBody>
          <a:bodyPr/>
          <a:lstStyle/>
          <a:p>
            <a:r>
              <a:rPr lang="en-CA" sz="3400" dirty="0" smtClean="0"/>
              <a:t>So what’s next?</a:t>
            </a:r>
            <a:endParaRPr lang="en-CA" sz="3400" dirty="0"/>
          </a:p>
        </p:txBody>
      </p:sp>
      <p:sp>
        <p:nvSpPr>
          <p:cNvPr id="9" name="TextBox 8"/>
          <p:cNvSpPr txBox="1"/>
          <p:nvPr/>
        </p:nvSpPr>
        <p:spPr>
          <a:xfrm>
            <a:off x="683568" y="1844824"/>
            <a:ext cx="7776864" cy="4524315"/>
          </a:xfrm>
          <a:prstGeom prst="rect">
            <a:avLst/>
          </a:prstGeom>
          <a:noFill/>
        </p:spPr>
        <p:txBody>
          <a:bodyPr wrap="square" rtlCol="0">
            <a:spAutoFit/>
          </a:bodyPr>
          <a:lstStyle/>
          <a:p>
            <a:r>
              <a:rPr lang="en-CA" sz="2400" dirty="0" smtClean="0">
                <a:solidFill>
                  <a:srgbClr val="003366"/>
                </a:solidFill>
              </a:rPr>
              <a:t>After this meeting, make recommendations to UNCEEA on:</a:t>
            </a:r>
          </a:p>
          <a:p>
            <a:pPr lvl="1">
              <a:buFont typeface="Arial" pitchFamily="34" charset="0"/>
              <a:buChar char="•"/>
            </a:pPr>
            <a:r>
              <a:rPr lang="en-CA" sz="2400" dirty="0" smtClean="0">
                <a:solidFill>
                  <a:srgbClr val="003366"/>
                </a:solidFill>
              </a:rPr>
              <a:t>Training materials</a:t>
            </a:r>
          </a:p>
          <a:p>
            <a:pPr lvl="1">
              <a:buFont typeface="Arial" pitchFamily="34" charset="0"/>
              <a:buChar char="•"/>
            </a:pPr>
            <a:r>
              <a:rPr lang="en-CA" sz="2400" dirty="0" smtClean="0">
                <a:solidFill>
                  <a:srgbClr val="003366"/>
                </a:solidFill>
              </a:rPr>
              <a:t>Technical notes</a:t>
            </a:r>
          </a:p>
          <a:p>
            <a:pPr lvl="1">
              <a:buFont typeface="Arial" pitchFamily="34" charset="0"/>
              <a:buChar char="•"/>
            </a:pPr>
            <a:r>
              <a:rPr lang="en-CA" sz="2400" dirty="0" smtClean="0">
                <a:solidFill>
                  <a:srgbClr val="003366"/>
                </a:solidFill>
              </a:rPr>
              <a:t>Core SEEA tables</a:t>
            </a:r>
          </a:p>
          <a:p>
            <a:pPr lvl="1"/>
            <a:endParaRPr lang="en-CA" sz="2400" dirty="0" smtClean="0">
              <a:solidFill>
                <a:srgbClr val="003366"/>
              </a:solidFill>
            </a:endParaRPr>
          </a:p>
          <a:p>
            <a:pPr marL="0" lvl="1"/>
            <a:r>
              <a:rPr lang="en-CA" sz="2400" dirty="0" smtClean="0">
                <a:solidFill>
                  <a:srgbClr val="003366"/>
                </a:solidFill>
              </a:rPr>
              <a:t>Beyond this meeting:</a:t>
            </a:r>
          </a:p>
          <a:p>
            <a:pPr marL="457200" lvl="2">
              <a:buFont typeface="Arial" pitchFamily="34" charset="0"/>
              <a:buChar char="•"/>
            </a:pPr>
            <a:r>
              <a:rPr lang="en-CA" sz="2400" dirty="0" smtClean="0">
                <a:solidFill>
                  <a:srgbClr val="003366"/>
                </a:solidFill>
              </a:rPr>
              <a:t> Completing technical notes and work on core tables</a:t>
            </a:r>
          </a:p>
          <a:p>
            <a:pPr marL="457200" lvl="2">
              <a:buFont typeface="Arial" pitchFamily="34" charset="0"/>
              <a:buChar char="•"/>
            </a:pPr>
            <a:r>
              <a:rPr lang="en-CA" sz="2400" dirty="0" smtClean="0">
                <a:solidFill>
                  <a:srgbClr val="003366"/>
                </a:solidFill>
              </a:rPr>
              <a:t>Furthering the SEEA research agenda</a:t>
            </a:r>
          </a:p>
          <a:p>
            <a:pPr marL="457200" lvl="2">
              <a:buFont typeface="Arial" pitchFamily="34" charset="0"/>
              <a:buChar char="•"/>
            </a:pPr>
            <a:r>
              <a:rPr lang="en-CA" sz="2400" dirty="0" smtClean="0">
                <a:solidFill>
                  <a:srgbClr val="003366"/>
                </a:solidFill>
              </a:rPr>
              <a:t>LG role in Ecosystem Accounting</a:t>
            </a:r>
          </a:p>
          <a:p>
            <a:pPr marL="457200" lvl="2">
              <a:buFont typeface="Arial" pitchFamily="34" charset="0"/>
              <a:buChar char="•"/>
            </a:pPr>
            <a:r>
              <a:rPr lang="en-CA" sz="2400" dirty="0" smtClean="0">
                <a:solidFill>
                  <a:srgbClr val="003366"/>
                </a:solidFill>
              </a:rPr>
              <a:t>Etc...?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5" end="5"/>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6" end="6"/>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7" end="7"/>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8" end="8"/>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p>
            <a:fld id="{725FA8D8-F5D5-44D9-817F-99AB9C1D0F26}" type="datetime1">
              <a:rPr lang="en-CA"/>
              <a:pPr/>
              <a:t>12/11/2013</a:t>
            </a:fld>
            <a:endParaRPr lang="en-CA"/>
          </a:p>
        </p:txBody>
      </p:sp>
      <p:sp>
        <p:nvSpPr>
          <p:cNvPr id="3" name="Footer Placeholder 4"/>
          <p:cNvSpPr>
            <a:spLocks noGrp="1"/>
          </p:cNvSpPr>
          <p:nvPr>
            <p:ph type="ftr" sz="quarter" idx="11"/>
          </p:nvPr>
        </p:nvSpPr>
        <p:spPr/>
        <p:txBody>
          <a:bodyPr/>
          <a:lstStyle/>
          <a:p>
            <a:r>
              <a:rPr lang="en-CA"/>
              <a:t>Statistics Canada • Statistique Canada</a:t>
            </a:r>
          </a:p>
        </p:txBody>
      </p:sp>
      <p:sp>
        <p:nvSpPr>
          <p:cNvPr id="4" name="Slide Number Placeholder 5"/>
          <p:cNvSpPr>
            <a:spLocks noGrp="1"/>
          </p:cNvSpPr>
          <p:nvPr>
            <p:ph type="sldNum" sz="quarter" idx="12"/>
          </p:nvPr>
        </p:nvSpPr>
        <p:spPr/>
        <p:txBody>
          <a:bodyPr/>
          <a:lstStyle/>
          <a:p>
            <a:fld id="{273BF5A8-5AEC-45DE-BDCA-21B3AA1F87A5}" type="slidenum">
              <a:rPr lang="en-CA"/>
              <a:pPr/>
              <a:t>2</a:t>
            </a:fld>
            <a:endParaRPr lang="en-CA"/>
          </a:p>
        </p:txBody>
      </p:sp>
      <p:pic>
        <p:nvPicPr>
          <p:cNvPr id="1026" name="Picture 2" descr="C:\Users\stlajos\Desktop\IMG_2728 (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EE2D28-4211-4B78-A10D-4AB9D449B3D7}" type="datetime1">
              <a:rPr lang="en-CA"/>
              <a:pPr/>
              <a:t>12/11/2013</a:t>
            </a:fld>
            <a:endParaRPr lang="en-CA"/>
          </a:p>
        </p:txBody>
      </p:sp>
      <p:sp>
        <p:nvSpPr>
          <p:cNvPr id="5" name="Footer Placeholder 4"/>
          <p:cNvSpPr>
            <a:spLocks noGrp="1"/>
          </p:cNvSpPr>
          <p:nvPr>
            <p:ph type="ftr" sz="quarter" idx="11"/>
          </p:nvPr>
        </p:nvSpPr>
        <p:spPr/>
        <p:txBody>
          <a:bodyPr/>
          <a:lstStyle/>
          <a:p>
            <a:r>
              <a:rPr lang="en-CA"/>
              <a:t>Statistics Canada • Statistique Canada</a:t>
            </a:r>
          </a:p>
        </p:txBody>
      </p:sp>
      <p:sp>
        <p:nvSpPr>
          <p:cNvPr id="6" name="Slide Number Placeholder 5"/>
          <p:cNvSpPr>
            <a:spLocks noGrp="1"/>
          </p:cNvSpPr>
          <p:nvPr>
            <p:ph type="sldNum" sz="quarter" idx="12"/>
          </p:nvPr>
        </p:nvSpPr>
        <p:spPr/>
        <p:txBody>
          <a:bodyPr/>
          <a:lstStyle/>
          <a:p>
            <a:fld id="{944F7ACA-50AC-4EF8-8A7E-B60AFD4B8046}" type="slidenum">
              <a:rPr lang="en-CA"/>
              <a:pPr/>
              <a:t>3</a:t>
            </a:fld>
            <a:endParaRPr lang="en-CA"/>
          </a:p>
        </p:txBody>
      </p:sp>
      <p:sp>
        <p:nvSpPr>
          <p:cNvPr id="9" name="TextBox 8"/>
          <p:cNvSpPr txBox="1"/>
          <p:nvPr/>
        </p:nvSpPr>
        <p:spPr>
          <a:xfrm>
            <a:off x="683568" y="1628800"/>
            <a:ext cx="7776864" cy="4524315"/>
          </a:xfrm>
          <a:prstGeom prst="rect">
            <a:avLst/>
          </a:prstGeom>
          <a:noFill/>
        </p:spPr>
        <p:txBody>
          <a:bodyPr wrap="square" rtlCol="0">
            <a:spAutoFit/>
          </a:bodyPr>
          <a:lstStyle/>
          <a:p>
            <a:r>
              <a:rPr lang="en-CA" sz="2400" dirty="0" smtClean="0">
                <a:solidFill>
                  <a:srgbClr val="003366"/>
                </a:solidFill>
              </a:rPr>
              <a:t>(a) to play a leadership role in defining international best practices in the theory and practice of environmental accounting within the framework of the System of National Accounts; </a:t>
            </a:r>
          </a:p>
          <a:p>
            <a:endParaRPr lang="en-CA" sz="2400" dirty="0" smtClean="0">
              <a:solidFill>
                <a:srgbClr val="003366"/>
              </a:solidFill>
            </a:endParaRPr>
          </a:p>
          <a:p>
            <a:r>
              <a:rPr lang="en-CA" sz="2400" dirty="0" smtClean="0">
                <a:solidFill>
                  <a:srgbClr val="003366"/>
                </a:solidFill>
              </a:rPr>
              <a:t>(b) to provide a forum for the sharing of national and international expertise in this field; and </a:t>
            </a:r>
          </a:p>
          <a:p>
            <a:endParaRPr lang="en-CA" sz="2400" dirty="0" smtClean="0">
              <a:solidFill>
                <a:srgbClr val="003366"/>
              </a:solidFill>
            </a:endParaRPr>
          </a:p>
          <a:p>
            <a:r>
              <a:rPr lang="en-CA" sz="2400" dirty="0" smtClean="0">
                <a:solidFill>
                  <a:srgbClr val="003366"/>
                </a:solidFill>
              </a:rPr>
              <a:t>(c) to encourage the adoption of best practices in the field by promoting the results of the Group's efforts via proceedings volumes, concepts and methods manuals, operational manuals and other means.</a:t>
            </a:r>
            <a:endParaRPr lang="en-CA" sz="2400" dirty="0">
              <a:solidFill>
                <a:srgbClr val="003366"/>
              </a:solidFill>
            </a:endParaRPr>
          </a:p>
        </p:txBody>
      </p:sp>
      <p:sp>
        <p:nvSpPr>
          <p:cNvPr id="11" name="Title 7"/>
          <p:cNvSpPr>
            <a:spLocks noGrp="1"/>
          </p:cNvSpPr>
          <p:nvPr>
            <p:ph type="title"/>
          </p:nvPr>
        </p:nvSpPr>
        <p:spPr>
          <a:xfrm>
            <a:off x="395536" y="620688"/>
            <a:ext cx="8229600" cy="720080"/>
          </a:xfrm>
        </p:spPr>
        <p:txBody>
          <a:bodyPr/>
          <a:lstStyle/>
          <a:p>
            <a:r>
              <a:rPr lang="en-CA" sz="3400" dirty="0" smtClean="0"/>
              <a:t>The London Group’s Objectives</a:t>
            </a:r>
            <a:endParaRPr lang="en-CA" sz="3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EE2D28-4211-4B78-A10D-4AB9D449B3D7}" type="datetime1">
              <a:rPr lang="en-CA"/>
              <a:pPr/>
              <a:t>12/11/2013</a:t>
            </a:fld>
            <a:endParaRPr lang="en-CA"/>
          </a:p>
        </p:txBody>
      </p:sp>
      <p:sp>
        <p:nvSpPr>
          <p:cNvPr id="5" name="Footer Placeholder 4"/>
          <p:cNvSpPr>
            <a:spLocks noGrp="1"/>
          </p:cNvSpPr>
          <p:nvPr>
            <p:ph type="ftr" sz="quarter" idx="11"/>
          </p:nvPr>
        </p:nvSpPr>
        <p:spPr/>
        <p:txBody>
          <a:bodyPr/>
          <a:lstStyle/>
          <a:p>
            <a:r>
              <a:rPr lang="en-CA"/>
              <a:t>Statistics Canada • Statistique Canada</a:t>
            </a:r>
          </a:p>
        </p:txBody>
      </p:sp>
      <p:sp>
        <p:nvSpPr>
          <p:cNvPr id="6" name="Slide Number Placeholder 5"/>
          <p:cNvSpPr>
            <a:spLocks noGrp="1"/>
          </p:cNvSpPr>
          <p:nvPr>
            <p:ph type="sldNum" sz="quarter" idx="12"/>
          </p:nvPr>
        </p:nvSpPr>
        <p:spPr/>
        <p:txBody>
          <a:bodyPr/>
          <a:lstStyle/>
          <a:p>
            <a:fld id="{944F7ACA-50AC-4EF8-8A7E-B60AFD4B8046}" type="slidenum">
              <a:rPr lang="en-CA"/>
              <a:pPr/>
              <a:t>4</a:t>
            </a:fld>
            <a:endParaRPr lang="en-CA"/>
          </a:p>
        </p:txBody>
      </p:sp>
      <p:sp>
        <p:nvSpPr>
          <p:cNvPr id="9" name="TextBox 8"/>
          <p:cNvSpPr txBox="1"/>
          <p:nvPr/>
        </p:nvSpPr>
        <p:spPr>
          <a:xfrm>
            <a:off x="683568" y="1484784"/>
            <a:ext cx="7776864" cy="4832092"/>
          </a:xfrm>
          <a:prstGeom prst="rect">
            <a:avLst/>
          </a:prstGeom>
          <a:noFill/>
        </p:spPr>
        <p:txBody>
          <a:bodyPr wrap="square" rtlCol="0">
            <a:spAutoFit/>
          </a:bodyPr>
          <a:lstStyle/>
          <a:p>
            <a:r>
              <a:rPr lang="en-CA" sz="1400" dirty="0" smtClean="0">
                <a:solidFill>
                  <a:srgbClr val="003366"/>
                </a:solidFill>
              </a:rPr>
              <a:t>1. The Chair will develop the programme of work and related time schedule for the London Group, organize and develop the agenda for the meetings, facilitate the discussion during and in-between meetings, and ensure that the programme of work is implemented according to schedule.</a:t>
            </a:r>
          </a:p>
          <a:p>
            <a:endParaRPr lang="en-CA" sz="1400" dirty="0" smtClean="0">
              <a:solidFill>
                <a:srgbClr val="003366"/>
              </a:solidFill>
            </a:endParaRPr>
          </a:p>
          <a:p>
            <a:r>
              <a:rPr lang="en-CA" sz="1400" dirty="0" smtClean="0">
                <a:solidFill>
                  <a:srgbClr val="003366"/>
                </a:solidFill>
              </a:rPr>
              <a:t>2. The Chair in consultation with the London Group will evaluate requests made from the UNCEEA with regards to the participation of the London Group in working on UNCEEA work programme and research issues. For the areas accepted for further development by the London Group, specific project management plans to implement these areas will be developed.</a:t>
            </a:r>
          </a:p>
          <a:p>
            <a:endParaRPr lang="en-CA" sz="1400" dirty="0" smtClean="0">
              <a:solidFill>
                <a:srgbClr val="003366"/>
              </a:solidFill>
            </a:endParaRPr>
          </a:p>
          <a:p>
            <a:r>
              <a:rPr lang="en-CA" sz="1400" dirty="0" smtClean="0">
                <a:solidFill>
                  <a:srgbClr val="003366"/>
                </a:solidFill>
              </a:rPr>
              <a:t>3. The Chair, when formulating the programme of work of the Group, should seek a broad-based consensus with the members of the Group keeping in mind the past management style of the Group. The Chair should also consult the members of the LG on regular basis and develop an appropriate mechanism of reporting and consulting if necessary.</a:t>
            </a:r>
          </a:p>
          <a:p>
            <a:endParaRPr lang="en-CA" sz="1400" dirty="0" smtClean="0">
              <a:solidFill>
                <a:srgbClr val="003366"/>
              </a:solidFill>
            </a:endParaRPr>
          </a:p>
          <a:p>
            <a:r>
              <a:rPr lang="en-CA" sz="1400" dirty="0" smtClean="0">
                <a:solidFill>
                  <a:srgbClr val="003366"/>
                </a:solidFill>
              </a:rPr>
              <a:t>4. The Chair, in working out the programme of work of the LG and setting priorities for the Group, should strike a balance between the short-term research agenda of the London Group and the long-term perspective of the Group.</a:t>
            </a:r>
          </a:p>
          <a:p>
            <a:endParaRPr lang="en-CA" sz="1400" dirty="0" smtClean="0">
              <a:solidFill>
                <a:srgbClr val="003366"/>
              </a:solidFill>
            </a:endParaRPr>
          </a:p>
          <a:p>
            <a:r>
              <a:rPr lang="en-CA" sz="1400" dirty="0" smtClean="0">
                <a:solidFill>
                  <a:srgbClr val="003366"/>
                </a:solidFill>
              </a:rPr>
              <a:t>5. The Chair should seek input from leading developing countries to ensure appropriate developing countries’ participation in the activities of the Group. He/she will coordinate activities with the Chairs of other statistical entities to ensure consistency, coordination and cooperation.</a:t>
            </a:r>
            <a:endParaRPr lang="en-CA" sz="1400" dirty="0">
              <a:solidFill>
                <a:srgbClr val="003366"/>
              </a:solidFill>
            </a:endParaRPr>
          </a:p>
        </p:txBody>
      </p:sp>
      <p:sp>
        <p:nvSpPr>
          <p:cNvPr id="11" name="Title 7"/>
          <p:cNvSpPr>
            <a:spLocks noGrp="1"/>
          </p:cNvSpPr>
          <p:nvPr>
            <p:ph type="title"/>
          </p:nvPr>
        </p:nvSpPr>
        <p:spPr>
          <a:xfrm>
            <a:off x="395536" y="620688"/>
            <a:ext cx="8229600" cy="720080"/>
          </a:xfrm>
        </p:spPr>
        <p:txBody>
          <a:bodyPr/>
          <a:lstStyle/>
          <a:p>
            <a:r>
              <a:rPr lang="en-CA" sz="3400" dirty="0" smtClean="0"/>
              <a:t>The Chair’s Role</a:t>
            </a:r>
            <a:endParaRPr lang="en-CA" sz="3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6" end="6"/>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EE2D28-4211-4B78-A10D-4AB9D449B3D7}" type="datetime1">
              <a:rPr lang="en-CA"/>
              <a:pPr/>
              <a:t>12/11/2013</a:t>
            </a:fld>
            <a:endParaRPr lang="en-CA"/>
          </a:p>
        </p:txBody>
      </p:sp>
      <p:sp>
        <p:nvSpPr>
          <p:cNvPr id="5" name="Footer Placeholder 4"/>
          <p:cNvSpPr>
            <a:spLocks noGrp="1"/>
          </p:cNvSpPr>
          <p:nvPr>
            <p:ph type="ftr" sz="quarter" idx="11"/>
          </p:nvPr>
        </p:nvSpPr>
        <p:spPr/>
        <p:txBody>
          <a:bodyPr/>
          <a:lstStyle/>
          <a:p>
            <a:r>
              <a:rPr lang="en-CA"/>
              <a:t>Statistics Canada • Statistique Canada</a:t>
            </a:r>
          </a:p>
        </p:txBody>
      </p:sp>
      <p:sp>
        <p:nvSpPr>
          <p:cNvPr id="6" name="Slide Number Placeholder 5"/>
          <p:cNvSpPr>
            <a:spLocks noGrp="1"/>
          </p:cNvSpPr>
          <p:nvPr>
            <p:ph type="sldNum" sz="quarter" idx="12"/>
          </p:nvPr>
        </p:nvSpPr>
        <p:spPr/>
        <p:txBody>
          <a:bodyPr/>
          <a:lstStyle/>
          <a:p>
            <a:fld id="{944F7ACA-50AC-4EF8-8A7E-B60AFD4B8046}" type="slidenum">
              <a:rPr lang="en-CA"/>
              <a:pPr/>
              <a:t>5</a:t>
            </a:fld>
            <a:endParaRPr lang="en-CA"/>
          </a:p>
        </p:txBody>
      </p:sp>
      <p:sp>
        <p:nvSpPr>
          <p:cNvPr id="9" name="TextBox 8"/>
          <p:cNvSpPr txBox="1"/>
          <p:nvPr/>
        </p:nvSpPr>
        <p:spPr>
          <a:xfrm>
            <a:off x="683568" y="1484784"/>
            <a:ext cx="7776864" cy="4832092"/>
          </a:xfrm>
          <a:prstGeom prst="rect">
            <a:avLst/>
          </a:prstGeom>
          <a:noFill/>
        </p:spPr>
        <p:txBody>
          <a:bodyPr wrap="square" rtlCol="0">
            <a:spAutoFit/>
          </a:bodyPr>
          <a:lstStyle/>
          <a:p>
            <a:r>
              <a:rPr lang="en-CA" sz="1400" dirty="0" smtClean="0">
                <a:solidFill>
                  <a:schemeClr val="bg1">
                    <a:lumMod val="65000"/>
                  </a:schemeClr>
                </a:solidFill>
              </a:rPr>
              <a:t>1. The Chair will </a:t>
            </a:r>
            <a:r>
              <a:rPr lang="en-CA" sz="1400" dirty="0" smtClean="0">
                <a:solidFill>
                  <a:srgbClr val="FF0000"/>
                </a:solidFill>
              </a:rPr>
              <a:t>develop the programme of work</a:t>
            </a:r>
            <a:r>
              <a:rPr lang="en-CA" sz="1400" dirty="0" smtClean="0">
                <a:solidFill>
                  <a:schemeClr val="bg1">
                    <a:lumMod val="65000"/>
                  </a:schemeClr>
                </a:solidFill>
              </a:rPr>
              <a:t> and related time schedule for the London Group, organize and develop the agenda for the meetings, facilitate the discussion during and in-between meetings, and ensure that the programme of work is implemented according to schedule.</a:t>
            </a:r>
          </a:p>
          <a:p>
            <a:endParaRPr lang="en-CA" sz="1400" dirty="0" smtClean="0">
              <a:solidFill>
                <a:schemeClr val="bg1">
                  <a:lumMod val="65000"/>
                </a:schemeClr>
              </a:solidFill>
            </a:endParaRPr>
          </a:p>
          <a:p>
            <a:r>
              <a:rPr lang="en-CA" sz="1400" dirty="0" smtClean="0">
                <a:solidFill>
                  <a:schemeClr val="bg1">
                    <a:lumMod val="65000"/>
                  </a:schemeClr>
                </a:solidFill>
              </a:rPr>
              <a:t>2. The Chair in consultation with the London Group will </a:t>
            </a:r>
            <a:r>
              <a:rPr lang="en-CA" sz="1400" dirty="0" smtClean="0">
                <a:solidFill>
                  <a:srgbClr val="FF0000"/>
                </a:solidFill>
              </a:rPr>
              <a:t>evaluate requests made from the UNCEEA </a:t>
            </a:r>
            <a:r>
              <a:rPr lang="en-CA" sz="1400" dirty="0" smtClean="0">
                <a:solidFill>
                  <a:schemeClr val="bg1">
                    <a:lumMod val="65000"/>
                  </a:schemeClr>
                </a:solidFill>
              </a:rPr>
              <a:t>with regards to the participation of the London Group in working on UNCEEA work programme and research issues. For the areas accepted for further development by the London Group, specific project management plans to implement these areas will be developed.</a:t>
            </a:r>
          </a:p>
          <a:p>
            <a:endParaRPr lang="en-CA" sz="1400" dirty="0" smtClean="0">
              <a:solidFill>
                <a:schemeClr val="bg1">
                  <a:lumMod val="65000"/>
                </a:schemeClr>
              </a:solidFill>
            </a:endParaRPr>
          </a:p>
          <a:p>
            <a:r>
              <a:rPr lang="en-CA" sz="1400" dirty="0" smtClean="0">
                <a:solidFill>
                  <a:schemeClr val="bg1">
                    <a:lumMod val="65000"/>
                  </a:schemeClr>
                </a:solidFill>
              </a:rPr>
              <a:t>3. The Chair, when formulating the programme of work of the Group, should seek a broad-based consensus with the members of the Group keeping in mind the past management style of the Group. The Chair should also </a:t>
            </a:r>
            <a:r>
              <a:rPr lang="en-CA" sz="1400" dirty="0" smtClean="0">
                <a:solidFill>
                  <a:srgbClr val="FF0000"/>
                </a:solidFill>
              </a:rPr>
              <a:t>consult the members of the LG on regular basis</a:t>
            </a:r>
            <a:r>
              <a:rPr lang="en-CA" sz="1400" dirty="0" smtClean="0">
                <a:solidFill>
                  <a:schemeClr val="bg1">
                    <a:lumMod val="65000"/>
                  </a:schemeClr>
                </a:solidFill>
              </a:rPr>
              <a:t> and develop an appropriate mechanism of reporting and consulting if necessary.</a:t>
            </a:r>
          </a:p>
          <a:p>
            <a:endParaRPr lang="en-CA" sz="1400" dirty="0" smtClean="0">
              <a:solidFill>
                <a:schemeClr val="bg1">
                  <a:lumMod val="65000"/>
                </a:schemeClr>
              </a:solidFill>
            </a:endParaRPr>
          </a:p>
          <a:p>
            <a:r>
              <a:rPr lang="en-CA" sz="1400" dirty="0" smtClean="0">
                <a:solidFill>
                  <a:schemeClr val="bg1">
                    <a:lumMod val="65000"/>
                  </a:schemeClr>
                </a:solidFill>
              </a:rPr>
              <a:t>4. The Chair, in working out the programme of work of the LG and setting priorities for the Group, should </a:t>
            </a:r>
            <a:r>
              <a:rPr lang="en-CA" sz="1400" dirty="0" smtClean="0">
                <a:solidFill>
                  <a:srgbClr val="FF0000"/>
                </a:solidFill>
              </a:rPr>
              <a:t>strike a balance </a:t>
            </a:r>
            <a:r>
              <a:rPr lang="en-CA" sz="1400" dirty="0" smtClean="0">
                <a:solidFill>
                  <a:schemeClr val="bg1">
                    <a:lumMod val="65000"/>
                  </a:schemeClr>
                </a:solidFill>
              </a:rPr>
              <a:t>between the short-term research agenda of the London Group and the long-term perspective of the Group.</a:t>
            </a:r>
          </a:p>
          <a:p>
            <a:endParaRPr lang="en-CA" sz="1400" dirty="0" smtClean="0">
              <a:solidFill>
                <a:schemeClr val="bg1">
                  <a:lumMod val="65000"/>
                </a:schemeClr>
              </a:solidFill>
            </a:endParaRPr>
          </a:p>
          <a:p>
            <a:r>
              <a:rPr lang="en-CA" sz="1400" dirty="0" smtClean="0">
                <a:solidFill>
                  <a:schemeClr val="bg1">
                    <a:lumMod val="65000"/>
                  </a:schemeClr>
                </a:solidFill>
              </a:rPr>
              <a:t>5. The Chair should seek input from leading developing countries to </a:t>
            </a:r>
            <a:r>
              <a:rPr lang="en-CA" sz="1400" dirty="0" smtClean="0">
                <a:solidFill>
                  <a:srgbClr val="FF0000"/>
                </a:solidFill>
              </a:rPr>
              <a:t>ensure appropriate developing countries’ participation</a:t>
            </a:r>
            <a:r>
              <a:rPr lang="en-CA" sz="1400" dirty="0" smtClean="0">
                <a:solidFill>
                  <a:schemeClr val="bg1">
                    <a:lumMod val="65000"/>
                  </a:schemeClr>
                </a:solidFill>
              </a:rPr>
              <a:t> in the activities of the Group. He/she will </a:t>
            </a:r>
            <a:r>
              <a:rPr lang="en-CA" sz="1400" dirty="0" smtClean="0">
                <a:solidFill>
                  <a:srgbClr val="FF0000"/>
                </a:solidFill>
              </a:rPr>
              <a:t>coordinate activities </a:t>
            </a:r>
            <a:r>
              <a:rPr lang="en-CA" sz="1400" dirty="0" smtClean="0">
                <a:solidFill>
                  <a:schemeClr val="bg1">
                    <a:lumMod val="65000"/>
                  </a:schemeClr>
                </a:solidFill>
              </a:rPr>
              <a:t>with the Chairs of other statistical entities to ensure consistency, coordination and cooperation.</a:t>
            </a:r>
            <a:endParaRPr lang="en-CA" sz="1400" dirty="0">
              <a:solidFill>
                <a:schemeClr val="bg1">
                  <a:lumMod val="65000"/>
                </a:schemeClr>
              </a:solidFill>
            </a:endParaRPr>
          </a:p>
        </p:txBody>
      </p:sp>
      <p:sp>
        <p:nvSpPr>
          <p:cNvPr id="11" name="Title 7"/>
          <p:cNvSpPr>
            <a:spLocks noGrp="1"/>
          </p:cNvSpPr>
          <p:nvPr>
            <p:ph type="title"/>
          </p:nvPr>
        </p:nvSpPr>
        <p:spPr>
          <a:xfrm>
            <a:off x="395536" y="620688"/>
            <a:ext cx="8229600" cy="720080"/>
          </a:xfrm>
        </p:spPr>
        <p:txBody>
          <a:bodyPr/>
          <a:lstStyle/>
          <a:p>
            <a:r>
              <a:rPr lang="en-CA" sz="3400" dirty="0" smtClean="0"/>
              <a:t>The Chair’s Role</a:t>
            </a:r>
            <a:endParaRPr lang="en-CA" sz="3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EE2D28-4211-4B78-A10D-4AB9D449B3D7}" type="datetime1">
              <a:rPr lang="en-CA"/>
              <a:pPr/>
              <a:t>12/11/2013</a:t>
            </a:fld>
            <a:endParaRPr lang="en-CA"/>
          </a:p>
        </p:txBody>
      </p:sp>
      <p:sp>
        <p:nvSpPr>
          <p:cNvPr id="5" name="Footer Placeholder 4"/>
          <p:cNvSpPr>
            <a:spLocks noGrp="1"/>
          </p:cNvSpPr>
          <p:nvPr>
            <p:ph type="ftr" sz="quarter" idx="11"/>
          </p:nvPr>
        </p:nvSpPr>
        <p:spPr/>
        <p:txBody>
          <a:bodyPr/>
          <a:lstStyle/>
          <a:p>
            <a:r>
              <a:rPr lang="en-CA"/>
              <a:t>Statistics Canada • Statistique Canada</a:t>
            </a:r>
          </a:p>
        </p:txBody>
      </p:sp>
      <p:sp>
        <p:nvSpPr>
          <p:cNvPr id="6" name="Slide Number Placeholder 5"/>
          <p:cNvSpPr>
            <a:spLocks noGrp="1"/>
          </p:cNvSpPr>
          <p:nvPr>
            <p:ph type="sldNum" sz="quarter" idx="12"/>
          </p:nvPr>
        </p:nvSpPr>
        <p:spPr/>
        <p:txBody>
          <a:bodyPr/>
          <a:lstStyle/>
          <a:p>
            <a:fld id="{944F7ACA-50AC-4EF8-8A7E-B60AFD4B8046}" type="slidenum">
              <a:rPr lang="en-CA"/>
              <a:pPr/>
              <a:t>6</a:t>
            </a:fld>
            <a:endParaRPr lang="en-CA"/>
          </a:p>
        </p:txBody>
      </p:sp>
      <p:sp>
        <p:nvSpPr>
          <p:cNvPr id="9" name="TextBox 8"/>
          <p:cNvSpPr txBox="1"/>
          <p:nvPr/>
        </p:nvSpPr>
        <p:spPr>
          <a:xfrm>
            <a:off x="683568" y="1812880"/>
            <a:ext cx="7776864" cy="3416320"/>
          </a:xfrm>
          <a:prstGeom prst="rect">
            <a:avLst/>
          </a:prstGeom>
          <a:noFill/>
        </p:spPr>
        <p:txBody>
          <a:bodyPr wrap="square" rtlCol="0">
            <a:spAutoFit/>
          </a:bodyPr>
          <a:lstStyle/>
          <a:p>
            <a:r>
              <a:rPr lang="en-CA" sz="2400" dirty="0" smtClean="0">
                <a:solidFill>
                  <a:srgbClr val="003366"/>
                </a:solidFill>
              </a:rPr>
              <a:t>1. Mainstreaming environmental-economic accounting and related statistics; </a:t>
            </a:r>
          </a:p>
          <a:p>
            <a:endParaRPr lang="en-CA" sz="2400" dirty="0" smtClean="0">
              <a:solidFill>
                <a:srgbClr val="003366"/>
              </a:solidFill>
            </a:endParaRPr>
          </a:p>
          <a:p>
            <a:r>
              <a:rPr lang="en-CA" sz="2400" dirty="0" smtClean="0">
                <a:solidFill>
                  <a:srgbClr val="003366"/>
                </a:solidFill>
              </a:rPr>
              <a:t>2. Elevating the System of integrated Environmental and Economic Accounting (SEEA-2003) to an international statistical standard; and </a:t>
            </a:r>
          </a:p>
          <a:p>
            <a:endParaRPr lang="en-CA" sz="2400" dirty="0" smtClean="0">
              <a:solidFill>
                <a:srgbClr val="003366"/>
              </a:solidFill>
            </a:endParaRPr>
          </a:p>
          <a:p>
            <a:r>
              <a:rPr lang="en-CA" sz="2400" dirty="0" smtClean="0">
                <a:solidFill>
                  <a:srgbClr val="003366"/>
                </a:solidFill>
              </a:rPr>
              <a:t>3. Advancing the implementation of the SEEA at the global level.</a:t>
            </a:r>
            <a:endParaRPr lang="en-CA" sz="2400" dirty="0">
              <a:solidFill>
                <a:srgbClr val="003366"/>
              </a:solidFill>
            </a:endParaRPr>
          </a:p>
        </p:txBody>
      </p:sp>
      <p:sp>
        <p:nvSpPr>
          <p:cNvPr id="11" name="Title 7"/>
          <p:cNvSpPr>
            <a:spLocks noGrp="1"/>
          </p:cNvSpPr>
          <p:nvPr>
            <p:ph type="title"/>
          </p:nvPr>
        </p:nvSpPr>
        <p:spPr>
          <a:xfrm>
            <a:off x="395536" y="620688"/>
            <a:ext cx="8229600" cy="720080"/>
          </a:xfrm>
        </p:spPr>
        <p:txBody>
          <a:bodyPr/>
          <a:lstStyle/>
          <a:p>
            <a:r>
              <a:rPr lang="en-CA" sz="3400" dirty="0" smtClean="0"/>
              <a:t>UNCEEA’s Objectives</a:t>
            </a:r>
            <a:endParaRPr lang="en-CA" sz="3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EE2D28-4211-4B78-A10D-4AB9D449B3D7}" type="datetime1">
              <a:rPr lang="en-CA"/>
              <a:pPr/>
              <a:t>12/11/2013</a:t>
            </a:fld>
            <a:endParaRPr lang="en-CA"/>
          </a:p>
        </p:txBody>
      </p:sp>
      <p:sp>
        <p:nvSpPr>
          <p:cNvPr id="5" name="Footer Placeholder 4"/>
          <p:cNvSpPr>
            <a:spLocks noGrp="1"/>
          </p:cNvSpPr>
          <p:nvPr>
            <p:ph type="ftr" sz="quarter" idx="11"/>
          </p:nvPr>
        </p:nvSpPr>
        <p:spPr/>
        <p:txBody>
          <a:bodyPr/>
          <a:lstStyle/>
          <a:p>
            <a:r>
              <a:rPr lang="en-CA"/>
              <a:t>Statistics Canada • Statistique Canada</a:t>
            </a:r>
          </a:p>
        </p:txBody>
      </p:sp>
      <p:sp>
        <p:nvSpPr>
          <p:cNvPr id="6" name="Slide Number Placeholder 5"/>
          <p:cNvSpPr>
            <a:spLocks noGrp="1"/>
          </p:cNvSpPr>
          <p:nvPr>
            <p:ph type="sldNum" sz="quarter" idx="12"/>
          </p:nvPr>
        </p:nvSpPr>
        <p:spPr/>
        <p:txBody>
          <a:bodyPr/>
          <a:lstStyle/>
          <a:p>
            <a:fld id="{944F7ACA-50AC-4EF8-8A7E-B60AFD4B8046}" type="slidenum">
              <a:rPr lang="en-CA"/>
              <a:pPr/>
              <a:t>7</a:t>
            </a:fld>
            <a:endParaRPr lang="en-CA"/>
          </a:p>
        </p:txBody>
      </p:sp>
      <p:sp>
        <p:nvSpPr>
          <p:cNvPr id="9" name="TextBox 8"/>
          <p:cNvSpPr txBox="1"/>
          <p:nvPr/>
        </p:nvSpPr>
        <p:spPr>
          <a:xfrm>
            <a:off x="683568" y="1844824"/>
            <a:ext cx="7776864" cy="2677656"/>
          </a:xfrm>
          <a:prstGeom prst="rect">
            <a:avLst/>
          </a:prstGeom>
          <a:noFill/>
        </p:spPr>
        <p:txBody>
          <a:bodyPr wrap="square" rtlCol="0">
            <a:spAutoFit/>
          </a:bodyPr>
          <a:lstStyle/>
          <a:p>
            <a:pPr>
              <a:buFont typeface="Arial" pitchFamily="34" charset="0"/>
              <a:buChar char="•"/>
            </a:pPr>
            <a:r>
              <a:rPr lang="en-CA" sz="2400" dirty="0" smtClean="0">
                <a:solidFill>
                  <a:srgbClr val="003366"/>
                </a:solidFill>
              </a:rPr>
              <a:t>Technical notes, presentations, and training materials</a:t>
            </a:r>
          </a:p>
          <a:p>
            <a:pPr>
              <a:buFont typeface="Arial" pitchFamily="34" charset="0"/>
              <a:buChar char="•"/>
            </a:pPr>
            <a:endParaRPr lang="en-CA" sz="2400" dirty="0" smtClean="0">
              <a:solidFill>
                <a:srgbClr val="003366"/>
              </a:solidFill>
            </a:endParaRPr>
          </a:p>
          <a:p>
            <a:pPr>
              <a:buFont typeface="Arial" pitchFamily="34" charset="0"/>
              <a:buChar char="•"/>
            </a:pPr>
            <a:r>
              <a:rPr lang="en-CA" sz="2400" dirty="0" smtClean="0">
                <a:solidFill>
                  <a:srgbClr val="003366"/>
                </a:solidFill>
              </a:rPr>
              <a:t>Core tables</a:t>
            </a:r>
          </a:p>
          <a:p>
            <a:pPr>
              <a:buFont typeface="Arial" pitchFamily="34" charset="0"/>
              <a:buChar char="•"/>
            </a:pPr>
            <a:endParaRPr lang="en-CA" sz="2400" dirty="0" smtClean="0">
              <a:solidFill>
                <a:srgbClr val="003366"/>
              </a:solidFill>
            </a:endParaRPr>
          </a:p>
          <a:p>
            <a:pPr>
              <a:buFont typeface="Arial" pitchFamily="34" charset="0"/>
              <a:buChar char="•"/>
            </a:pPr>
            <a:r>
              <a:rPr lang="en-CA" sz="2400" dirty="0" smtClean="0">
                <a:solidFill>
                  <a:srgbClr val="003366"/>
                </a:solidFill>
              </a:rPr>
              <a:t>Research agenda</a:t>
            </a:r>
          </a:p>
          <a:p>
            <a:pPr>
              <a:buFont typeface="Arial" pitchFamily="34" charset="0"/>
              <a:buChar char="•"/>
            </a:pPr>
            <a:endParaRPr lang="en-CA" sz="2400" dirty="0" smtClean="0">
              <a:solidFill>
                <a:srgbClr val="003366"/>
              </a:solidFill>
            </a:endParaRPr>
          </a:p>
          <a:p>
            <a:pPr>
              <a:buFont typeface="Arial" pitchFamily="34" charset="0"/>
              <a:buChar char="•"/>
            </a:pPr>
            <a:r>
              <a:rPr lang="en-CA" sz="2400" dirty="0" smtClean="0">
                <a:solidFill>
                  <a:srgbClr val="003366"/>
                </a:solidFill>
              </a:rPr>
              <a:t>Outreach, promotion, technical assistance</a:t>
            </a:r>
            <a:endParaRPr lang="en-CA" sz="2400" dirty="0">
              <a:solidFill>
                <a:srgbClr val="003366"/>
              </a:solidFill>
            </a:endParaRPr>
          </a:p>
        </p:txBody>
      </p:sp>
      <p:sp>
        <p:nvSpPr>
          <p:cNvPr id="11" name="Title 7"/>
          <p:cNvSpPr>
            <a:spLocks noGrp="1"/>
          </p:cNvSpPr>
          <p:nvPr>
            <p:ph type="title"/>
          </p:nvPr>
        </p:nvSpPr>
        <p:spPr>
          <a:xfrm>
            <a:off x="395536" y="332656"/>
            <a:ext cx="8229600" cy="720080"/>
          </a:xfrm>
        </p:spPr>
        <p:txBody>
          <a:bodyPr/>
          <a:lstStyle/>
          <a:p>
            <a:r>
              <a:rPr lang="en-CA" sz="3400" dirty="0" smtClean="0"/>
              <a:t>SEEA-Central Framework Implementation</a:t>
            </a:r>
            <a:endParaRPr lang="en-CA" sz="3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EE2D28-4211-4B78-A10D-4AB9D449B3D7}" type="datetime1">
              <a:rPr lang="en-CA"/>
              <a:pPr/>
              <a:t>12/11/2013</a:t>
            </a:fld>
            <a:endParaRPr lang="en-CA"/>
          </a:p>
        </p:txBody>
      </p:sp>
      <p:sp>
        <p:nvSpPr>
          <p:cNvPr id="5" name="Footer Placeholder 4"/>
          <p:cNvSpPr>
            <a:spLocks noGrp="1"/>
          </p:cNvSpPr>
          <p:nvPr>
            <p:ph type="ftr" sz="quarter" idx="11"/>
          </p:nvPr>
        </p:nvSpPr>
        <p:spPr/>
        <p:txBody>
          <a:bodyPr/>
          <a:lstStyle/>
          <a:p>
            <a:r>
              <a:rPr lang="en-CA"/>
              <a:t>Statistics Canada • Statistique Canada</a:t>
            </a:r>
          </a:p>
        </p:txBody>
      </p:sp>
      <p:sp>
        <p:nvSpPr>
          <p:cNvPr id="6" name="Slide Number Placeholder 5"/>
          <p:cNvSpPr>
            <a:spLocks noGrp="1"/>
          </p:cNvSpPr>
          <p:nvPr>
            <p:ph type="sldNum" sz="quarter" idx="12"/>
          </p:nvPr>
        </p:nvSpPr>
        <p:spPr/>
        <p:txBody>
          <a:bodyPr/>
          <a:lstStyle/>
          <a:p>
            <a:fld id="{944F7ACA-50AC-4EF8-8A7E-B60AFD4B8046}" type="slidenum">
              <a:rPr lang="en-CA"/>
              <a:pPr/>
              <a:t>8</a:t>
            </a:fld>
            <a:endParaRPr lang="en-CA"/>
          </a:p>
        </p:txBody>
      </p:sp>
      <p:sp>
        <p:nvSpPr>
          <p:cNvPr id="8" name="Title 7"/>
          <p:cNvSpPr>
            <a:spLocks noGrp="1"/>
          </p:cNvSpPr>
          <p:nvPr>
            <p:ph type="title"/>
          </p:nvPr>
        </p:nvSpPr>
        <p:spPr>
          <a:xfrm>
            <a:off x="395536" y="332656"/>
            <a:ext cx="8229600" cy="720080"/>
          </a:xfrm>
        </p:spPr>
        <p:txBody>
          <a:bodyPr/>
          <a:lstStyle/>
          <a:p>
            <a:r>
              <a:rPr lang="en-CA" sz="3400" dirty="0" smtClean="0"/>
              <a:t>SEEA-Experimental Ecosystem Accounting</a:t>
            </a:r>
            <a:endParaRPr lang="en-CA" sz="3400" dirty="0"/>
          </a:p>
        </p:txBody>
      </p:sp>
      <p:sp>
        <p:nvSpPr>
          <p:cNvPr id="9" name="TextBox 8"/>
          <p:cNvSpPr txBox="1"/>
          <p:nvPr/>
        </p:nvSpPr>
        <p:spPr>
          <a:xfrm>
            <a:off x="683568" y="1844824"/>
            <a:ext cx="7776864" cy="3046988"/>
          </a:xfrm>
          <a:prstGeom prst="rect">
            <a:avLst/>
          </a:prstGeom>
          <a:noFill/>
        </p:spPr>
        <p:txBody>
          <a:bodyPr wrap="square" rtlCol="0">
            <a:spAutoFit/>
          </a:bodyPr>
          <a:lstStyle/>
          <a:p>
            <a:pPr>
              <a:buFont typeface="Arial" pitchFamily="34" charset="0"/>
              <a:buChar char="•"/>
            </a:pPr>
            <a:r>
              <a:rPr lang="en-CA" sz="2400" dirty="0" smtClean="0">
                <a:solidFill>
                  <a:srgbClr val="003366"/>
                </a:solidFill>
              </a:rPr>
              <a:t>Technical Expert Groups</a:t>
            </a:r>
          </a:p>
          <a:p>
            <a:pPr>
              <a:buFont typeface="Arial" pitchFamily="34" charset="0"/>
              <a:buChar char="•"/>
            </a:pPr>
            <a:endParaRPr lang="en-CA" sz="2400" dirty="0" smtClean="0">
              <a:solidFill>
                <a:srgbClr val="003366"/>
              </a:solidFill>
            </a:endParaRPr>
          </a:p>
          <a:p>
            <a:pPr>
              <a:buFont typeface="Arial" pitchFamily="34" charset="0"/>
              <a:buChar char="•"/>
            </a:pPr>
            <a:r>
              <a:rPr lang="en-CA" sz="2400" dirty="0" smtClean="0">
                <a:solidFill>
                  <a:srgbClr val="003366"/>
                </a:solidFill>
              </a:rPr>
              <a:t>Research agenda</a:t>
            </a:r>
          </a:p>
          <a:p>
            <a:pPr>
              <a:buFont typeface="Arial" pitchFamily="34" charset="0"/>
              <a:buChar char="•"/>
            </a:pPr>
            <a:endParaRPr lang="en-CA" sz="2400" dirty="0" smtClean="0">
              <a:solidFill>
                <a:srgbClr val="003366"/>
              </a:solidFill>
            </a:endParaRPr>
          </a:p>
          <a:p>
            <a:pPr>
              <a:buFont typeface="Arial" pitchFamily="34" charset="0"/>
              <a:buChar char="•"/>
            </a:pPr>
            <a:r>
              <a:rPr lang="en-CA" sz="2400" dirty="0" smtClean="0">
                <a:solidFill>
                  <a:srgbClr val="003366"/>
                </a:solidFill>
              </a:rPr>
              <a:t>Testing / pilot accounts</a:t>
            </a:r>
          </a:p>
          <a:p>
            <a:pPr>
              <a:buFont typeface="Arial" pitchFamily="34" charset="0"/>
              <a:buChar char="•"/>
            </a:pPr>
            <a:endParaRPr lang="en-CA" sz="2400" dirty="0" smtClean="0">
              <a:solidFill>
                <a:srgbClr val="003366"/>
              </a:solidFill>
            </a:endParaRPr>
          </a:p>
          <a:p>
            <a:pPr>
              <a:buFont typeface="Arial" pitchFamily="34" charset="0"/>
              <a:buChar char="•"/>
            </a:pPr>
            <a:r>
              <a:rPr lang="en-CA" sz="2400" dirty="0" smtClean="0">
                <a:solidFill>
                  <a:srgbClr val="003366"/>
                </a:solidFill>
              </a:rPr>
              <a:t>Coordination and linkages (Convention on Biodiversity, TEEB, </a:t>
            </a:r>
            <a:r>
              <a:rPr lang="en-CA" sz="2400" dirty="0" err="1" smtClean="0">
                <a:solidFill>
                  <a:srgbClr val="003366"/>
                </a:solidFill>
              </a:rPr>
              <a:t>Stiglitz</a:t>
            </a:r>
            <a:r>
              <a:rPr lang="en-CA" sz="2400" dirty="0" smtClean="0">
                <a:solidFill>
                  <a:srgbClr val="003366"/>
                </a:solidFill>
              </a:rPr>
              <a:t>, GDP and Beyond, etc…)</a:t>
            </a:r>
            <a:endParaRPr lang="en-CA" sz="2400" dirty="0">
              <a:solidFill>
                <a:srgbClr val="00336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EE2D28-4211-4B78-A10D-4AB9D449B3D7}" type="datetime1">
              <a:rPr lang="en-CA"/>
              <a:pPr/>
              <a:t>12/11/2013</a:t>
            </a:fld>
            <a:endParaRPr lang="en-CA"/>
          </a:p>
        </p:txBody>
      </p:sp>
      <p:sp>
        <p:nvSpPr>
          <p:cNvPr id="5" name="Footer Placeholder 4"/>
          <p:cNvSpPr>
            <a:spLocks noGrp="1"/>
          </p:cNvSpPr>
          <p:nvPr>
            <p:ph type="ftr" sz="quarter" idx="11"/>
          </p:nvPr>
        </p:nvSpPr>
        <p:spPr/>
        <p:txBody>
          <a:bodyPr/>
          <a:lstStyle/>
          <a:p>
            <a:r>
              <a:rPr lang="en-CA"/>
              <a:t>Statistics Canada • Statistique Canada</a:t>
            </a:r>
          </a:p>
        </p:txBody>
      </p:sp>
      <p:sp>
        <p:nvSpPr>
          <p:cNvPr id="6" name="Slide Number Placeholder 5"/>
          <p:cNvSpPr>
            <a:spLocks noGrp="1"/>
          </p:cNvSpPr>
          <p:nvPr>
            <p:ph type="sldNum" sz="quarter" idx="12"/>
          </p:nvPr>
        </p:nvSpPr>
        <p:spPr/>
        <p:txBody>
          <a:bodyPr/>
          <a:lstStyle/>
          <a:p>
            <a:fld id="{944F7ACA-50AC-4EF8-8A7E-B60AFD4B8046}" type="slidenum">
              <a:rPr lang="en-CA"/>
              <a:pPr/>
              <a:t>9</a:t>
            </a:fld>
            <a:endParaRPr lang="en-CA"/>
          </a:p>
        </p:txBody>
      </p:sp>
      <p:sp>
        <p:nvSpPr>
          <p:cNvPr id="8" name="Title 7"/>
          <p:cNvSpPr>
            <a:spLocks noGrp="1"/>
          </p:cNvSpPr>
          <p:nvPr>
            <p:ph type="title"/>
          </p:nvPr>
        </p:nvSpPr>
        <p:spPr>
          <a:xfrm>
            <a:off x="395536" y="548680"/>
            <a:ext cx="8229600" cy="720080"/>
          </a:xfrm>
        </p:spPr>
        <p:txBody>
          <a:bodyPr/>
          <a:lstStyle/>
          <a:p>
            <a:r>
              <a:rPr lang="en-CA" sz="3400" dirty="0" smtClean="0"/>
              <a:t>And…</a:t>
            </a:r>
            <a:endParaRPr lang="en-CA" sz="3400" dirty="0"/>
          </a:p>
        </p:txBody>
      </p:sp>
      <p:sp>
        <p:nvSpPr>
          <p:cNvPr id="9" name="TextBox 8"/>
          <p:cNvSpPr txBox="1"/>
          <p:nvPr/>
        </p:nvSpPr>
        <p:spPr>
          <a:xfrm>
            <a:off x="683568" y="1484784"/>
            <a:ext cx="7776864" cy="4893647"/>
          </a:xfrm>
          <a:prstGeom prst="rect">
            <a:avLst/>
          </a:prstGeom>
          <a:noFill/>
        </p:spPr>
        <p:txBody>
          <a:bodyPr wrap="square" rtlCol="0">
            <a:spAutoFit/>
          </a:bodyPr>
          <a:lstStyle/>
          <a:p>
            <a:pPr>
              <a:buFont typeface="Arial" pitchFamily="34" charset="0"/>
              <a:buChar char="•"/>
            </a:pPr>
            <a:r>
              <a:rPr lang="en-CA" sz="2400" dirty="0" smtClean="0">
                <a:solidFill>
                  <a:srgbClr val="003366"/>
                </a:solidFill>
              </a:rPr>
              <a:t>SEEA – Agriculture</a:t>
            </a:r>
          </a:p>
          <a:p>
            <a:pPr>
              <a:buFont typeface="Arial" pitchFamily="34" charset="0"/>
              <a:buChar char="•"/>
            </a:pPr>
            <a:endParaRPr lang="en-CA" sz="2400" dirty="0" smtClean="0">
              <a:solidFill>
                <a:srgbClr val="003366"/>
              </a:solidFill>
            </a:endParaRPr>
          </a:p>
          <a:p>
            <a:pPr>
              <a:buFont typeface="Arial" pitchFamily="34" charset="0"/>
              <a:buChar char="•"/>
            </a:pPr>
            <a:r>
              <a:rPr lang="en-CA" sz="2400" dirty="0" smtClean="0">
                <a:solidFill>
                  <a:srgbClr val="003366"/>
                </a:solidFill>
              </a:rPr>
              <a:t>SEEA - ?</a:t>
            </a:r>
          </a:p>
          <a:p>
            <a:pPr>
              <a:buFont typeface="Arial" pitchFamily="34" charset="0"/>
              <a:buChar char="•"/>
            </a:pPr>
            <a:endParaRPr lang="en-CA" sz="2400" dirty="0" smtClean="0">
              <a:solidFill>
                <a:srgbClr val="003366"/>
              </a:solidFill>
            </a:endParaRPr>
          </a:p>
          <a:p>
            <a:pPr>
              <a:buFont typeface="Arial" pitchFamily="34" charset="0"/>
              <a:buChar char="•"/>
            </a:pPr>
            <a:r>
              <a:rPr lang="en-CA" sz="2400" dirty="0" smtClean="0">
                <a:solidFill>
                  <a:srgbClr val="003366"/>
                </a:solidFill>
              </a:rPr>
              <a:t>ESCM</a:t>
            </a:r>
          </a:p>
          <a:p>
            <a:pPr>
              <a:buFont typeface="Arial" pitchFamily="34" charset="0"/>
              <a:buChar char="•"/>
            </a:pPr>
            <a:endParaRPr lang="en-CA" sz="2400" dirty="0" smtClean="0">
              <a:solidFill>
                <a:srgbClr val="003366"/>
              </a:solidFill>
            </a:endParaRPr>
          </a:p>
          <a:p>
            <a:pPr>
              <a:buFont typeface="Arial" pitchFamily="34" charset="0"/>
              <a:buChar char="•"/>
            </a:pPr>
            <a:r>
              <a:rPr lang="en-CA" sz="2400" dirty="0" smtClean="0">
                <a:solidFill>
                  <a:srgbClr val="003366"/>
                </a:solidFill>
              </a:rPr>
              <a:t>Our own research and development questions</a:t>
            </a:r>
          </a:p>
          <a:p>
            <a:pPr>
              <a:buFont typeface="Arial" pitchFamily="34" charset="0"/>
              <a:buChar char="•"/>
            </a:pPr>
            <a:endParaRPr lang="en-CA" sz="2400" dirty="0" smtClean="0">
              <a:solidFill>
                <a:srgbClr val="003366"/>
              </a:solidFill>
            </a:endParaRPr>
          </a:p>
          <a:p>
            <a:pPr>
              <a:buFont typeface="Arial" pitchFamily="34" charset="0"/>
              <a:buChar char="•"/>
            </a:pPr>
            <a:r>
              <a:rPr lang="en-CA" sz="2400" dirty="0" smtClean="0">
                <a:solidFill>
                  <a:srgbClr val="003366"/>
                </a:solidFill>
              </a:rPr>
              <a:t>Our actual jobs</a:t>
            </a:r>
          </a:p>
          <a:p>
            <a:pPr>
              <a:buFont typeface="Arial" pitchFamily="34" charset="0"/>
              <a:buChar char="•"/>
            </a:pPr>
            <a:endParaRPr lang="en-CA" sz="2400" dirty="0" smtClean="0">
              <a:solidFill>
                <a:srgbClr val="003366"/>
              </a:solidFill>
            </a:endParaRPr>
          </a:p>
          <a:p>
            <a:pPr>
              <a:buFont typeface="Arial" pitchFamily="34" charset="0"/>
              <a:buChar char="•"/>
            </a:pPr>
            <a:r>
              <a:rPr lang="en-CA" sz="2400" dirty="0" smtClean="0">
                <a:solidFill>
                  <a:srgbClr val="003366"/>
                </a:solidFill>
              </a:rPr>
              <a:t>Managing workload is key</a:t>
            </a:r>
          </a:p>
          <a:p>
            <a:pPr>
              <a:buFont typeface="Arial" pitchFamily="34" charset="0"/>
              <a:buChar char="•"/>
            </a:pPr>
            <a:endParaRPr lang="en-CA" sz="2400" dirty="0" smtClean="0">
              <a:solidFill>
                <a:srgbClr val="003366"/>
              </a:solidFill>
            </a:endParaRPr>
          </a:p>
          <a:p>
            <a:pPr>
              <a:buFont typeface="Arial" pitchFamily="34" charset="0"/>
              <a:buChar char="•"/>
            </a:pPr>
            <a:r>
              <a:rPr lang="en-CA" sz="2400" dirty="0" smtClean="0">
                <a:solidFill>
                  <a:srgbClr val="003366"/>
                </a:solidFill>
              </a:rPr>
              <a:t>Coordination of international obligations is more key</a:t>
            </a:r>
            <a:endParaRPr lang="en-CA" sz="2400" dirty="0">
              <a:solidFill>
                <a:srgbClr val="00336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6" end="6"/>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8" end="8"/>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10" end="10"/>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 Template#1-E</Template>
  <TotalTime>7883</TotalTime>
  <Words>921</Words>
  <Application>Microsoft Office PowerPoint</Application>
  <PresentationFormat>On-screen Show (4:3)</PresentationFormat>
  <Paragraphs>117</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PowerPoint Presentation</vt:lpstr>
      <vt:lpstr>The London Group’s Objectives</vt:lpstr>
      <vt:lpstr>The Chair’s Role</vt:lpstr>
      <vt:lpstr>The Chair’s Role</vt:lpstr>
      <vt:lpstr>UNCEEA’s Objectives</vt:lpstr>
      <vt:lpstr>SEEA-Central Framework Implementation</vt:lpstr>
      <vt:lpstr>SEEA-Experimental Ecosystem Accounting</vt:lpstr>
      <vt:lpstr>And…</vt:lpstr>
      <vt:lpstr>PowerPoint Presentation</vt:lpstr>
      <vt:lpstr>So what’s next?</vt:lpstr>
    </vt:vector>
  </TitlesOfParts>
  <Company>STC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etc.venues</cp:lastModifiedBy>
  <cp:revision>215</cp:revision>
  <dcterms:created xsi:type="dcterms:W3CDTF">2008-07-17T14:58:13Z</dcterms:created>
  <dcterms:modified xsi:type="dcterms:W3CDTF">2013-11-12T11:50:02Z</dcterms:modified>
</cp:coreProperties>
</file>