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
    <p:sldMasterId id="2147483740" r:id="rId7"/>
    <p:sldMasterId id="2147483774" r:id="rId8"/>
    <p:sldMasterId id="2147483759" r:id="rId9"/>
    <p:sldMasterId id="2147483747" r:id="rId10"/>
  </p:sldMasterIdLst>
  <p:notesMasterIdLst>
    <p:notesMasterId r:id="rId20"/>
  </p:notesMasterIdLst>
  <p:handoutMasterIdLst>
    <p:handoutMasterId r:id="rId21"/>
  </p:handoutMasterIdLst>
  <p:sldIdLst>
    <p:sldId id="301" r:id="rId11"/>
    <p:sldId id="340" r:id="rId12"/>
    <p:sldId id="328" r:id="rId13"/>
    <p:sldId id="336" r:id="rId14"/>
    <p:sldId id="329" r:id="rId15"/>
    <p:sldId id="337" r:id="rId16"/>
    <p:sldId id="330" r:id="rId17"/>
    <p:sldId id="333" r:id="rId18"/>
    <p:sldId id="296" r:id="rId19"/>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94737" autoAdjust="0"/>
  </p:normalViewPr>
  <p:slideViewPr>
    <p:cSldViewPr>
      <p:cViewPr>
        <p:scale>
          <a:sx n="100" d="100"/>
          <a:sy n="100" d="100"/>
        </p:scale>
        <p:origin x="-104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4" d="100"/>
        <a:sy n="174" d="100"/>
      </p:scale>
      <p:origin x="0" y="6768"/>
    </p:cViewPr>
  </p:sorterViewPr>
  <p:notesViewPr>
    <p:cSldViewPr>
      <p:cViewPr>
        <p:scale>
          <a:sx n="90" d="100"/>
          <a:sy n="90" d="100"/>
        </p:scale>
        <p:origin x="-2528" y="33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4.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Master" Target="slideMasters/slideMaster5.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B2DDB822-A339-4BFB-8707-133619B98B55}" type="datetimeFigureOut">
              <a:rPr lang="en-GB" smtClean="0"/>
              <a:t>11/14/13</a:t>
            </a:fld>
            <a:endParaRPr lang="en-GB"/>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6106FF09-14F8-4A18-A843-83907673A0D9}" type="slidenum">
              <a:rPr lang="en-GB" smtClean="0"/>
              <a:t>‹#›</a:t>
            </a:fld>
            <a:endParaRPr lang="en-GB"/>
          </a:p>
        </p:txBody>
      </p:sp>
    </p:spTree>
    <p:extLst>
      <p:ext uri="{BB962C8B-B14F-4D97-AF65-F5344CB8AC3E}">
        <p14:creationId xmlns:p14="http://schemas.microsoft.com/office/powerpoint/2010/main" val="1900027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944B9947-435F-4C06-B58F-018B02AF8608}" type="datetimeFigureOut">
              <a:rPr lang="en-GB" smtClean="0"/>
              <a:pPr/>
              <a:t>11/14/13</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BEE01EF7-A651-4C24-A9F6-A9EEA52A714E}" type="slidenum">
              <a:rPr lang="en-GB" smtClean="0"/>
              <a:pPr/>
              <a:t>‹#›</a:t>
            </a:fld>
            <a:endParaRPr lang="en-GB"/>
          </a:p>
        </p:txBody>
      </p:sp>
    </p:spTree>
    <p:extLst>
      <p:ext uri="{BB962C8B-B14F-4D97-AF65-F5344CB8AC3E}">
        <p14:creationId xmlns:p14="http://schemas.microsoft.com/office/powerpoint/2010/main" val="35893115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663C08-6D93-4654-818F-DB7146F0BC26}" type="slidenum">
              <a:rPr lang="en-US" altLang="en-US" sz="1200" smtClean="0"/>
              <a:pPr/>
              <a:t>1</a:t>
            </a:fld>
            <a:endParaRPr lang="en-US" altLang="en-US" sz="120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 typeface="Arial"/>
              <a:buChar char="•"/>
            </a:pPr>
            <a:r>
              <a:rPr lang="en-US" dirty="0" smtClean="0"/>
              <a:t>The update of the SEEA to become a statistical standard was a process that ran from 2007-2012</a:t>
            </a:r>
          </a:p>
          <a:p>
            <a:pPr marL="171450" indent="-171450">
              <a:buFont typeface="Arial"/>
              <a:buChar char="•"/>
            </a:pPr>
            <a:r>
              <a:rPr lang="en-US" dirty="0" smtClean="0"/>
              <a:t>The outcome was the SEEA Central Framework that defined conceptual treatments and definitions for measuring the environment-economic relationships at national level.</a:t>
            </a:r>
          </a:p>
          <a:p>
            <a:pPr marL="171450" indent="-171450">
              <a:buFont typeface="Arial"/>
              <a:buChar char="•"/>
            </a:pPr>
            <a:r>
              <a:rPr lang="en-US" dirty="0" smtClean="0"/>
              <a:t>The SEEA Central Framework describes accounts for various resources (</a:t>
            </a:r>
            <a:r>
              <a:rPr lang="en-US" dirty="0" err="1" smtClean="0"/>
              <a:t>eg</a:t>
            </a:r>
            <a:r>
              <a:rPr lang="en-US" dirty="0" smtClean="0"/>
              <a:t>. minerals, land, timber, fish, water) and types of physical flows (energy, water, emissions, waste)</a:t>
            </a:r>
          </a:p>
          <a:p>
            <a:pPr marL="171450" indent="-171450">
              <a:buFont typeface="Arial"/>
              <a:buChar char="•"/>
            </a:pPr>
            <a:r>
              <a:rPr lang="en-US" dirty="0" smtClean="0"/>
              <a:t>SEEA </a:t>
            </a:r>
            <a:r>
              <a:rPr lang="en-US" dirty="0" err="1" smtClean="0"/>
              <a:t>Agri</a:t>
            </a:r>
            <a:r>
              <a:rPr lang="en-US" dirty="0" smtClean="0"/>
              <a:t> takes these standard accounts and adapts them such that the information they contain provides additional focus on agriculture, forestry and fishing activities</a:t>
            </a:r>
          </a:p>
          <a:p>
            <a:pPr marL="171450" indent="-171450">
              <a:buFont typeface="Arial"/>
              <a:buChar char="•"/>
            </a:pPr>
            <a:r>
              <a:rPr lang="en-US" dirty="0" smtClean="0"/>
              <a:t>SEEA </a:t>
            </a:r>
            <a:r>
              <a:rPr lang="en-US" dirty="0" err="1" smtClean="0"/>
              <a:t>Agri</a:t>
            </a:r>
            <a:r>
              <a:rPr lang="en-US" dirty="0" smtClean="0"/>
              <a:t> is thus not a new standard but an application of the SEEA Central Framework</a:t>
            </a:r>
            <a:endParaRPr lang="en-US" dirty="0"/>
          </a:p>
        </p:txBody>
      </p:sp>
      <p:sp>
        <p:nvSpPr>
          <p:cNvPr id="4" name="Slide Number Placeholder 3"/>
          <p:cNvSpPr>
            <a:spLocks noGrp="1"/>
          </p:cNvSpPr>
          <p:nvPr>
            <p:ph type="sldNum" sz="quarter" idx="10"/>
          </p:nvPr>
        </p:nvSpPr>
        <p:spPr/>
        <p:txBody>
          <a:bodyPr/>
          <a:lstStyle/>
          <a:p>
            <a:fld id="{BEE01EF7-A651-4C24-A9F6-A9EEA52A714E}" type="slidenum">
              <a:rPr lang="en-GB" smtClean="0"/>
              <a:pPr/>
              <a:t>2</a:t>
            </a:fld>
            <a:endParaRPr lang="en-GB"/>
          </a:p>
        </p:txBody>
      </p:sp>
    </p:spTree>
    <p:extLst>
      <p:ext uri="{BB962C8B-B14F-4D97-AF65-F5344CB8AC3E}">
        <p14:creationId xmlns:p14="http://schemas.microsoft.com/office/powerpoint/2010/main" val="15654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Key points</a:t>
            </a:r>
          </a:p>
          <a:p>
            <a:pPr marL="171450" indent="-171450">
              <a:buFont typeface="Arial"/>
              <a:buChar char="•"/>
            </a:pPr>
            <a:r>
              <a:rPr lang="en-US" dirty="0" smtClean="0"/>
              <a:t>SEEA </a:t>
            </a:r>
            <a:r>
              <a:rPr lang="en-US" dirty="0" err="1" smtClean="0"/>
              <a:t>Agri</a:t>
            </a:r>
            <a:r>
              <a:rPr lang="en-US" dirty="0" smtClean="0"/>
              <a:t> </a:t>
            </a:r>
            <a:r>
              <a:rPr lang="en-US" dirty="0" err="1" smtClean="0"/>
              <a:t>doesn</a:t>
            </a:r>
            <a:r>
              <a:rPr lang="fr-FR" dirty="0" smtClean="0"/>
              <a:t>’</a:t>
            </a:r>
            <a:r>
              <a:rPr lang="en-US" dirty="0" smtClean="0"/>
              <a:t>t override the detail that will be present in source datasets</a:t>
            </a:r>
          </a:p>
          <a:p>
            <a:pPr marL="171450" indent="-171450">
              <a:buFont typeface="Arial"/>
              <a:buChar char="•"/>
            </a:pPr>
            <a:r>
              <a:rPr lang="en-US" dirty="0" smtClean="0"/>
              <a:t>In that sense it provide an additional outlet for the use of data by combining data for individual themes with other data.</a:t>
            </a:r>
          </a:p>
          <a:p>
            <a:pPr marL="171450" indent="-171450">
              <a:buFont typeface="Arial"/>
              <a:buChar char="•"/>
            </a:pPr>
            <a:r>
              <a:rPr lang="en-US" dirty="0" smtClean="0"/>
              <a:t>The use of common classifications and structures is important in building indicators since it ensures that the data feeding into the indicators are consistent and non-overlapping. For example in measuring the intensity of water use by dividing water use in agriculture with agricultural production it is important the scope of agriculture in both cases in the same.</a:t>
            </a:r>
          </a:p>
          <a:p>
            <a:pPr marL="171450" indent="-171450">
              <a:buFont typeface="Arial"/>
              <a:buChar char="•"/>
            </a:pPr>
            <a:r>
              <a:rPr lang="en-US" dirty="0" smtClean="0"/>
              <a:t>SEEA is an accounting framework but not solely focused on monetary measures of value added, investment, etc. Accounting in the SEEA is applied to physical measures as well. Consequently the SEEA-</a:t>
            </a:r>
            <a:r>
              <a:rPr lang="en-US" dirty="0" err="1" smtClean="0"/>
              <a:t>Agri</a:t>
            </a:r>
            <a:r>
              <a:rPr lang="en-US" dirty="0" smtClean="0"/>
              <a:t> can be seen to extend the scope of the SEAFA by linking in physical measures related to environmental stocks and flow.</a:t>
            </a:r>
          </a:p>
          <a:p>
            <a:pPr marL="171450" indent="-171450">
              <a:buFont typeface="Arial"/>
              <a:buChar char="•"/>
            </a:pPr>
            <a:r>
              <a:rPr lang="en-US" dirty="0" smtClean="0"/>
              <a:t>Ongoing work in a number of areas of the SEEA – particularly on water and energy and the SEEA –</a:t>
            </a:r>
            <a:r>
              <a:rPr lang="en-US" dirty="0" err="1" smtClean="0"/>
              <a:t>Agri</a:t>
            </a:r>
            <a:r>
              <a:rPr lang="en-US" dirty="0" smtClean="0"/>
              <a:t> because it takes an activity perspective is well placed to take advantage of these developments.</a:t>
            </a:r>
          </a:p>
          <a:p>
            <a:pPr marL="171450" indent="-171450">
              <a:buFont typeface="Arial"/>
              <a:buChar char="•"/>
            </a:pPr>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9F4677B-494E-5F41-9C88-EC182B61D1C5}" type="slidenum">
              <a:rPr lang="en-GB"/>
              <a:pPr eaLnBrk="1" hangingPunct="1"/>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 typeface="Arial"/>
              <a:buChar char="•"/>
            </a:pPr>
            <a:r>
              <a:rPr lang="en-US" dirty="0" smtClean="0"/>
              <a:t>The update of the SEEA to become a statistical standard was a process that ran from 2007-2012</a:t>
            </a:r>
          </a:p>
          <a:p>
            <a:pPr marL="171450" indent="-171450">
              <a:buFont typeface="Arial"/>
              <a:buChar char="•"/>
            </a:pPr>
            <a:r>
              <a:rPr lang="en-US" dirty="0" smtClean="0"/>
              <a:t>The outcome was the SEEA Central Framework that defined conceptual treatments and definitions for measuring the environment-economic relationships at national level.</a:t>
            </a:r>
          </a:p>
          <a:p>
            <a:pPr marL="171450" indent="-171450">
              <a:buFont typeface="Arial"/>
              <a:buChar char="•"/>
            </a:pPr>
            <a:r>
              <a:rPr lang="en-US" dirty="0" smtClean="0"/>
              <a:t>The SEEA Central Framework describes accounts for various resources (</a:t>
            </a:r>
            <a:r>
              <a:rPr lang="en-US" dirty="0" err="1" smtClean="0"/>
              <a:t>eg</a:t>
            </a:r>
            <a:r>
              <a:rPr lang="en-US" dirty="0" smtClean="0"/>
              <a:t>. minerals, land, timber, fish, water) and types of physical flows (energy, water, emissions, waste)</a:t>
            </a:r>
          </a:p>
          <a:p>
            <a:pPr marL="171450" indent="-171450">
              <a:buFont typeface="Arial"/>
              <a:buChar char="•"/>
            </a:pPr>
            <a:r>
              <a:rPr lang="en-US" dirty="0" smtClean="0"/>
              <a:t>SEEA </a:t>
            </a:r>
            <a:r>
              <a:rPr lang="en-US" dirty="0" err="1" smtClean="0"/>
              <a:t>Agri</a:t>
            </a:r>
            <a:r>
              <a:rPr lang="en-US" dirty="0" smtClean="0"/>
              <a:t> takes these standard accounts and adapts them such that the information they contain provides additional focus on agriculture, forestry and fishing activities</a:t>
            </a:r>
          </a:p>
          <a:p>
            <a:pPr marL="171450" indent="-171450">
              <a:buFont typeface="Arial"/>
              <a:buChar char="•"/>
            </a:pPr>
            <a:r>
              <a:rPr lang="en-US" dirty="0" smtClean="0"/>
              <a:t>SEEA </a:t>
            </a:r>
            <a:r>
              <a:rPr lang="en-US" dirty="0" err="1" smtClean="0"/>
              <a:t>Agri</a:t>
            </a:r>
            <a:r>
              <a:rPr lang="en-US" dirty="0" smtClean="0"/>
              <a:t> is thus not a new standard but an application of the SEEA Central Framework</a:t>
            </a:r>
            <a:endParaRPr lang="en-US" dirty="0"/>
          </a:p>
        </p:txBody>
      </p:sp>
      <p:sp>
        <p:nvSpPr>
          <p:cNvPr id="4" name="Slide Number Placeholder 3"/>
          <p:cNvSpPr>
            <a:spLocks noGrp="1"/>
          </p:cNvSpPr>
          <p:nvPr>
            <p:ph type="sldNum" sz="quarter" idx="10"/>
          </p:nvPr>
        </p:nvSpPr>
        <p:spPr/>
        <p:txBody>
          <a:bodyPr/>
          <a:lstStyle/>
          <a:p>
            <a:fld id="{BEE01EF7-A651-4C24-A9F6-A9EEA52A714E}" type="slidenum">
              <a:rPr lang="en-GB" smtClean="0"/>
              <a:pPr/>
              <a:t>4</a:t>
            </a:fld>
            <a:endParaRPr lang="en-GB"/>
          </a:p>
        </p:txBody>
      </p:sp>
    </p:spTree>
    <p:extLst>
      <p:ext uri="{BB962C8B-B14F-4D97-AF65-F5344CB8AC3E}">
        <p14:creationId xmlns:p14="http://schemas.microsoft.com/office/powerpoint/2010/main" val="15654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approach followed for the development of the FAOSTAT </a:t>
            </a:r>
            <a:r>
              <a:rPr lang="en-US" dirty="0" err="1"/>
              <a:t>Agri</a:t>
            </a:r>
            <a:r>
              <a:rPr lang="en-US" dirty="0"/>
              <a:t>-Environmental Indicators framework</a:t>
            </a:r>
            <a:r>
              <a:rPr lang="en-US" dirty="0" smtClean="0"/>
              <a:t>.</a:t>
            </a:r>
          </a:p>
          <a:p>
            <a:endParaRPr lang="en-US" dirty="0"/>
          </a:p>
          <a:p>
            <a:r>
              <a:rPr lang="en-US" dirty="0" smtClean="0"/>
              <a:t>Key points</a:t>
            </a:r>
          </a:p>
          <a:p>
            <a:pPr marL="171450" indent="-171450">
              <a:buFont typeface="Arial"/>
              <a:buChar char="•"/>
            </a:pPr>
            <a:r>
              <a:rPr lang="en-US" dirty="0" smtClean="0"/>
              <a:t>Although work is focused on FAO datasets this is, in fact, a proof of concept approach and the general idea of integrating information from existing datasets may be applied at national levels or in other situations.</a:t>
            </a:r>
          </a:p>
          <a:p>
            <a:pPr marL="171450" indent="-171450">
              <a:buFont typeface="Arial"/>
              <a:buChar char="•"/>
            </a:pPr>
            <a:r>
              <a:rPr lang="en-US" dirty="0" smtClean="0"/>
              <a:t>There are many datasets. Not all data at all levels of details are required. For example for fisheries products there are over 1100 products in the full database but the aim for SEEA is to aggregate this to around 20 main groups.</a:t>
            </a:r>
          </a:p>
          <a:p>
            <a:pPr marL="171450" indent="-171450">
              <a:buFont typeface="Arial"/>
              <a:buChar char="•"/>
            </a:pPr>
            <a:r>
              <a:rPr lang="en-US" dirty="0" smtClean="0"/>
              <a:t>As discussed earlier, the datasets in the right hand box on the slide are integrated using the concepts and frameworks of the SNA (System of National Accounts) and the SEEA-CF to generate the SEEA </a:t>
            </a:r>
            <a:r>
              <a:rPr lang="en-US" dirty="0" err="1" smtClean="0"/>
              <a:t>Agri</a:t>
            </a:r>
            <a:r>
              <a:rPr lang="en-US" dirty="0" smtClean="0"/>
              <a:t> based accounts</a:t>
            </a:r>
          </a:p>
          <a:p>
            <a:pPr marL="171450" indent="-171450">
              <a:buFont typeface="Arial"/>
              <a:buChar char="•"/>
            </a:pPr>
            <a:r>
              <a:rPr lang="en-US" dirty="0" smtClean="0"/>
              <a:t>In total there look like being around 15 different base accounts to integrate information from the various FAO datasets.</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1B86314-433C-A44E-8104-C6D947DFD95D}" type="slidenum">
              <a:rPr lang="en-GB"/>
              <a:pPr eaLnBrk="1" hangingPunct="1"/>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Key points</a:t>
            </a:r>
          </a:p>
          <a:p>
            <a:pPr marL="171450" indent="-171450">
              <a:buFont typeface="Arial"/>
              <a:buChar char="•"/>
            </a:pPr>
            <a:r>
              <a:rPr lang="en-US" dirty="0" smtClean="0"/>
              <a:t>The role of a combined presentation is to bring together the key pieces of information for a particular industry, product or process. </a:t>
            </a:r>
          </a:p>
          <a:p>
            <a:pPr marL="171450" indent="-171450">
              <a:buFont typeface="Arial"/>
              <a:buChar char="•"/>
            </a:pPr>
            <a:r>
              <a:rPr lang="en-US" dirty="0" smtClean="0"/>
              <a:t>While it would be possible to go directly to the combined presentation – i.e. collecting only the information that are needed for the analysis, this approach does not ensure that the information is consistent with related information nor does it allow quick comparison of similar information for different products, industries or processes.</a:t>
            </a:r>
          </a:p>
          <a:p>
            <a:pPr marL="171450" indent="-171450">
              <a:buFont typeface="Arial"/>
              <a:buChar char="•"/>
            </a:pPr>
            <a:r>
              <a:rPr lang="en-US" dirty="0" smtClean="0"/>
              <a:t>The example above is only for wheat but various groupings are possible in theory including for example,</a:t>
            </a:r>
          </a:p>
          <a:p>
            <a:pPr marL="628650" lvl="1" indent="-171450">
              <a:buFont typeface="Arial"/>
              <a:buChar char="•"/>
            </a:pPr>
            <a:r>
              <a:rPr lang="en-US" dirty="0" smtClean="0"/>
              <a:t>groups of products – </a:t>
            </a:r>
            <a:r>
              <a:rPr lang="en-US" dirty="0" err="1" smtClean="0"/>
              <a:t>eg</a:t>
            </a:r>
            <a:r>
              <a:rPr lang="en-US" dirty="0" smtClean="0"/>
              <a:t> cereals, or crops for bioenergy</a:t>
            </a:r>
          </a:p>
          <a:p>
            <a:pPr marL="628650" lvl="1" indent="-171450">
              <a:buFont typeface="Arial"/>
              <a:buChar char="•"/>
            </a:pPr>
            <a:r>
              <a:rPr lang="en-US" dirty="0" smtClean="0"/>
              <a:t>Types of farming practice – </a:t>
            </a:r>
            <a:r>
              <a:rPr lang="en-US" dirty="0" err="1" smtClean="0"/>
              <a:t>eg</a:t>
            </a:r>
            <a:r>
              <a:rPr lang="en-US" dirty="0" smtClean="0"/>
              <a:t> irrigation, aquaculture</a:t>
            </a:r>
          </a:p>
          <a:p>
            <a:pPr marL="628650" lvl="1" indent="-171450">
              <a:buFont typeface="Arial"/>
              <a:buChar char="•"/>
            </a:pPr>
            <a:r>
              <a:rPr lang="en-US" dirty="0" smtClean="0"/>
              <a:t>Industry level – agriculture, forestry, fishing</a:t>
            </a:r>
            <a:endParaRPr 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C9C743C-9EAC-1147-A87B-6CF217C598F4}" type="slidenum">
              <a:rPr lang="en-GB"/>
              <a:pPr eaLnBrk="1" hangingPunct="1"/>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Key points</a:t>
            </a:r>
          </a:p>
          <a:p>
            <a:pPr marL="171450" indent="-171450">
              <a:buFont typeface="Arial"/>
              <a:buChar char="•"/>
            </a:pPr>
            <a:r>
              <a:rPr lang="en-US" dirty="0" smtClean="0"/>
              <a:t>The SEEA </a:t>
            </a:r>
            <a:r>
              <a:rPr lang="en-US" dirty="0" err="1" smtClean="0"/>
              <a:t>Agri</a:t>
            </a:r>
            <a:r>
              <a:rPr lang="en-US" dirty="0" smtClean="0"/>
              <a:t> base accounts are comprised of different types of accounts and listed in the slide</a:t>
            </a:r>
          </a:p>
          <a:p>
            <a:pPr marL="171450" indent="-171450">
              <a:buFont typeface="Arial"/>
              <a:buChar char="•"/>
            </a:pPr>
            <a:r>
              <a:rPr lang="en-US" dirty="0" smtClean="0"/>
              <a:t>The key feature of the supply and use type of accounts (both physical and monetary) is that they apply the supply-use identity which means that what is supplied by one economic unit or the environment must also be received by another economic unit or returned to the environment. In this way all flows of natural inputs, products and residuals can be tracked.</a:t>
            </a:r>
          </a:p>
          <a:p>
            <a:pPr marL="171450" indent="-171450">
              <a:buFont typeface="Arial"/>
              <a:buChar char="•"/>
            </a:pPr>
            <a:r>
              <a:rPr lang="en-US" dirty="0" smtClean="0"/>
              <a:t>The physical supply and use tables for crops and livestock are, in essence, a rearrangement of the information contained in food balance sheets of the FAO which balance production, imports, exports, human consumption and other uses for each type of crop and livestock product.</a:t>
            </a:r>
          </a:p>
          <a:p>
            <a:pPr marL="171450" indent="-171450">
              <a:buFont typeface="Arial"/>
              <a:buChar char="•"/>
            </a:pPr>
            <a:r>
              <a:rPr lang="en-US" dirty="0" smtClean="0"/>
              <a:t>The environmental asset and land accounts follow the logic of measuring the opening stock at the beginning of a period, the closing stock at the end of a period and the changes over that time. These stock and change in stock entries must balance.</a:t>
            </a:r>
          </a:p>
          <a:p>
            <a:pPr marL="171450" indent="-171450">
              <a:buFont typeface="Arial"/>
              <a:buChar char="•"/>
            </a:pPr>
            <a:r>
              <a:rPr lang="en-US" dirty="0" smtClean="0"/>
              <a:t>Ideally, the aim is to record the changes due to human / economic activity as distinct from natural changes but this can be challenging.</a:t>
            </a:r>
          </a:p>
          <a:p>
            <a:pPr marL="171450" indent="-171450">
              <a:buFont typeface="Arial"/>
              <a:buChar char="•"/>
            </a:pPr>
            <a:r>
              <a:rPr lang="en-US" dirty="0" smtClean="0"/>
              <a:t>Overall, the role of the base accounts is to ensure that the data in each domain is structured in a consistent manner and that it is balanced and consistent with required accounting identities.</a:t>
            </a:r>
            <a:endParaRPr 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C9C743C-9EAC-1147-A87B-6CF217C598F4}" type="slidenum">
              <a:rPr lang="en-GB"/>
              <a:pPr eaLnBrk="1" hangingPunct="1"/>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 typeface="Arial"/>
              <a:buChar char="•"/>
            </a:pPr>
            <a:r>
              <a:rPr lang="en-US" dirty="0" smtClean="0"/>
              <a:t>Previous slides provide the broad model for SEEA </a:t>
            </a:r>
            <a:r>
              <a:rPr lang="en-US" dirty="0" err="1" smtClean="0"/>
              <a:t>Agri</a:t>
            </a:r>
            <a:r>
              <a:rPr lang="en-US" dirty="0" smtClean="0"/>
              <a:t> that is now being tested using FAO data</a:t>
            </a:r>
          </a:p>
          <a:p>
            <a:pPr marL="171450" indent="-171450">
              <a:buFont typeface="Arial"/>
              <a:buChar char="•"/>
            </a:pPr>
            <a:r>
              <a:rPr lang="en-US" dirty="0" smtClean="0"/>
              <a:t>Good progress is being made but further work is required to check for consistency with accounting requirements, the extent to which data are available, and the types of analysis and consistent structuring of information that might be possible.</a:t>
            </a:r>
          </a:p>
          <a:p>
            <a:pPr marL="171450" indent="-171450">
              <a:buFont typeface="Arial"/>
              <a:buChar char="•"/>
            </a:pPr>
            <a:r>
              <a:rPr lang="en-US" dirty="0" smtClean="0"/>
              <a:t>While a lot of information will be used in the SEEA </a:t>
            </a:r>
            <a:r>
              <a:rPr lang="en-US" dirty="0" err="1" smtClean="0"/>
              <a:t>Agri</a:t>
            </a:r>
            <a:r>
              <a:rPr lang="en-US" dirty="0" smtClean="0"/>
              <a:t>, in the initial phases there is no seeking of additional data – simply testing to see what is possible with currently available data – i.e. it doesn’t imply new surveys.</a:t>
            </a:r>
          </a:p>
          <a:p>
            <a:pPr marL="171450" indent="-171450">
              <a:buFont typeface="Arial"/>
              <a:buChar char="•"/>
            </a:pPr>
            <a:r>
              <a:rPr lang="en-US" dirty="0" smtClean="0"/>
              <a:t>A report on data gaps and analytical potential will be develop early in 2014.</a:t>
            </a:r>
          </a:p>
          <a:p>
            <a:pPr marL="171450" indent="-171450">
              <a:buFont typeface="Arial"/>
              <a:buChar char="•"/>
            </a:pPr>
            <a:r>
              <a:rPr lang="en-US" dirty="0" smtClean="0"/>
              <a:t>We are also looking for feedback on the general model, and suggestions for analytical directions and indicators that might be derived.</a:t>
            </a:r>
          </a:p>
          <a:p>
            <a:pPr marL="171450" indent="-171450">
              <a:buFont typeface="Arial"/>
              <a:buChar char="•"/>
            </a:pPr>
            <a:r>
              <a:rPr lang="en-US" dirty="0" smtClean="0"/>
              <a:t>Hope also to pilot the SEEA </a:t>
            </a:r>
            <a:r>
              <a:rPr lang="en-US" dirty="0" err="1" smtClean="0"/>
              <a:t>Agri</a:t>
            </a:r>
            <a:r>
              <a:rPr lang="en-US" dirty="0" smtClean="0"/>
              <a:t> model in some countries – perhaps for specific parts of agriculture that are most relevant in a particular country – </a:t>
            </a:r>
            <a:r>
              <a:rPr lang="en-US" dirty="0" err="1" smtClean="0"/>
              <a:t>eg</a:t>
            </a:r>
            <a:r>
              <a:rPr lang="en-US" dirty="0" smtClean="0"/>
              <a:t> forestry, livestock production etc.</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BEE01EF7-A651-4C24-A9F6-A9EEA52A714E}" type="slidenum">
              <a:rPr lang="en-GB" smtClean="0"/>
              <a:pPr/>
              <a:t>8</a:t>
            </a:fld>
            <a:endParaRPr lang="en-GB"/>
          </a:p>
        </p:txBody>
      </p:sp>
    </p:spTree>
    <p:extLst>
      <p:ext uri="{BB962C8B-B14F-4D97-AF65-F5344CB8AC3E}">
        <p14:creationId xmlns:p14="http://schemas.microsoft.com/office/powerpoint/2010/main" val="177950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 typeface="Arial"/>
              <a:buChar char="•"/>
            </a:pPr>
            <a:r>
              <a:rPr lang="en-US" dirty="0" smtClean="0"/>
              <a:t>We are interested to receive your feedback</a:t>
            </a:r>
          </a:p>
          <a:p>
            <a:pPr marL="171450" indent="-171450">
              <a:buFont typeface="Arial"/>
              <a:buChar char="•"/>
            </a:pPr>
            <a:r>
              <a:rPr lang="en-US" smtClean="0"/>
              <a:t>THANK YOU</a:t>
            </a:r>
            <a:endParaRPr lang="en-US"/>
          </a:p>
        </p:txBody>
      </p:sp>
      <p:sp>
        <p:nvSpPr>
          <p:cNvPr id="4" name="Slide Number Placeholder 3"/>
          <p:cNvSpPr>
            <a:spLocks noGrp="1"/>
          </p:cNvSpPr>
          <p:nvPr>
            <p:ph type="sldNum" sz="quarter" idx="10"/>
          </p:nvPr>
        </p:nvSpPr>
        <p:spPr/>
        <p:txBody>
          <a:bodyPr/>
          <a:lstStyle/>
          <a:p>
            <a:fld id="{BEE01EF7-A651-4C24-A9F6-A9EEA52A714E}" type="slidenum">
              <a:rPr lang="en-GB" smtClean="0"/>
              <a:pPr/>
              <a:t>9</a:t>
            </a:fld>
            <a:endParaRPr lang="en-GB"/>
          </a:p>
        </p:txBody>
      </p:sp>
    </p:spTree>
    <p:extLst>
      <p:ext uri="{BB962C8B-B14F-4D97-AF65-F5344CB8AC3E}">
        <p14:creationId xmlns:p14="http://schemas.microsoft.com/office/powerpoint/2010/main" val="308305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emf"/><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eg"/><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eg"/><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eg"/><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eg"/><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eg"/><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endParaRPr lang="en-GB"/>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endParaRPr lang="en-GB"/>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rgbClr val="727272"/>
                </a:solidFill>
              </a:defRPr>
            </a:lvl1pPr>
          </a:lstStyle>
          <a:p>
            <a:fld id="{8B82BEFD-1EA3-4B05-8681-25BF106BA8DF}" type="slidenum">
              <a:rPr lang="en-GB" smtClean="0"/>
              <a:pPr/>
              <a:t>‹#›</a:t>
            </a:fld>
            <a:endParaRPr lang="en-GB"/>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497" y="206587"/>
            <a:ext cx="1076127" cy="99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8B82BEFD-1EA3-4B05-8681-25BF106BA8DF}" type="slidenum">
              <a:rPr lang="en-GB" smtClean="0"/>
              <a:pPr/>
              <a:t>‹#›</a:t>
            </a:fld>
            <a:endParaRPr lang="en-GB"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8B82BEFD-1EA3-4B05-8681-25BF106BA8DF}" type="slidenum">
              <a:rPr lang="en-GB" smtClean="0"/>
              <a:pPr/>
              <a:t>‹#›</a:t>
            </a:fld>
            <a:endParaRPr lang="en-GB"/>
          </a:p>
        </p:txBody>
      </p: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552" y="476672"/>
            <a:ext cx="5365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8640000" y="6411600"/>
            <a:ext cx="342000" cy="244800"/>
          </a:xfrm>
        </p:spPr>
        <p:txBody>
          <a:bodyPr/>
          <a:lstStyle>
            <a:lvl1pPr>
              <a:defRPr/>
            </a:lvl1pPr>
          </a:lstStyle>
          <a:p>
            <a:pPr>
              <a:defRPr/>
            </a:pPr>
            <a:fld id="{DA2CA8EF-08B2-446E-8367-C18E9A526A5A}" type="slidenum">
              <a:rPr lang="en-US"/>
              <a:pPr>
                <a:defRPr/>
              </a:pPr>
              <a:t>‹#›</a:t>
            </a:fld>
            <a:endParaRPr lang="en-US"/>
          </a:p>
        </p:txBody>
      </p:sp>
    </p:spTree>
    <p:extLst>
      <p:ext uri="{BB962C8B-B14F-4D97-AF65-F5344CB8AC3E}">
        <p14:creationId xmlns:p14="http://schemas.microsoft.com/office/powerpoint/2010/main" val="3083891332"/>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ectangle 2"/>
          <p:cNvSpPr/>
          <p:nvPr userDrawn="1"/>
        </p:nvSpPr>
        <p:spPr bwMode="auto">
          <a:xfrm>
            <a:off x="0" y="1556792"/>
            <a:ext cx="9144000" cy="2667000"/>
          </a:xfrm>
          <a:prstGeom prst="rect">
            <a:avLst/>
          </a:prstGeom>
          <a:gradFill flip="none" rotWithShape="1">
            <a:gsLst>
              <a:gs pos="0">
                <a:schemeClr val="accent2">
                  <a:lumMod val="40000"/>
                  <a:lumOff val="60000"/>
                  <a:alpha val="0"/>
                </a:schemeClr>
              </a:gs>
              <a:gs pos="50000">
                <a:schemeClr val="bg1">
                  <a:lumMod val="95000"/>
                  <a:shade val="30000"/>
                  <a:satMod val="115000"/>
                  <a:tint val="44500"/>
                  <a:satMod val="160000"/>
                </a:schemeClr>
              </a:gs>
              <a:gs pos="100000">
                <a:schemeClr val="bg1">
                  <a:lumMod val="95000"/>
                  <a:shade val="30000"/>
                  <a:satMod val="115000"/>
                  <a:tint val="23500"/>
                  <a:satMod val="160000"/>
                </a:schemeClr>
              </a:gs>
            </a:gsLst>
            <a:lin ang="2700000" scaled="1"/>
            <a:tileRect/>
          </a:gradFill>
          <a:ln w="9525" cap="flat" cmpd="sng" algn="ctr">
            <a:noFill/>
            <a:prstDash val="solid"/>
            <a:round/>
            <a:headEnd type="none" w="med" len="med"/>
            <a:tailEnd type="none" w="med" len="med"/>
          </a:ln>
          <a:effectLst/>
        </p:spPr>
        <p:txBody>
          <a:bodyPr anchor="ctr"/>
          <a:lstStyle/>
          <a:p>
            <a:pPr>
              <a:defRPr/>
            </a:pPr>
            <a:endParaRPr lang="en-GB" dirty="0"/>
          </a:p>
        </p:txBody>
      </p:sp>
      <p:sp>
        <p:nvSpPr>
          <p:cNvPr id="4" name="Rectangle 3"/>
          <p:cNvSpPr/>
          <p:nvPr userDrawn="1"/>
        </p:nvSpPr>
        <p:spPr bwMode="auto">
          <a:xfrm flipV="1">
            <a:off x="0" y="1480592"/>
            <a:ext cx="9144000" cy="76200"/>
          </a:xfrm>
          <a:prstGeom prst="rect">
            <a:avLst/>
          </a:prstGeom>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path path="circle">
              <a:fillToRect l="100000" b="100000"/>
            </a:path>
            <a:tileRect t="-100000" r="-100000"/>
          </a:gradFill>
          <a:ln w="9525" cap="flat" cmpd="sng" algn="ctr">
            <a:noFill/>
            <a:prstDash val="solid"/>
            <a:round/>
            <a:headEnd type="none" w="med" len="med"/>
            <a:tailEnd type="none" w="med" len="med"/>
          </a:ln>
          <a:effectLst/>
        </p:spPr>
        <p:txBody>
          <a:bodyPr anchor="ctr"/>
          <a:lstStyle/>
          <a:p>
            <a:pPr>
              <a:defRPr/>
            </a:pPr>
            <a:endParaRPr lang="en-US" dirty="0"/>
          </a:p>
        </p:txBody>
      </p:sp>
      <p:sp>
        <p:nvSpPr>
          <p:cNvPr id="6" name="Rectangle 5"/>
          <p:cNvSpPr/>
          <p:nvPr userDrawn="1"/>
        </p:nvSpPr>
        <p:spPr bwMode="auto">
          <a:xfrm flipV="1">
            <a:off x="0" y="4221088"/>
            <a:ext cx="9144000" cy="76200"/>
          </a:xfrm>
          <a:prstGeom prst="rect">
            <a:avLst/>
          </a:prstGeom>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path path="circle">
              <a:fillToRect l="100000" b="100000"/>
            </a:path>
            <a:tileRect t="-100000" r="-100000"/>
          </a:gradFill>
          <a:ln w="9525" cap="flat" cmpd="sng" algn="ctr">
            <a:noFill/>
            <a:prstDash val="solid"/>
            <a:round/>
            <a:headEnd type="none" w="med" len="med"/>
            <a:tailEnd type="none" w="med" len="med"/>
          </a:ln>
          <a:effectLst/>
        </p:spPr>
        <p:txBody>
          <a:bodyPr anchor="ctr"/>
          <a:lstStyle/>
          <a:p>
            <a:pPr>
              <a:defRPr/>
            </a:pPr>
            <a:endParaRPr lang="en-US" dirty="0"/>
          </a:p>
        </p:txBody>
      </p:sp>
      <p:pic>
        <p:nvPicPr>
          <p:cNvPr id="9" name="Picture 12" descr="fao_logo_we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9919" y="235520"/>
            <a:ext cx="1037705" cy="96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3338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32464" y="237600"/>
            <a:ext cx="7416000" cy="10224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82BEFD-1EA3-4B05-8681-25BF106BA8DF}" type="slidenum">
              <a:rPr lang="en-GB" smtClean="0"/>
              <a:pPr/>
              <a:t>‹#›</a:t>
            </a:fld>
            <a:endParaRPr lang="en-GB"/>
          </a:p>
        </p:txBody>
      </p:sp>
    </p:spTree>
    <p:extLst>
      <p:ext uri="{BB962C8B-B14F-4D97-AF65-F5344CB8AC3E}">
        <p14:creationId xmlns:p14="http://schemas.microsoft.com/office/powerpoint/2010/main" val="1351240532"/>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013810107"/>
      </p:ext>
    </p:extLst>
  </p:cSld>
  <p:clrMapOvr>
    <a:masterClrMapping/>
  </p:clrMapOvr>
  <p:transition xmlns:p14="http://schemas.microsoft.com/office/powerpoint/2010/main" advTm="30000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955290-BB1B-413E-993F-8A756399C824}" type="datetimeFigureOut">
              <a:rPr lang="en-GB" smtClean="0"/>
              <a:t>11/14/13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89E98-975B-4DC6-8BD8-2843EF05E3FF}" type="slidenum">
              <a:rPr lang="en-GB" smtClean="0"/>
              <a:t>‹#›</a:t>
            </a:fld>
            <a:endParaRPr lang="en-GB"/>
          </a:p>
        </p:txBody>
      </p:sp>
    </p:spTree>
    <p:extLst>
      <p:ext uri="{BB962C8B-B14F-4D97-AF65-F5344CB8AC3E}">
        <p14:creationId xmlns:p14="http://schemas.microsoft.com/office/powerpoint/2010/main" val="2332140736"/>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955290-BB1B-413E-993F-8A756399C824}" type="datetimeFigureOut">
              <a:rPr lang="en-GB" smtClean="0"/>
              <a:t>11/14/13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89E98-975B-4DC6-8BD8-2843EF05E3FF}" type="slidenum">
              <a:rPr lang="en-GB" smtClean="0"/>
              <a:t>‹#›</a:t>
            </a:fld>
            <a:endParaRPr lang="en-GB"/>
          </a:p>
        </p:txBody>
      </p:sp>
    </p:spTree>
    <p:extLst>
      <p:ext uri="{BB962C8B-B14F-4D97-AF65-F5344CB8AC3E}">
        <p14:creationId xmlns:p14="http://schemas.microsoft.com/office/powerpoint/2010/main" val="83611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964"/>
            <a:ext cx="1076127" cy="99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955290-BB1B-413E-993F-8A756399C824}" type="datetimeFigureOut">
              <a:rPr lang="en-GB" smtClean="0"/>
              <a:t>11/14/13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89E98-975B-4DC6-8BD8-2843EF05E3FF}" type="slidenum">
              <a:rPr lang="en-GB" smtClean="0"/>
              <a:t>‹#›</a:t>
            </a:fld>
            <a:endParaRPr lang="en-GB"/>
          </a:p>
        </p:txBody>
      </p:sp>
    </p:spTree>
    <p:extLst>
      <p:ext uri="{BB962C8B-B14F-4D97-AF65-F5344CB8AC3E}">
        <p14:creationId xmlns:p14="http://schemas.microsoft.com/office/powerpoint/2010/main" val="12083951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955290-BB1B-413E-993F-8A756399C824}" type="datetimeFigureOut">
              <a:rPr lang="en-GB" smtClean="0"/>
              <a:t>11/14/13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89E98-975B-4DC6-8BD8-2843EF05E3FF}" type="slidenum">
              <a:rPr lang="en-GB" smtClean="0"/>
              <a:t>‹#›</a:t>
            </a:fld>
            <a:endParaRPr lang="en-GB"/>
          </a:p>
        </p:txBody>
      </p:sp>
    </p:spTree>
    <p:extLst>
      <p:ext uri="{BB962C8B-B14F-4D97-AF65-F5344CB8AC3E}">
        <p14:creationId xmlns:p14="http://schemas.microsoft.com/office/powerpoint/2010/main" val="7178011"/>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955290-BB1B-413E-993F-8A756399C824}" type="datetimeFigureOut">
              <a:rPr lang="en-GB" smtClean="0"/>
              <a:t>11/14/13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B89E98-975B-4DC6-8BD8-2843EF05E3FF}" type="slidenum">
              <a:rPr lang="en-GB" smtClean="0"/>
              <a:t>‹#›</a:t>
            </a:fld>
            <a:endParaRPr lang="en-GB"/>
          </a:p>
        </p:txBody>
      </p:sp>
    </p:spTree>
    <p:extLst>
      <p:ext uri="{BB962C8B-B14F-4D97-AF65-F5344CB8AC3E}">
        <p14:creationId xmlns:p14="http://schemas.microsoft.com/office/powerpoint/2010/main" val="413220788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955290-BB1B-413E-993F-8A756399C824}" type="datetimeFigureOut">
              <a:rPr lang="en-GB" smtClean="0"/>
              <a:t>11/14/13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B89E98-975B-4DC6-8BD8-2843EF05E3FF}" type="slidenum">
              <a:rPr lang="en-GB" smtClean="0"/>
              <a:t>‹#›</a:t>
            </a:fld>
            <a:endParaRPr lang="en-GB"/>
          </a:p>
        </p:txBody>
      </p:sp>
    </p:spTree>
    <p:extLst>
      <p:ext uri="{BB962C8B-B14F-4D97-AF65-F5344CB8AC3E}">
        <p14:creationId xmlns:p14="http://schemas.microsoft.com/office/powerpoint/2010/main" val="3921626020"/>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55290-BB1B-413E-993F-8A756399C824}" type="datetimeFigureOut">
              <a:rPr lang="en-GB" smtClean="0"/>
              <a:t>11/14/13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B89E98-975B-4DC6-8BD8-2843EF05E3FF}" type="slidenum">
              <a:rPr lang="en-GB" smtClean="0"/>
              <a:t>‹#›</a:t>
            </a:fld>
            <a:endParaRPr lang="en-GB"/>
          </a:p>
        </p:txBody>
      </p:sp>
    </p:spTree>
    <p:extLst>
      <p:ext uri="{BB962C8B-B14F-4D97-AF65-F5344CB8AC3E}">
        <p14:creationId xmlns:p14="http://schemas.microsoft.com/office/powerpoint/2010/main" val="4243473203"/>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55290-BB1B-413E-993F-8A756399C824}" type="datetimeFigureOut">
              <a:rPr lang="en-GB" smtClean="0"/>
              <a:t>11/14/13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89E98-975B-4DC6-8BD8-2843EF05E3FF}" type="slidenum">
              <a:rPr lang="en-GB" smtClean="0"/>
              <a:t>‹#›</a:t>
            </a:fld>
            <a:endParaRPr lang="en-GB"/>
          </a:p>
        </p:txBody>
      </p:sp>
    </p:spTree>
    <p:extLst>
      <p:ext uri="{BB962C8B-B14F-4D97-AF65-F5344CB8AC3E}">
        <p14:creationId xmlns:p14="http://schemas.microsoft.com/office/powerpoint/2010/main" val="2202011896"/>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55290-BB1B-413E-993F-8A756399C824}" type="datetimeFigureOut">
              <a:rPr lang="en-GB" smtClean="0"/>
              <a:t>11/14/13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B89E98-975B-4DC6-8BD8-2843EF05E3FF}" type="slidenum">
              <a:rPr lang="en-GB" smtClean="0"/>
              <a:t>‹#›</a:t>
            </a:fld>
            <a:endParaRPr lang="en-GB"/>
          </a:p>
        </p:txBody>
      </p:sp>
    </p:spTree>
    <p:extLst>
      <p:ext uri="{BB962C8B-B14F-4D97-AF65-F5344CB8AC3E}">
        <p14:creationId xmlns:p14="http://schemas.microsoft.com/office/powerpoint/2010/main" val="3049699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955290-BB1B-413E-993F-8A756399C824}" type="datetimeFigureOut">
              <a:rPr lang="en-GB" smtClean="0"/>
              <a:t>11/14/13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89E98-975B-4DC6-8BD8-2843EF05E3FF}" type="slidenum">
              <a:rPr lang="en-GB" smtClean="0"/>
              <a:t>‹#›</a:t>
            </a:fld>
            <a:endParaRPr lang="en-GB"/>
          </a:p>
        </p:txBody>
      </p:sp>
    </p:spTree>
    <p:extLst>
      <p:ext uri="{BB962C8B-B14F-4D97-AF65-F5344CB8AC3E}">
        <p14:creationId xmlns:p14="http://schemas.microsoft.com/office/powerpoint/2010/main" val="4086580742"/>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955290-BB1B-413E-993F-8A756399C824}" type="datetimeFigureOut">
              <a:rPr lang="en-GB" smtClean="0"/>
              <a:t>11/14/13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B89E98-975B-4DC6-8BD8-2843EF05E3FF}" type="slidenum">
              <a:rPr lang="en-GB" smtClean="0"/>
              <a:t>‹#›</a:t>
            </a:fld>
            <a:endParaRPr lang="en-GB"/>
          </a:p>
        </p:txBody>
      </p:sp>
    </p:spTree>
    <p:extLst>
      <p:ext uri="{BB962C8B-B14F-4D97-AF65-F5344CB8AC3E}">
        <p14:creationId xmlns:p14="http://schemas.microsoft.com/office/powerpoint/2010/main" val="4010879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48128-2DA0-435A-AF56-5BD19EF329DD}" type="slidenum">
              <a:rPr lang="en-GB" smtClean="0"/>
              <a:t>‹#›</a:t>
            </a:fld>
            <a:endParaRPr lang="en-GB"/>
          </a:p>
        </p:txBody>
      </p:sp>
    </p:spTree>
    <p:extLst>
      <p:ext uri="{BB962C8B-B14F-4D97-AF65-F5344CB8AC3E}">
        <p14:creationId xmlns:p14="http://schemas.microsoft.com/office/powerpoint/2010/main" val="358783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48128-2DA0-435A-AF56-5BD19EF329DD}" type="slidenum">
              <a:rPr lang="en-GB" smtClean="0"/>
              <a:t>‹#›</a:t>
            </a:fld>
            <a:endParaRPr lang="en-GB"/>
          </a:p>
        </p:txBody>
      </p:sp>
    </p:spTree>
    <p:extLst>
      <p:ext uri="{BB962C8B-B14F-4D97-AF65-F5344CB8AC3E}">
        <p14:creationId xmlns:p14="http://schemas.microsoft.com/office/powerpoint/2010/main" val="3442470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48128-2DA0-435A-AF56-5BD19EF329DD}" type="slidenum">
              <a:rPr lang="en-GB" smtClean="0"/>
              <a:t>‹#›</a:t>
            </a:fld>
            <a:endParaRPr lang="en-GB"/>
          </a:p>
        </p:txBody>
      </p:sp>
    </p:spTree>
    <p:extLst>
      <p:ext uri="{BB962C8B-B14F-4D97-AF65-F5344CB8AC3E}">
        <p14:creationId xmlns:p14="http://schemas.microsoft.com/office/powerpoint/2010/main" val="1504786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48128-2DA0-435A-AF56-5BD19EF329DD}" type="slidenum">
              <a:rPr lang="en-GB" smtClean="0"/>
              <a:t>‹#›</a:t>
            </a:fld>
            <a:endParaRPr lang="en-GB"/>
          </a:p>
        </p:txBody>
      </p:sp>
    </p:spTree>
    <p:extLst>
      <p:ext uri="{BB962C8B-B14F-4D97-AF65-F5344CB8AC3E}">
        <p14:creationId xmlns:p14="http://schemas.microsoft.com/office/powerpoint/2010/main" val="986092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F48128-2DA0-435A-AF56-5BD19EF329DD}" type="slidenum">
              <a:rPr lang="en-GB" smtClean="0"/>
              <a:t>‹#›</a:t>
            </a:fld>
            <a:endParaRPr lang="en-GB"/>
          </a:p>
        </p:txBody>
      </p:sp>
    </p:spTree>
    <p:extLst>
      <p:ext uri="{BB962C8B-B14F-4D97-AF65-F5344CB8AC3E}">
        <p14:creationId xmlns:p14="http://schemas.microsoft.com/office/powerpoint/2010/main" val="3314770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F48128-2DA0-435A-AF56-5BD19EF329DD}" type="slidenum">
              <a:rPr lang="en-GB" smtClean="0"/>
              <a:t>‹#›</a:t>
            </a:fld>
            <a:endParaRPr lang="en-GB"/>
          </a:p>
        </p:txBody>
      </p:sp>
    </p:spTree>
    <p:extLst>
      <p:ext uri="{BB962C8B-B14F-4D97-AF65-F5344CB8AC3E}">
        <p14:creationId xmlns:p14="http://schemas.microsoft.com/office/powerpoint/2010/main" val="1104666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F48128-2DA0-435A-AF56-5BD19EF329DD}" type="slidenum">
              <a:rPr lang="en-GB" smtClean="0"/>
              <a:t>‹#›</a:t>
            </a:fld>
            <a:endParaRPr lang="en-GB"/>
          </a:p>
        </p:txBody>
      </p:sp>
      <p:pic>
        <p:nvPicPr>
          <p:cNvPr id="8" name="Imag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50" y="6241620"/>
            <a:ext cx="1159311" cy="486731"/>
          </a:xfrm>
          <a:prstGeom prst="rect">
            <a:avLst/>
          </a:prstGeom>
        </p:spPr>
      </p:pic>
      <p:pic>
        <p:nvPicPr>
          <p:cNvPr id="9" name="Picture 12" descr="fao_logo_we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7639" y="6213534"/>
            <a:ext cx="533649" cy="49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Takrouri-Jolly_N\AppData\Local\Microsoft\Windows\Temporary Internet Files\Content.Outlook\UJUWHT39\logo_ce-en-rvb-hr.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40607" y="6154813"/>
            <a:ext cx="1224136" cy="660344"/>
          </a:xfrm>
          <a:prstGeom prst="rect">
            <a:avLst/>
          </a:prstGeom>
          <a:noFill/>
          <a:ln>
            <a:noFill/>
          </a:ln>
        </p:spPr>
      </p:pic>
    </p:spTree>
    <p:extLst>
      <p:ext uri="{BB962C8B-B14F-4D97-AF65-F5344CB8AC3E}">
        <p14:creationId xmlns:p14="http://schemas.microsoft.com/office/powerpoint/2010/main" val="2292869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48128-2DA0-435A-AF56-5BD19EF329DD}" type="slidenum">
              <a:rPr lang="en-GB" smtClean="0"/>
              <a:t>‹#›</a:t>
            </a:fld>
            <a:endParaRPr lang="en-GB"/>
          </a:p>
        </p:txBody>
      </p:sp>
    </p:spTree>
    <p:extLst>
      <p:ext uri="{BB962C8B-B14F-4D97-AF65-F5344CB8AC3E}">
        <p14:creationId xmlns:p14="http://schemas.microsoft.com/office/powerpoint/2010/main" val="4115773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48128-2DA0-435A-AF56-5BD19EF329DD}" type="slidenum">
              <a:rPr lang="en-GB" smtClean="0"/>
              <a:t>‹#›</a:t>
            </a:fld>
            <a:endParaRPr lang="en-GB"/>
          </a:p>
        </p:txBody>
      </p:sp>
      <p:pic>
        <p:nvPicPr>
          <p:cNvPr id="11" name="Imag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50" y="6241620"/>
            <a:ext cx="1159311" cy="486731"/>
          </a:xfrm>
          <a:prstGeom prst="rect">
            <a:avLst/>
          </a:prstGeom>
        </p:spPr>
      </p:pic>
      <p:pic>
        <p:nvPicPr>
          <p:cNvPr id="12" name="Picture 12" descr="fao_logo_we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7639" y="6213534"/>
            <a:ext cx="533649" cy="49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Users\Takrouri-Jolly_N\AppData\Local\Microsoft\Windows\Temporary Internet Files\Content.Outlook\UJUWHT39\logo_ce-en-rvb-hr.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40607" y="6154813"/>
            <a:ext cx="1224136" cy="660344"/>
          </a:xfrm>
          <a:prstGeom prst="rect">
            <a:avLst/>
          </a:prstGeom>
          <a:noFill/>
          <a:ln>
            <a:noFill/>
          </a:ln>
        </p:spPr>
      </p:pic>
    </p:spTree>
    <p:extLst>
      <p:ext uri="{BB962C8B-B14F-4D97-AF65-F5344CB8AC3E}">
        <p14:creationId xmlns:p14="http://schemas.microsoft.com/office/powerpoint/2010/main" val="3885550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48128-2DA0-435A-AF56-5BD19EF329DD}" type="slidenum">
              <a:rPr lang="en-GB" smtClean="0"/>
              <a:t>‹#›</a:t>
            </a:fld>
            <a:endParaRPr lang="en-GB"/>
          </a:p>
        </p:txBody>
      </p:sp>
    </p:spTree>
    <p:extLst>
      <p:ext uri="{BB962C8B-B14F-4D97-AF65-F5344CB8AC3E}">
        <p14:creationId xmlns:p14="http://schemas.microsoft.com/office/powerpoint/2010/main" val="948369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48128-2DA0-435A-AF56-5BD19EF329DD}" type="slidenum">
              <a:rPr lang="en-GB" smtClean="0"/>
              <a:t>‹#›</a:t>
            </a:fld>
            <a:endParaRPr lang="en-GB"/>
          </a:p>
        </p:txBody>
      </p:sp>
    </p:spTree>
    <p:extLst>
      <p:ext uri="{BB962C8B-B14F-4D97-AF65-F5344CB8AC3E}">
        <p14:creationId xmlns:p14="http://schemas.microsoft.com/office/powerpoint/2010/main" val="283787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332656"/>
            <a:ext cx="7560840" cy="648072"/>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27384"/>
            <a:ext cx="1076127" cy="99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D4B1C4-C3A5-415D-9FB7-A8298C4B52B1}" type="slidenum">
              <a:rPr lang="en-GB" smtClean="0"/>
              <a:t>‹#›</a:t>
            </a:fld>
            <a:endParaRPr lang="en-GB"/>
          </a:p>
        </p:txBody>
      </p:sp>
      <p:pic>
        <p:nvPicPr>
          <p:cNvPr id="10" name="Imag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50" y="6241620"/>
            <a:ext cx="1159311" cy="486731"/>
          </a:xfrm>
          <a:prstGeom prst="rect">
            <a:avLst/>
          </a:prstGeom>
        </p:spPr>
      </p:pic>
      <p:pic>
        <p:nvPicPr>
          <p:cNvPr id="11" name="Picture 12" descr="fao_logo_we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7639" y="6213534"/>
            <a:ext cx="533649" cy="49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Takrouri-Jolly_N\AppData\Local\Microsoft\Windows\Temporary Internet Files\Content.Outlook\UJUWHT39\logo_ce-en-rvb-hr.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40607" y="6154813"/>
            <a:ext cx="1224136" cy="660344"/>
          </a:xfrm>
          <a:prstGeom prst="rect">
            <a:avLst/>
          </a:prstGeom>
          <a:noFill/>
          <a:ln>
            <a:noFill/>
          </a:ln>
        </p:spPr>
      </p:pic>
    </p:spTree>
    <p:extLst>
      <p:ext uri="{BB962C8B-B14F-4D97-AF65-F5344CB8AC3E}">
        <p14:creationId xmlns:p14="http://schemas.microsoft.com/office/powerpoint/2010/main" val="3552220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D4B1C4-C3A5-415D-9FB7-A8298C4B52B1}" type="slidenum">
              <a:rPr lang="en-GB" smtClean="0"/>
              <a:t>‹#›</a:t>
            </a:fld>
            <a:endParaRPr lang="en-GB"/>
          </a:p>
        </p:txBody>
      </p:sp>
    </p:spTree>
    <p:extLst>
      <p:ext uri="{BB962C8B-B14F-4D97-AF65-F5344CB8AC3E}">
        <p14:creationId xmlns:p14="http://schemas.microsoft.com/office/powerpoint/2010/main" val="2561142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D4B1C4-C3A5-415D-9FB7-A8298C4B52B1}" type="slidenum">
              <a:rPr lang="en-GB" smtClean="0"/>
              <a:t>‹#›</a:t>
            </a:fld>
            <a:endParaRPr lang="en-GB"/>
          </a:p>
        </p:txBody>
      </p:sp>
      <p:pic>
        <p:nvPicPr>
          <p:cNvPr id="10" name="Imag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50" y="6241620"/>
            <a:ext cx="1159311" cy="486731"/>
          </a:xfrm>
          <a:prstGeom prst="rect">
            <a:avLst/>
          </a:prstGeom>
        </p:spPr>
      </p:pic>
      <p:pic>
        <p:nvPicPr>
          <p:cNvPr id="11" name="Picture 12" descr="fao_logo_we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7639" y="6213534"/>
            <a:ext cx="533649" cy="49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Takrouri-Jolly_N\AppData\Local\Microsoft\Windows\Temporary Internet Files\Content.Outlook\UJUWHT39\logo_ce-en-rvb-hr.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40607" y="6154813"/>
            <a:ext cx="1224136" cy="660344"/>
          </a:xfrm>
          <a:prstGeom prst="rect">
            <a:avLst/>
          </a:prstGeom>
          <a:noFill/>
          <a:ln>
            <a:noFill/>
          </a:ln>
        </p:spPr>
      </p:pic>
    </p:spTree>
    <p:extLst>
      <p:ext uri="{BB962C8B-B14F-4D97-AF65-F5344CB8AC3E}">
        <p14:creationId xmlns:p14="http://schemas.microsoft.com/office/powerpoint/2010/main" val="2871567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D4B1C4-C3A5-415D-9FB7-A8298C4B52B1}" type="slidenum">
              <a:rPr lang="en-GB" smtClean="0"/>
              <a:t>‹#›</a:t>
            </a:fld>
            <a:endParaRPr lang="en-GB"/>
          </a:p>
        </p:txBody>
      </p:sp>
    </p:spTree>
    <p:extLst>
      <p:ext uri="{BB962C8B-B14F-4D97-AF65-F5344CB8AC3E}">
        <p14:creationId xmlns:p14="http://schemas.microsoft.com/office/powerpoint/2010/main" val="28190537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D4B1C4-C3A5-415D-9FB7-A8298C4B52B1}" type="slidenum">
              <a:rPr lang="en-GB" smtClean="0"/>
              <a:t>‹#›</a:t>
            </a:fld>
            <a:endParaRPr lang="en-GB"/>
          </a:p>
        </p:txBody>
      </p:sp>
    </p:spTree>
    <p:extLst>
      <p:ext uri="{BB962C8B-B14F-4D97-AF65-F5344CB8AC3E}">
        <p14:creationId xmlns:p14="http://schemas.microsoft.com/office/powerpoint/2010/main" val="36543819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D4B1C4-C3A5-415D-9FB7-A8298C4B52B1}" type="slidenum">
              <a:rPr lang="en-GB" smtClean="0"/>
              <a:t>‹#›</a:t>
            </a:fld>
            <a:endParaRPr lang="en-GB"/>
          </a:p>
        </p:txBody>
      </p:sp>
      <p:pic>
        <p:nvPicPr>
          <p:cNvPr id="9" name="Imag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50" y="6241620"/>
            <a:ext cx="1159311" cy="486731"/>
          </a:xfrm>
          <a:prstGeom prst="rect">
            <a:avLst/>
          </a:prstGeom>
        </p:spPr>
      </p:pic>
      <p:pic>
        <p:nvPicPr>
          <p:cNvPr id="10" name="Picture 12" descr="fao_logo_we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7639" y="6213534"/>
            <a:ext cx="533649" cy="49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Takrouri-Jolly_N\AppData\Local\Microsoft\Windows\Temporary Internet Files\Content.Outlook\UJUWHT39\logo_ce-en-rvb-hr.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40607" y="6154813"/>
            <a:ext cx="1224136" cy="660344"/>
          </a:xfrm>
          <a:prstGeom prst="rect">
            <a:avLst/>
          </a:prstGeom>
          <a:noFill/>
          <a:ln>
            <a:noFill/>
          </a:ln>
        </p:spPr>
      </p:pic>
    </p:spTree>
    <p:extLst>
      <p:ext uri="{BB962C8B-B14F-4D97-AF65-F5344CB8AC3E}">
        <p14:creationId xmlns:p14="http://schemas.microsoft.com/office/powerpoint/2010/main" val="96934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D4B1C4-C3A5-415D-9FB7-A8298C4B52B1}" type="slidenum">
              <a:rPr lang="en-GB" smtClean="0"/>
              <a:t>‹#›</a:t>
            </a:fld>
            <a:endParaRPr lang="en-GB"/>
          </a:p>
        </p:txBody>
      </p:sp>
    </p:spTree>
    <p:extLst>
      <p:ext uri="{BB962C8B-B14F-4D97-AF65-F5344CB8AC3E}">
        <p14:creationId xmlns:p14="http://schemas.microsoft.com/office/powerpoint/2010/main" val="628796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D4B1C4-C3A5-415D-9FB7-A8298C4B52B1}" type="slidenum">
              <a:rPr lang="en-GB" smtClean="0"/>
              <a:t>‹#›</a:t>
            </a:fld>
            <a:endParaRPr lang="en-GB"/>
          </a:p>
        </p:txBody>
      </p:sp>
    </p:spTree>
    <p:extLst>
      <p:ext uri="{BB962C8B-B14F-4D97-AF65-F5344CB8AC3E}">
        <p14:creationId xmlns:p14="http://schemas.microsoft.com/office/powerpoint/2010/main" val="2342191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D4B1C4-C3A5-415D-9FB7-A8298C4B52B1}" type="slidenum">
              <a:rPr lang="en-GB" smtClean="0"/>
              <a:t>‹#›</a:t>
            </a:fld>
            <a:endParaRPr lang="en-GB"/>
          </a:p>
        </p:txBody>
      </p:sp>
    </p:spTree>
    <p:extLst>
      <p:ext uri="{BB962C8B-B14F-4D97-AF65-F5344CB8AC3E}">
        <p14:creationId xmlns:p14="http://schemas.microsoft.com/office/powerpoint/2010/main" val="2040817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D4B1C4-C3A5-415D-9FB7-A8298C4B52B1}" type="slidenum">
              <a:rPr lang="en-GB" smtClean="0"/>
              <a:t>‹#›</a:t>
            </a:fld>
            <a:endParaRPr lang="en-GB"/>
          </a:p>
        </p:txBody>
      </p:sp>
    </p:spTree>
    <p:extLst>
      <p:ext uri="{BB962C8B-B14F-4D97-AF65-F5344CB8AC3E}">
        <p14:creationId xmlns:p14="http://schemas.microsoft.com/office/powerpoint/2010/main" val="180818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D4B1C4-C3A5-415D-9FB7-A8298C4B52B1}" type="slidenum">
              <a:rPr lang="en-GB" smtClean="0"/>
              <a:t>‹#›</a:t>
            </a:fld>
            <a:endParaRPr lang="en-GB"/>
          </a:p>
        </p:txBody>
      </p:sp>
    </p:spTree>
    <p:extLst>
      <p:ext uri="{BB962C8B-B14F-4D97-AF65-F5344CB8AC3E}">
        <p14:creationId xmlns:p14="http://schemas.microsoft.com/office/powerpoint/2010/main" val="359679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 Id="rId8"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4.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5.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2138"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endParaRPr lang="en-GB"/>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endParaRPr lang="en-GB"/>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8B82BEFD-1EA3-4B05-8681-25BF106BA8D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8B82BEFD-1EA3-4B05-8681-25BF106BA8DF}" type="slidenum">
              <a:rPr lang="en-GB" smtClean="0"/>
              <a:pPr/>
              <a:t>‹#›</a:t>
            </a:fld>
            <a:endParaRPr lang="en-GB" dirty="0"/>
          </a:p>
        </p:txBody>
      </p:sp>
      <p:pic>
        <p:nvPicPr>
          <p:cNvPr id="11"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497" y="206587"/>
            <a:ext cx="1076127" cy="99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6" r:id="rId3"/>
    <p:sldLayoutId id="2147483771" r:id="rId4"/>
    <p:sldLayoutId id="2147483773" r:id="rId5"/>
    <p:sldLayoutId id="2147483786" r:id="rId6"/>
  </p:sldLayoutIdLst>
  <p:timing>
    <p:tnLst>
      <p:par>
        <p:cTn xmlns:p14="http://schemas.microsoft.com/office/powerpoint/2010/main" id="1" dur="indefinite" restart="never" nodeType="tmRoot"/>
      </p:par>
    </p:tnLst>
  </p:timing>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55290-BB1B-413E-993F-8A756399C824}" type="datetimeFigureOut">
              <a:rPr lang="en-GB" smtClean="0"/>
              <a:t>11/14/13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89E98-975B-4DC6-8BD8-2843EF05E3FF}" type="slidenum">
              <a:rPr lang="en-GB" smtClean="0"/>
              <a:t>‹#›</a:t>
            </a:fld>
            <a:endParaRPr lang="en-GB"/>
          </a:p>
        </p:txBody>
      </p:sp>
    </p:spTree>
    <p:extLst>
      <p:ext uri="{BB962C8B-B14F-4D97-AF65-F5344CB8AC3E}">
        <p14:creationId xmlns:p14="http://schemas.microsoft.com/office/powerpoint/2010/main" val="144126997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48128-2DA0-435A-AF56-5BD19EF329DD}" type="slidenum">
              <a:rPr lang="en-GB" smtClean="0"/>
              <a:t>‹#›</a:t>
            </a:fld>
            <a:endParaRPr lang="en-GB"/>
          </a:p>
        </p:txBody>
      </p:sp>
    </p:spTree>
    <p:extLst>
      <p:ext uri="{BB962C8B-B14F-4D97-AF65-F5344CB8AC3E}">
        <p14:creationId xmlns:p14="http://schemas.microsoft.com/office/powerpoint/2010/main" val="173230833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4B1C4-C3A5-415D-9FB7-A8298C4B52B1}" type="slidenum">
              <a:rPr lang="en-GB" smtClean="0"/>
              <a:t>‹#›</a:t>
            </a:fld>
            <a:endParaRPr lang="en-GB"/>
          </a:p>
        </p:txBody>
      </p:sp>
    </p:spTree>
    <p:extLst>
      <p:ext uri="{BB962C8B-B14F-4D97-AF65-F5344CB8AC3E}">
        <p14:creationId xmlns:p14="http://schemas.microsoft.com/office/powerpoint/2010/main" val="261035425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package" Target="../embeddings/Microsoft_Word_Document1.docx"/><Relationship Id="rId5"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mailto:robert.mayo@fao.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ctrTitle" idx="4294967295"/>
          </p:nvPr>
        </p:nvSpPr>
        <p:spPr>
          <a:xfrm>
            <a:off x="5826" y="1340768"/>
            <a:ext cx="9138174" cy="1584176"/>
          </a:xfrm>
        </p:spPr>
        <p:txBody>
          <a:bodyPr lIns="90488" tIns="44450" rIns="90488" bIns="44450"/>
          <a:lstStyle/>
          <a:p>
            <a:pPr algn="ctr">
              <a:defRPr/>
            </a:pPr>
            <a:r>
              <a:rPr lang="en-US" sz="1800" b="1" dirty="0">
                <a:solidFill>
                  <a:srgbClr val="1445A8"/>
                </a:solidFill>
                <a:latin typeface="+mn-lt"/>
                <a:ea typeface="+mn-ea"/>
                <a:cs typeface="Arial" charset="0"/>
              </a:rPr>
              <a:t>System of Environmental-Economic Accounting for Agriculture </a:t>
            </a:r>
            <a:br>
              <a:rPr lang="en-US" sz="1800" b="1" dirty="0">
                <a:solidFill>
                  <a:srgbClr val="1445A8"/>
                </a:solidFill>
                <a:latin typeface="+mn-lt"/>
                <a:ea typeface="+mn-ea"/>
                <a:cs typeface="Arial" charset="0"/>
              </a:rPr>
            </a:br>
            <a:r>
              <a:rPr lang="en-US" sz="1800" b="1" dirty="0">
                <a:solidFill>
                  <a:srgbClr val="1445A8"/>
                </a:solidFill>
                <a:latin typeface="+mn-lt"/>
                <a:ea typeface="+mn-ea"/>
                <a:cs typeface="Arial" charset="0"/>
              </a:rPr>
              <a:t>(</a:t>
            </a:r>
            <a:r>
              <a:rPr lang="en-US" sz="1800" b="1" dirty="0">
                <a:solidFill>
                  <a:srgbClr val="1445A8"/>
                </a:solidFill>
                <a:latin typeface="+mn-lt"/>
                <a:ea typeface="+mn-ea"/>
                <a:cs typeface="Arial" charset="0"/>
              </a:rPr>
              <a:t>SEEA-AGRI)</a:t>
            </a:r>
            <a:endParaRPr lang="en-GB" sz="1800" b="1" dirty="0">
              <a:solidFill>
                <a:srgbClr val="1445A8"/>
              </a:solidFill>
              <a:latin typeface="+mn-lt"/>
              <a:ea typeface="+mn-ea"/>
              <a:cs typeface="Arial" charset="0"/>
            </a:endParaRPr>
          </a:p>
        </p:txBody>
      </p:sp>
      <p:sp>
        <p:nvSpPr>
          <p:cNvPr id="2" name="Rectangle 1"/>
          <p:cNvSpPr/>
          <p:nvPr/>
        </p:nvSpPr>
        <p:spPr>
          <a:xfrm>
            <a:off x="1691680" y="2564904"/>
            <a:ext cx="6472514" cy="1731243"/>
          </a:xfrm>
          <a:prstGeom prst="rect">
            <a:avLst/>
          </a:prstGeom>
        </p:spPr>
        <p:txBody>
          <a:bodyPr wrap="square">
            <a:spAutoFit/>
          </a:bodyPr>
          <a:lstStyle/>
          <a:p>
            <a:pPr algn="ctr">
              <a:lnSpc>
                <a:spcPct val="150000"/>
              </a:lnSpc>
              <a:defRPr/>
            </a:pPr>
            <a:r>
              <a:rPr lang="en-AU" b="1" dirty="0" smtClean="0">
                <a:solidFill>
                  <a:srgbClr val="1445A8"/>
                </a:solidFill>
                <a:cs typeface="Arial" charset="0"/>
              </a:rPr>
              <a:t>FAO </a:t>
            </a:r>
          </a:p>
          <a:p>
            <a:pPr algn="ctr">
              <a:lnSpc>
                <a:spcPct val="150000"/>
              </a:lnSpc>
              <a:defRPr/>
            </a:pPr>
            <a:r>
              <a:rPr lang="fr-FR" b="1" dirty="0" smtClean="0">
                <a:solidFill>
                  <a:srgbClr val="1445A8"/>
                </a:solidFill>
                <a:cs typeface="Arial" charset="0"/>
              </a:rPr>
              <a:t>London Group meeting</a:t>
            </a:r>
          </a:p>
          <a:p>
            <a:pPr algn="ctr">
              <a:lnSpc>
                <a:spcPct val="150000"/>
              </a:lnSpc>
              <a:defRPr/>
            </a:pPr>
            <a:r>
              <a:rPr lang="fr-FR" b="1" dirty="0" smtClean="0">
                <a:solidFill>
                  <a:srgbClr val="1445A8"/>
                </a:solidFill>
                <a:cs typeface="Arial" charset="0"/>
              </a:rPr>
              <a:t>12-15 </a:t>
            </a:r>
            <a:r>
              <a:rPr lang="fr-FR" b="1" dirty="0" err="1" smtClean="0">
                <a:solidFill>
                  <a:srgbClr val="1445A8"/>
                </a:solidFill>
                <a:cs typeface="Arial" charset="0"/>
              </a:rPr>
              <a:t>November</a:t>
            </a:r>
            <a:r>
              <a:rPr lang="fr-FR" b="1" dirty="0" smtClean="0">
                <a:solidFill>
                  <a:srgbClr val="1445A8"/>
                </a:solidFill>
                <a:cs typeface="Arial" charset="0"/>
              </a:rPr>
              <a:t>, 2013</a:t>
            </a:r>
            <a:endParaRPr lang="en-US" b="1" dirty="0">
              <a:solidFill>
                <a:srgbClr val="1445A8"/>
              </a:solidFill>
              <a:cs typeface="Arial" charset="0"/>
            </a:endParaRPr>
          </a:p>
          <a:p>
            <a:pPr algn="ctr">
              <a:lnSpc>
                <a:spcPct val="150000"/>
              </a:lnSpc>
              <a:defRPr/>
            </a:pPr>
            <a:endParaRPr lang="en-US" b="1" dirty="0">
              <a:solidFill>
                <a:srgbClr val="1445A8"/>
              </a:solidFill>
              <a:cs typeface="Arial" charset="0"/>
            </a:endParaRPr>
          </a:p>
        </p:txBody>
      </p:sp>
      <p:pic>
        <p:nvPicPr>
          <p:cNvPr id="3" name="Picture 2"/>
          <p:cNvPicPr>
            <a:picLocks noChangeAspect="1"/>
          </p:cNvPicPr>
          <p:nvPr/>
        </p:nvPicPr>
        <p:blipFill>
          <a:blip r:embed="rId3"/>
          <a:stretch>
            <a:fillRect/>
          </a:stretch>
        </p:blipFill>
        <p:spPr>
          <a:xfrm>
            <a:off x="762000" y="4293096"/>
            <a:ext cx="7620000" cy="2520280"/>
          </a:xfrm>
          <a:prstGeom prst="rect">
            <a:avLst/>
          </a:prstGeom>
        </p:spPr>
      </p:pic>
    </p:spTree>
    <p:extLst>
      <p:ext uri="{BB962C8B-B14F-4D97-AF65-F5344CB8AC3E}">
        <p14:creationId xmlns:p14="http://schemas.microsoft.com/office/powerpoint/2010/main" val="282627029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602000"/>
            <a:ext cx="5544160" cy="4995352"/>
          </a:xfrm>
        </p:spPr>
        <p:txBody>
          <a:bodyPr>
            <a:normAutofit fontScale="92500" lnSpcReduction="10000"/>
          </a:bodyPr>
          <a:lstStyle/>
          <a:p>
            <a:pPr marL="0" indent="0">
              <a:buNone/>
            </a:pPr>
            <a:r>
              <a:rPr lang="en-US" sz="2200" dirty="0" smtClean="0">
                <a:solidFill>
                  <a:srgbClr val="1445A8"/>
                </a:solidFill>
                <a:cs typeface="Arial" charset="0"/>
              </a:rPr>
              <a:t>Links within the broader </a:t>
            </a:r>
            <a:r>
              <a:rPr lang="en-US" sz="2200" b="1" dirty="0" smtClean="0">
                <a:solidFill>
                  <a:srgbClr val="1445A8"/>
                </a:solidFill>
                <a:cs typeface="Arial" charset="0"/>
              </a:rPr>
              <a:t>SEEA implementation </a:t>
            </a:r>
            <a:r>
              <a:rPr lang="en-US" sz="2200" dirty="0" smtClean="0">
                <a:solidFill>
                  <a:srgbClr val="1445A8"/>
                </a:solidFill>
                <a:cs typeface="Arial" charset="0"/>
              </a:rPr>
              <a:t>work program</a:t>
            </a:r>
          </a:p>
          <a:p>
            <a:pPr marL="0" indent="0">
              <a:buNone/>
            </a:pPr>
            <a:endParaRPr lang="en-US" sz="2200" b="1" dirty="0">
              <a:solidFill>
                <a:srgbClr val="1445A8"/>
              </a:solidFill>
              <a:cs typeface="Arial" charset="0"/>
            </a:endParaRPr>
          </a:p>
          <a:p>
            <a:pPr marL="0" indent="0">
              <a:buNone/>
            </a:pPr>
            <a:r>
              <a:rPr lang="en-US" sz="2200" b="1" dirty="0" smtClean="0">
                <a:solidFill>
                  <a:srgbClr val="1445A8"/>
                </a:solidFill>
                <a:cs typeface="Arial" charset="0"/>
              </a:rPr>
              <a:t>FAO – Strategic Objective 2</a:t>
            </a:r>
            <a:endParaRPr lang="en-US" sz="2200" dirty="0">
              <a:solidFill>
                <a:srgbClr val="1445A8"/>
              </a:solidFill>
              <a:cs typeface="Arial" charset="0"/>
            </a:endParaRPr>
          </a:p>
          <a:p>
            <a:pPr marL="0" indent="0">
              <a:buNone/>
            </a:pPr>
            <a:r>
              <a:rPr lang="en-US" sz="2200" smtClean="0">
                <a:solidFill>
                  <a:srgbClr val="1445A8"/>
                </a:solidFill>
                <a:cs typeface="Arial" charset="0"/>
              </a:rPr>
              <a:t>“ Increase </a:t>
            </a:r>
            <a:r>
              <a:rPr lang="en-US" sz="2200" dirty="0" smtClean="0">
                <a:solidFill>
                  <a:srgbClr val="1445A8"/>
                </a:solidFill>
                <a:cs typeface="Arial" charset="0"/>
              </a:rPr>
              <a:t>and improve the provision of goods and services from Agriculture, Forestry and Fisheries in a </a:t>
            </a:r>
            <a:r>
              <a:rPr lang="en-US" sz="2200" b="1" dirty="0">
                <a:solidFill>
                  <a:srgbClr val="1445A8"/>
                </a:solidFill>
                <a:cs typeface="Arial" charset="0"/>
              </a:rPr>
              <a:t>s</a:t>
            </a:r>
            <a:r>
              <a:rPr lang="en-US" sz="2200" b="1" dirty="0" smtClean="0">
                <a:solidFill>
                  <a:srgbClr val="1445A8"/>
                </a:solidFill>
                <a:cs typeface="Arial" charset="0"/>
              </a:rPr>
              <a:t>ustainable </a:t>
            </a:r>
            <a:r>
              <a:rPr lang="en-US" sz="2200" b="1" smtClean="0">
                <a:solidFill>
                  <a:srgbClr val="1445A8"/>
                </a:solidFill>
                <a:cs typeface="Arial" charset="0"/>
              </a:rPr>
              <a:t>manner</a:t>
            </a:r>
            <a:r>
              <a:rPr lang="en-US" sz="2200" smtClean="0">
                <a:solidFill>
                  <a:srgbClr val="1445A8"/>
                </a:solidFill>
                <a:cs typeface="Arial" charset="0"/>
              </a:rPr>
              <a:t>.” </a:t>
            </a:r>
            <a:endParaRPr lang="en-US" sz="2200" dirty="0" smtClean="0">
              <a:solidFill>
                <a:srgbClr val="1445A8"/>
              </a:solidFill>
              <a:cs typeface="Arial" charset="0"/>
            </a:endParaRPr>
          </a:p>
          <a:p>
            <a:pPr marL="0" indent="0">
              <a:buNone/>
            </a:pPr>
            <a:endParaRPr lang="en-US" sz="2200" dirty="0">
              <a:solidFill>
                <a:srgbClr val="1445A8"/>
              </a:solidFill>
              <a:cs typeface="Arial" charset="0"/>
            </a:endParaRPr>
          </a:p>
          <a:p>
            <a:pPr marL="0" indent="0">
              <a:buNone/>
            </a:pPr>
            <a:r>
              <a:rPr lang="en-US" sz="2200" dirty="0" smtClean="0">
                <a:solidFill>
                  <a:srgbClr val="1445A8"/>
                </a:solidFill>
                <a:cs typeface="Arial" charset="0"/>
              </a:rPr>
              <a:t>Providing countries with a way of measuring the </a:t>
            </a:r>
            <a:r>
              <a:rPr lang="en-US" sz="2200" b="1" dirty="0" smtClean="0">
                <a:solidFill>
                  <a:srgbClr val="1445A8"/>
                </a:solidFill>
                <a:cs typeface="Arial" charset="0"/>
              </a:rPr>
              <a:t>interactions between Agriculture and the Environme</a:t>
            </a:r>
            <a:r>
              <a:rPr lang="en-US" sz="2200" dirty="0" smtClean="0">
                <a:solidFill>
                  <a:srgbClr val="1445A8"/>
                </a:solidFill>
                <a:cs typeface="Arial" charset="0"/>
              </a:rPr>
              <a:t>nt</a:t>
            </a:r>
            <a:endParaRPr lang="en-US" sz="2200" dirty="0" smtClean="0">
              <a:solidFill>
                <a:srgbClr val="1445A8"/>
              </a:solidFill>
              <a:cs typeface="Arial" charset="0"/>
            </a:endParaRPr>
          </a:p>
          <a:p>
            <a:pPr marL="0" indent="0">
              <a:buNone/>
            </a:pPr>
            <a:endParaRPr lang="en-US" sz="2200" dirty="0">
              <a:solidFill>
                <a:srgbClr val="1445A8"/>
              </a:solidFill>
              <a:cs typeface="Arial" charset="0"/>
            </a:endParaRPr>
          </a:p>
          <a:p>
            <a:pPr marL="0" indent="0">
              <a:buNone/>
            </a:pPr>
            <a:r>
              <a:rPr lang="en-US" sz="2200" b="1" dirty="0" smtClean="0">
                <a:solidFill>
                  <a:srgbClr val="1445A8"/>
                </a:solidFill>
                <a:cs typeface="Arial" charset="0"/>
              </a:rPr>
              <a:t>Global Strategy on Improving Agricultural Statistics </a:t>
            </a:r>
            <a:endParaRPr lang="en-US" sz="2200" b="1" dirty="0">
              <a:solidFill>
                <a:srgbClr val="1445A8"/>
              </a:solidFill>
              <a:cs typeface="Arial" charset="0"/>
            </a:endParaRPr>
          </a:p>
        </p:txBody>
      </p:sp>
      <p:sp>
        <p:nvSpPr>
          <p:cNvPr id="3" name="Title 2"/>
          <p:cNvSpPr>
            <a:spLocks noGrp="1"/>
          </p:cNvSpPr>
          <p:nvPr>
            <p:ph type="title"/>
          </p:nvPr>
        </p:nvSpPr>
        <p:spPr/>
        <p:txBody>
          <a:bodyPr/>
          <a:lstStyle/>
          <a:p>
            <a:pPr algn="ctr"/>
            <a:r>
              <a:rPr lang="en-GB" sz="2800" b="1" dirty="0" smtClean="0">
                <a:solidFill>
                  <a:srgbClr val="1445A8"/>
                </a:solidFill>
                <a:latin typeface="+mn-lt"/>
                <a:ea typeface="+mn-ea"/>
                <a:cs typeface="Arial" charset="0"/>
              </a:rPr>
              <a:t>Background and context</a:t>
            </a:r>
            <a:endParaRPr lang="en-US" sz="2800" b="1" dirty="0">
              <a:solidFill>
                <a:srgbClr val="1445A8"/>
              </a:solidFill>
              <a:latin typeface="+mn-lt"/>
              <a:ea typeface="+mn-ea"/>
              <a:cs typeface="Arial" charset="0"/>
            </a:endParaRPr>
          </a:p>
        </p:txBody>
      </p:sp>
      <p:pic>
        <p:nvPicPr>
          <p:cNvPr id="5" name="Picture 4"/>
          <p:cNvPicPr>
            <a:picLocks noChangeAspect="1"/>
          </p:cNvPicPr>
          <p:nvPr/>
        </p:nvPicPr>
        <p:blipFill>
          <a:blip r:embed="rId3"/>
          <a:stretch>
            <a:fillRect/>
          </a:stretch>
        </p:blipFill>
        <p:spPr>
          <a:xfrm>
            <a:off x="6444208" y="4814124"/>
            <a:ext cx="2699792" cy="2051888"/>
          </a:xfrm>
          <a:prstGeom prst="rect">
            <a:avLst/>
          </a:prstGeom>
        </p:spPr>
      </p:pic>
    </p:spTree>
    <p:extLst>
      <p:ext uri="{BB962C8B-B14F-4D97-AF65-F5344CB8AC3E}">
        <p14:creationId xmlns:p14="http://schemas.microsoft.com/office/powerpoint/2010/main" val="30549964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684213" y="1484784"/>
            <a:ext cx="5183931" cy="750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b="1" dirty="0" smtClean="0">
                <a:solidFill>
                  <a:srgbClr val="1445A8"/>
                </a:solidFill>
                <a:cs typeface="Arial" charset="0"/>
              </a:rPr>
              <a:t>• </a:t>
            </a:r>
            <a:r>
              <a:rPr lang="en-GB" dirty="0" smtClean="0">
                <a:solidFill>
                  <a:srgbClr val="1445A8"/>
                </a:solidFill>
                <a:cs typeface="Arial" charset="0"/>
              </a:rPr>
              <a:t>Enhancing </a:t>
            </a:r>
            <a:r>
              <a:rPr lang="en-GB" dirty="0">
                <a:solidFill>
                  <a:srgbClr val="1445A8"/>
                </a:solidFill>
                <a:cs typeface="Arial" charset="0"/>
              </a:rPr>
              <a:t>the </a:t>
            </a:r>
            <a:r>
              <a:rPr lang="en-GB" b="1" dirty="0">
                <a:solidFill>
                  <a:srgbClr val="1445A8"/>
                </a:solidFill>
                <a:cs typeface="Arial" charset="0"/>
              </a:rPr>
              <a:t>use of existing agricultural statistics and related common </a:t>
            </a:r>
            <a:r>
              <a:rPr lang="en-GB" b="1" dirty="0" smtClean="0">
                <a:solidFill>
                  <a:srgbClr val="1445A8"/>
                </a:solidFill>
                <a:cs typeface="Arial" charset="0"/>
              </a:rPr>
              <a:t>frameworks</a:t>
            </a:r>
            <a:endParaRPr lang="en-GB" dirty="0">
              <a:solidFill>
                <a:srgbClr val="1445A8"/>
              </a:solidFill>
              <a:cs typeface="Arial" charset="0"/>
            </a:endParaRPr>
          </a:p>
          <a:p>
            <a:endParaRPr lang="en-GB" dirty="0">
              <a:solidFill>
                <a:srgbClr val="1445A8"/>
              </a:solidFill>
              <a:cs typeface="Arial" charset="0"/>
            </a:endParaRPr>
          </a:p>
          <a:p>
            <a:r>
              <a:rPr lang="en-GB" dirty="0" smtClean="0">
                <a:solidFill>
                  <a:srgbClr val="1445A8"/>
                </a:solidFill>
                <a:cs typeface="Arial" charset="0"/>
              </a:rPr>
              <a:t>• Providing </a:t>
            </a:r>
            <a:r>
              <a:rPr lang="en-GB" dirty="0">
                <a:solidFill>
                  <a:srgbClr val="1445A8"/>
                </a:solidFill>
                <a:cs typeface="Arial" charset="0"/>
              </a:rPr>
              <a:t>a </a:t>
            </a:r>
            <a:r>
              <a:rPr lang="en-GB" b="1" dirty="0">
                <a:solidFill>
                  <a:srgbClr val="1445A8"/>
                </a:solidFill>
                <a:cs typeface="Arial" charset="0"/>
              </a:rPr>
              <a:t>consistent, comprehensive, and coordinating framework to link data </a:t>
            </a:r>
            <a:r>
              <a:rPr lang="en-GB" b="1" dirty="0" smtClean="0">
                <a:solidFill>
                  <a:srgbClr val="1445A8"/>
                </a:solidFill>
                <a:cs typeface="Arial" charset="0"/>
              </a:rPr>
              <a:t>collected</a:t>
            </a:r>
            <a:endParaRPr lang="en-GB" dirty="0">
              <a:solidFill>
                <a:srgbClr val="1445A8"/>
              </a:solidFill>
              <a:cs typeface="Arial" charset="0"/>
            </a:endParaRPr>
          </a:p>
          <a:p>
            <a:endParaRPr lang="en-GB" dirty="0">
              <a:solidFill>
                <a:srgbClr val="1445A8"/>
              </a:solidFill>
              <a:cs typeface="Arial" charset="0"/>
            </a:endParaRPr>
          </a:p>
          <a:p>
            <a:r>
              <a:rPr lang="en-GB" dirty="0" smtClean="0">
                <a:solidFill>
                  <a:srgbClr val="1445A8"/>
                </a:solidFill>
                <a:cs typeface="Arial" charset="0"/>
              </a:rPr>
              <a:t>• Providing </a:t>
            </a:r>
            <a:r>
              <a:rPr lang="en-GB" dirty="0">
                <a:solidFill>
                  <a:srgbClr val="1445A8"/>
                </a:solidFill>
                <a:cs typeface="Arial" charset="0"/>
              </a:rPr>
              <a:t>a </a:t>
            </a:r>
            <a:r>
              <a:rPr lang="en-GB" b="1" dirty="0">
                <a:solidFill>
                  <a:srgbClr val="1445A8"/>
                </a:solidFill>
                <a:cs typeface="Arial" charset="0"/>
              </a:rPr>
              <a:t>sound basis for the measurement of a set of economic, social, and environmental </a:t>
            </a:r>
            <a:r>
              <a:rPr lang="en-GB" b="1" dirty="0" smtClean="0">
                <a:solidFill>
                  <a:srgbClr val="1445A8"/>
                </a:solidFill>
                <a:cs typeface="Arial" charset="0"/>
              </a:rPr>
              <a:t>indicator</a:t>
            </a:r>
            <a:endParaRPr lang="en-GB" dirty="0">
              <a:solidFill>
                <a:srgbClr val="1445A8"/>
              </a:solidFill>
              <a:cs typeface="Arial" charset="0"/>
            </a:endParaRPr>
          </a:p>
          <a:p>
            <a:endParaRPr lang="en-GB" dirty="0">
              <a:solidFill>
                <a:srgbClr val="1445A8"/>
              </a:solidFill>
              <a:cs typeface="Arial" charset="0"/>
            </a:endParaRPr>
          </a:p>
          <a:p>
            <a:r>
              <a:rPr lang="en-GB" dirty="0" smtClean="0">
                <a:solidFill>
                  <a:srgbClr val="1445A8"/>
                </a:solidFill>
                <a:cs typeface="Arial" charset="0"/>
              </a:rPr>
              <a:t>• Providing </a:t>
            </a:r>
            <a:r>
              <a:rPr lang="en-GB" dirty="0">
                <a:solidFill>
                  <a:srgbClr val="1445A8"/>
                </a:solidFill>
                <a:cs typeface="Arial" charset="0"/>
              </a:rPr>
              <a:t>a framework to </a:t>
            </a:r>
            <a:r>
              <a:rPr lang="en-GB" b="1" dirty="0">
                <a:solidFill>
                  <a:srgbClr val="1445A8"/>
                </a:solidFill>
                <a:cs typeface="Arial" charset="0"/>
              </a:rPr>
              <a:t>expand the analytical capabilities of the original FAO </a:t>
            </a:r>
            <a:r>
              <a:rPr lang="en-GB" b="1" dirty="0" smtClean="0">
                <a:solidFill>
                  <a:srgbClr val="1445A8"/>
                </a:solidFill>
                <a:cs typeface="Arial" charset="0"/>
              </a:rPr>
              <a:t>SEAFA </a:t>
            </a:r>
            <a:r>
              <a:rPr lang="en-GB" dirty="0" smtClean="0">
                <a:solidFill>
                  <a:srgbClr val="1445A8"/>
                </a:solidFill>
                <a:cs typeface="Arial" charset="0"/>
              </a:rPr>
              <a:t>(Economic Accounts for Agriculture)</a:t>
            </a:r>
            <a:endParaRPr lang="en-GB" dirty="0">
              <a:solidFill>
                <a:srgbClr val="1445A8"/>
              </a:solidFill>
              <a:cs typeface="Arial" charset="0"/>
            </a:endParaRPr>
          </a:p>
          <a:p>
            <a:endParaRPr lang="en-GB" dirty="0">
              <a:solidFill>
                <a:srgbClr val="1445A8"/>
              </a:solidFill>
              <a:cs typeface="Arial" charset="0"/>
            </a:endParaRPr>
          </a:p>
          <a:p>
            <a:r>
              <a:rPr lang="en-GB" dirty="0" smtClean="0">
                <a:solidFill>
                  <a:srgbClr val="1445A8"/>
                </a:solidFill>
                <a:cs typeface="Arial" charset="0"/>
              </a:rPr>
              <a:t>•Providing </a:t>
            </a:r>
            <a:r>
              <a:rPr lang="en-GB" dirty="0">
                <a:solidFill>
                  <a:srgbClr val="1445A8"/>
                </a:solidFill>
                <a:cs typeface="Arial" charset="0"/>
              </a:rPr>
              <a:t>a framework that </a:t>
            </a:r>
            <a:r>
              <a:rPr lang="en-GB" b="1" dirty="0">
                <a:solidFill>
                  <a:srgbClr val="1445A8"/>
                </a:solidFill>
                <a:cs typeface="Arial" charset="0"/>
              </a:rPr>
              <a:t>links to other SEEA subsystems</a:t>
            </a:r>
            <a:r>
              <a:rPr lang="en-GB" dirty="0">
                <a:solidFill>
                  <a:srgbClr val="1445A8"/>
                </a:solidFill>
                <a:cs typeface="Arial" charset="0"/>
              </a:rPr>
              <a:t> being articulated by other </a:t>
            </a:r>
            <a:r>
              <a:rPr lang="en-GB" dirty="0" smtClean="0">
                <a:solidFill>
                  <a:srgbClr val="1445A8"/>
                </a:solidFill>
                <a:cs typeface="Arial" charset="0"/>
              </a:rPr>
              <a:t>agencies. </a:t>
            </a:r>
            <a:endParaRPr lang="en-GB" dirty="0">
              <a:solidFill>
                <a:srgbClr val="1445A8"/>
              </a:solidFill>
              <a:cs typeface="Arial" charset="0"/>
            </a:endParaRPr>
          </a:p>
          <a:p>
            <a:endParaRPr lang="en-GB" dirty="0">
              <a:solidFill>
                <a:srgbClr val="1445A8"/>
              </a:solidFill>
              <a:cs typeface="Arial" charset="0"/>
            </a:endParaRPr>
          </a:p>
          <a:p>
            <a:pPr>
              <a:buFont typeface="Arial" charset="0"/>
              <a:buChar char="•"/>
            </a:pPr>
            <a:endParaRPr lang="en-GB" b="1" dirty="0">
              <a:solidFill>
                <a:srgbClr val="1445A8"/>
              </a:solidFill>
              <a:cs typeface="Arial" charset="0"/>
            </a:endParaRPr>
          </a:p>
          <a:p>
            <a:endParaRPr lang="en-US" sz="2400" b="1" dirty="0">
              <a:solidFill>
                <a:srgbClr val="1445A8"/>
              </a:solidFill>
              <a:cs typeface="Arial" charset="0"/>
            </a:endParaRPr>
          </a:p>
          <a:p>
            <a:endParaRPr lang="en-US" sz="2400" b="1" dirty="0">
              <a:solidFill>
                <a:srgbClr val="1445A8"/>
              </a:solidFill>
              <a:cs typeface="Arial" charset="0"/>
            </a:endParaRPr>
          </a:p>
          <a:p>
            <a:endParaRPr lang="en-GB" dirty="0"/>
          </a:p>
          <a:p>
            <a:endParaRPr lang="en-GB" dirty="0"/>
          </a:p>
        </p:txBody>
      </p:sp>
      <p:sp>
        <p:nvSpPr>
          <p:cNvPr id="2" name="Title 1"/>
          <p:cNvSpPr>
            <a:spLocks noGrp="1"/>
          </p:cNvSpPr>
          <p:nvPr>
            <p:ph type="title" idx="4294967295"/>
          </p:nvPr>
        </p:nvSpPr>
        <p:spPr>
          <a:xfrm>
            <a:off x="1177280" y="260648"/>
            <a:ext cx="7859216" cy="1138237"/>
          </a:xfrm>
          <a:prstGeom prst="rect">
            <a:avLst/>
          </a:prstGeom>
        </p:spPr>
        <p:txBody>
          <a:bodyPr/>
          <a:lstStyle/>
          <a:p>
            <a:pPr algn="ctr"/>
            <a:r>
              <a:rPr lang="en-GB" sz="2800" b="1" dirty="0">
                <a:solidFill>
                  <a:srgbClr val="1445A8"/>
                </a:solidFill>
                <a:latin typeface="+mn-lt"/>
                <a:cs typeface="Arial" charset="0"/>
              </a:rPr>
              <a:t>SEEA-</a:t>
            </a:r>
            <a:r>
              <a:rPr lang="en-GB" sz="2800" b="1" dirty="0" err="1" smtClean="0">
                <a:solidFill>
                  <a:srgbClr val="1445A8"/>
                </a:solidFill>
                <a:latin typeface="+mn-lt"/>
                <a:cs typeface="Arial" charset="0"/>
              </a:rPr>
              <a:t>Agri</a:t>
            </a:r>
            <a:r>
              <a:rPr lang="en-GB" sz="2800" b="1" dirty="0" smtClean="0">
                <a:solidFill>
                  <a:srgbClr val="1445A8"/>
                </a:solidFill>
                <a:latin typeface="+mn-lt"/>
                <a:cs typeface="Arial" charset="0"/>
              </a:rPr>
              <a:t> </a:t>
            </a:r>
            <a:r>
              <a:rPr lang="en-GB" sz="2800" b="1" dirty="0">
                <a:solidFill>
                  <a:srgbClr val="1445A8"/>
                </a:solidFill>
                <a:latin typeface="+mn-lt"/>
                <a:cs typeface="Arial" charset="0"/>
              </a:rPr>
              <a:t>aims to </a:t>
            </a:r>
            <a:r>
              <a:rPr lang="en-GB" sz="2800" b="1" dirty="0" smtClean="0">
                <a:solidFill>
                  <a:srgbClr val="1445A8"/>
                </a:solidFill>
                <a:latin typeface="+mn-lt"/>
                <a:cs typeface="Arial" charset="0"/>
              </a:rPr>
              <a:t>link </a:t>
            </a:r>
            <a:r>
              <a:rPr lang="en-GB" sz="2800" b="1" dirty="0">
                <a:solidFill>
                  <a:srgbClr val="1445A8"/>
                </a:solidFill>
                <a:latin typeface="+mn-lt"/>
                <a:cs typeface="Arial" charset="0"/>
              </a:rPr>
              <a:t>policy issues </a:t>
            </a:r>
            <a:r>
              <a:rPr lang="en-GB" sz="2800" b="1" dirty="0" smtClean="0">
                <a:solidFill>
                  <a:srgbClr val="1445A8"/>
                </a:solidFill>
                <a:latin typeface="+mn-lt"/>
                <a:cs typeface="Arial" charset="0"/>
              </a:rPr>
              <a:t>to </a:t>
            </a:r>
            <a:r>
              <a:rPr lang="en-GB" sz="2800" b="1" dirty="0">
                <a:solidFill>
                  <a:srgbClr val="1445A8"/>
                </a:solidFill>
                <a:latin typeface="+mn-lt"/>
                <a:cs typeface="Arial" charset="0"/>
              </a:rPr>
              <a:t>data </a:t>
            </a:r>
            <a:r>
              <a:rPr lang="en-GB" sz="2800" b="1" dirty="0" smtClean="0">
                <a:solidFill>
                  <a:srgbClr val="1445A8"/>
                </a:solidFill>
                <a:latin typeface="+mn-lt"/>
                <a:cs typeface="Arial" charset="0"/>
              </a:rPr>
              <a:t>needs</a:t>
            </a:r>
            <a:endParaRPr lang="en-GB" dirty="0">
              <a:latin typeface="+mn-lt"/>
            </a:endParaRPr>
          </a:p>
        </p:txBody>
      </p:sp>
      <p:pic>
        <p:nvPicPr>
          <p:cNvPr id="5" name="Picture 4"/>
          <p:cNvPicPr>
            <a:picLocks noChangeAspect="1"/>
          </p:cNvPicPr>
          <p:nvPr/>
        </p:nvPicPr>
        <p:blipFill>
          <a:blip r:embed="rId3"/>
          <a:stretch>
            <a:fillRect/>
          </a:stretch>
        </p:blipFill>
        <p:spPr>
          <a:xfrm>
            <a:off x="6228184" y="4978672"/>
            <a:ext cx="2952328" cy="1906712"/>
          </a:xfrm>
          <a:prstGeom prst="rect">
            <a:avLst/>
          </a:prstGeom>
        </p:spPr>
      </p:pic>
    </p:spTree>
    <p:extLst>
      <p:ext uri="{BB962C8B-B14F-4D97-AF65-F5344CB8AC3E}">
        <p14:creationId xmlns:p14="http://schemas.microsoft.com/office/powerpoint/2010/main" val="712735370"/>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xmlns:p14="http://schemas.microsoft.com/office/powerpoint/2010/main" spd="slow" advTm="300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602000"/>
            <a:ext cx="5112112" cy="4995352"/>
          </a:xfrm>
        </p:spPr>
        <p:txBody>
          <a:bodyPr>
            <a:normAutofit lnSpcReduction="10000"/>
          </a:bodyPr>
          <a:lstStyle/>
          <a:p>
            <a:r>
              <a:rPr lang="en-US" sz="2200" b="1" dirty="0" smtClean="0">
                <a:solidFill>
                  <a:srgbClr val="1445A8"/>
                </a:solidFill>
                <a:cs typeface="Arial" charset="0"/>
              </a:rPr>
              <a:t>Broad </a:t>
            </a:r>
            <a:r>
              <a:rPr lang="en-US" sz="2200" b="1" dirty="0">
                <a:solidFill>
                  <a:srgbClr val="1445A8"/>
                </a:solidFill>
                <a:cs typeface="Arial" charset="0"/>
              </a:rPr>
              <a:t>definition of agriculture</a:t>
            </a:r>
            <a:r>
              <a:rPr lang="en-US" sz="2200" dirty="0">
                <a:solidFill>
                  <a:srgbClr val="1445A8"/>
                </a:solidFill>
                <a:cs typeface="Arial" charset="0"/>
              </a:rPr>
              <a:t>: crops, livestock, forestry and fisheries with primary and intensive use of environmental goods and </a:t>
            </a:r>
            <a:r>
              <a:rPr lang="en-US" sz="2200" dirty="0" smtClean="0">
                <a:solidFill>
                  <a:srgbClr val="1445A8"/>
                </a:solidFill>
                <a:cs typeface="Arial" charset="0"/>
              </a:rPr>
              <a:t>services</a:t>
            </a:r>
          </a:p>
          <a:p>
            <a:endParaRPr lang="en-US" sz="2200" dirty="0">
              <a:solidFill>
                <a:srgbClr val="1445A8"/>
              </a:solidFill>
              <a:cs typeface="Arial" charset="0"/>
            </a:endParaRPr>
          </a:p>
          <a:p>
            <a:r>
              <a:rPr lang="en-US" sz="2200" dirty="0">
                <a:solidFill>
                  <a:srgbClr val="1445A8"/>
                </a:solidFill>
                <a:cs typeface="Arial" charset="0"/>
              </a:rPr>
              <a:t>Different to the SEEA-CF focus, </a:t>
            </a:r>
            <a:r>
              <a:rPr lang="en-US" sz="2200" b="1" dirty="0">
                <a:solidFill>
                  <a:srgbClr val="1445A8"/>
                </a:solidFill>
                <a:cs typeface="Arial" charset="0"/>
              </a:rPr>
              <a:t>SEEA-AGRI focus on a group of </a:t>
            </a:r>
            <a:r>
              <a:rPr lang="en-US" sz="2200" b="1" dirty="0" smtClean="0">
                <a:solidFill>
                  <a:srgbClr val="1445A8"/>
                </a:solidFill>
                <a:cs typeface="Arial" charset="0"/>
              </a:rPr>
              <a:t>activities</a:t>
            </a:r>
          </a:p>
          <a:p>
            <a:endParaRPr lang="en-US" sz="2200" dirty="0">
              <a:solidFill>
                <a:srgbClr val="1445A8"/>
              </a:solidFill>
              <a:cs typeface="Arial" charset="0"/>
            </a:endParaRPr>
          </a:p>
          <a:p>
            <a:r>
              <a:rPr lang="en-US" sz="2200" dirty="0" smtClean="0">
                <a:solidFill>
                  <a:srgbClr val="1445A8"/>
                </a:solidFill>
                <a:cs typeface="Arial" charset="0"/>
              </a:rPr>
              <a:t>Linking production with</a:t>
            </a:r>
          </a:p>
          <a:p>
            <a:pPr lvl="1"/>
            <a:r>
              <a:rPr lang="en-US" sz="1800" dirty="0" smtClean="0">
                <a:solidFill>
                  <a:srgbClr val="1445A8"/>
                </a:solidFill>
                <a:cs typeface="Arial" charset="0"/>
              </a:rPr>
              <a:t>Full range of inputs: economic and environmental</a:t>
            </a:r>
          </a:p>
          <a:p>
            <a:pPr lvl="1"/>
            <a:r>
              <a:rPr lang="en-US" sz="1800" dirty="0" smtClean="0">
                <a:solidFill>
                  <a:srgbClr val="1445A8"/>
                </a:solidFill>
                <a:cs typeface="Arial" charset="0"/>
              </a:rPr>
              <a:t>Use and demand drivers (e.g. nutrition)</a:t>
            </a:r>
            <a:endParaRPr lang="en-US" sz="1800" dirty="0">
              <a:solidFill>
                <a:srgbClr val="1445A8"/>
              </a:solidFill>
              <a:cs typeface="Arial" charset="0"/>
            </a:endParaRPr>
          </a:p>
        </p:txBody>
      </p:sp>
      <p:sp>
        <p:nvSpPr>
          <p:cNvPr id="3" name="Title 2"/>
          <p:cNvSpPr>
            <a:spLocks noGrp="1"/>
          </p:cNvSpPr>
          <p:nvPr>
            <p:ph type="title"/>
          </p:nvPr>
        </p:nvSpPr>
        <p:spPr/>
        <p:txBody>
          <a:bodyPr/>
          <a:lstStyle/>
          <a:p>
            <a:pPr algn="ctr"/>
            <a:r>
              <a:rPr lang="en-GB" sz="2800" b="1" dirty="0" smtClean="0">
                <a:solidFill>
                  <a:srgbClr val="1445A8"/>
                </a:solidFill>
                <a:latin typeface="+mn-lt"/>
                <a:ea typeface="+mn-ea"/>
                <a:cs typeface="Arial" charset="0"/>
              </a:rPr>
              <a:t>Coverage</a:t>
            </a:r>
            <a:endParaRPr lang="en-US" sz="2800" b="1" dirty="0">
              <a:solidFill>
                <a:srgbClr val="1445A8"/>
              </a:solidFill>
              <a:latin typeface="+mn-lt"/>
              <a:ea typeface="+mn-ea"/>
              <a:cs typeface="Arial" charset="0"/>
            </a:endParaRPr>
          </a:p>
        </p:txBody>
      </p:sp>
      <p:pic>
        <p:nvPicPr>
          <p:cNvPr id="5" name="Picture 4"/>
          <p:cNvPicPr>
            <a:picLocks noChangeAspect="1"/>
          </p:cNvPicPr>
          <p:nvPr/>
        </p:nvPicPr>
        <p:blipFill>
          <a:blip r:embed="rId3"/>
          <a:stretch>
            <a:fillRect/>
          </a:stretch>
        </p:blipFill>
        <p:spPr>
          <a:xfrm>
            <a:off x="6156176" y="4509120"/>
            <a:ext cx="2987824" cy="2356892"/>
          </a:xfrm>
          <a:prstGeom prst="rect">
            <a:avLst/>
          </a:prstGeom>
        </p:spPr>
      </p:pic>
    </p:spTree>
    <p:extLst>
      <p:ext uri="{BB962C8B-B14F-4D97-AF65-F5344CB8AC3E}">
        <p14:creationId xmlns:p14="http://schemas.microsoft.com/office/powerpoint/2010/main" val="24389658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672" y="44624"/>
            <a:ext cx="7067128" cy="1143000"/>
          </a:xfrm>
          <a:prstGeom prst="rect">
            <a:avLst/>
          </a:prstGeom>
        </p:spPr>
        <p:txBody>
          <a:bodyPr/>
          <a:lstStyle/>
          <a:p>
            <a:pPr algn="ctr"/>
            <a:r>
              <a:rPr lang="en-GB" sz="2800" b="1" dirty="0" smtClean="0">
                <a:solidFill>
                  <a:srgbClr val="1445A8"/>
                </a:solidFill>
                <a:latin typeface="+mn-lt"/>
                <a:cs typeface="Arial" charset="0"/>
              </a:rPr>
              <a:t>SNA, SEEA-CF, SEEA</a:t>
            </a:r>
            <a:r>
              <a:rPr lang="en-GB" sz="2800" b="1" dirty="0">
                <a:solidFill>
                  <a:srgbClr val="1445A8"/>
                </a:solidFill>
                <a:latin typeface="+mn-lt"/>
                <a:cs typeface="Arial" charset="0"/>
              </a:rPr>
              <a:t>-</a:t>
            </a:r>
            <a:r>
              <a:rPr lang="en-GB" sz="2800" b="1" dirty="0" smtClean="0">
                <a:solidFill>
                  <a:srgbClr val="1445A8"/>
                </a:solidFill>
                <a:latin typeface="+mn-lt"/>
                <a:cs typeface="Arial" charset="0"/>
              </a:rPr>
              <a:t>AGRI </a:t>
            </a:r>
            <a:br>
              <a:rPr lang="en-GB" sz="2800" b="1" dirty="0" smtClean="0">
                <a:solidFill>
                  <a:srgbClr val="1445A8"/>
                </a:solidFill>
                <a:latin typeface="+mn-lt"/>
                <a:cs typeface="Arial" charset="0"/>
              </a:rPr>
            </a:br>
            <a:r>
              <a:rPr lang="en-GB" sz="2800" b="1" dirty="0" smtClean="0">
                <a:solidFill>
                  <a:srgbClr val="1445A8"/>
                </a:solidFill>
                <a:latin typeface="+mn-lt"/>
                <a:cs typeface="Arial" charset="0"/>
              </a:rPr>
              <a:t>and FAO datasets</a:t>
            </a:r>
            <a:endParaRPr lang="en-GB" dirty="0">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07952771"/>
              </p:ext>
            </p:extLst>
          </p:nvPr>
        </p:nvGraphicFramePr>
        <p:xfrm>
          <a:off x="359172" y="1746068"/>
          <a:ext cx="8389292" cy="4931564"/>
        </p:xfrm>
        <a:graphic>
          <a:graphicData uri="http://schemas.openxmlformats.org/presentationml/2006/ole">
            <mc:AlternateContent xmlns:mc="http://schemas.openxmlformats.org/markup-compatibility/2006">
              <mc:Choice xmlns:v="urn:schemas-microsoft-com:vml" Requires="v">
                <p:oleObj spid="_x0000_s11350" name="Document" r:id="rId4" imgW="6121400" imgH="2641600" progId="Word.Document.12">
                  <p:embed/>
                </p:oleObj>
              </mc:Choice>
              <mc:Fallback>
                <p:oleObj name="Document" r:id="rId4" imgW="6121400" imgH="2641600" progId="Word.Document.12">
                  <p:embed/>
                  <p:pic>
                    <p:nvPicPr>
                      <p:cNvPr id="0" name=""/>
                      <p:cNvPicPr/>
                      <p:nvPr/>
                    </p:nvPicPr>
                    <p:blipFill>
                      <a:blip r:embed="rId5"/>
                      <a:stretch>
                        <a:fillRect/>
                      </a:stretch>
                    </p:blipFill>
                    <p:spPr>
                      <a:xfrm>
                        <a:off x="359172" y="1746068"/>
                        <a:ext cx="8389292" cy="4931564"/>
                      </a:xfrm>
                      <a:prstGeom prst="rect">
                        <a:avLst/>
                      </a:prstGeom>
                    </p:spPr>
                  </p:pic>
                </p:oleObj>
              </mc:Fallback>
            </mc:AlternateContent>
          </a:graphicData>
        </a:graphic>
      </p:graphicFrame>
    </p:spTree>
    <p:extLst>
      <p:ext uri="{BB962C8B-B14F-4D97-AF65-F5344CB8AC3E}">
        <p14:creationId xmlns:p14="http://schemas.microsoft.com/office/powerpoint/2010/main" val="3358644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684213" y="908050"/>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a:p>
            <a:endParaRPr lang="en-GB"/>
          </a:p>
        </p:txBody>
      </p:sp>
      <p:sp>
        <p:nvSpPr>
          <p:cNvPr id="29699" name="Rectangle 1"/>
          <p:cNvSpPr>
            <a:spLocks noChangeArrowheads="1"/>
          </p:cNvSpPr>
          <p:nvPr/>
        </p:nvSpPr>
        <p:spPr bwMode="auto">
          <a:xfrm>
            <a:off x="684213" y="1082675"/>
            <a:ext cx="7200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a:p>
            <a:endParaRPr lang="en-GB"/>
          </a:p>
        </p:txBody>
      </p:sp>
      <p:sp>
        <p:nvSpPr>
          <p:cNvPr id="36868" name="Rectangle 2"/>
          <p:cNvSpPr>
            <a:spLocks noChangeArrowheads="1"/>
          </p:cNvSpPr>
          <p:nvPr/>
        </p:nvSpPr>
        <p:spPr bwMode="auto">
          <a:xfrm>
            <a:off x="684213" y="1340768"/>
            <a:ext cx="4823891" cy="517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400" b="1" dirty="0" smtClean="0">
                <a:solidFill>
                  <a:srgbClr val="1445A8"/>
                </a:solidFill>
                <a:cs typeface="Arial" charset="0"/>
              </a:rPr>
              <a:t>SEEA-</a:t>
            </a:r>
            <a:r>
              <a:rPr lang="en-GB" sz="2400" b="1" dirty="0" err="1" smtClean="0">
                <a:solidFill>
                  <a:srgbClr val="1445A8"/>
                </a:solidFill>
                <a:cs typeface="Arial" charset="0"/>
              </a:rPr>
              <a:t>Agri</a:t>
            </a:r>
            <a:r>
              <a:rPr lang="en-GB" sz="2400" b="1" dirty="0" smtClean="0">
                <a:solidFill>
                  <a:srgbClr val="1445A8"/>
                </a:solidFill>
                <a:cs typeface="Arial" charset="0"/>
              </a:rPr>
              <a:t> provides a combined presentation of information.</a:t>
            </a:r>
          </a:p>
          <a:p>
            <a:endParaRPr lang="en-GB" b="1" dirty="0">
              <a:solidFill>
                <a:srgbClr val="1445A8"/>
              </a:solidFill>
              <a:cs typeface="Arial" charset="0"/>
            </a:endParaRPr>
          </a:p>
          <a:p>
            <a:r>
              <a:rPr lang="en-GB" sz="2000" b="1" dirty="0" smtClean="0">
                <a:solidFill>
                  <a:srgbClr val="1445A8"/>
                </a:solidFill>
                <a:cs typeface="Arial" charset="0"/>
              </a:rPr>
              <a:t>For example: analyse relationship between the production of wheat and</a:t>
            </a:r>
            <a:endParaRPr lang="en-GB" sz="2400" b="1" dirty="0" smtClean="0">
              <a:solidFill>
                <a:srgbClr val="1445A8"/>
              </a:solidFill>
              <a:cs typeface="Arial" charset="0"/>
            </a:endParaRPr>
          </a:p>
          <a:p>
            <a:pPr marL="800100" lvl="1" indent="-342900">
              <a:buFont typeface="Arial"/>
              <a:buChar char="•"/>
            </a:pPr>
            <a:r>
              <a:rPr lang="en-GB" dirty="0" smtClean="0">
                <a:solidFill>
                  <a:srgbClr val="1445A8"/>
                </a:solidFill>
                <a:cs typeface="Arial" charset="0"/>
              </a:rPr>
              <a:t>Inputs of water, fertilizer, pesticides, energy, </a:t>
            </a:r>
            <a:r>
              <a:rPr lang="en-GB" dirty="0" err="1" smtClean="0">
                <a:solidFill>
                  <a:srgbClr val="1445A8"/>
                </a:solidFill>
                <a:cs typeface="Arial" charset="0"/>
              </a:rPr>
              <a:t>etc</a:t>
            </a:r>
            <a:r>
              <a:rPr lang="en-GB" dirty="0" smtClean="0">
                <a:solidFill>
                  <a:srgbClr val="1445A8"/>
                </a:solidFill>
                <a:cs typeface="Arial" charset="0"/>
              </a:rPr>
              <a:t>;</a:t>
            </a:r>
          </a:p>
          <a:p>
            <a:pPr marL="800100" lvl="1" indent="-342900">
              <a:buFont typeface="Arial"/>
              <a:buChar char="•"/>
            </a:pPr>
            <a:r>
              <a:rPr lang="en-GB" dirty="0" smtClean="0">
                <a:solidFill>
                  <a:srgbClr val="1445A8"/>
                </a:solidFill>
                <a:cs typeface="Arial" charset="0"/>
              </a:rPr>
              <a:t>Labour inputs;</a:t>
            </a:r>
          </a:p>
          <a:p>
            <a:pPr marL="800100" lvl="1" indent="-342900">
              <a:buFont typeface="Arial"/>
              <a:buChar char="•"/>
            </a:pPr>
            <a:r>
              <a:rPr lang="en-GB" dirty="0" smtClean="0">
                <a:solidFill>
                  <a:srgbClr val="1445A8"/>
                </a:solidFill>
                <a:cs typeface="Arial" charset="0"/>
              </a:rPr>
              <a:t>Changes in land area and soil quality;</a:t>
            </a:r>
          </a:p>
          <a:p>
            <a:pPr marL="800100" lvl="1" indent="-342900">
              <a:buFont typeface="Arial"/>
              <a:buChar char="•"/>
            </a:pPr>
            <a:r>
              <a:rPr lang="en-GB" dirty="0" smtClean="0">
                <a:solidFill>
                  <a:srgbClr val="1445A8"/>
                </a:solidFill>
                <a:cs typeface="Arial" charset="0"/>
              </a:rPr>
              <a:t>Generation of residuals – emissions, crop residues;</a:t>
            </a:r>
          </a:p>
          <a:p>
            <a:pPr marL="800100" lvl="1" indent="-342900">
              <a:buFont typeface="Arial"/>
              <a:buChar char="•"/>
            </a:pPr>
            <a:r>
              <a:rPr lang="en-GB" dirty="0" smtClean="0">
                <a:solidFill>
                  <a:srgbClr val="1445A8"/>
                </a:solidFill>
                <a:cs typeface="Arial" charset="0"/>
              </a:rPr>
              <a:t>Use of assets – sowing and harvesting equipment;</a:t>
            </a:r>
          </a:p>
          <a:p>
            <a:pPr marL="800100" lvl="1" indent="-342900">
              <a:buFont typeface="Arial"/>
              <a:buChar char="•"/>
            </a:pPr>
            <a:r>
              <a:rPr lang="en-GB" dirty="0" smtClean="0">
                <a:solidFill>
                  <a:srgbClr val="1445A8"/>
                </a:solidFill>
                <a:cs typeface="Arial" charset="0"/>
              </a:rPr>
              <a:t>Cost of production, value added and incomes</a:t>
            </a:r>
          </a:p>
        </p:txBody>
      </p:sp>
      <p:sp>
        <p:nvSpPr>
          <p:cNvPr id="3" name="Title 2"/>
          <p:cNvSpPr>
            <a:spLocks noGrp="1"/>
          </p:cNvSpPr>
          <p:nvPr>
            <p:ph type="title" idx="4294967295"/>
          </p:nvPr>
        </p:nvSpPr>
        <p:spPr>
          <a:xfrm>
            <a:off x="1526976" y="188640"/>
            <a:ext cx="7077472" cy="1143000"/>
          </a:xfrm>
          <a:prstGeom prst="rect">
            <a:avLst/>
          </a:prstGeom>
        </p:spPr>
        <p:txBody>
          <a:bodyPr/>
          <a:lstStyle/>
          <a:p>
            <a:pPr algn="ctr">
              <a:defRPr/>
            </a:pPr>
            <a:r>
              <a:rPr lang="en-GB" sz="3200" b="1" kern="1200" dirty="0" smtClean="0">
                <a:solidFill>
                  <a:srgbClr val="1445A8"/>
                </a:solidFill>
                <a:latin typeface="+mn-lt"/>
                <a:ea typeface="+mn-ea"/>
                <a:cs typeface="Arial"/>
              </a:rPr>
              <a:t>Combined presentations and analytical possibilities</a:t>
            </a:r>
            <a:endParaRPr lang="en-GB" dirty="0">
              <a:latin typeface="+mn-lt"/>
            </a:endParaRPr>
          </a:p>
        </p:txBody>
      </p:sp>
      <p:pic>
        <p:nvPicPr>
          <p:cNvPr id="6" name="Picture 5"/>
          <p:cNvPicPr>
            <a:picLocks noChangeAspect="1"/>
          </p:cNvPicPr>
          <p:nvPr/>
        </p:nvPicPr>
        <p:blipFill>
          <a:blip r:embed="rId3"/>
          <a:stretch>
            <a:fillRect/>
          </a:stretch>
        </p:blipFill>
        <p:spPr>
          <a:xfrm>
            <a:off x="7021512" y="5173074"/>
            <a:ext cx="2159000" cy="1712310"/>
          </a:xfrm>
          <a:prstGeom prst="rect">
            <a:avLst/>
          </a:prstGeom>
        </p:spPr>
      </p:pic>
    </p:spTree>
    <p:extLst>
      <p:ext uri="{BB962C8B-B14F-4D97-AF65-F5344CB8AC3E}">
        <p14:creationId xmlns:p14="http://schemas.microsoft.com/office/powerpoint/2010/main" val="670624754"/>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xmlns:p14="http://schemas.microsoft.com/office/powerpoint/2010/main" spd="slow" advTm="300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684213" y="908050"/>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a:p>
            <a:endParaRPr lang="en-GB"/>
          </a:p>
        </p:txBody>
      </p:sp>
      <p:sp>
        <p:nvSpPr>
          <p:cNvPr id="29699" name="Rectangle 1"/>
          <p:cNvSpPr>
            <a:spLocks noChangeArrowheads="1"/>
          </p:cNvSpPr>
          <p:nvPr/>
        </p:nvSpPr>
        <p:spPr bwMode="auto">
          <a:xfrm>
            <a:off x="684213" y="1082675"/>
            <a:ext cx="7200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a:p>
            <a:endParaRPr lang="en-GB"/>
          </a:p>
        </p:txBody>
      </p:sp>
      <p:sp>
        <p:nvSpPr>
          <p:cNvPr id="36868" name="Rectangle 2"/>
          <p:cNvSpPr>
            <a:spLocks noChangeArrowheads="1"/>
          </p:cNvSpPr>
          <p:nvPr/>
        </p:nvSpPr>
        <p:spPr bwMode="auto">
          <a:xfrm>
            <a:off x="684213" y="1340768"/>
            <a:ext cx="4823891"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Char char="•"/>
            </a:pPr>
            <a:r>
              <a:rPr lang="en-GB" sz="2400" dirty="0" smtClean="0">
                <a:solidFill>
                  <a:srgbClr val="1445A8"/>
                </a:solidFill>
                <a:cs typeface="Arial" charset="0"/>
              </a:rPr>
              <a:t>Initial design of PSUT, asset accounts, land accounts and logic of combined </a:t>
            </a:r>
            <a:r>
              <a:rPr lang="en-GB" sz="2400" dirty="0">
                <a:solidFill>
                  <a:srgbClr val="1445A8"/>
                </a:solidFill>
                <a:cs typeface="Arial" charset="0"/>
              </a:rPr>
              <a:t>p</a:t>
            </a:r>
            <a:r>
              <a:rPr lang="en-GB" sz="2400" dirty="0" smtClean="0">
                <a:solidFill>
                  <a:srgbClr val="1445A8"/>
                </a:solidFill>
                <a:cs typeface="Arial" charset="0"/>
              </a:rPr>
              <a:t>resentations</a:t>
            </a:r>
            <a:br>
              <a:rPr lang="en-GB" sz="2400" dirty="0" smtClean="0">
                <a:solidFill>
                  <a:srgbClr val="1445A8"/>
                </a:solidFill>
                <a:cs typeface="Arial" charset="0"/>
              </a:rPr>
            </a:br>
            <a:endParaRPr lang="en-GB" sz="2400" dirty="0" smtClean="0">
              <a:solidFill>
                <a:srgbClr val="1445A8"/>
              </a:solidFill>
              <a:cs typeface="Arial" charset="0"/>
            </a:endParaRPr>
          </a:p>
          <a:p>
            <a:pPr>
              <a:buFont typeface="Arial" charset="0"/>
              <a:buChar char="•"/>
            </a:pPr>
            <a:r>
              <a:rPr lang="en-GB" sz="2400" dirty="0">
                <a:solidFill>
                  <a:srgbClr val="1445A8"/>
                </a:solidFill>
                <a:cs typeface="Arial" charset="0"/>
              </a:rPr>
              <a:t> </a:t>
            </a:r>
            <a:r>
              <a:rPr lang="en-GB" sz="2400" dirty="0" smtClean="0">
                <a:solidFill>
                  <a:srgbClr val="1445A8"/>
                </a:solidFill>
                <a:cs typeface="Arial" charset="0"/>
              </a:rPr>
              <a:t>Discussions on indicators and analysis</a:t>
            </a:r>
          </a:p>
          <a:p>
            <a:pPr>
              <a:buFont typeface="Arial" charset="0"/>
              <a:buChar char="•"/>
            </a:pPr>
            <a:endParaRPr lang="en-GB" sz="2400" dirty="0">
              <a:solidFill>
                <a:srgbClr val="1445A8"/>
              </a:solidFill>
              <a:cs typeface="Arial" charset="0"/>
            </a:endParaRPr>
          </a:p>
          <a:p>
            <a:pPr>
              <a:buFont typeface="Arial" charset="0"/>
              <a:buChar char="•"/>
            </a:pPr>
            <a:r>
              <a:rPr lang="en-GB" sz="2400" dirty="0" smtClean="0">
                <a:solidFill>
                  <a:srgbClr val="1445A8"/>
                </a:solidFill>
                <a:cs typeface="Arial" charset="0"/>
              </a:rPr>
              <a:t> Commence proof of concept using FAO data</a:t>
            </a:r>
            <a:endParaRPr lang="en-GB" sz="2400" dirty="0">
              <a:solidFill>
                <a:srgbClr val="1445A8"/>
              </a:solidFill>
              <a:cs typeface="Arial" charset="0"/>
            </a:endParaRPr>
          </a:p>
          <a:p>
            <a:pPr lvl="1"/>
            <a:r>
              <a:rPr lang="en-GB" sz="2400" dirty="0" smtClean="0">
                <a:solidFill>
                  <a:srgbClr val="1445A8"/>
                </a:solidFill>
                <a:cs typeface="Arial" charset="0"/>
              </a:rPr>
              <a:t>• Investigations of data availability within FAO datasets</a:t>
            </a:r>
            <a:endParaRPr lang="en-GB" sz="2400" dirty="0">
              <a:solidFill>
                <a:srgbClr val="1445A8"/>
              </a:solidFill>
              <a:cs typeface="Arial" charset="0"/>
            </a:endParaRPr>
          </a:p>
          <a:p>
            <a:pPr lvl="1">
              <a:buFont typeface="Arial"/>
              <a:buChar char="•"/>
            </a:pPr>
            <a:r>
              <a:rPr lang="en-GB" sz="2400" dirty="0" smtClean="0">
                <a:solidFill>
                  <a:srgbClr val="1445A8"/>
                </a:solidFill>
                <a:cs typeface="Arial" charset="0"/>
              </a:rPr>
              <a:t> Discussions on development of database</a:t>
            </a:r>
          </a:p>
          <a:p>
            <a:pPr>
              <a:buFont typeface="Arial"/>
              <a:buChar char="•"/>
            </a:pPr>
            <a:endParaRPr lang="en-GB" b="1" dirty="0" smtClean="0">
              <a:solidFill>
                <a:srgbClr val="1445A8"/>
              </a:solidFill>
              <a:cs typeface="Arial" charset="0"/>
            </a:endParaRPr>
          </a:p>
        </p:txBody>
      </p:sp>
      <p:sp>
        <p:nvSpPr>
          <p:cNvPr id="3" name="Title 2"/>
          <p:cNvSpPr>
            <a:spLocks noGrp="1"/>
          </p:cNvSpPr>
          <p:nvPr>
            <p:ph type="title" idx="4294967295"/>
          </p:nvPr>
        </p:nvSpPr>
        <p:spPr>
          <a:xfrm>
            <a:off x="1526976" y="188640"/>
            <a:ext cx="7077472" cy="1143000"/>
          </a:xfrm>
          <a:prstGeom prst="rect">
            <a:avLst/>
          </a:prstGeom>
        </p:spPr>
        <p:txBody>
          <a:bodyPr/>
          <a:lstStyle/>
          <a:p>
            <a:pPr algn="ctr">
              <a:defRPr/>
            </a:pPr>
            <a:r>
              <a:rPr lang="en-GB" sz="3200" b="1" kern="1200" dirty="0" smtClean="0">
                <a:solidFill>
                  <a:srgbClr val="1445A8"/>
                </a:solidFill>
                <a:latin typeface="+mn-lt"/>
                <a:ea typeface="+mn-ea"/>
                <a:cs typeface="Arial"/>
              </a:rPr>
              <a:t>Progress to date</a:t>
            </a:r>
            <a:endParaRPr lang="en-GB" dirty="0">
              <a:latin typeface="+mn-lt"/>
            </a:endParaRPr>
          </a:p>
        </p:txBody>
      </p:sp>
      <p:pic>
        <p:nvPicPr>
          <p:cNvPr id="6" name="Picture 5"/>
          <p:cNvPicPr>
            <a:picLocks noChangeAspect="1"/>
          </p:cNvPicPr>
          <p:nvPr/>
        </p:nvPicPr>
        <p:blipFill>
          <a:blip r:embed="rId3"/>
          <a:stretch>
            <a:fillRect/>
          </a:stretch>
        </p:blipFill>
        <p:spPr>
          <a:xfrm>
            <a:off x="6876256" y="5201886"/>
            <a:ext cx="2304256" cy="1827514"/>
          </a:xfrm>
          <a:prstGeom prst="rect">
            <a:avLst/>
          </a:prstGeom>
        </p:spPr>
      </p:pic>
    </p:spTree>
    <p:extLst>
      <p:ext uri="{BB962C8B-B14F-4D97-AF65-F5344CB8AC3E}">
        <p14:creationId xmlns:p14="http://schemas.microsoft.com/office/powerpoint/2010/main" val="3000329381"/>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xmlns:p14="http://schemas.microsoft.com/office/powerpoint/2010/main" spd="slow" advTm="300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423863" y="1340768"/>
            <a:ext cx="616436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a:buChar char="•"/>
            </a:pPr>
            <a:r>
              <a:rPr lang="en-GB" sz="2000" dirty="0" smtClean="0">
                <a:solidFill>
                  <a:srgbClr val="1445A8"/>
                </a:solidFill>
                <a:cs typeface="Arial" charset="0"/>
              </a:rPr>
              <a:t>Complete proof of concept project within FAO</a:t>
            </a:r>
            <a:br>
              <a:rPr lang="en-GB" sz="2000" dirty="0" smtClean="0">
                <a:solidFill>
                  <a:srgbClr val="1445A8"/>
                </a:solidFill>
                <a:cs typeface="Arial" charset="0"/>
              </a:rPr>
            </a:br>
            <a:endParaRPr lang="en-GB" sz="2000" dirty="0" smtClean="0">
              <a:solidFill>
                <a:srgbClr val="1445A8"/>
              </a:solidFill>
              <a:cs typeface="Arial" charset="0"/>
            </a:endParaRPr>
          </a:p>
          <a:p>
            <a:pPr marL="342900" indent="-342900">
              <a:buFont typeface="Arial"/>
              <a:buChar char="•"/>
            </a:pPr>
            <a:r>
              <a:rPr lang="en-GB" sz="2000" dirty="0" smtClean="0">
                <a:solidFill>
                  <a:srgbClr val="1445A8"/>
                </a:solidFill>
                <a:cs typeface="Arial" charset="0"/>
              </a:rPr>
              <a:t>Detailed review for data robustness, consistency with concepts, data </a:t>
            </a:r>
            <a:r>
              <a:rPr lang="en-GB" sz="2000" dirty="0" smtClean="0">
                <a:solidFill>
                  <a:srgbClr val="1445A8"/>
                </a:solidFill>
                <a:cs typeface="Arial" charset="0"/>
              </a:rPr>
              <a:t>gaps, </a:t>
            </a:r>
            <a:r>
              <a:rPr lang="en-GB" sz="2000" dirty="0" err="1" smtClean="0">
                <a:solidFill>
                  <a:srgbClr val="1445A8"/>
                </a:solidFill>
                <a:cs typeface="Arial" charset="0"/>
              </a:rPr>
              <a:t>etc</a:t>
            </a:r>
            <a:r>
              <a:rPr lang="en-GB" sz="2000" dirty="0" smtClean="0">
                <a:solidFill>
                  <a:srgbClr val="1445A8"/>
                </a:solidFill>
                <a:cs typeface="Arial" charset="0"/>
              </a:rPr>
              <a:t/>
            </a:r>
            <a:br>
              <a:rPr lang="en-GB" sz="2000" dirty="0" smtClean="0">
                <a:solidFill>
                  <a:srgbClr val="1445A8"/>
                </a:solidFill>
                <a:cs typeface="Arial" charset="0"/>
              </a:rPr>
            </a:br>
            <a:endParaRPr lang="en-GB" sz="2000" dirty="0">
              <a:solidFill>
                <a:srgbClr val="1445A8"/>
              </a:solidFill>
              <a:cs typeface="Arial" charset="0"/>
            </a:endParaRPr>
          </a:p>
          <a:p>
            <a:pPr marL="342900" indent="-342900">
              <a:buFont typeface="Arial"/>
              <a:buChar char="•"/>
            </a:pPr>
            <a:r>
              <a:rPr lang="en-GB" sz="2000" dirty="0" smtClean="0">
                <a:solidFill>
                  <a:srgbClr val="1445A8"/>
                </a:solidFill>
                <a:cs typeface="Arial" charset="0"/>
              </a:rPr>
              <a:t>Developing analysis and indicators from the tables</a:t>
            </a:r>
            <a:br>
              <a:rPr lang="en-GB" sz="2000" dirty="0" smtClean="0">
                <a:solidFill>
                  <a:srgbClr val="1445A8"/>
                </a:solidFill>
                <a:cs typeface="Arial" charset="0"/>
              </a:rPr>
            </a:br>
            <a:endParaRPr lang="en-GB" sz="2000" dirty="0" smtClean="0">
              <a:solidFill>
                <a:srgbClr val="1445A8"/>
              </a:solidFill>
              <a:cs typeface="Arial" charset="0"/>
            </a:endParaRPr>
          </a:p>
          <a:p>
            <a:pPr marL="342900" indent="-342900">
              <a:buFont typeface="Arial"/>
              <a:buChar char="•"/>
            </a:pPr>
            <a:r>
              <a:rPr lang="en-GB" sz="2000" dirty="0" smtClean="0">
                <a:solidFill>
                  <a:srgbClr val="1445A8"/>
                </a:solidFill>
                <a:cs typeface="Arial" charset="0"/>
              </a:rPr>
              <a:t>Expert </a:t>
            </a:r>
            <a:r>
              <a:rPr lang="en-GB" sz="2000" dirty="0" smtClean="0">
                <a:solidFill>
                  <a:srgbClr val="1445A8"/>
                </a:solidFill>
                <a:cs typeface="Arial" charset="0"/>
              </a:rPr>
              <a:t>Group </a:t>
            </a:r>
            <a:r>
              <a:rPr lang="en-GB" sz="2000" dirty="0" smtClean="0">
                <a:solidFill>
                  <a:srgbClr val="1445A8"/>
                </a:solidFill>
                <a:cs typeface="Arial" charset="0"/>
              </a:rPr>
              <a:t>meeting</a:t>
            </a:r>
            <a:br>
              <a:rPr lang="en-GB" sz="2000" dirty="0" smtClean="0">
                <a:solidFill>
                  <a:srgbClr val="1445A8"/>
                </a:solidFill>
                <a:cs typeface="Arial" charset="0"/>
              </a:rPr>
            </a:br>
            <a:r>
              <a:rPr lang="en-GB" sz="2000" dirty="0" smtClean="0">
                <a:solidFill>
                  <a:srgbClr val="1445A8"/>
                </a:solidFill>
                <a:cs typeface="Arial" charset="0"/>
              </a:rPr>
              <a:t> </a:t>
            </a:r>
            <a:endParaRPr lang="en-GB" sz="2000" dirty="0">
              <a:solidFill>
                <a:srgbClr val="1445A8"/>
              </a:solidFill>
              <a:cs typeface="Arial" charset="0"/>
            </a:endParaRPr>
          </a:p>
          <a:p>
            <a:pPr marL="342900" indent="-342900">
              <a:buFont typeface="Arial"/>
              <a:buChar char="•"/>
            </a:pPr>
            <a:r>
              <a:rPr lang="en-GB" sz="2000" dirty="0" smtClean="0">
                <a:solidFill>
                  <a:srgbClr val="1445A8"/>
                </a:solidFill>
                <a:cs typeface="Arial" charset="0"/>
              </a:rPr>
              <a:t>Seeking countries to also undertake “proof of concept”</a:t>
            </a:r>
            <a:br>
              <a:rPr lang="en-GB" sz="2000" dirty="0" smtClean="0">
                <a:solidFill>
                  <a:srgbClr val="1445A8"/>
                </a:solidFill>
                <a:cs typeface="Arial" charset="0"/>
              </a:rPr>
            </a:br>
            <a:endParaRPr lang="en-GB" sz="2000" dirty="0" smtClean="0">
              <a:solidFill>
                <a:srgbClr val="1445A8"/>
              </a:solidFill>
              <a:cs typeface="Arial" charset="0"/>
            </a:endParaRPr>
          </a:p>
          <a:p>
            <a:pPr marL="342900" indent="-342900">
              <a:buFont typeface="Arial"/>
              <a:buChar char="•"/>
            </a:pPr>
            <a:r>
              <a:rPr lang="en-GB" sz="2000" dirty="0" smtClean="0">
                <a:solidFill>
                  <a:srgbClr val="1445A8"/>
                </a:solidFill>
                <a:cs typeface="Arial" charset="0"/>
              </a:rPr>
              <a:t>Work with SEEA implementation, WAVES, Global Ag Strategy, UNCEEA, London </a:t>
            </a:r>
            <a:r>
              <a:rPr lang="en-GB" sz="2000" dirty="0" smtClean="0">
                <a:solidFill>
                  <a:srgbClr val="1445A8"/>
                </a:solidFill>
                <a:cs typeface="Arial" charset="0"/>
              </a:rPr>
              <a:t>Group</a:t>
            </a:r>
          </a:p>
          <a:p>
            <a:pPr marL="342900" indent="-342900">
              <a:buFont typeface="Arial"/>
              <a:buChar char="•"/>
            </a:pPr>
            <a:endParaRPr lang="en-GB" sz="2000" dirty="0">
              <a:solidFill>
                <a:srgbClr val="1445A8"/>
              </a:solidFill>
              <a:cs typeface="Arial" charset="0"/>
            </a:endParaRPr>
          </a:p>
        </p:txBody>
      </p:sp>
      <p:sp>
        <p:nvSpPr>
          <p:cNvPr id="8" name="Rectangle 2"/>
          <p:cNvSpPr>
            <a:spLocks noGrp="1" noChangeArrowheads="1"/>
          </p:cNvSpPr>
          <p:nvPr>
            <p:ph type="title" sz="quarter"/>
          </p:nvPr>
        </p:nvSpPr>
        <p:spPr bwMode="auto">
          <a:xfrm>
            <a:off x="971600" y="0"/>
            <a:ext cx="6430168" cy="1079500"/>
          </a:xfrm>
          <a:ln>
            <a:miter lim="800000"/>
            <a:headEnd/>
            <a:tailEnd/>
          </a:ln>
        </p:spPr>
        <p:txBody>
          <a:bodyPr/>
          <a:lstStyle/>
          <a:p>
            <a:pPr algn="ctr" eaLnBrk="1" hangingPunct="1">
              <a:spcBef>
                <a:spcPct val="20000"/>
              </a:spcBef>
              <a:defRPr/>
            </a:pPr>
            <a:r>
              <a:rPr lang="en-US" b="1" dirty="0" smtClean="0">
                <a:solidFill>
                  <a:srgbClr val="1445A8"/>
                </a:solidFill>
                <a:latin typeface="+mn-lt"/>
                <a:ea typeface="+mn-ea"/>
                <a:cs typeface="Arial" charset="0"/>
              </a:rPr>
              <a:t>Next steps</a:t>
            </a:r>
            <a:endParaRPr lang="en-GB" sz="3200" b="1" kern="1200" dirty="0" smtClean="0">
              <a:solidFill>
                <a:srgbClr val="1445A8"/>
              </a:solidFill>
              <a:latin typeface="+mn-lt"/>
              <a:ea typeface="+mn-ea"/>
              <a:cs typeface="Arial" charset="0"/>
            </a:endParaRPr>
          </a:p>
        </p:txBody>
      </p:sp>
      <p:pic>
        <p:nvPicPr>
          <p:cNvPr id="4" name="Picture 3"/>
          <p:cNvPicPr>
            <a:picLocks noChangeAspect="1"/>
          </p:cNvPicPr>
          <p:nvPr/>
        </p:nvPicPr>
        <p:blipFill>
          <a:blip r:embed="rId3"/>
          <a:stretch>
            <a:fillRect/>
          </a:stretch>
        </p:blipFill>
        <p:spPr>
          <a:xfrm>
            <a:off x="6660232" y="5549802"/>
            <a:ext cx="2520280" cy="1335581"/>
          </a:xfrm>
          <a:prstGeom prst="rect">
            <a:avLst/>
          </a:prstGeom>
        </p:spPr>
      </p:pic>
    </p:spTree>
    <p:extLst>
      <p:ext uri="{BB962C8B-B14F-4D97-AF65-F5344CB8AC3E}">
        <p14:creationId xmlns:p14="http://schemas.microsoft.com/office/powerpoint/2010/main" val="3356734920"/>
      </p:ext>
    </p:extLst>
  </p:cSld>
  <p:clrMapOvr>
    <a:masterClrMapping/>
  </p:clrMapOvr>
  <p:transition xmlns:p14="http://schemas.microsoft.com/office/powerpoint/2010/main" advTm="30000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1628800"/>
            <a:ext cx="5544616" cy="3096344"/>
          </a:xfrm>
        </p:spPr>
        <p:txBody>
          <a:bodyPr>
            <a:normAutofit/>
          </a:bodyPr>
          <a:lstStyle/>
          <a:p>
            <a:pPr marL="0" indent="0">
              <a:buNone/>
            </a:pPr>
            <a:endParaRPr lang="en-GB" dirty="0">
              <a:hlinkClick r:id="rId3"/>
            </a:endParaRPr>
          </a:p>
          <a:p>
            <a:pPr marL="0" indent="0" algn="ctr">
              <a:buNone/>
            </a:pPr>
            <a:r>
              <a:rPr lang="en-GB" sz="4200" dirty="0" smtClean="0">
                <a:hlinkClick r:id="rId3"/>
              </a:rPr>
              <a:t>robert.mayo@fao.org</a:t>
            </a:r>
            <a:endParaRPr lang="en-GB" sz="4200" dirty="0" smtClean="0"/>
          </a:p>
          <a:p>
            <a:pPr marL="0" indent="0" algn="ctr">
              <a:buNone/>
            </a:pPr>
            <a:r>
              <a:rPr lang="en-GB" sz="4200" dirty="0" err="1" smtClean="0">
                <a:solidFill>
                  <a:srgbClr val="0000FF"/>
                </a:solidFill>
              </a:rPr>
              <a:t>carl.obst@me.com</a:t>
            </a:r>
            <a:endParaRPr lang="en-GB" sz="4200" dirty="0" smtClean="0">
              <a:solidFill>
                <a:srgbClr val="0000FF"/>
              </a:solidFill>
            </a:endParaRPr>
          </a:p>
          <a:p>
            <a:pPr marL="0" indent="0" algn="ctr">
              <a:buNone/>
            </a:pPr>
            <a:r>
              <a:rPr lang="en-GB" sz="4200" dirty="0">
                <a:hlinkClick r:id="rId3"/>
              </a:rPr>
              <a:t>s</a:t>
            </a:r>
            <a:r>
              <a:rPr lang="en-GB" sz="4200" dirty="0" smtClean="0">
                <a:hlinkClick r:id="rId3"/>
              </a:rPr>
              <a:t>eea-agri@</a:t>
            </a:r>
            <a:r>
              <a:rPr lang="en-GB" sz="4200" dirty="0">
                <a:hlinkClick r:id="rId3"/>
              </a:rPr>
              <a:t>fao.org</a:t>
            </a:r>
            <a:endParaRPr lang="en-GB" sz="4200" dirty="0"/>
          </a:p>
          <a:p>
            <a:pPr marL="0" indent="0">
              <a:buNone/>
            </a:pPr>
            <a:endParaRPr lang="en-GB" dirty="0"/>
          </a:p>
          <a:p>
            <a:pPr marL="0" indent="0">
              <a:buNone/>
            </a:pPr>
            <a:endParaRPr lang="en-GB" dirty="0" smtClean="0"/>
          </a:p>
        </p:txBody>
      </p:sp>
      <p:sp>
        <p:nvSpPr>
          <p:cNvPr id="3" name="Slide Number Placeholder 2"/>
          <p:cNvSpPr>
            <a:spLocks noGrp="1"/>
          </p:cNvSpPr>
          <p:nvPr>
            <p:ph type="sldNum" sz="quarter" idx="4"/>
          </p:nvPr>
        </p:nvSpPr>
        <p:spPr/>
        <p:txBody>
          <a:bodyPr/>
          <a:lstStyle/>
          <a:p>
            <a:fld id="{8B82BEFD-1EA3-4B05-8681-25BF106BA8DF}" type="slidenum">
              <a:rPr lang="en-GB" smtClean="0"/>
              <a:pPr/>
              <a:t>9</a:t>
            </a:fld>
            <a:endParaRPr lang="en-GB" dirty="0"/>
          </a:p>
        </p:txBody>
      </p:sp>
      <p:sp>
        <p:nvSpPr>
          <p:cNvPr id="4" name="Title 3"/>
          <p:cNvSpPr>
            <a:spLocks noGrp="1"/>
          </p:cNvSpPr>
          <p:nvPr>
            <p:ph type="title"/>
          </p:nvPr>
        </p:nvSpPr>
        <p:spPr/>
        <p:txBody>
          <a:bodyPr/>
          <a:lstStyle/>
          <a:p>
            <a:pPr algn="ctr">
              <a:spcBef>
                <a:spcPct val="20000"/>
              </a:spcBef>
              <a:defRPr/>
            </a:pPr>
            <a:r>
              <a:rPr lang="en-GB" b="1" dirty="0">
                <a:solidFill>
                  <a:srgbClr val="1445A8"/>
                </a:solidFill>
                <a:latin typeface="+mn-lt"/>
                <a:ea typeface="+mn-ea"/>
                <a:cs typeface="Arial" charset="0"/>
              </a:rPr>
              <a:t>Contacts</a:t>
            </a:r>
          </a:p>
        </p:txBody>
      </p:sp>
    </p:spTree>
    <p:extLst>
      <p:ext uri="{BB962C8B-B14F-4D97-AF65-F5344CB8AC3E}">
        <p14:creationId xmlns:p14="http://schemas.microsoft.com/office/powerpoint/2010/main" val="3276069138"/>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b5335f8765c484a86ddd10580650a95 xmlns="ca82dde9-3436-4d3d-bddd-d31447390034" xsi:nil="true"/>
    <OECDSourceTopic xmlns="218edd1d-d930-43a9-98e4-fcc7048dc93f" xsi:nil="true"/>
    <_EndDate xmlns="http://schemas.microsoft.com/sharepoint/v3/fields">2013-03-11T22:59:00+00:00</_EndDate>
    <aa366335bba64f7186c6f91b1ae503c2 xmlns="ca82dde9-3436-4d3d-bddd-d31447390034" xsi:nil="true"/>
    <OECDYear xmlns="218edd1d-d930-43a9-98e4-fcc7048dc93f">2013</OECDYear>
    <OECDMissionNumber xmlns="218edd1d-d930-43a9-98e4-fcc7048dc93f">52689</OECDMissionNumber>
    <StartDate xmlns="http://schemas.microsoft.com/sharepoint/v3">2013-03-10T23:00:00+00:00</StartDate>
    <OECDTraveler xmlns="218edd1d-d930-43a9-98e4-fcc7048dc93f">
      <UserInfo>
        <DisplayName>WITBREUK Trudy, TAD/DD</DisplayName>
        <AccountId>219</AccountId>
        <AccountType/>
      </UserInfo>
    </OECDTraveler>
    <eShareCountryTaxHTField0 xmlns="c9f238dd-bb73-4aef-a7a5-d644ad823e52">
      <Terms xmlns="http://schemas.microsoft.com/office/infopath/2007/PartnerControls">
        <TermInfo xmlns="http://schemas.microsoft.com/office/infopath/2007/PartnerControls">
          <TermName xmlns="http://schemas.microsoft.com/office/infopath/2007/PartnerControls">Belgium</TermName>
          <TermId xmlns="http://schemas.microsoft.com/office/infopath/2007/PartnerControls">b59ed62d-6ec1-476d-afb0-b0722db5a60b</TermId>
        </TermInfo>
      </Terms>
    </eShareCountryTaxHTField0>
    <eShareTopicTaxHTField0 xmlns="c9f238dd-bb73-4aef-a7a5-d644ad823e52">
      <Terms xmlns="http://schemas.microsoft.com/office/infopath/2007/PartnerControls"/>
    </eShareTopicTaxHTField0>
    <eShareKeywordsTaxHTField0 xmlns="c9f238dd-bb73-4aef-a7a5-d644ad823e52">
      <Terms xmlns="http://schemas.microsoft.com/office/infopath/2007/PartnerControls"/>
    </eShareKeywordsTaxHTField0>
    <TaxCatchAll xmlns="ca82dde9-3436-4d3d-bddd-d31447390034">
      <Value>100</Value>
    </TaxCatchAll>
    <OECDDocumentType xmlns="218edd1d-d930-43a9-98e4-fcc7048dc93f" xsi:nil="true"/>
    <DocumentSetDescription xmlns="http://schemas.microsoft.com/sharepoint/v3" xsi:nil="true"/>
    <Mission_x0020_report_x0020_status xmlns="b5defc1c-77df-40f2-ac6b-cd8b6655499f">Completed</Mission_x0020_report_x0020_status>
    <Expense_x0020_claim_x0020_status xmlns="b5defc1c-77df-40f2-ac6b-cd8b6655499f">Submitted</Expense_x0020_claim_x0020_status>
    <bf2a0a86ec084046aa7ba4e5f6fd43fd xmlns="218edd1d-d930-43a9-98e4-fcc7048dc93f">
      <Terms xmlns="http://schemas.microsoft.com/office/infopath/2007/PartnerControls"/>
    </bf2a0a86ec084046aa7ba4e5f6fd43fd>
    <Location xmlns="http://schemas.microsoft.com/sharepoint/v3/fields">Brussels</Location>
    <OECDMeetingDate xmlns="218edd1d-d930-43a9-98e4-fcc7048dc93f" xsi:nil="true"/>
    <OECDAuthor xmlns="218edd1d-d930-43a9-98e4-fcc7048dc93f">
      <UserInfo>
        <DisplayName/>
        <AccountId xsi:nil="true"/>
        <AccountType/>
      </UserInfo>
    </OECDAuthor>
    <_dlc_DocId xmlns="218edd1d-d930-43a9-98e4-fcc7048dc93f">ESHARETAD-11-214</_dlc_DocId>
    <_dlc_DocIdUrl xmlns="218edd1d-d930-43a9-98e4-fcc7048dc93f">
      <Url>http://portal.oecd.org/eshare/tad/KCentre/_layouts/DocIdRedir.aspx?ID=ESHARETAD-11-214</Url>
      <Description>ESHARETAD-11-214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Presentation" ma:contentTypeID="0x0101008B4DD370EC31429186F3AD49F0D3098F004A77CEA22D3A40738DB9741B0FD4187A0081A297DA330C4955888849EBD611C226007EE8410F890F24418308849597571B3F" ma:contentTypeVersion="24" ma:contentTypeDescription="Create a new document." ma:contentTypeScope="" ma:versionID="76d37675d193e15d0d8d512a3c2e5d28">
  <xsd:schema xmlns:xsd="http://www.w3.org/2001/XMLSchema" xmlns:xs="http://www.w3.org/2001/XMLSchema" xmlns:p="http://schemas.microsoft.com/office/2006/metadata/properties" xmlns:ns1="http://schemas.microsoft.com/sharepoint/v3" xmlns:ns2="ca82dde9-3436-4d3d-bddd-d31447390034" xmlns:ns3="218edd1d-d930-43a9-98e4-fcc7048dc93f" xmlns:ns4="c9f238dd-bb73-4aef-a7a5-d644ad823e52" xmlns:ns5="http://schemas.microsoft.com/sharepoint/v3/fields" xmlns:ns6="b5defc1c-77df-40f2-ac6b-cd8b6655499f" targetNamespace="http://schemas.microsoft.com/office/2006/metadata/properties" ma:root="true" ma:fieldsID="38096842feee703d0678bb94ca199657" ns1:_="" ns2:_="" ns3:_="" ns4:_="" ns5:_="" ns6:_="">
    <xsd:import namespace="http://schemas.microsoft.com/sharepoint/v3"/>
    <xsd:import namespace="ca82dde9-3436-4d3d-bddd-d31447390034"/>
    <xsd:import namespace="218edd1d-d930-43a9-98e4-fcc7048dc93f"/>
    <xsd:import namespace="c9f238dd-bb73-4aef-a7a5-d644ad823e52"/>
    <xsd:import namespace="http://schemas.microsoft.com/sharepoint/v3/fields"/>
    <xsd:import namespace="b5defc1c-77df-40f2-ac6b-cd8b6655499f"/>
    <xsd:element name="properties">
      <xsd:complexType>
        <xsd:sequence>
          <xsd:element name="documentManagement">
            <xsd:complexType>
              <xsd:all>
                <xsd:element ref="ns2:aa366335bba64f7186c6f91b1ae503c2" minOccurs="0"/>
                <xsd:element ref="ns2:TaxCatchAll" minOccurs="0"/>
                <xsd:element ref="ns2:TaxCatchAllLabel" minOccurs="0"/>
                <xsd:element ref="ns4:eShareCountryTaxHTField0" minOccurs="0"/>
                <xsd:element ref="ns2:pb5335f8765c484a86ddd10580650a95" minOccurs="0"/>
                <xsd:element ref="ns4:eShareTopicTaxHTField0" minOccurs="0"/>
                <xsd:element ref="ns3:OECDDocumentType" minOccurs="0"/>
                <xsd:element ref="ns3:OECDAuthor" minOccurs="0"/>
                <xsd:element ref="ns3:OECDMeetingDate" minOccurs="0"/>
                <xsd:element ref="ns3:OECDYear" minOccurs="0"/>
                <xsd:element ref="ns3:OECDSourceTopic" minOccurs="0"/>
                <xsd:element ref="ns3:OECDMissionNumber"/>
                <xsd:element ref="ns1:StartDate" minOccurs="0"/>
                <xsd:element ref="ns5:_EndDate" minOccurs="0"/>
                <xsd:element ref="ns4:eShareKeywordsTaxHTField0" minOccurs="0"/>
                <xsd:element ref="ns1:DocumentSetDescription" minOccurs="0"/>
                <xsd:element ref="ns6:Mission_x0020_report_x0020_status" minOccurs="0"/>
                <xsd:element ref="ns6:Expense_x0020_claim_x0020_status" minOccurs="0"/>
                <xsd:element ref="ns5:Location" minOccurs="0"/>
                <xsd:element ref="ns3:bf2a0a86ec084046aa7ba4e5f6fd43fd" minOccurs="0"/>
                <xsd:element ref="ns3:OECDTraveler"/>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tartDate" ma:index="22" nillable="true" ma:displayName="Start Date" ma:default="[today]" ma:format="DateTime" ma:internalName="StartDate" ma:readOnly="false">
      <xsd:simpleType>
        <xsd:restriction base="dms:DateTime"/>
      </xsd:simpleType>
    </xsd:element>
    <xsd:element name="DocumentSetDescription" ma:index="26"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aa366335bba64f7186c6f91b1ae503c2" ma:index="8" nillable="true" ma:displayName="Country_0" ma:hidden="true" ma:internalName="aa366335bba64f7186c6f91b1ae503c2">
      <xsd:simpleType>
        <xsd:restriction base="dms:Note"/>
      </xsd:simpleType>
    </xsd:element>
    <xsd:element name="TaxCatchAll" ma:index="9" nillable="true" ma:displayName="Taxonomy Catch All Column" ma:hidden="true" ma:list="{bf0e96e7-7f37-457e-b72e-3bf508f8da33}" ma:internalName="TaxCatchAll" ma:showField="CatchAllData" ma:web="218edd1d-d930-43a9-98e4-fcc7048dc93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f0e96e7-7f37-457e-b72e-3bf508f8da33}" ma:internalName="TaxCatchAllLabel" ma:readOnly="true" ma:showField="CatchAllDataLabel" ma:web="218edd1d-d930-43a9-98e4-fcc7048dc93f">
      <xsd:complexType>
        <xsd:complexContent>
          <xsd:extension base="dms:MultiChoiceLookup">
            <xsd:sequence>
              <xsd:element name="Value" type="dms:Lookup" maxOccurs="unbounded" minOccurs="0" nillable="true"/>
            </xsd:sequence>
          </xsd:extension>
        </xsd:complexContent>
      </xsd:complexType>
    </xsd:element>
    <xsd:element name="pb5335f8765c484a86ddd10580650a95" ma:index="13" nillable="true" ma:displayName="Topic_0" ma:hidden="true" ma:internalName="pb5335f8765c484a86ddd10580650a95">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8edd1d-d930-43a9-98e4-fcc7048dc93f" elementFormDefault="qualified">
    <xsd:import namespace="http://schemas.microsoft.com/office/2006/documentManagement/types"/>
    <xsd:import namespace="http://schemas.microsoft.com/office/infopath/2007/PartnerControls"/>
    <xsd:element name="OECDDocumentType" ma:index="16" nillable="true" ma:displayName="Document Type" ma:description="" ma:hidden="true" ma:internalName="OECDDocumentType" ma:readOnly="false">
      <xsd:simpleType>
        <xsd:restriction base="dms:Text"/>
      </xsd:simpleType>
    </xsd:element>
    <xsd:element name="OECDAuthor" ma:index="17" nillable="true" ma:displayName="OECD Author" ma:description="" ma:internalName="OECD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eetingDate" ma:index="18" nillable="true" ma:displayName="Meeting Date" ma:description="Date of the OECD meeting/event that the content is being prepared for" ma:format="DateOnly" ma:internalName="OECDMeetingDate">
      <xsd:simpleType>
        <xsd:restriction base="dms:DateTime"/>
      </xsd:simpleType>
    </xsd:element>
    <xsd:element name="OECDYear" ma:index="19" nillable="true" ma:displayName="Year" ma:description="Single line of text form Today" ma:internalName="OECDYear" ma:readOnly="false">
      <xsd:simpleType>
        <xsd:restriction base="dms:Text"/>
      </xsd:simpleType>
    </xsd:element>
    <xsd:element name="OECDSourceTopic" ma:index="20" nillable="true" ma:displayName="Source Topic" ma:description="" ma:internalName="OECDSourceTopic" ma:readOnly="false">
      <xsd:simpleType>
        <xsd:restriction base="dms:Text"/>
      </xsd:simpleType>
    </xsd:element>
    <xsd:element name="OECDMissionNumber" ma:index="21" ma:displayName="Mission Number" ma:description="" ma:internalName="OECDMissionNumber" ma:readOnly="false">
      <xsd:simpleType>
        <xsd:restriction base="dms:Text">
          <xsd:maxLength value="255"/>
        </xsd:restriction>
      </xsd:simpleType>
    </xsd:element>
    <xsd:element name="bf2a0a86ec084046aa7ba4e5f6fd43fd" ma:index="30" nillable="true" ma:taxonomy="true" ma:internalName="bf2a0a86ec084046aa7ba4e5f6fd43fd" ma:taxonomyFieldName="Division" ma:displayName="Division" ma:readOnly="false" ma:default="" ma:fieldId="{bf2a0a86-ec08-4046-aa7b-a4e5f6fd43fd}" ma:sspId="27ec883c-a62c-444f-a935-fcddb579e39d" ma:termSetId="0560f1a2-33fb-4623-adb9-d39152d6564c" ma:anchorId="a9614d69-0b2d-476b-b0ac-63f789211c06" ma:open="false" ma:isKeyword="false">
      <xsd:complexType>
        <xsd:sequence>
          <xsd:element ref="pc:Terms" minOccurs="0" maxOccurs="1"/>
        </xsd:sequence>
      </xsd:complexType>
    </xsd:element>
    <xsd:element name="OECDTraveler" ma:index="32" ma:displayName="Traveller" ma:description="" ma:internalName="OECDTravel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_dlc_DocId" ma:index="33" nillable="true" ma:displayName="Document ID Value" ma:description="The value of the document ID assigned to this item." ma:internalName="_dlc_DocId" ma:readOnly="true">
      <xsd:simpleType>
        <xsd:restriction base="dms:Text"/>
      </xsd:simpleType>
    </xsd:element>
    <xsd:element name="_dlc_DocIdUrl" ma:index="3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2"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5"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4" nillable="true" ma:taxonomy="true" ma:internalName="eShareKeywordsTaxHTField0" ma:taxonomyFieldName="OECDKeywords" ma:displayName="Keywords" ma:readOnly="false"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EndDate" ma:index="23" nillable="true" ma:displayName="End Date" ma:default="[today]" ma:format="DateTime" ma:internalName="_EndDate" ma:readOnly="false">
      <xsd:simpleType>
        <xsd:restriction base="dms:DateTime"/>
      </xsd:simpleType>
    </xsd:element>
    <xsd:element name="Location" ma:index="29" nillable="true" ma:displayName="Location" ma:internalName="Loca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efc1c-77df-40f2-ac6b-cd8b6655499f" elementFormDefault="qualified">
    <xsd:import namespace="http://schemas.microsoft.com/office/2006/documentManagement/types"/>
    <xsd:import namespace="http://schemas.microsoft.com/office/infopath/2007/PartnerControls"/>
    <xsd:element name="Mission_x0020_report_x0020_status" ma:index="27" nillable="true" ma:displayName="Mission report status" ma:default="To be completed" ma:format="RadioButtons" ma:internalName="Mission_x0020_report_x0020_status" ma:readOnly="false">
      <xsd:simpleType>
        <xsd:restriction base="dms:Choice">
          <xsd:enumeration value="To be completed"/>
          <xsd:enumeration value="Completed"/>
        </xsd:restriction>
      </xsd:simpleType>
    </xsd:element>
    <xsd:element name="Expense_x0020_claim_x0020_status" ma:index="28" nillable="true" ma:displayName="Expense claim status" ma:default="To be submitted" ma:format="RadioButtons" ma:internalName="Expense_x0020_claim_x0020_status" ma:readOnly="false">
      <xsd:simpleType>
        <xsd:restriction base="dms:Choice">
          <xsd:enumeration value="To be submitted"/>
          <xsd:enumeration value="Submitted"/>
          <xsd:enumeration value="Valida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27ec883c-a62c-444f-a935-fcddb579e39d" ContentTypeId="0x0101008B4DD370EC31429186F3AD49F0D3098F004A77CEA22D3A40738DB9741B0FD4187A" PreviousValue="false"/>
</file>

<file path=customXml/itemProps1.xml><?xml version="1.0" encoding="utf-8"?>
<ds:datastoreItem xmlns:ds="http://schemas.openxmlformats.org/officeDocument/2006/customXml" ds:itemID="{4F6B24E8-A658-4AD8-B748-2DC9539800CD}">
  <ds:schemaRefs>
    <ds:schemaRef ds:uri="http://schemas.microsoft.com/sharepoint/events"/>
  </ds:schemaRefs>
</ds:datastoreItem>
</file>

<file path=customXml/itemProps2.xml><?xml version="1.0" encoding="utf-8"?>
<ds:datastoreItem xmlns:ds="http://schemas.openxmlformats.org/officeDocument/2006/customXml" ds:itemID="{BCD238FA-811C-49AA-8BD0-595D8D3F7871}">
  <ds:schemaRefs>
    <ds:schemaRef ds:uri="http://schemas.microsoft.com/sharepoint/v3/contenttype/forms"/>
  </ds:schemaRefs>
</ds:datastoreItem>
</file>

<file path=customXml/itemProps3.xml><?xml version="1.0" encoding="utf-8"?>
<ds:datastoreItem xmlns:ds="http://schemas.openxmlformats.org/officeDocument/2006/customXml" ds:itemID="{959CCC3D-7B76-4243-8316-6732ACAA3C40}">
  <ds:schemaRefs>
    <ds:schemaRef ds:uri="http://schemas.microsoft.com/sharepoint/v3"/>
    <ds:schemaRef ds:uri="http://purl.org/dc/dcmitype/"/>
    <ds:schemaRef ds:uri="ca82dde9-3436-4d3d-bddd-d31447390034"/>
    <ds:schemaRef ds:uri="http://purl.org/dc/elements/1.1/"/>
    <ds:schemaRef ds:uri="http://schemas.microsoft.com/office/2006/documentManagement/types"/>
    <ds:schemaRef ds:uri="b5defc1c-77df-40f2-ac6b-cd8b6655499f"/>
    <ds:schemaRef ds:uri="http://schemas.microsoft.com/office/infopath/2007/PartnerControls"/>
    <ds:schemaRef ds:uri="http://schemas.openxmlformats.org/package/2006/metadata/core-properties"/>
    <ds:schemaRef ds:uri="http://schemas.microsoft.com/sharepoint/v3/fields"/>
    <ds:schemaRef ds:uri="http://purl.org/dc/terms/"/>
    <ds:schemaRef ds:uri="http://schemas.microsoft.com/office/2006/metadata/properties"/>
    <ds:schemaRef ds:uri="c9f238dd-bb73-4aef-a7a5-d644ad823e52"/>
    <ds:schemaRef ds:uri="218edd1d-d930-43a9-98e4-fcc7048dc93f"/>
    <ds:schemaRef ds:uri="http://www.w3.org/XML/1998/namespace"/>
  </ds:schemaRefs>
</ds:datastoreItem>
</file>

<file path=customXml/itemProps4.xml><?xml version="1.0" encoding="utf-8"?>
<ds:datastoreItem xmlns:ds="http://schemas.openxmlformats.org/officeDocument/2006/customXml" ds:itemID="{D3C19051-E946-41DA-8CBA-27063AF146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82dde9-3436-4d3d-bddd-d31447390034"/>
    <ds:schemaRef ds:uri="218edd1d-d930-43a9-98e4-fcc7048dc93f"/>
    <ds:schemaRef ds:uri="c9f238dd-bb73-4aef-a7a5-d644ad823e52"/>
    <ds:schemaRef ds:uri="http://schemas.microsoft.com/sharepoint/v3/fields"/>
    <ds:schemaRef ds:uri="b5defc1c-77df-40f2-ac6b-cd8b665549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733F2E3-2B1F-436A-8B5F-9CBA00348A7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oecd_Eng_white</Template>
  <TotalTime>1908</TotalTime>
  <Words>1525</Words>
  <Application>Microsoft Macintosh PowerPoint</Application>
  <PresentationFormat>On-screen Show (4:3)</PresentationFormat>
  <Paragraphs>124</Paragraphs>
  <Slides>9</Slides>
  <Notes>9</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9</vt:i4>
      </vt:variant>
    </vt:vector>
  </HeadingPairs>
  <TitlesOfParts>
    <vt:vector size="15" baseType="lpstr">
      <vt:lpstr>oecd_Eng_BD</vt:lpstr>
      <vt:lpstr>OECD_English_white</vt:lpstr>
      <vt:lpstr>2_Custom Design</vt:lpstr>
      <vt:lpstr>1_Custom Design</vt:lpstr>
      <vt:lpstr>Custom Design</vt:lpstr>
      <vt:lpstr>Document</vt:lpstr>
      <vt:lpstr>System of Environmental-Economic Accounting for Agriculture  (SEEA-AGRI)</vt:lpstr>
      <vt:lpstr>Background and context</vt:lpstr>
      <vt:lpstr>SEEA-Agri aims to link policy issues to data needs</vt:lpstr>
      <vt:lpstr>Coverage</vt:lpstr>
      <vt:lpstr>SNA, SEEA-CF, SEEA-AGRI  and FAO datasets</vt:lpstr>
      <vt:lpstr>Combined presentations and analytical possibilities</vt:lpstr>
      <vt:lpstr>Progress to date</vt:lpstr>
      <vt:lpstr>Next steps</vt:lpstr>
      <vt:lpstr>Contacts</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curran_a</dc:creator>
  <cp:lastModifiedBy>Robert William Mayo</cp:lastModifiedBy>
  <cp:revision>226</cp:revision>
  <cp:lastPrinted>2013-10-11T13:08:33Z</cp:lastPrinted>
  <dcterms:created xsi:type="dcterms:W3CDTF">2012-01-12T13:14:25Z</dcterms:created>
  <dcterms:modified xsi:type="dcterms:W3CDTF">2013-11-14T11:52:06Z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0x0101008B4DD370EC31429186F3AD49F0D3098F004A77CEA22D3A40738DB9741B0FD4187A0081A297DA330C4955888849EBD611C226007EE8410F890F24418308849597571B3F</vt:lpwstr>
  </property>
  <property fmtid="{D5CDD505-2E9C-101B-9397-08002B2CF9AE}" pid="3" name="eShareStatusTaxHTField0">
    <vt:lpwstr/>
  </property>
  <property fmtid="{D5CDD505-2E9C-101B-9397-08002B2CF9AE}" pid="4" name="eShareCityTaxHTField0">
    <vt:lpwstr/>
  </property>
  <property fmtid="{D5CDD505-2E9C-101B-9397-08002B2CF9AE}" pid="5" name="OECDTopic">
    <vt:lpwstr/>
  </property>
  <property fmtid="{D5CDD505-2E9C-101B-9397-08002B2CF9AE}" pid="6" name="OECDCountry">
    <vt:lpwstr>100;#Belgium|b59ed62d-6ec1-476d-afb0-b0722db5a60b</vt:lpwstr>
  </property>
  <property fmtid="{D5CDD505-2E9C-101B-9397-08002B2CF9AE}" pid="7" name="OECDDirectorate">
    <vt:lpwstr/>
  </property>
  <property fmtid="{D5CDD505-2E9C-101B-9397-08002B2CF9AE}" pid="8" name="OECDLanguage">
    <vt:lpwstr/>
  </property>
  <property fmtid="{D5CDD505-2E9C-101B-9397-08002B2CF9AE}" pid="9" name="_docset_NoMedatataSyncRequired">
    <vt:lpwstr>False</vt:lpwstr>
  </property>
  <property fmtid="{D5CDD505-2E9C-101B-9397-08002B2CF9AE}" pid="10" name="OECDKeywords">
    <vt:lpwstr/>
  </property>
  <property fmtid="{D5CDD505-2E9C-101B-9397-08002B2CF9AE}" pid="11" name="eShareDirectorateTaxHTField0">
    <vt:lpwstr/>
  </property>
  <property fmtid="{D5CDD505-2E9C-101B-9397-08002B2CF9AE}" pid="12" name="eShareOrganisationTaxHTField0">
    <vt:lpwstr/>
  </property>
  <property fmtid="{D5CDD505-2E9C-101B-9397-08002B2CF9AE}" pid="13" name="OECDStatus">
    <vt:lpwstr/>
  </property>
  <property fmtid="{D5CDD505-2E9C-101B-9397-08002B2CF9AE}" pid="14" name="OECDCity">
    <vt:lpwstr/>
  </property>
  <property fmtid="{D5CDD505-2E9C-101B-9397-08002B2CF9AE}" pid="15" name="eShareLanguageTaxHTField0">
    <vt:lpwstr/>
  </property>
  <property fmtid="{D5CDD505-2E9C-101B-9397-08002B2CF9AE}" pid="16" name="OECDOrganisation">
    <vt:lpwstr/>
  </property>
  <property fmtid="{D5CDD505-2E9C-101B-9397-08002B2CF9AE}" pid="17" name="Division">
    <vt:lpwstr/>
  </property>
  <property fmtid="{D5CDD505-2E9C-101B-9397-08002B2CF9AE}" pid="18" name="_dlc_DocIdItemGuid">
    <vt:lpwstr>e5086c35-04bd-43ab-ad34-886a9cde50d6</vt:lpwstr>
  </property>
</Properties>
</file>