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9" r:id="rId3"/>
    <p:sldId id="318" r:id="rId4"/>
    <p:sldId id="311" r:id="rId5"/>
    <p:sldId id="312" r:id="rId6"/>
    <p:sldId id="313" r:id="rId7"/>
    <p:sldId id="285" r:id="rId8"/>
    <p:sldId id="288" r:id="rId9"/>
    <p:sldId id="270" r:id="rId10"/>
    <p:sldId id="314" r:id="rId11"/>
    <p:sldId id="320" r:id="rId12"/>
    <p:sldId id="261" r:id="rId13"/>
    <p:sldId id="304" r:id="rId14"/>
    <p:sldId id="321" r:id="rId15"/>
    <p:sldId id="322" r:id="rId16"/>
    <p:sldId id="306" r:id="rId17"/>
    <p:sldId id="324" r:id="rId18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dan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BDE"/>
    <a:srgbClr val="003366"/>
    <a:srgbClr val="333399"/>
    <a:srgbClr val="3677D3"/>
    <a:srgbClr val="FFFFFF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7" autoAdjust="0"/>
  </p:normalViewPr>
  <p:slideViewPr>
    <p:cSldViewPr>
      <p:cViewPr>
        <p:scale>
          <a:sx n="70" d="100"/>
          <a:sy n="70" d="100"/>
        </p:scale>
        <p:origin x="-116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notesViewPr>
    <p:cSldViewPr>
      <p:cViewPr>
        <p:scale>
          <a:sx n="120" d="100"/>
          <a:sy n="120" d="100"/>
        </p:scale>
        <p:origin x="-1464" y="174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A7844-EAF0-4E9E-9976-28715961E37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E6CBAB0-CC3F-45C3-9617-823AB10EF516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Business Survey Program</a:t>
          </a:r>
          <a:endParaRPr lang="en-CA" dirty="0"/>
        </a:p>
      </dgm:t>
    </dgm:pt>
    <dgm:pt modelId="{FF32D715-1492-40DA-9422-8561B03BC266}" type="parTrans" cxnId="{682A241E-9E9E-4882-96F9-5F9E642472A5}">
      <dgm:prSet/>
      <dgm:spPr/>
      <dgm:t>
        <a:bodyPr/>
        <a:lstStyle/>
        <a:p>
          <a:endParaRPr lang="en-CA"/>
        </a:p>
      </dgm:t>
    </dgm:pt>
    <dgm:pt modelId="{36150173-A7CA-4717-800B-86DD33E2F76A}" type="sibTrans" cxnId="{682A241E-9E9E-4882-96F9-5F9E642472A5}">
      <dgm:prSet/>
      <dgm:spPr/>
      <dgm:t>
        <a:bodyPr/>
        <a:lstStyle/>
        <a:p>
          <a:endParaRPr lang="en-CA"/>
        </a:p>
      </dgm:t>
    </dgm:pt>
    <dgm:pt modelId="{4F3B7324-8FF7-4C58-B332-39D2307D5AE2}">
      <dgm:prSet phldrT="[Text]"/>
      <dgm:spPr>
        <a:solidFill>
          <a:srgbClr val="C00000"/>
        </a:solidFill>
      </dgm:spPr>
      <dgm:t>
        <a:bodyPr/>
        <a:lstStyle/>
        <a:p>
          <a:r>
            <a:rPr lang="en-CA" dirty="0" smtClean="0"/>
            <a:t>Multiple Frames</a:t>
          </a:r>
          <a:endParaRPr lang="en-CA" dirty="0"/>
        </a:p>
      </dgm:t>
    </dgm:pt>
    <dgm:pt modelId="{78566348-5666-48AF-A1E1-5306DB419DD0}" type="parTrans" cxnId="{BF2469A4-4CE6-4C10-9984-A4BC6389225F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4F7805F5-95F0-43FE-A6C7-DCD943E78C78}" type="sibTrans" cxnId="{BF2469A4-4CE6-4C10-9984-A4BC6389225F}">
      <dgm:prSet/>
      <dgm:spPr/>
      <dgm:t>
        <a:bodyPr/>
        <a:lstStyle/>
        <a:p>
          <a:endParaRPr lang="en-CA"/>
        </a:p>
      </dgm:t>
    </dgm:pt>
    <dgm:pt modelId="{667324C5-6A0F-4C07-BC99-062D5564603E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 smtClean="0"/>
            <a:t>Inconsistent Methodology</a:t>
          </a:r>
          <a:endParaRPr lang="en-CA" dirty="0"/>
        </a:p>
      </dgm:t>
    </dgm:pt>
    <dgm:pt modelId="{3CA9D85D-FDB2-450C-B91B-8670F0E1F7E9}" type="parTrans" cxnId="{B6696103-D729-4649-93B8-291DA9246B72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5C35EA14-BA4D-4CDA-8D77-1F935E06ED49}" type="sibTrans" cxnId="{B6696103-D729-4649-93B8-291DA9246B72}">
      <dgm:prSet/>
      <dgm:spPr/>
      <dgm:t>
        <a:bodyPr/>
        <a:lstStyle/>
        <a:p>
          <a:endParaRPr lang="en-CA"/>
        </a:p>
      </dgm:t>
    </dgm:pt>
    <dgm:pt modelId="{2D615125-8EE5-4822-8748-7760AAC37E34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 smtClean="0"/>
            <a:t>Numerous Systems, Processes</a:t>
          </a:r>
          <a:endParaRPr lang="en-CA" dirty="0"/>
        </a:p>
      </dgm:t>
    </dgm:pt>
    <dgm:pt modelId="{B52E068C-5831-4D4E-AC5E-30413A85E873}" type="parTrans" cxnId="{816C7B5C-FAB7-43F7-81DF-26F0C89A5E54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9E8323C5-4371-4DDF-B453-F11C60B084F5}" type="sibTrans" cxnId="{816C7B5C-FAB7-43F7-81DF-26F0C89A5E54}">
      <dgm:prSet/>
      <dgm:spPr/>
      <dgm:t>
        <a:bodyPr/>
        <a:lstStyle/>
        <a:p>
          <a:endParaRPr lang="en-CA"/>
        </a:p>
      </dgm:t>
    </dgm:pt>
    <dgm:pt modelId="{22BAA2D8-FD6E-4583-B710-6D3125F758C1}">
      <dgm:prSet phldrT="[Text]"/>
      <dgm:spPr>
        <a:solidFill>
          <a:srgbClr val="00B050"/>
        </a:solidFill>
      </dgm:spPr>
      <dgm:t>
        <a:bodyPr/>
        <a:lstStyle/>
        <a:p>
          <a:r>
            <a:rPr lang="en-CA" dirty="0" smtClean="0"/>
            <a:t>Different Concepts</a:t>
          </a:r>
          <a:endParaRPr lang="en-CA" dirty="0"/>
        </a:p>
      </dgm:t>
    </dgm:pt>
    <dgm:pt modelId="{323BDC43-DFB5-489E-BC66-7022222F4347}" type="parTrans" cxnId="{85AB5699-7909-46AD-859D-BBF603E349D8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20821F62-487F-4B2F-A056-479BE269B9D2}" type="sibTrans" cxnId="{85AB5699-7909-46AD-859D-BBF603E349D8}">
      <dgm:prSet/>
      <dgm:spPr/>
      <dgm:t>
        <a:bodyPr/>
        <a:lstStyle/>
        <a:p>
          <a:endParaRPr lang="en-CA"/>
        </a:p>
      </dgm:t>
    </dgm:pt>
    <dgm:pt modelId="{401775F9-C473-4063-810C-52DC4A1A0D47}">
      <dgm:prSet/>
      <dgm:spPr>
        <a:solidFill>
          <a:srgbClr val="00B0F0"/>
        </a:solidFill>
      </dgm:spPr>
      <dgm:t>
        <a:bodyPr/>
        <a:lstStyle/>
        <a:p>
          <a:r>
            <a:rPr lang="en-CA" dirty="0" smtClean="0"/>
            <a:t>Program Specific Classifications</a:t>
          </a:r>
          <a:endParaRPr lang="en-CA" dirty="0"/>
        </a:p>
      </dgm:t>
    </dgm:pt>
    <dgm:pt modelId="{6B88E9AF-B890-49A4-BF97-8B77101588D0}" type="parTrans" cxnId="{F3A49301-D5BD-4D97-9BEA-5FE220DADA9C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C09768C0-F423-435B-AE8C-15896707B682}" type="sibTrans" cxnId="{F3A49301-D5BD-4D97-9BEA-5FE220DADA9C}">
      <dgm:prSet/>
      <dgm:spPr/>
      <dgm:t>
        <a:bodyPr/>
        <a:lstStyle/>
        <a:p>
          <a:endParaRPr lang="en-CA"/>
        </a:p>
      </dgm:t>
    </dgm:pt>
    <dgm:pt modelId="{051173FD-945C-4A29-B10F-AD1BD896FE94}">
      <dgm:prSet/>
      <dgm:spPr>
        <a:solidFill>
          <a:srgbClr val="0070C0"/>
        </a:solidFill>
      </dgm:spPr>
      <dgm:t>
        <a:bodyPr/>
        <a:lstStyle/>
        <a:p>
          <a:r>
            <a:rPr lang="en-CA" dirty="0" smtClean="0"/>
            <a:t>Limited Use of Admin. Data</a:t>
          </a:r>
          <a:endParaRPr lang="en-CA" dirty="0"/>
        </a:p>
      </dgm:t>
    </dgm:pt>
    <dgm:pt modelId="{384648E7-A743-42DD-AA9E-66144BCE330F}" type="parTrans" cxnId="{172EDB28-2A2E-468D-955C-DFC3107DF6C8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019C356E-EBAF-4870-AA0F-717931D2CD1D}" type="sibTrans" cxnId="{172EDB28-2A2E-468D-955C-DFC3107DF6C8}">
      <dgm:prSet/>
      <dgm:spPr/>
      <dgm:t>
        <a:bodyPr/>
        <a:lstStyle/>
        <a:p>
          <a:endParaRPr lang="en-CA"/>
        </a:p>
      </dgm:t>
    </dgm:pt>
    <dgm:pt modelId="{1292620D-512F-4E4C-BA59-271F9E0EB4EC}" type="pres">
      <dgm:prSet presAssocID="{975A7844-EAF0-4E9E-9976-28715961E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1278866-AE07-4611-BABD-77784E266E3C}" type="pres">
      <dgm:prSet presAssocID="{7E6CBAB0-CC3F-45C3-9617-823AB10EF516}" presName="centerShape" presStyleLbl="node0" presStyleIdx="0" presStyleCnt="1"/>
      <dgm:spPr/>
      <dgm:t>
        <a:bodyPr/>
        <a:lstStyle/>
        <a:p>
          <a:endParaRPr lang="en-CA"/>
        </a:p>
      </dgm:t>
    </dgm:pt>
    <dgm:pt modelId="{F7A8DEFD-A615-4E41-A66E-B77E767A98E1}" type="pres">
      <dgm:prSet presAssocID="{78566348-5666-48AF-A1E1-5306DB419DD0}" presName="parTrans" presStyleLbl="sibTrans2D1" presStyleIdx="0" presStyleCnt="6"/>
      <dgm:spPr/>
      <dgm:t>
        <a:bodyPr/>
        <a:lstStyle/>
        <a:p>
          <a:endParaRPr lang="en-CA"/>
        </a:p>
      </dgm:t>
    </dgm:pt>
    <dgm:pt modelId="{B4B863F1-587A-4458-A163-B6C92AF13F29}" type="pres">
      <dgm:prSet presAssocID="{78566348-5666-48AF-A1E1-5306DB419DD0}" presName="connectorText" presStyleLbl="sibTrans2D1" presStyleIdx="0" presStyleCnt="6"/>
      <dgm:spPr/>
      <dgm:t>
        <a:bodyPr/>
        <a:lstStyle/>
        <a:p>
          <a:endParaRPr lang="en-CA"/>
        </a:p>
      </dgm:t>
    </dgm:pt>
    <dgm:pt modelId="{9AD47BF3-0585-4DD4-8292-E1F5B2690B3D}" type="pres">
      <dgm:prSet presAssocID="{4F3B7324-8FF7-4C58-B332-39D2307D5AE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A95962-0FFF-43F3-BD9C-BE0A3E9BF03D}" type="pres">
      <dgm:prSet presAssocID="{3CA9D85D-FDB2-450C-B91B-8670F0E1F7E9}" presName="parTrans" presStyleLbl="sibTrans2D1" presStyleIdx="1" presStyleCnt="6"/>
      <dgm:spPr/>
      <dgm:t>
        <a:bodyPr/>
        <a:lstStyle/>
        <a:p>
          <a:endParaRPr lang="en-CA"/>
        </a:p>
      </dgm:t>
    </dgm:pt>
    <dgm:pt modelId="{75EE1904-7738-4570-AD6D-B86A384D5788}" type="pres">
      <dgm:prSet presAssocID="{3CA9D85D-FDB2-450C-B91B-8670F0E1F7E9}" presName="connectorText" presStyleLbl="sibTrans2D1" presStyleIdx="1" presStyleCnt="6"/>
      <dgm:spPr/>
      <dgm:t>
        <a:bodyPr/>
        <a:lstStyle/>
        <a:p>
          <a:endParaRPr lang="en-CA"/>
        </a:p>
      </dgm:t>
    </dgm:pt>
    <dgm:pt modelId="{D4124DFE-63D9-4B53-94AF-33CD5EA826F0}" type="pres">
      <dgm:prSet presAssocID="{667324C5-6A0F-4C07-BC99-062D556460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FC2A5F-9A43-4E67-AF3B-EC9B40B48888}" type="pres">
      <dgm:prSet presAssocID="{B52E068C-5831-4D4E-AC5E-30413A85E873}" presName="parTrans" presStyleLbl="sibTrans2D1" presStyleIdx="2" presStyleCnt="6"/>
      <dgm:spPr/>
      <dgm:t>
        <a:bodyPr/>
        <a:lstStyle/>
        <a:p>
          <a:endParaRPr lang="en-CA"/>
        </a:p>
      </dgm:t>
    </dgm:pt>
    <dgm:pt modelId="{C7662F8E-DB54-46CA-B66D-D1DF16CE97EC}" type="pres">
      <dgm:prSet presAssocID="{B52E068C-5831-4D4E-AC5E-30413A85E873}" presName="connectorText" presStyleLbl="sibTrans2D1" presStyleIdx="2" presStyleCnt="6"/>
      <dgm:spPr/>
      <dgm:t>
        <a:bodyPr/>
        <a:lstStyle/>
        <a:p>
          <a:endParaRPr lang="en-CA"/>
        </a:p>
      </dgm:t>
    </dgm:pt>
    <dgm:pt modelId="{884FA7E3-4317-4C2D-A543-B03062E393D3}" type="pres">
      <dgm:prSet presAssocID="{2D615125-8EE5-4822-8748-7760AAC37E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710732-E146-4EF6-AD19-9C92EB3ECC12}" type="pres">
      <dgm:prSet presAssocID="{323BDC43-DFB5-489E-BC66-7022222F4347}" presName="parTrans" presStyleLbl="sibTrans2D1" presStyleIdx="3" presStyleCnt="6"/>
      <dgm:spPr/>
      <dgm:t>
        <a:bodyPr/>
        <a:lstStyle/>
        <a:p>
          <a:endParaRPr lang="en-CA"/>
        </a:p>
      </dgm:t>
    </dgm:pt>
    <dgm:pt modelId="{6B3F62EA-35DC-4F3E-A2BB-6A656867D4CF}" type="pres">
      <dgm:prSet presAssocID="{323BDC43-DFB5-489E-BC66-7022222F4347}" presName="connectorText" presStyleLbl="sibTrans2D1" presStyleIdx="3" presStyleCnt="6"/>
      <dgm:spPr/>
      <dgm:t>
        <a:bodyPr/>
        <a:lstStyle/>
        <a:p>
          <a:endParaRPr lang="en-CA"/>
        </a:p>
      </dgm:t>
    </dgm:pt>
    <dgm:pt modelId="{4B856CC8-F3C5-4621-B0B1-2680A8FF01FB}" type="pres">
      <dgm:prSet presAssocID="{22BAA2D8-FD6E-4583-B710-6D3125F758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F80C96-9246-4D7B-AB2C-E89D1F1B0C11}" type="pres">
      <dgm:prSet presAssocID="{6B88E9AF-B890-49A4-BF97-8B77101588D0}" presName="parTrans" presStyleLbl="sibTrans2D1" presStyleIdx="4" presStyleCnt="6"/>
      <dgm:spPr/>
      <dgm:t>
        <a:bodyPr/>
        <a:lstStyle/>
        <a:p>
          <a:endParaRPr lang="en-CA"/>
        </a:p>
      </dgm:t>
    </dgm:pt>
    <dgm:pt modelId="{46938CB5-5395-44ED-991D-7D137C6B6A0A}" type="pres">
      <dgm:prSet presAssocID="{6B88E9AF-B890-49A4-BF97-8B77101588D0}" presName="connectorText" presStyleLbl="sibTrans2D1" presStyleIdx="4" presStyleCnt="6"/>
      <dgm:spPr/>
      <dgm:t>
        <a:bodyPr/>
        <a:lstStyle/>
        <a:p>
          <a:endParaRPr lang="en-CA"/>
        </a:p>
      </dgm:t>
    </dgm:pt>
    <dgm:pt modelId="{6E17BC0D-8477-4182-B3DC-BD702898F03F}" type="pres">
      <dgm:prSet presAssocID="{401775F9-C473-4063-810C-52DC4A1A0D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5A5C04-C5D8-4224-AB40-BF607AF31FAD}" type="pres">
      <dgm:prSet presAssocID="{384648E7-A743-42DD-AA9E-66144BCE330F}" presName="parTrans" presStyleLbl="sibTrans2D1" presStyleIdx="5" presStyleCnt="6"/>
      <dgm:spPr/>
      <dgm:t>
        <a:bodyPr/>
        <a:lstStyle/>
        <a:p>
          <a:endParaRPr lang="en-CA"/>
        </a:p>
      </dgm:t>
    </dgm:pt>
    <dgm:pt modelId="{378B667E-6ADF-417B-A103-7AE7B4FF7CE7}" type="pres">
      <dgm:prSet presAssocID="{384648E7-A743-42DD-AA9E-66144BCE330F}" presName="connectorText" presStyleLbl="sibTrans2D1" presStyleIdx="5" presStyleCnt="6"/>
      <dgm:spPr/>
      <dgm:t>
        <a:bodyPr/>
        <a:lstStyle/>
        <a:p>
          <a:endParaRPr lang="en-CA"/>
        </a:p>
      </dgm:t>
    </dgm:pt>
    <dgm:pt modelId="{7D66D6AE-617D-4E01-8784-A180EBEE2F24}" type="pres">
      <dgm:prSet presAssocID="{051173FD-945C-4A29-B10F-AD1BD896FE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AEA0723-83C8-4494-A29F-1AE13E8B30A2}" type="presOf" srcId="{6B88E9AF-B890-49A4-BF97-8B77101588D0}" destId="{9BF80C96-9246-4D7B-AB2C-E89D1F1B0C11}" srcOrd="0" destOrd="0" presId="urn:microsoft.com/office/officeart/2005/8/layout/radial5"/>
    <dgm:cxn modelId="{CEFF960A-5863-4E8F-906A-D8EF13816A8A}" type="presOf" srcId="{384648E7-A743-42DD-AA9E-66144BCE330F}" destId="{378B667E-6ADF-417B-A103-7AE7B4FF7CE7}" srcOrd="1" destOrd="0" presId="urn:microsoft.com/office/officeart/2005/8/layout/radial5"/>
    <dgm:cxn modelId="{F43F9D47-7170-49FE-A9E4-CDE57F0593DB}" type="presOf" srcId="{3CA9D85D-FDB2-450C-B91B-8670F0E1F7E9}" destId="{75EE1904-7738-4570-AD6D-B86A384D5788}" srcOrd="1" destOrd="0" presId="urn:microsoft.com/office/officeart/2005/8/layout/radial5"/>
    <dgm:cxn modelId="{2AD4BC44-9252-4189-B202-33AC4C2926B1}" type="presOf" srcId="{6B88E9AF-B890-49A4-BF97-8B77101588D0}" destId="{46938CB5-5395-44ED-991D-7D137C6B6A0A}" srcOrd="1" destOrd="0" presId="urn:microsoft.com/office/officeart/2005/8/layout/radial5"/>
    <dgm:cxn modelId="{85AB5699-7909-46AD-859D-BBF603E349D8}" srcId="{7E6CBAB0-CC3F-45C3-9617-823AB10EF516}" destId="{22BAA2D8-FD6E-4583-B710-6D3125F758C1}" srcOrd="3" destOrd="0" parTransId="{323BDC43-DFB5-489E-BC66-7022222F4347}" sibTransId="{20821F62-487F-4B2F-A056-479BE269B9D2}"/>
    <dgm:cxn modelId="{BAB02B7B-656B-47CF-B8E1-34E97252F41C}" type="presOf" srcId="{667324C5-6A0F-4C07-BC99-062D5564603E}" destId="{D4124DFE-63D9-4B53-94AF-33CD5EA826F0}" srcOrd="0" destOrd="0" presId="urn:microsoft.com/office/officeart/2005/8/layout/radial5"/>
    <dgm:cxn modelId="{6BDC9C4A-3430-4FF8-BDF4-588DD581689C}" type="presOf" srcId="{323BDC43-DFB5-489E-BC66-7022222F4347}" destId="{6B3F62EA-35DC-4F3E-A2BB-6A656867D4CF}" srcOrd="1" destOrd="0" presId="urn:microsoft.com/office/officeart/2005/8/layout/radial5"/>
    <dgm:cxn modelId="{58748503-5215-4C66-8615-3132A2E86256}" type="presOf" srcId="{B52E068C-5831-4D4E-AC5E-30413A85E873}" destId="{C7662F8E-DB54-46CA-B66D-D1DF16CE97EC}" srcOrd="1" destOrd="0" presId="urn:microsoft.com/office/officeart/2005/8/layout/radial5"/>
    <dgm:cxn modelId="{AA76E611-11B4-4F0A-9A23-D7B4C05A613B}" type="presOf" srcId="{78566348-5666-48AF-A1E1-5306DB419DD0}" destId="{B4B863F1-587A-4458-A163-B6C92AF13F29}" srcOrd="1" destOrd="0" presId="urn:microsoft.com/office/officeart/2005/8/layout/radial5"/>
    <dgm:cxn modelId="{EA82E242-8203-47C9-8087-A885A6105FE9}" type="presOf" srcId="{323BDC43-DFB5-489E-BC66-7022222F4347}" destId="{2F710732-E146-4EF6-AD19-9C92EB3ECC12}" srcOrd="0" destOrd="0" presId="urn:microsoft.com/office/officeart/2005/8/layout/radial5"/>
    <dgm:cxn modelId="{BF2469A4-4CE6-4C10-9984-A4BC6389225F}" srcId="{7E6CBAB0-CC3F-45C3-9617-823AB10EF516}" destId="{4F3B7324-8FF7-4C58-B332-39D2307D5AE2}" srcOrd="0" destOrd="0" parTransId="{78566348-5666-48AF-A1E1-5306DB419DD0}" sibTransId="{4F7805F5-95F0-43FE-A6C7-DCD943E78C78}"/>
    <dgm:cxn modelId="{F3A49301-D5BD-4D97-9BEA-5FE220DADA9C}" srcId="{7E6CBAB0-CC3F-45C3-9617-823AB10EF516}" destId="{401775F9-C473-4063-810C-52DC4A1A0D47}" srcOrd="4" destOrd="0" parTransId="{6B88E9AF-B890-49A4-BF97-8B77101588D0}" sibTransId="{C09768C0-F423-435B-AE8C-15896707B682}"/>
    <dgm:cxn modelId="{175E536E-D397-441A-B085-AB08F54751A6}" type="presOf" srcId="{401775F9-C473-4063-810C-52DC4A1A0D47}" destId="{6E17BC0D-8477-4182-B3DC-BD702898F03F}" srcOrd="0" destOrd="0" presId="urn:microsoft.com/office/officeart/2005/8/layout/radial5"/>
    <dgm:cxn modelId="{297F23B5-E39A-4FBC-9063-CE2ED1CCAC98}" type="presOf" srcId="{3CA9D85D-FDB2-450C-B91B-8670F0E1F7E9}" destId="{C0A95962-0FFF-43F3-BD9C-BE0A3E9BF03D}" srcOrd="0" destOrd="0" presId="urn:microsoft.com/office/officeart/2005/8/layout/radial5"/>
    <dgm:cxn modelId="{8251C417-765B-47C7-89E8-1CB147682EFE}" type="presOf" srcId="{B52E068C-5831-4D4E-AC5E-30413A85E873}" destId="{59FC2A5F-9A43-4E67-AF3B-EC9B40B48888}" srcOrd="0" destOrd="0" presId="urn:microsoft.com/office/officeart/2005/8/layout/radial5"/>
    <dgm:cxn modelId="{B31AD941-FC34-4037-A558-A8ABC9ADCC44}" type="presOf" srcId="{4F3B7324-8FF7-4C58-B332-39D2307D5AE2}" destId="{9AD47BF3-0585-4DD4-8292-E1F5B2690B3D}" srcOrd="0" destOrd="0" presId="urn:microsoft.com/office/officeart/2005/8/layout/radial5"/>
    <dgm:cxn modelId="{E44BB693-E72D-4EDF-8992-23618C096055}" type="presOf" srcId="{2D615125-8EE5-4822-8748-7760AAC37E34}" destId="{884FA7E3-4317-4C2D-A543-B03062E393D3}" srcOrd="0" destOrd="0" presId="urn:microsoft.com/office/officeart/2005/8/layout/radial5"/>
    <dgm:cxn modelId="{816C7B5C-FAB7-43F7-81DF-26F0C89A5E54}" srcId="{7E6CBAB0-CC3F-45C3-9617-823AB10EF516}" destId="{2D615125-8EE5-4822-8748-7760AAC37E34}" srcOrd="2" destOrd="0" parTransId="{B52E068C-5831-4D4E-AC5E-30413A85E873}" sibTransId="{9E8323C5-4371-4DDF-B453-F11C60B084F5}"/>
    <dgm:cxn modelId="{69581E4D-12A9-402F-BC0B-3B938C9D75B0}" type="presOf" srcId="{051173FD-945C-4A29-B10F-AD1BD896FE94}" destId="{7D66D6AE-617D-4E01-8784-A180EBEE2F24}" srcOrd="0" destOrd="0" presId="urn:microsoft.com/office/officeart/2005/8/layout/radial5"/>
    <dgm:cxn modelId="{3655D504-05F7-41F6-9179-7C1550F9E97D}" type="presOf" srcId="{975A7844-EAF0-4E9E-9976-28715961E37F}" destId="{1292620D-512F-4E4C-BA59-271F9E0EB4EC}" srcOrd="0" destOrd="0" presId="urn:microsoft.com/office/officeart/2005/8/layout/radial5"/>
    <dgm:cxn modelId="{EE367173-A510-4C2E-8A57-34AED2B1D6A7}" type="presOf" srcId="{384648E7-A743-42DD-AA9E-66144BCE330F}" destId="{C35A5C04-C5D8-4224-AB40-BF607AF31FAD}" srcOrd="0" destOrd="0" presId="urn:microsoft.com/office/officeart/2005/8/layout/radial5"/>
    <dgm:cxn modelId="{3D7A3EA5-3E2A-4D8D-91A0-E968F51116AE}" type="presOf" srcId="{78566348-5666-48AF-A1E1-5306DB419DD0}" destId="{F7A8DEFD-A615-4E41-A66E-B77E767A98E1}" srcOrd="0" destOrd="0" presId="urn:microsoft.com/office/officeart/2005/8/layout/radial5"/>
    <dgm:cxn modelId="{31D9FF58-3F4A-4185-A32F-CA827542FD0E}" type="presOf" srcId="{7E6CBAB0-CC3F-45C3-9617-823AB10EF516}" destId="{51278866-AE07-4611-BABD-77784E266E3C}" srcOrd="0" destOrd="0" presId="urn:microsoft.com/office/officeart/2005/8/layout/radial5"/>
    <dgm:cxn modelId="{B6696103-D729-4649-93B8-291DA9246B72}" srcId="{7E6CBAB0-CC3F-45C3-9617-823AB10EF516}" destId="{667324C5-6A0F-4C07-BC99-062D5564603E}" srcOrd="1" destOrd="0" parTransId="{3CA9D85D-FDB2-450C-B91B-8670F0E1F7E9}" sibTransId="{5C35EA14-BA4D-4CDA-8D77-1F935E06ED49}"/>
    <dgm:cxn modelId="{172EDB28-2A2E-468D-955C-DFC3107DF6C8}" srcId="{7E6CBAB0-CC3F-45C3-9617-823AB10EF516}" destId="{051173FD-945C-4A29-B10F-AD1BD896FE94}" srcOrd="5" destOrd="0" parTransId="{384648E7-A743-42DD-AA9E-66144BCE330F}" sibTransId="{019C356E-EBAF-4870-AA0F-717931D2CD1D}"/>
    <dgm:cxn modelId="{1A89263F-4BAC-4AFF-8695-6C639AA80278}" type="presOf" srcId="{22BAA2D8-FD6E-4583-B710-6D3125F758C1}" destId="{4B856CC8-F3C5-4621-B0B1-2680A8FF01FB}" srcOrd="0" destOrd="0" presId="urn:microsoft.com/office/officeart/2005/8/layout/radial5"/>
    <dgm:cxn modelId="{682A241E-9E9E-4882-96F9-5F9E642472A5}" srcId="{975A7844-EAF0-4E9E-9976-28715961E37F}" destId="{7E6CBAB0-CC3F-45C3-9617-823AB10EF516}" srcOrd="0" destOrd="0" parTransId="{FF32D715-1492-40DA-9422-8561B03BC266}" sibTransId="{36150173-A7CA-4717-800B-86DD33E2F76A}"/>
    <dgm:cxn modelId="{A7A8DBEC-9428-4E94-A9CA-4D0502FBC270}" type="presParOf" srcId="{1292620D-512F-4E4C-BA59-271F9E0EB4EC}" destId="{51278866-AE07-4611-BABD-77784E266E3C}" srcOrd="0" destOrd="0" presId="urn:microsoft.com/office/officeart/2005/8/layout/radial5"/>
    <dgm:cxn modelId="{51810AA0-4498-4EA7-822A-1D92C0693B33}" type="presParOf" srcId="{1292620D-512F-4E4C-BA59-271F9E0EB4EC}" destId="{F7A8DEFD-A615-4E41-A66E-B77E767A98E1}" srcOrd="1" destOrd="0" presId="urn:microsoft.com/office/officeart/2005/8/layout/radial5"/>
    <dgm:cxn modelId="{28830970-26B5-4E58-BCA2-1C2CB63324A1}" type="presParOf" srcId="{F7A8DEFD-A615-4E41-A66E-B77E767A98E1}" destId="{B4B863F1-587A-4458-A163-B6C92AF13F29}" srcOrd="0" destOrd="0" presId="urn:microsoft.com/office/officeart/2005/8/layout/radial5"/>
    <dgm:cxn modelId="{0A11B7FC-9FF7-4D9F-BBDC-B4E6CAEF2EB0}" type="presParOf" srcId="{1292620D-512F-4E4C-BA59-271F9E0EB4EC}" destId="{9AD47BF3-0585-4DD4-8292-E1F5B2690B3D}" srcOrd="2" destOrd="0" presId="urn:microsoft.com/office/officeart/2005/8/layout/radial5"/>
    <dgm:cxn modelId="{FBA11A3A-730A-4168-9319-8B918880FEC0}" type="presParOf" srcId="{1292620D-512F-4E4C-BA59-271F9E0EB4EC}" destId="{C0A95962-0FFF-43F3-BD9C-BE0A3E9BF03D}" srcOrd="3" destOrd="0" presId="urn:microsoft.com/office/officeart/2005/8/layout/radial5"/>
    <dgm:cxn modelId="{D558854F-37A0-467D-B29F-680E74E344FC}" type="presParOf" srcId="{C0A95962-0FFF-43F3-BD9C-BE0A3E9BF03D}" destId="{75EE1904-7738-4570-AD6D-B86A384D5788}" srcOrd="0" destOrd="0" presId="urn:microsoft.com/office/officeart/2005/8/layout/radial5"/>
    <dgm:cxn modelId="{D3AAA16A-8662-4386-B740-B3BA6C664C98}" type="presParOf" srcId="{1292620D-512F-4E4C-BA59-271F9E0EB4EC}" destId="{D4124DFE-63D9-4B53-94AF-33CD5EA826F0}" srcOrd="4" destOrd="0" presId="urn:microsoft.com/office/officeart/2005/8/layout/radial5"/>
    <dgm:cxn modelId="{65D27CE8-4AC8-497D-B810-F8A3A0542FB9}" type="presParOf" srcId="{1292620D-512F-4E4C-BA59-271F9E0EB4EC}" destId="{59FC2A5F-9A43-4E67-AF3B-EC9B40B48888}" srcOrd="5" destOrd="0" presId="urn:microsoft.com/office/officeart/2005/8/layout/radial5"/>
    <dgm:cxn modelId="{BD2C22B7-5E54-4B07-A8FA-1DF45E49EF17}" type="presParOf" srcId="{59FC2A5F-9A43-4E67-AF3B-EC9B40B48888}" destId="{C7662F8E-DB54-46CA-B66D-D1DF16CE97EC}" srcOrd="0" destOrd="0" presId="urn:microsoft.com/office/officeart/2005/8/layout/radial5"/>
    <dgm:cxn modelId="{FA32AE51-1008-48E5-AD63-43141F5601FF}" type="presParOf" srcId="{1292620D-512F-4E4C-BA59-271F9E0EB4EC}" destId="{884FA7E3-4317-4C2D-A543-B03062E393D3}" srcOrd="6" destOrd="0" presId="urn:microsoft.com/office/officeart/2005/8/layout/radial5"/>
    <dgm:cxn modelId="{1EDE3801-D4AE-4E85-9C2B-7FB8D6A7864F}" type="presParOf" srcId="{1292620D-512F-4E4C-BA59-271F9E0EB4EC}" destId="{2F710732-E146-4EF6-AD19-9C92EB3ECC12}" srcOrd="7" destOrd="0" presId="urn:microsoft.com/office/officeart/2005/8/layout/radial5"/>
    <dgm:cxn modelId="{4F1D234D-627C-42F2-B42E-06487BD61C7C}" type="presParOf" srcId="{2F710732-E146-4EF6-AD19-9C92EB3ECC12}" destId="{6B3F62EA-35DC-4F3E-A2BB-6A656867D4CF}" srcOrd="0" destOrd="0" presId="urn:microsoft.com/office/officeart/2005/8/layout/radial5"/>
    <dgm:cxn modelId="{E922F4FC-0BC5-4099-9EBD-648ACC21B175}" type="presParOf" srcId="{1292620D-512F-4E4C-BA59-271F9E0EB4EC}" destId="{4B856CC8-F3C5-4621-B0B1-2680A8FF01FB}" srcOrd="8" destOrd="0" presId="urn:microsoft.com/office/officeart/2005/8/layout/radial5"/>
    <dgm:cxn modelId="{D6D9784D-D5CF-41C5-9EE8-53D590A9D642}" type="presParOf" srcId="{1292620D-512F-4E4C-BA59-271F9E0EB4EC}" destId="{9BF80C96-9246-4D7B-AB2C-E89D1F1B0C11}" srcOrd="9" destOrd="0" presId="urn:microsoft.com/office/officeart/2005/8/layout/radial5"/>
    <dgm:cxn modelId="{3973E40A-C10B-4686-91D6-CD1039B3D827}" type="presParOf" srcId="{9BF80C96-9246-4D7B-AB2C-E89D1F1B0C11}" destId="{46938CB5-5395-44ED-991D-7D137C6B6A0A}" srcOrd="0" destOrd="0" presId="urn:microsoft.com/office/officeart/2005/8/layout/radial5"/>
    <dgm:cxn modelId="{C5B2C95E-8B39-4795-A643-CC71BAC506D9}" type="presParOf" srcId="{1292620D-512F-4E4C-BA59-271F9E0EB4EC}" destId="{6E17BC0D-8477-4182-B3DC-BD702898F03F}" srcOrd="10" destOrd="0" presId="urn:microsoft.com/office/officeart/2005/8/layout/radial5"/>
    <dgm:cxn modelId="{AD78F46D-511C-4DD8-B64C-4042D072CC24}" type="presParOf" srcId="{1292620D-512F-4E4C-BA59-271F9E0EB4EC}" destId="{C35A5C04-C5D8-4224-AB40-BF607AF31FAD}" srcOrd="11" destOrd="0" presId="urn:microsoft.com/office/officeart/2005/8/layout/radial5"/>
    <dgm:cxn modelId="{1E3AFABE-BBCB-4B47-A536-BB6F29848399}" type="presParOf" srcId="{C35A5C04-C5D8-4224-AB40-BF607AF31FAD}" destId="{378B667E-6ADF-417B-A103-7AE7B4FF7CE7}" srcOrd="0" destOrd="0" presId="urn:microsoft.com/office/officeart/2005/8/layout/radial5"/>
    <dgm:cxn modelId="{F646DC14-4656-443D-AC6C-C494DB3949F3}" type="presParOf" srcId="{1292620D-512F-4E4C-BA59-271F9E0EB4EC}" destId="{7D66D6AE-617D-4E01-8784-A180EBEE2F2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BFA61-9699-4489-940A-46BA719878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7C6D832-56BF-4369-948E-A966A67E7E12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Fiscal Arrangements</a:t>
          </a:r>
          <a:endParaRPr lang="en-CA" dirty="0"/>
        </a:p>
      </dgm:t>
    </dgm:pt>
    <dgm:pt modelId="{7DC3FF03-B836-43AF-BD0D-1CE59BBD9F03}" type="parTrans" cxnId="{8DEC2B59-1167-436A-A518-D647D388FE42}">
      <dgm:prSet/>
      <dgm:spPr/>
      <dgm:t>
        <a:bodyPr/>
        <a:lstStyle/>
        <a:p>
          <a:endParaRPr lang="en-CA"/>
        </a:p>
      </dgm:t>
    </dgm:pt>
    <dgm:pt modelId="{E026C298-3DA9-43C7-ADD7-794A727F576D}" type="sibTrans" cxnId="{8DEC2B59-1167-436A-A518-D647D388FE42}">
      <dgm:prSet/>
      <dgm:spPr/>
      <dgm:t>
        <a:bodyPr/>
        <a:lstStyle/>
        <a:p>
          <a:endParaRPr lang="en-CA"/>
        </a:p>
      </dgm:t>
    </dgm:pt>
    <dgm:pt modelId="{12DE48ED-0067-4065-9C87-B2D2996B6847}">
      <dgm:prSet phldrT="[Text]"/>
      <dgm:spPr/>
      <dgm:t>
        <a:bodyPr/>
        <a:lstStyle/>
        <a:p>
          <a:r>
            <a:rPr lang="en-CA" dirty="0" smtClean="0"/>
            <a:t>Mid 1990’s: SNA data to be used in Fiscal Arrangements between Federal and Provincial Governments</a:t>
          </a:r>
          <a:endParaRPr lang="en-CA" dirty="0"/>
        </a:p>
      </dgm:t>
    </dgm:pt>
    <dgm:pt modelId="{D7360C4E-016A-40C0-97B2-321621CA973C}" type="parTrans" cxnId="{BA181F63-286A-4152-BD99-E0A65717AB52}">
      <dgm:prSet/>
      <dgm:spPr/>
      <dgm:t>
        <a:bodyPr/>
        <a:lstStyle/>
        <a:p>
          <a:endParaRPr lang="en-CA"/>
        </a:p>
      </dgm:t>
    </dgm:pt>
    <dgm:pt modelId="{8BB88FA4-3B8E-4E28-938C-ED2AAEB8A3A2}" type="sibTrans" cxnId="{BA181F63-286A-4152-BD99-E0A65717AB52}">
      <dgm:prSet/>
      <dgm:spPr/>
      <dgm:t>
        <a:bodyPr/>
        <a:lstStyle/>
        <a:p>
          <a:endParaRPr lang="en-CA"/>
        </a:p>
      </dgm:t>
    </dgm:pt>
    <dgm:pt modelId="{6BBB3068-21C1-41B7-8ECB-80B5A849CF34}">
      <dgm:prSet phldrT="[Text]"/>
      <dgm:spPr/>
      <dgm:t>
        <a:bodyPr/>
        <a:lstStyle/>
        <a:p>
          <a:r>
            <a:rPr lang="en-CA" dirty="0" smtClean="0"/>
            <a:t>Determine revenue generating equalization payments</a:t>
          </a:r>
          <a:endParaRPr lang="en-CA" dirty="0"/>
        </a:p>
      </dgm:t>
    </dgm:pt>
    <dgm:pt modelId="{C1AB7D2B-D165-4B78-BA51-D452CE6C9FDA}" type="parTrans" cxnId="{02F64F34-A313-4E2E-B1B3-6A9B731F0293}">
      <dgm:prSet/>
      <dgm:spPr/>
      <dgm:t>
        <a:bodyPr/>
        <a:lstStyle/>
        <a:p>
          <a:endParaRPr lang="en-CA"/>
        </a:p>
      </dgm:t>
    </dgm:pt>
    <dgm:pt modelId="{BDA564E5-1B8B-4F60-8712-63DA96011F1C}" type="sibTrans" cxnId="{02F64F34-A313-4E2E-B1B3-6A9B731F0293}">
      <dgm:prSet/>
      <dgm:spPr/>
      <dgm:t>
        <a:bodyPr/>
        <a:lstStyle/>
        <a:p>
          <a:endParaRPr lang="en-CA"/>
        </a:p>
      </dgm:t>
    </dgm:pt>
    <dgm:pt modelId="{72528A55-8F4E-4A81-A5D3-319499F435A6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 smtClean="0"/>
            <a:t>Quality Improvements</a:t>
          </a:r>
          <a:endParaRPr lang="en-CA" dirty="0"/>
        </a:p>
      </dgm:t>
    </dgm:pt>
    <dgm:pt modelId="{34F3FCB5-278A-49C9-8F83-DD6489730696}" type="parTrans" cxnId="{77A568CF-61FB-464E-A16D-4F751A4E77D6}">
      <dgm:prSet/>
      <dgm:spPr/>
      <dgm:t>
        <a:bodyPr/>
        <a:lstStyle/>
        <a:p>
          <a:endParaRPr lang="en-CA"/>
        </a:p>
      </dgm:t>
    </dgm:pt>
    <dgm:pt modelId="{47D6214F-E542-4A2E-848E-1F3EAC5EACB4}" type="sibTrans" cxnId="{77A568CF-61FB-464E-A16D-4F751A4E77D6}">
      <dgm:prSet/>
      <dgm:spPr/>
      <dgm:t>
        <a:bodyPr/>
        <a:lstStyle/>
        <a:p>
          <a:endParaRPr lang="en-CA"/>
        </a:p>
      </dgm:t>
    </dgm:pt>
    <dgm:pt modelId="{05242032-C42F-4DF1-9312-7BC3043571AB}">
      <dgm:prSet phldrT="[Text]"/>
      <dgm:spPr/>
      <dgm:t>
        <a:bodyPr/>
        <a:lstStyle/>
        <a:p>
          <a:r>
            <a:rPr lang="en-CA" dirty="0" smtClean="0"/>
            <a:t>Requirement for:</a:t>
          </a:r>
          <a:endParaRPr lang="en-CA" dirty="0"/>
        </a:p>
      </dgm:t>
    </dgm:pt>
    <dgm:pt modelId="{585CA8F5-ADDD-4E71-9938-A5A1BEB5A0BA}" type="parTrans" cxnId="{3BA7B8EB-CE40-4BD0-985A-AD1AE9769562}">
      <dgm:prSet/>
      <dgm:spPr/>
      <dgm:t>
        <a:bodyPr/>
        <a:lstStyle/>
        <a:p>
          <a:endParaRPr lang="en-CA"/>
        </a:p>
      </dgm:t>
    </dgm:pt>
    <dgm:pt modelId="{2E504710-C6CB-46D5-BA19-F92D8CCC78AE}" type="sibTrans" cxnId="{3BA7B8EB-CE40-4BD0-985A-AD1AE9769562}">
      <dgm:prSet/>
      <dgm:spPr/>
      <dgm:t>
        <a:bodyPr/>
        <a:lstStyle/>
        <a:p>
          <a:endParaRPr lang="en-CA"/>
        </a:p>
      </dgm:t>
    </dgm:pt>
    <dgm:pt modelId="{098A2BF6-C6D4-46D7-9C84-947A51D4990F}">
      <dgm:prSet phldrT="[Text]"/>
      <dgm:spPr/>
      <dgm:t>
        <a:bodyPr/>
        <a:lstStyle/>
        <a:p>
          <a:r>
            <a:rPr lang="en-CA" dirty="0" smtClean="0"/>
            <a:t>Expanded coverage of the economy...services</a:t>
          </a:r>
          <a:endParaRPr lang="en-CA" dirty="0"/>
        </a:p>
      </dgm:t>
    </dgm:pt>
    <dgm:pt modelId="{7921B1C6-B573-4F0E-B79A-429E176598D1}" type="parTrans" cxnId="{BFB6A692-247F-4426-B2E9-A4B3A262B379}">
      <dgm:prSet/>
      <dgm:spPr/>
      <dgm:t>
        <a:bodyPr/>
        <a:lstStyle/>
        <a:p>
          <a:endParaRPr lang="en-CA"/>
        </a:p>
      </dgm:t>
    </dgm:pt>
    <dgm:pt modelId="{BEB247E7-1F14-459A-92C5-4FBA3BB77A2A}" type="sibTrans" cxnId="{BFB6A692-247F-4426-B2E9-A4B3A262B379}">
      <dgm:prSet/>
      <dgm:spPr/>
      <dgm:t>
        <a:bodyPr/>
        <a:lstStyle/>
        <a:p>
          <a:endParaRPr lang="en-CA"/>
        </a:p>
      </dgm:t>
    </dgm:pt>
    <dgm:pt modelId="{EA570FF3-29A5-4904-A4E2-8B9DBA98FB84}">
      <dgm:prSet phldrT="[Text]"/>
      <dgm:spPr>
        <a:solidFill>
          <a:srgbClr val="0070C0"/>
        </a:solidFill>
      </dgm:spPr>
      <dgm:t>
        <a:bodyPr/>
        <a:lstStyle/>
        <a:p>
          <a:r>
            <a:rPr lang="en-CA" dirty="0" smtClean="0"/>
            <a:t>Establish PIPES</a:t>
          </a:r>
          <a:endParaRPr lang="en-CA" dirty="0"/>
        </a:p>
      </dgm:t>
    </dgm:pt>
    <dgm:pt modelId="{BFCC48D0-F619-4E72-A8DA-48AF437E166C}" type="parTrans" cxnId="{B744016D-6E22-4D45-9B03-1BAAA531EACB}">
      <dgm:prSet/>
      <dgm:spPr/>
      <dgm:t>
        <a:bodyPr/>
        <a:lstStyle/>
        <a:p>
          <a:endParaRPr lang="en-CA"/>
        </a:p>
      </dgm:t>
    </dgm:pt>
    <dgm:pt modelId="{3346721A-204A-46DD-85BF-6A4FE713DEDB}" type="sibTrans" cxnId="{B744016D-6E22-4D45-9B03-1BAAA531EACB}">
      <dgm:prSet/>
      <dgm:spPr/>
      <dgm:t>
        <a:bodyPr/>
        <a:lstStyle/>
        <a:p>
          <a:endParaRPr lang="en-CA"/>
        </a:p>
      </dgm:t>
    </dgm:pt>
    <dgm:pt modelId="{60A4C8CA-A028-4385-92AA-1AB50E4BFDE9}">
      <dgm:prSet phldrT="[Text]"/>
      <dgm:spPr/>
      <dgm:t>
        <a:bodyPr/>
        <a:lstStyle/>
        <a:p>
          <a:r>
            <a:rPr lang="en-CA" dirty="0" smtClean="0"/>
            <a:t>Project to Improve Provincial Economic Statistics</a:t>
          </a:r>
          <a:endParaRPr lang="en-CA" dirty="0"/>
        </a:p>
      </dgm:t>
    </dgm:pt>
    <dgm:pt modelId="{649B9E8C-2107-47EA-9A39-E59DADAE9942}" type="parTrans" cxnId="{C3252137-9D08-4345-A103-9306FAEA75A7}">
      <dgm:prSet/>
      <dgm:spPr/>
      <dgm:t>
        <a:bodyPr/>
        <a:lstStyle/>
        <a:p>
          <a:endParaRPr lang="en-CA"/>
        </a:p>
      </dgm:t>
    </dgm:pt>
    <dgm:pt modelId="{26C6CAAD-3D5F-4078-B2C3-E57F1D1FC9EF}" type="sibTrans" cxnId="{C3252137-9D08-4345-A103-9306FAEA75A7}">
      <dgm:prSet/>
      <dgm:spPr/>
      <dgm:t>
        <a:bodyPr/>
        <a:lstStyle/>
        <a:p>
          <a:endParaRPr lang="en-CA"/>
        </a:p>
      </dgm:t>
    </dgm:pt>
    <dgm:pt modelId="{63BA4083-ACA5-41FA-91FE-40B1241809C6}">
      <dgm:prSet phldrT="[Text]"/>
      <dgm:spPr/>
      <dgm:t>
        <a:bodyPr/>
        <a:lstStyle/>
        <a:p>
          <a:r>
            <a:rPr lang="en-CA" dirty="0" smtClean="0"/>
            <a:t>Unified Enterprise Survey Program</a:t>
          </a:r>
          <a:endParaRPr lang="en-CA" dirty="0"/>
        </a:p>
      </dgm:t>
    </dgm:pt>
    <dgm:pt modelId="{52FB03D4-5416-4D64-A2CA-013040809667}" type="parTrans" cxnId="{B8630371-AC64-4523-8EFD-F800FF8952B6}">
      <dgm:prSet/>
      <dgm:spPr/>
      <dgm:t>
        <a:bodyPr/>
        <a:lstStyle/>
        <a:p>
          <a:endParaRPr lang="en-CA"/>
        </a:p>
      </dgm:t>
    </dgm:pt>
    <dgm:pt modelId="{FDA4E0C0-CE3F-4F95-8E8C-F5679594763C}" type="sibTrans" cxnId="{B8630371-AC64-4523-8EFD-F800FF8952B6}">
      <dgm:prSet/>
      <dgm:spPr/>
      <dgm:t>
        <a:bodyPr/>
        <a:lstStyle/>
        <a:p>
          <a:endParaRPr lang="en-CA"/>
        </a:p>
      </dgm:t>
    </dgm:pt>
    <dgm:pt modelId="{F6D67012-223E-4621-85E7-2708D606070A}">
      <dgm:prSet phldrT="[Text]"/>
      <dgm:spPr/>
      <dgm:t>
        <a:bodyPr/>
        <a:lstStyle/>
        <a:p>
          <a:r>
            <a:rPr lang="en-CA" dirty="0" smtClean="0"/>
            <a:t>Allocate Harmonized Sales Tax revenue</a:t>
          </a:r>
          <a:endParaRPr lang="en-CA" dirty="0"/>
        </a:p>
      </dgm:t>
    </dgm:pt>
    <dgm:pt modelId="{946826A1-F3A5-4FD8-8BD8-B3CA03CF65C6}" type="parTrans" cxnId="{C93FE15D-B995-4DB1-9DDA-C352F491DA6D}">
      <dgm:prSet/>
      <dgm:spPr/>
      <dgm:t>
        <a:bodyPr/>
        <a:lstStyle/>
        <a:p>
          <a:endParaRPr lang="en-CA"/>
        </a:p>
      </dgm:t>
    </dgm:pt>
    <dgm:pt modelId="{7D289BD3-AFB2-4BD3-94C6-FCBB3DC3C63E}" type="sibTrans" cxnId="{C93FE15D-B995-4DB1-9DDA-C352F491DA6D}">
      <dgm:prSet/>
      <dgm:spPr/>
      <dgm:t>
        <a:bodyPr/>
        <a:lstStyle/>
        <a:p>
          <a:endParaRPr lang="en-CA"/>
        </a:p>
      </dgm:t>
    </dgm:pt>
    <dgm:pt modelId="{ED43D612-7EAB-4779-A2A3-A93950DE8AEF}">
      <dgm:prSet phldrT="[Text]"/>
      <dgm:spPr/>
      <dgm:t>
        <a:bodyPr/>
        <a:lstStyle/>
        <a:p>
          <a:r>
            <a:rPr lang="en-CA" dirty="0" smtClean="0"/>
            <a:t>Comparable quality of statistics by  province</a:t>
          </a:r>
          <a:endParaRPr lang="en-CA" dirty="0"/>
        </a:p>
      </dgm:t>
    </dgm:pt>
    <dgm:pt modelId="{CA7FD107-3AFC-4076-A593-B610A5B25268}" type="parTrans" cxnId="{F286E9A0-F266-4BFC-9937-38EE2DDADE8B}">
      <dgm:prSet/>
      <dgm:spPr/>
      <dgm:t>
        <a:bodyPr/>
        <a:lstStyle/>
        <a:p>
          <a:endParaRPr lang="en-CA"/>
        </a:p>
      </dgm:t>
    </dgm:pt>
    <dgm:pt modelId="{79CE1266-8653-4AAE-8ACA-BF59FA8D4822}" type="sibTrans" cxnId="{F286E9A0-F266-4BFC-9937-38EE2DDADE8B}">
      <dgm:prSet/>
      <dgm:spPr/>
      <dgm:t>
        <a:bodyPr/>
        <a:lstStyle/>
        <a:p>
          <a:endParaRPr lang="en-CA"/>
        </a:p>
      </dgm:t>
    </dgm:pt>
    <dgm:pt modelId="{E14A1D4F-CBE6-4DEE-8EEB-CC855923412F}">
      <dgm:prSet phldrT="[Text]"/>
      <dgm:spPr/>
      <dgm:t>
        <a:bodyPr/>
        <a:lstStyle/>
        <a:p>
          <a:r>
            <a:rPr lang="en-CA" dirty="0" smtClean="0"/>
            <a:t>Expand GDP program to cover provinces (Provincial IO tables)</a:t>
          </a:r>
          <a:endParaRPr lang="en-CA" dirty="0"/>
        </a:p>
      </dgm:t>
    </dgm:pt>
    <dgm:pt modelId="{82B2E16D-55F6-43E2-B6F2-007C22D1FF03}" type="parTrans" cxnId="{8E55B7F7-1E42-4603-A4A5-90969AC7DBAB}">
      <dgm:prSet/>
      <dgm:spPr/>
    </dgm:pt>
    <dgm:pt modelId="{778E1C99-6BAF-4AAD-9FB8-1B3026F9C7FF}" type="sibTrans" cxnId="{8E55B7F7-1E42-4603-A4A5-90969AC7DBAB}">
      <dgm:prSet/>
      <dgm:spPr/>
    </dgm:pt>
    <dgm:pt modelId="{3610D082-0911-4C82-B49B-F3200BC1101A}" type="pres">
      <dgm:prSet presAssocID="{F1ABFA61-9699-4489-940A-46BA719878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8BB039A-F95C-44A5-8B58-11396541DA10}" type="pres">
      <dgm:prSet presAssocID="{17C6D832-56BF-4369-948E-A966A67E7E12}" presName="composite" presStyleCnt="0"/>
      <dgm:spPr/>
    </dgm:pt>
    <dgm:pt modelId="{74AA080B-CF39-4248-B53D-3D71A94C58D4}" type="pres">
      <dgm:prSet presAssocID="{17C6D832-56BF-4369-948E-A966A67E7E12}" presName="parentText" presStyleLbl="alignNode1" presStyleIdx="0" presStyleCnt="3" custScaleY="10571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7641AE-DA63-49D6-A4FC-884758B7738A}" type="pres">
      <dgm:prSet presAssocID="{17C6D832-56BF-4369-948E-A966A67E7E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6C77CF-04DB-47A8-8BF9-648ECA2E2689}" type="pres">
      <dgm:prSet presAssocID="{E026C298-3DA9-43C7-ADD7-794A727F576D}" presName="sp" presStyleCnt="0"/>
      <dgm:spPr/>
    </dgm:pt>
    <dgm:pt modelId="{B0473BFC-B428-479D-873C-E693ECCDF164}" type="pres">
      <dgm:prSet presAssocID="{72528A55-8F4E-4A81-A5D3-319499F435A6}" presName="composite" presStyleCnt="0"/>
      <dgm:spPr/>
    </dgm:pt>
    <dgm:pt modelId="{4661172D-2C21-4A8F-A03B-E5B0DA849563}" type="pres">
      <dgm:prSet presAssocID="{72528A55-8F4E-4A81-A5D3-319499F435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3359E9-030E-4B50-B56E-FD2EB101A70F}" type="pres">
      <dgm:prSet presAssocID="{72528A55-8F4E-4A81-A5D3-319499F435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180FB98-60BF-4DD4-B197-BE9BAE517F68}" type="pres">
      <dgm:prSet presAssocID="{47D6214F-E542-4A2E-848E-1F3EAC5EACB4}" presName="sp" presStyleCnt="0"/>
      <dgm:spPr/>
    </dgm:pt>
    <dgm:pt modelId="{CF627555-30C3-4850-BC70-6C32372D077C}" type="pres">
      <dgm:prSet presAssocID="{EA570FF3-29A5-4904-A4E2-8B9DBA98FB84}" presName="composite" presStyleCnt="0"/>
      <dgm:spPr/>
    </dgm:pt>
    <dgm:pt modelId="{109D3827-D3D0-4CCF-A946-A04C7A8D69DE}" type="pres">
      <dgm:prSet presAssocID="{EA570FF3-29A5-4904-A4E2-8B9DBA98FB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AA6434-CF23-4226-BE26-9D2A06238E35}" type="pres">
      <dgm:prSet presAssocID="{EA570FF3-29A5-4904-A4E2-8B9DBA98FB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10CE945-080F-4379-AA43-204D17C9FE7A}" type="presOf" srcId="{05242032-C42F-4DF1-9312-7BC3043571AB}" destId="{113359E9-030E-4B50-B56E-FD2EB101A70F}" srcOrd="0" destOrd="0" presId="urn:microsoft.com/office/officeart/2005/8/layout/chevron2"/>
    <dgm:cxn modelId="{E3D26D22-2190-4FD2-933A-4BF66E298C66}" type="presOf" srcId="{ED43D612-7EAB-4779-A2A3-A93950DE8AEF}" destId="{113359E9-030E-4B50-B56E-FD2EB101A70F}" srcOrd="0" destOrd="1" presId="urn:microsoft.com/office/officeart/2005/8/layout/chevron2"/>
    <dgm:cxn modelId="{02F64F34-A313-4E2E-B1B3-6A9B731F0293}" srcId="{12DE48ED-0067-4065-9C87-B2D2996B6847}" destId="{6BBB3068-21C1-41B7-8ECB-80B5A849CF34}" srcOrd="1" destOrd="0" parTransId="{C1AB7D2B-D165-4B78-BA51-D452CE6C9FDA}" sibTransId="{BDA564E5-1B8B-4F60-8712-63DA96011F1C}"/>
    <dgm:cxn modelId="{C51F00CF-AE94-44BC-A80B-1F84588DE0D7}" type="presOf" srcId="{F1ABFA61-9699-4489-940A-46BA71987884}" destId="{3610D082-0911-4C82-B49B-F3200BC1101A}" srcOrd="0" destOrd="0" presId="urn:microsoft.com/office/officeart/2005/8/layout/chevron2"/>
    <dgm:cxn modelId="{BFB6A692-247F-4426-B2E9-A4B3A262B379}" srcId="{05242032-C42F-4DF1-9312-7BC3043571AB}" destId="{098A2BF6-C6D4-46D7-9C84-947A51D4990F}" srcOrd="1" destOrd="0" parTransId="{7921B1C6-B573-4F0E-B79A-429E176598D1}" sibTransId="{BEB247E7-1F14-459A-92C5-4FBA3BB77A2A}"/>
    <dgm:cxn modelId="{1B0F16F6-CE1E-47D4-825B-82D1A87A2E57}" type="presOf" srcId="{F6D67012-223E-4621-85E7-2708D606070A}" destId="{037641AE-DA63-49D6-A4FC-884758B7738A}" srcOrd="0" destOrd="1" presId="urn:microsoft.com/office/officeart/2005/8/layout/chevron2"/>
    <dgm:cxn modelId="{46BFD563-2CC7-491C-9C57-FF4A6DEB6263}" type="presOf" srcId="{63BA4083-ACA5-41FA-91FE-40B1241809C6}" destId="{52AA6434-CF23-4226-BE26-9D2A06238E35}" srcOrd="0" destOrd="1" presId="urn:microsoft.com/office/officeart/2005/8/layout/chevron2"/>
    <dgm:cxn modelId="{C93FE15D-B995-4DB1-9DDA-C352F491DA6D}" srcId="{12DE48ED-0067-4065-9C87-B2D2996B6847}" destId="{F6D67012-223E-4621-85E7-2708D606070A}" srcOrd="0" destOrd="0" parTransId="{946826A1-F3A5-4FD8-8BD8-B3CA03CF65C6}" sibTransId="{7D289BD3-AFB2-4BD3-94C6-FCBB3DC3C63E}"/>
    <dgm:cxn modelId="{77A568CF-61FB-464E-A16D-4F751A4E77D6}" srcId="{F1ABFA61-9699-4489-940A-46BA71987884}" destId="{72528A55-8F4E-4A81-A5D3-319499F435A6}" srcOrd="1" destOrd="0" parTransId="{34F3FCB5-278A-49C9-8F83-DD6489730696}" sibTransId="{47D6214F-E542-4A2E-848E-1F3EAC5EACB4}"/>
    <dgm:cxn modelId="{F286E9A0-F266-4BFC-9937-38EE2DDADE8B}" srcId="{05242032-C42F-4DF1-9312-7BC3043571AB}" destId="{ED43D612-7EAB-4779-A2A3-A93950DE8AEF}" srcOrd="0" destOrd="0" parTransId="{CA7FD107-3AFC-4076-A593-B610A5B25268}" sibTransId="{79CE1266-8653-4AAE-8ACA-BF59FA8D4822}"/>
    <dgm:cxn modelId="{19E39E5F-B962-40C5-9E46-D869296FDD1A}" type="presOf" srcId="{E14A1D4F-CBE6-4DEE-8EEB-CC855923412F}" destId="{52AA6434-CF23-4226-BE26-9D2A06238E35}" srcOrd="0" destOrd="2" presId="urn:microsoft.com/office/officeart/2005/8/layout/chevron2"/>
    <dgm:cxn modelId="{2264DDC8-0F8D-49D1-8169-08F94146CC2B}" type="presOf" srcId="{12DE48ED-0067-4065-9C87-B2D2996B6847}" destId="{037641AE-DA63-49D6-A4FC-884758B7738A}" srcOrd="0" destOrd="0" presId="urn:microsoft.com/office/officeart/2005/8/layout/chevron2"/>
    <dgm:cxn modelId="{B8630371-AC64-4523-8EFD-F800FF8952B6}" srcId="{60A4C8CA-A028-4385-92AA-1AB50E4BFDE9}" destId="{63BA4083-ACA5-41FA-91FE-40B1241809C6}" srcOrd="0" destOrd="0" parTransId="{52FB03D4-5416-4D64-A2CA-013040809667}" sibTransId="{FDA4E0C0-CE3F-4F95-8E8C-F5679594763C}"/>
    <dgm:cxn modelId="{3BA7B8EB-CE40-4BD0-985A-AD1AE9769562}" srcId="{72528A55-8F4E-4A81-A5D3-319499F435A6}" destId="{05242032-C42F-4DF1-9312-7BC3043571AB}" srcOrd="0" destOrd="0" parTransId="{585CA8F5-ADDD-4E71-9938-A5A1BEB5A0BA}" sibTransId="{2E504710-C6CB-46D5-BA19-F92D8CCC78AE}"/>
    <dgm:cxn modelId="{BA181F63-286A-4152-BD99-E0A65717AB52}" srcId="{17C6D832-56BF-4369-948E-A966A67E7E12}" destId="{12DE48ED-0067-4065-9C87-B2D2996B6847}" srcOrd="0" destOrd="0" parTransId="{D7360C4E-016A-40C0-97B2-321621CA973C}" sibTransId="{8BB88FA4-3B8E-4E28-938C-ED2AAEB8A3A2}"/>
    <dgm:cxn modelId="{8E55B7F7-1E42-4603-A4A5-90969AC7DBAB}" srcId="{60A4C8CA-A028-4385-92AA-1AB50E4BFDE9}" destId="{E14A1D4F-CBE6-4DEE-8EEB-CC855923412F}" srcOrd="1" destOrd="0" parTransId="{82B2E16D-55F6-43E2-B6F2-007C22D1FF03}" sibTransId="{778E1C99-6BAF-4AAD-9FB8-1B3026F9C7FF}"/>
    <dgm:cxn modelId="{2DD79A62-7C95-4344-8CFC-1E29D90BE08D}" type="presOf" srcId="{17C6D832-56BF-4369-948E-A966A67E7E12}" destId="{74AA080B-CF39-4248-B53D-3D71A94C58D4}" srcOrd="0" destOrd="0" presId="urn:microsoft.com/office/officeart/2005/8/layout/chevron2"/>
    <dgm:cxn modelId="{94589909-A3A0-40A9-9DFA-61C365F23A04}" type="presOf" srcId="{EA570FF3-29A5-4904-A4E2-8B9DBA98FB84}" destId="{109D3827-D3D0-4CCF-A946-A04C7A8D69DE}" srcOrd="0" destOrd="0" presId="urn:microsoft.com/office/officeart/2005/8/layout/chevron2"/>
    <dgm:cxn modelId="{3E1195F2-E817-4A7A-828B-27CCAEDA6485}" type="presOf" srcId="{098A2BF6-C6D4-46D7-9C84-947A51D4990F}" destId="{113359E9-030E-4B50-B56E-FD2EB101A70F}" srcOrd="0" destOrd="2" presId="urn:microsoft.com/office/officeart/2005/8/layout/chevron2"/>
    <dgm:cxn modelId="{B744016D-6E22-4D45-9B03-1BAAA531EACB}" srcId="{F1ABFA61-9699-4489-940A-46BA71987884}" destId="{EA570FF3-29A5-4904-A4E2-8B9DBA98FB84}" srcOrd="2" destOrd="0" parTransId="{BFCC48D0-F619-4E72-A8DA-48AF437E166C}" sibTransId="{3346721A-204A-46DD-85BF-6A4FE713DEDB}"/>
    <dgm:cxn modelId="{C5FB3E7F-182D-4B75-A3ED-8FC9FA19F8E0}" type="presOf" srcId="{60A4C8CA-A028-4385-92AA-1AB50E4BFDE9}" destId="{52AA6434-CF23-4226-BE26-9D2A06238E35}" srcOrd="0" destOrd="0" presId="urn:microsoft.com/office/officeart/2005/8/layout/chevron2"/>
    <dgm:cxn modelId="{8DEC2B59-1167-436A-A518-D647D388FE42}" srcId="{F1ABFA61-9699-4489-940A-46BA71987884}" destId="{17C6D832-56BF-4369-948E-A966A67E7E12}" srcOrd="0" destOrd="0" parTransId="{7DC3FF03-B836-43AF-BD0D-1CE59BBD9F03}" sibTransId="{E026C298-3DA9-43C7-ADD7-794A727F576D}"/>
    <dgm:cxn modelId="{DE2FAF52-200F-408B-9530-CACC00B8CFE1}" type="presOf" srcId="{72528A55-8F4E-4A81-A5D3-319499F435A6}" destId="{4661172D-2C21-4A8F-A03B-E5B0DA849563}" srcOrd="0" destOrd="0" presId="urn:microsoft.com/office/officeart/2005/8/layout/chevron2"/>
    <dgm:cxn modelId="{82039F06-344F-4A60-84C4-A14825656E67}" type="presOf" srcId="{6BBB3068-21C1-41B7-8ECB-80B5A849CF34}" destId="{037641AE-DA63-49D6-A4FC-884758B7738A}" srcOrd="0" destOrd="2" presId="urn:microsoft.com/office/officeart/2005/8/layout/chevron2"/>
    <dgm:cxn modelId="{C3252137-9D08-4345-A103-9306FAEA75A7}" srcId="{EA570FF3-29A5-4904-A4E2-8B9DBA98FB84}" destId="{60A4C8CA-A028-4385-92AA-1AB50E4BFDE9}" srcOrd="0" destOrd="0" parTransId="{649B9E8C-2107-47EA-9A39-E59DADAE9942}" sibTransId="{26C6CAAD-3D5F-4078-B2C3-E57F1D1FC9EF}"/>
    <dgm:cxn modelId="{215FB947-7876-4A14-B864-311F756B3479}" type="presParOf" srcId="{3610D082-0911-4C82-B49B-F3200BC1101A}" destId="{58BB039A-F95C-44A5-8B58-11396541DA10}" srcOrd="0" destOrd="0" presId="urn:microsoft.com/office/officeart/2005/8/layout/chevron2"/>
    <dgm:cxn modelId="{B45FD1EE-05C3-4346-AFC1-11FA469924A7}" type="presParOf" srcId="{58BB039A-F95C-44A5-8B58-11396541DA10}" destId="{74AA080B-CF39-4248-B53D-3D71A94C58D4}" srcOrd="0" destOrd="0" presId="urn:microsoft.com/office/officeart/2005/8/layout/chevron2"/>
    <dgm:cxn modelId="{46FBDEEC-6FCA-49CE-8F36-BB744EAF74B2}" type="presParOf" srcId="{58BB039A-F95C-44A5-8B58-11396541DA10}" destId="{037641AE-DA63-49D6-A4FC-884758B7738A}" srcOrd="1" destOrd="0" presId="urn:microsoft.com/office/officeart/2005/8/layout/chevron2"/>
    <dgm:cxn modelId="{F91F7F0C-9307-4518-92F0-1DDFB4351D7B}" type="presParOf" srcId="{3610D082-0911-4C82-B49B-F3200BC1101A}" destId="{FB6C77CF-04DB-47A8-8BF9-648ECA2E2689}" srcOrd="1" destOrd="0" presId="urn:microsoft.com/office/officeart/2005/8/layout/chevron2"/>
    <dgm:cxn modelId="{0B9A0487-0909-46DC-BCDC-D4A0266006AF}" type="presParOf" srcId="{3610D082-0911-4C82-B49B-F3200BC1101A}" destId="{B0473BFC-B428-479D-873C-E693ECCDF164}" srcOrd="2" destOrd="0" presId="urn:microsoft.com/office/officeart/2005/8/layout/chevron2"/>
    <dgm:cxn modelId="{53677843-90B1-4C0F-B6CF-4648F403F50E}" type="presParOf" srcId="{B0473BFC-B428-479D-873C-E693ECCDF164}" destId="{4661172D-2C21-4A8F-A03B-E5B0DA849563}" srcOrd="0" destOrd="0" presId="urn:microsoft.com/office/officeart/2005/8/layout/chevron2"/>
    <dgm:cxn modelId="{99E8FFF7-3AA5-4CD3-8117-EECC6073AEA8}" type="presParOf" srcId="{B0473BFC-B428-479D-873C-E693ECCDF164}" destId="{113359E9-030E-4B50-B56E-FD2EB101A70F}" srcOrd="1" destOrd="0" presId="urn:microsoft.com/office/officeart/2005/8/layout/chevron2"/>
    <dgm:cxn modelId="{BEF4B14E-8737-4484-B6FD-C2FB32A150DB}" type="presParOf" srcId="{3610D082-0911-4C82-B49B-F3200BC1101A}" destId="{9180FB98-60BF-4DD4-B197-BE9BAE517F68}" srcOrd="3" destOrd="0" presId="urn:microsoft.com/office/officeart/2005/8/layout/chevron2"/>
    <dgm:cxn modelId="{1CC2465A-66E3-4AA3-9B08-F4B056CA415E}" type="presParOf" srcId="{3610D082-0911-4C82-B49B-F3200BC1101A}" destId="{CF627555-30C3-4850-BC70-6C32372D077C}" srcOrd="4" destOrd="0" presId="urn:microsoft.com/office/officeart/2005/8/layout/chevron2"/>
    <dgm:cxn modelId="{CDF81C69-B193-4F9F-9AB7-A4BF21906BB8}" type="presParOf" srcId="{CF627555-30C3-4850-BC70-6C32372D077C}" destId="{109D3827-D3D0-4CCF-A946-A04C7A8D69DE}" srcOrd="0" destOrd="0" presId="urn:microsoft.com/office/officeart/2005/8/layout/chevron2"/>
    <dgm:cxn modelId="{05DE44C0-39C0-4B00-BCE6-15807BFB06BF}" type="presParOf" srcId="{CF627555-30C3-4850-BC70-6C32372D077C}" destId="{52AA6434-CF23-4226-BE26-9D2A06238E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A7844-EAF0-4E9E-9976-28715961E37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E6CBAB0-CC3F-45C3-9617-823AB10EF516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UESP</a:t>
          </a:r>
          <a:endParaRPr lang="en-CA" dirty="0"/>
        </a:p>
      </dgm:t>
    </dgm:pt>
    <dgm:pt modelId="{FF32D715-1492-40DA-9422-8561B03BC266}" type="parTrans" cxnId="{682A241E-9E9E-4882-96F9-5F9E642472A5}">
      <dgm:prSet/>
      <dgm:spPr/>
      <dgm:t>
        <a:bodyPr/>
        <a:lstStyle/>
        <a:p>
          <a:endParaRPr lang="en-CA"/>
        </a:p>
      </dgm:t>
    </dgm:pt>
    <dgm:pt modelId="{36150173-A7CA-4717-800B-86DD33E2F76A}" type="sibTrans" cxnId="{682A241E-9E9E-4882-96F9-5F9E642472A5}">
      <dgm:prSet/>
      <dgm:spPr/>
      <dgm:t>
        <a:bodyPr/>
        <a:lstStyle/>
        <a:p>
          <a:endParaRPr lang="en-CA"/>
        </a:p>
      </dgm:t>
    </dgm:pt>
    <dgm:pt modelId="{4F3B7324-8FF7-4C58-B332-39D2307D5AE2}">
      <dgm:prSet phldrT="[Text]"/>
      <dgm:spPr>
        <a:solidFill>
          <a:srgbClr val="C00000"/>
        </a:solidFill>
      </dgm:spPr>
      <dgm:t>
        <a:bodyPr/>
        <a:lstStyle/>
        <a:p>
          <a:r>
            <a:rPr lang="en-CA" dirty="0" smtClean="0"/>
            <a:t>Common Frame</a:t>
          </a:r>
          <a:endParaRPr lang="en-CA" dirty="0"/>
        </a:p>
      </dgm:t>
    </dgm:pt>
    <dgm:pt modelId="{78566348-5666-48AF-A1E1-5306DB419DD0}" type="parTrans" cxnId="{BF2469A4-4CE6-4C10-9984-A4BC6389225F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4F7805F5-95F0-43FE-A6C7-DCD943E78C78}" type="sibTrans" cxnId="{BF2469A4-4CE6-4C10-9984-A4BC6389225F}">
      <dgm:prSet/>
      <dgm:spPr/>
      <dgm:t>
        <a:bodyPr/>
        <a:lstStyle/>
        <a:p>
          <a:endParaRPr lang="en-CA"/>
        </a:p>
      </dgm:t>
    </dgm:pt>
    <dgm:pt modelId="{667324C5-6A0F-4C07-BC99-062D5564603E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 smtClean="0"/>
            <a:t>Some Harmonization of Survey Content</a:t>
          </a:r>
          <a:endParaRPr lang="en-CA" dirty="0"/>
        </a:p>
      </dgm:t>
    </dgm:pt>
    <dgm:pt modelId="{3CA9D85D-FDB2-450C-B91B-8670F0E1F7E9}" type="parTrans" cxnId="{B6696103-D729-4649-93B8-291DA9246B72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5C35EA14-BA4D-4CDA-8D77-1F935E06ED49}" type="sibTrans" cxnId="{B6696103-D729-4649-93B8-291DA9246B72}">
      <dgm:prSet/>
      <dgm:spPr/>
      <dgm:t>
        <a:bodyPr/>
        <a:lstStyle/>
        <a:p>
          <a:endParaRPr lang="en-CA"/>
        </a:p>
      </dgm:t>
    </dgm:pt>
    <dgm:pt modelId="{2D615125-8EE5-4822-8748-7760AAC37E34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 smtClean="0"/>
            <a:t>Some common Processes and Classifications</a:t>
          </a:r>
          <a:endParaRPr lang="en-CA" dirty="0"/>
        </a:p>
      </dgm:t>
    </dgm:pt>
    <dgm:pt modelId="{B52E068C-5831-4D4E-AC5E-30413A85E873}" type="parTrans" cxnId="{816C7B5C-FAB7-43F7-81DF-26F0C89A5E54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9E8323C5-4371-4DDF-B453-F11C60B084F5}" type="sibTrans" cxnId="{816C7B5C-FAB7-43F7-81DF-26F0C89A5E54}">
      <dgm:prSet/>
      <dgm:spPr/>
      <dgm:t>
        <a:bodyPr/>
        <a:lstStyle/>
        <a:p>
          <a:endParaRPr lang="en-CA"/>
        </a:p>
      </dgm:t>
    </dgm:pt>
    <dgm:pt modelId="{22BAA2D8-FD6E-4583-B710-6D3125F758C1}">
      <dgm:prSet phldrT="[Text]"/>
      <dgm:spPr>
        <a:solidFill>
          <a:srgbClr val="00B050"/>
        </a:solidFill>
      </dgm:spPr>
      <dgm:t>
        <a:bodyPr/>
        <a:lstStyle/>
        <a:p>
          <a:r>
            <a:rPr lang="en-CA" dirty="0" smtClean="0"/>
            <a:t>Expanded Collection (#units)</a:t>
          </a:r>
          <a:endParaRPr lang="en-CA" dirty="0"/>
        </a:p>
      </dgm:t>
    </dgm:pt>
    <dgm:pt modelId="{323BDC43-DFB5-489E-BC66-7022222F4347}" type="parTrans" cxnId="{85AB5699-7909-46AD-859D-BBF603E349D8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20821F62-487F-4B2F-A056-479BE269B9D2}" type="sibTrans" cxnId="{85AB5699-7909-46AD-859D-BBF603E349D8}">
      <dgm:prSet/>
      <dgm:spPr/>
      <dgm:t>
        <a:bodyPr/>
        <a:lstStyle/>
        <a:p>
          <a:endParaRPr lang="en-CA"/>
        </a:p>
      </dgm:t>
    </dgm:pt>
    <dgm:pt modelId="{401775F9-C473-4063-810C-52DC4A1A0D47}">
      <dgm:prSet/>
      <dgm:spPr>
        <a:solidFill>
          <a:srgbClr val="00B0F0"/>
        </a:solidFill>
      </dgm:spPr>
      <dgm:t>
        <a:bodyPr/>
        <a:lstStyle/>
        <a:p>
          <a:r>
            <a:rPr lang="en-CA" dirty="0" smtClean="0"/>
            <a:t>Comparable Quality across Provinces and Industries</a:t>
          </a:r>
          <a:endParaRPr lang="en-CA" dirty="0"/>
        </a:p>
      </dgm:t>
    </dgm:pt>
    <dgm:pt modelId="{6B88E9AF-B890-49A4-BF97-8B77101588D0}" type="parTrans" cxnId="{F3A49301-D5BD-4D97-9BEA-5FE220DADA9C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C09768C0-F423-435B-AE8C-15896707B682}" type="sibTrans" cxnId="{F3A49301-D5BD-4D97-9BEA-5FE220DADA9C}">
      <dgm:prSet/>
      <dgm:spPr/>
      <dgm:t>
        <a:bodyPr/>
        <a:lstStyle/>
        <a:p>
          <a:endParaRPr lang="en-CA"/>
        </a:p>
      </dgm:t>
    </dgm:pt>
    <dgm:pt modelId="{051173FD-945C-4A29-B10F-AD1BD896FE94}">
      <dgm:prSet/>
      <dgm:spPr>
        <a:solidFill>
          <a:srgbClr val="0070C0"/>
        </a:solidFill>
      </dgm:spPr>
      <dgm:t>
        <a:bodyPr/>
        <a:lstStyle/>
        <a:p>
          <a:r>
            <a:rPr lang="en-CA" dirty="0" smtClean="0"/>
            <a:t>Extensive Use of Admin. Data</a:t>
          </a:r>
          <a:endParaRPr lang="en-CA" dirty="0"/>
        </a:p>
      </dgm:t>
    </dgm:pt>
    <dgm:pt modelId="{384648E7-A743-42DD-AA9E-66144BCE330F}" type="parTrans" cxnId="{172EDB28-2A2E-468D-955C-DFC3107DF6C8}">
      <dgm:prSet/>
      <dgm:spPr>
        <a:solidFill>
          <a:schemeClr val="tx1"/>
        </a:solidFill>
      </dgm:spPr>
      <dgm:t>
        <a:bodyPr/>
        <a:lstStyle/>
        <a:p>
          <a:endParaRPr lang="en-CA"/>
        </a:p>
      </dgm:t>
    </dgm:pt>
    <dgm:pt modelId="{019C356E-EBAF-4870-AA0F-717931D2CD1D}" type="sibTrans" cxnId="{172EDB28-2A2E-468D-955C-DFC3107DF6C8}">
      <dgm:prSet/>
      <dgm:spPr/>
      <dgm:t>
        <a:bodyPr/>
        <a:lstStyle/>
        <a:p>
          <a:endParaRPr lang="en-CA"/>
        </a:p>
      </dgm:t>
    </dgm:pt>
    <dgm:pt modelId="{1292620D-512F-4E4C-BA59-271F9E0EB4EC}" type="pres">
      <dgm:prSet presAssocID="{975A7844-EAF0-4E9E-9976-28715961E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1278866-AE07-4611-BABD-77784E266E3C}" type="pres">
      <dgm:prSet presAssocID="{7E6CBAB0-CC3F-45C3-9617-823AB10EF516}" presName="centerShape" presStyleLbl="node0" presStyleIdx="0" presStyleCnt="1"/>
      <dgm:spPr/>
      <dgm:t>
        <a:bodyPr/>
        <a:lstStyle/>
        <a:p>
          <a:endParaRPr lang="en-CA"/>
        </a:p>
      </dgm:t>
    </dgm:pt>
    <dgm:pt modelId="{F7A8DEFD-A615-4E41-A66E-B77E767A98E1}" type="pres">
      <dgm:prSet presAssocID="{78566348-5666-48AF-A1E1-5306DB419DD0}" presName="parTrans" presStyleLbl="sibTrans2D1" presStyleIdx="0" presStyleCnt="6"/>
      <dgm:spPr/>
      <dgm:t>
        <a:bodyPr/>
        <a:lstStyle/>
        <a:p>
          <a:endParaRPr lang="en-CA"/>
        </a:p>
      </dgm:t>
    </dgm:pt>
    <dgm:pt modelId="{B4B863F1-587A-4458-A163-B6C92AF13F29}" type="pres">
      <dgm:prSet presAssocID="{78566348-5666-48AF-A1E1-5306DB419DD0}" presName="connectorText" presStyleLbl="sibTrans2D1" presStyleIdx="0" presStyleCnt="6"/>
      <dgm:spPr/>
      <dgm:t>
        <a:bodyPr/>
        <a:lstStyle/>
        <a:p>
          <a:endParaRPr lang="en-CA"/>
        </a:p>
      </dgm:t>
    </dgm:pt>
    <dgm:pt modelId="{9AD47BF3-0585-4DD4-8292-E1F5B2690B3D}" type="pres">
      <dgm:prSet presAssocID="{4F3B7324-8FF7-4C58-B332-39D2307D5AE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A95962-0FFF-43F3-BD9C-BE0A3E9BF03D}" type="pres">
      <dgm:prSet presAssocID="{3CA9D85D-FDB2-450C-B91B-8670F0E1F7E9}" presName="parTrans" presStyleLbl="sibTrans2D1" presStyleIdx="1" presStyleCnt="6"/>
      <dgm:spPr/>
      <dgm:t>
        <a:bodyPr/>
        <a:lstStyle/>
        <a:p>
          <a:endParaRPr lang="en-CA"/>
        </a:p>
      </dgm:t>
    </dgm:pt>
    <dgm:pt modelId="{75EE1904-7738-4570-AD6D-B86A384D5788}" type="pres">
      <dgm:prSet presAssocID="{3CA9D85D-FDB2-450C-B91B-8670F0E1F7E9}" presName="connectorText" presStyleLbl="sibTrans2D1" presStyleIdx="1" presStyleCnt="6"/>
      <dgm:spPr/>
      <dgm:t>
        <a:bodyPr/>
        <a:lstStyle/>
        <a:p>
          <a:endParaRPr lang="en-CA"/>
        </a:p>
      </dgm:t>
    </dgm:pt>
    <dgm:pt modelId="{D4124DFE-63D9-4B53-94AF-33CD5EA826F0}" type="pres">
      <dgm:prSet presAssocID="{667324C5-6A0F-4C07-BC99-062D556460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FC2A5F-9A43-4E67-AF3B-EC9B40B48888}" type="pres">
      <dgm:prSet presAssocID="{B52E068C-5831-4D4E-AC5E-30413A85E873}" presName="parTrans" presStyleLbl="sibTrans2D1" presStyleIdx="2" presStyleCnt="6"/>
      <dgm:spPr/>
      <dgm:t>
        <a:bodyPr/>
        <a:lstStyle/>
        <a:p>
          <a:endParaRPr lang="en-CA"/>
        </a:p>
      </dgm:t>
    </dgm:pt>
    <dgm:pt modelId="{C7662F8E-DB54-46CA-B66D-D1DF16CE97EC}" type="pres">
      <dgm:prSet presAssocID="{B52E068C-5831-4D4E-AC5E-30413A85E873}" presName="connectorText" presStyleLbl="sibTrans2D1" presStyleIdx="2" presStyleCnt="6"/>
      <dgm:spPr/>
      <dgm:t>
        <a:bodyPr/>
        <a:lstStyle/>
        <a:p>
          <a:endParaRPr lang="en-CA"/>
        </a:p>
      </dgm:t>
    </dgm:pt>
    <dgm:pt modelId="{884FA7E3-4317-4C2D-A543-B03062E393D3}" type="pres">
      <dgm:prSet presAssocID="{2D615125-8EE5-4822-8748-7760AAC37E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710732-E146-4EF6-AD19-9C92EB3ECC12}" type="pres">
      <dgm:prSet presAssocID="{323BDC43-DFB5-489E-BC66-7022222F4347}" presName="parTrans" presStyleLbl="sibTrans2D1" presStyleIdx="3" presStyleCnt="6"/>
      <dgm:spPr/>
      <dgm:t>
        <a:bodyPr/>
        <a:lstStyle/>
        <a:p>
          <a:endParaRPr lang="en-CA"/>
        </a:p>
      </dgm:t>
    </dgm:pt>
    <dgm:pt modelId="{6B3F62EA-35DC-4F3E-A2BB-6A656867D4CF}" type="pres">
      <dgm:prSet presAssocID="{323BDC43-DFB5-489E-BC66-7022222F4347}" presName="connectorText" presStyleLbl="sibTrans2D1" presStyleIdx="3" presStyleCnt="6"/>
      <dgm:spPr/>
      <dgm:t>
        <a:bodyPr/>
        <a:lstStyle/>
        <a:p>
          <a:endParaRPr lang="en-CA"/>
        </a:p>
      </dgm:t>
    </dgm:pt>
    <dgm:pt modelId="{4B856CC8-F3C5-4621-B0B1-2680A8FF01FB}" type="pres">
      <dgm:prSet presAssocID="{22BAA2D8-FD6E-4583-B710-6D3125F758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F80C96-9246-4D7B-AB2C-E89D1F1B0C11}" type="pres">
      <dgm:prSet presAssocID="{6B88E9AF-B890-49A4-BF97-8B77101588D0}" presName="parTrans" presStyleLbl="sibTrans2D1" presStyleIdx="4" presStyleCnt="6"/>
      <dgm:spPr/>
      <dgm:t>
        <a:bodyPr/>
        <a:lstStyle/>
        <a:p>
          <a:endParaRPr lang="en-CA"/>
        </a:p>
      </dgm:t>
    </dgm:pt>
    <dgm:pt modelId="{46938CB5-5395-44ED-991D-7D137C6B6A0A}" type="pres">
      <dgm:prSet presAssocID="{6B88E9AF-B890-49A4-BF97-8B77101588D0}" presName="connectorText" presStyleLbl="sibTrans2D1" presStyleIdx="4" presStyleCnt="6"/>
      <dgm:spPr/>
      <dgm:t>
        <a:bodyPr/>
        <a:lstStyle/>
        <a:p>
          <a:endParaRPr lang="en-CA"/>
        </a:p>
      </dgm:t>
    </dgm:pt>
    <dgm:pt modelId="{6E17BC0D-8477-4182-B3DC-BD702898F03F}" type="pres">
      <dgm:prSet presAssocID="{401775F9-C473-4063-810C-52DC4A1A0D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5A5C04-C5D8-4224-AB40-BF607AF31FAD}" type="pres">
      <dgm:prSet presAssocID="{384648E7-A743-42DD-AA9E-66144BCE330F}" presName="parTrans" presStyleLbl="sibTrans2D1" presStyleIdx="5" presStyleCnt="6"/>
      <dgm:spPr/>
      <dgm:t>
        <a:bodyPr/>
        <a:lstStyle/>
        <a:p>
          <a:endParaRPr lang="en-CA"/>
        </a:p>
      </dgm:t>
    </dgm:pt>
    <dgm:pt modelId="{378B667E-6ADF-417B-A103-7AE7B4FF7CE7}" type="pres">
      <dgm:prSet presAssocID="{384648E7-A743-42DD-AA9E-66144BCE330F}" presName="connectorText" presStyleLbl="sibTrans2D1" presStyleIdx="5" presStyleCnt="6"/>
      <dgm:spPr/>
      <dgm:t>
        <a:bodyPr/>
        <a:lstStyle/>
        <a:p>
          <a:endParaRPr lang="en-CA"/>
        </a:p>
      </dgm:t>
    </dgm:pt>
    <dgm:pt modelId="{7D66D6AE-617D-4E01-8784-A180EBEE2F24}" type="pres">
      <dgm:prSet presAssocID="{051173FD-945C-4A29-B10F-AD1BD896FE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951CA3F-71CC-4866-AE01-3478C4670911}" type="presOf" srcId="{384648E7-A743-42DD-AA9E-66144BCE330F}" destId="{378B667E-6ADF-417B-A103-7AE7B4FF7CE7}" srcOrd="1" destOrd="0" presId="urn:microsoft.com/office/officeart/2005/8/layout/radial5"/>
    <dgm:cxn modelId="{85AB5699-7909-46AD-859D-BBF603E349D8}" srcId="{7E6CBAB0-CC3F-45C3-9617-823AB10EF516}" destId="{22BAA2D8-FD6E-4583-B710-6D3125F758C1}" srcOrd="3" destOrd="0" parTransId="{323BDC43-DFB5-489E-BC66-7022222F4347}" sibTransId="{20821F62-487F-4B2F-A056-479BE269B9D2}"/>
    <dgm:cxn modelId="{789EC85D-8B67-44E9-937A-C7C9AF22FB26}" type="presOf" srcId="{667324C5-6A0F-4C07-BC99-062D5564603E}" destId="{D4124DFE-63D9-4B53-94AF-33CD5EA826F0}" srcOrd="0" destOrd="0" presId="urn:microsoft.com/office/officeart/2005/8/layout/radial5"/>
    <dgm:cxn modelId="{50942F9A-F359-457F-A89F-DF9048C8F723}" type="presOf" srcId="{3CA9D85D-FDB2-450C-B91B-8670F0E1F7E9}" destId="{75EE1904-7738-4570-AD6D-B86A384D5788}" srcOrd="1" destOrd="0" presId="urn:microsoft.com/office/officeart/2005/8/layout/radial5"/>
    <dgm:cxn modelId="{CB7B2A40-6F27-4AE3-B257-D0032F718F8D}" type="presOf" srcId="{7E6CBAB0-CC3F-45C3-9617-823AB10EF516}" destId="{51278866-AE07-4611-BABD-77784E266E3C}" srcOrd="0" destOrd="0" presId="urn:microsoft.com/office/officeart/2005/8/layout/radial5"/>
    <dgm:cxn modelId="{1DDA98AF-13C6-4517-BE11-FB11F7EC2AE8}" type="presOf" srcId="{323BDC43-DFB5-489E-BC66-7022222F4347}" destId="{6B3F62EA-35DC-4F3E-A2BB-6A656867D4CF}" srcOrd="1" destOrd="0" presId="urn:microsoft.com/office/officeart/2005/8/layout/radial5"/>
    <dgm:cxn modelId="{0C01BBED-C3A7-4E81-B295-ECA5A0A3560E}" type="presOf" srcId="{323BDC43-DFB5-489E-BC66-7022222F4347}" destId="{2F710732-E146-4EF6-AD19-9C92EB3ECC12}" srcOrd="0" destOrd="0" presId="urn:microsoft.com/office/officeart/2005/8/layout/radial5"/>
    <dgm:cxn modelId="{BF2469A4-4CE6-4C10-9984-A4BC6389225F}" srcId="{7E6CBAB0-CC3F-45C3-9617-823AB10EF516}" destId="{4F3B7324-8FF7-4C58-B332-39D2307D5AE2}" srcOrd="0" destOrd="0" parTransId="{78566348-5666-48AF-A1E1-5306DB419DD0}" sibTransId="{4F7805F5-95F0-43FE-A6C7-DCD943E78C78}"/>
    <dgm:cxn modelId="{EE1DFC55-BA94-4B32-BEB3-9E989DACAAA1}" type="presOf" srcId="{B52E068C-5831-4D4E-AC5E-30413A85E873}" destId="{59FC2A5F-9A43-4E67-AF3B-EC9B40B48888}" srcOrd="0" destOrd="0" presId="urn:microsoft.com/office/officeart/2005/8/layout/radial5"/>
    <dgm:cxn modelId="{F3A49301-D5BD-4D97-9BEA-5FE220DADA9C}" srcId="{7E6CBAB0-CC3F-45C3-9617-823AB10EF516}" destId="{401775F9-C473-4063-810C-52DC4A1A0D47}" srcOrd="4" destOrd="0" parTransId="{6B88E9AF-B890-49A4-BF97-8B77101588D0}" sibTransId="{C09768C0-F423-435B-AE8C-15896707B682}"/>
    <dgm:cxn modelId="{23EAB8B6-6A6E-4CD0-92F9-E507F41CF3F8}" type="presOf" srcId="{78566348-5666-48AF-A1E1-5306DB419DD0}" destId="{B4B863F1-587A-4458-A163-B6C92AF13F29}" srcOrd="1" destOrd="0" presId="urn:microsoft.com/office/officeart/2005/8/layout/radial5"/>
    <dgm:cxn modelId="{941EDC95-D4EA-421E-9CCF-75DEAADF5DB0}" type="presOf" srcId="{401775F9-C473-4063-810C-52DC4A1A0D47}" destId="{6E17BC0D-8477-4182-B3DC-BD702898F03F}" srcOrd="0" destOrd="0" presId="urn:microsoft.com/office/officeart/2005/8/layout/radial5"/>
    <dgm:cxn modelId="{D14CDF6C-B57C-4A02-AF90-ECA9CB2C50B9}" type="presOf" srcId="{6B88E9AF-B890-49A4-BF97-8B77101588D0}" destId="{46938CB5-5395-44ED-991D-7D137C6B6A0A}" srcOrd="1" destOrd="0" presId="urn:microsoft.com/office/officeart/2005/8/layout/radial5"/>
    <dgm:cxn modelId="{498FA9BB-1F2A-45F5-AE96-42AB6A21E601}" type="presOf" srcId="{3CA9D85D-FDB2-450C-B91B-8670F0E1F7E9}" destId="{C0A95962-0FFF-43F3-BD9C-BE0A3E9BF03D}" srcOrd="0" destOrd="0" presId="urn:microsoft.com/office/officeart/2005/8/layout/radial5"/>
    <dgm:cxn modelId="{88F10FA4-B882-4FBB-B15B-E7D7334D7770}" type="presOf" srcId="{384648E7-A743-42DD-AA9E-66144BCE330F}" destId="{C35A5C04-C5D8-4224-AB40-BF607AF31FAD}" srcOrd="0" destOrd="0" presId="urn:microsoft.com/office/officeart/2005/8/layout/radial5"/>
    <dgm:cxn modelId="{84DA8B68-AACD-4098-A7F0-104C1235DCD3}" type="presOf" srcId="{2D615125-8EE5-4822-8748-7760AAC37E34}" destId="{884FA7E3-4317-4C2D-A543-B03062E393D3}" srcOrd="0" destOrd="0" presId="urn:microsoft.com/office/officeart/2005/8/layout/radial5"/>
    <dgm:cxn modelId="{9CD75E59-F149-45A3-B2C2-284E4003B4A7}" type="presOf" srcId="{B52E068C-5831-4D4E-AC5E-30413A85E873}" destId="{C7662F8E-DB54-46CA-B66D-D1DF16CE97EC}" srcOrd="1" destOrd="0" presId="urn:microsoft.com/office/officeart/2005/8/layout/radial5"/>
    <dgm:cxn modelId="{397EB174-E6C9-43D2-AEE5-33095BCE3750}" type="presOf" srcId="{4F3B7324-8FF7-4C58-B332-39D2307D5AE2}" destId="{9AD47BF3-0585-4DD4-8292-E1F5B2690B3D}" srcOrd="0" destOrd="0" presId="urn:microsoft.com/office/officeart/2005/8/layout/radial5"/>
    <dgm:cxn modelId="{816C7B5C-FAB7-43F7-81DF-26F0C89A5E54}" srcId="{7E6CBAB0-CC3F-45C3-9617-823AB10EF516}" destId="{2D615125-8EE5-4822-8748-7760AAC37E34}" srcOrd="2" destOrd="0" parTransId="{B52E068C-5831-4D4E-AC5E-30413A85E873}" sibTransId="{9E8323C5-4371-4DDF-B453-F11C60B084F5}"/>
    <dgm:cxn modelId="{3E6E6AEA-A8DC-4FF1-8330-97000896B028}" type="presOf" srcId="{6B88E9AF-B890-49A4-BF97-8B77101588D0}" destId="{9BF80C96-9246-4D7B-AB2C-E89D1F1B0C11}" srcOrd="0" destOrd="0" presId="urn:microsoft.com/office/officeart/2005/8/layout/radial5"/>
    <dgm:cxn modelId="{8A9E3D6A-9889-4909-84ED-713A8ADBB696}" type="presOf" srcId="{22BAA2D8-FD6E-4583-B710-6D3125F758C1}" destId="{4B856CC8-F3C5-4621-B0B1-2680A8FF01FB}" srcOrd="0" destOrd="0" presId="urn:microsoft.com/office/officeart/2005/8/layout/radial5"/>
    <dgm:cxn modelId="{5247513A-DF37-4AEB-87DE-B34B4EA53241}" type="presOf" srcId="{78566348-5666-48AF-A1E1-5306DB419DD0}" destId="{F7A8DEFD-A615-4E41-A66E-B77E767A98E1}" srcOrd="0" destOrd="0" presId="urn:microsoft.com/office/officeart/2005/8/layout/radial5"/>
    <dgm:cxn modelId="{A668053C-E328-44A4-BA8B-88932602FB0D}" type="presOf" srcId="{975A7844-EAF0-4E9E-9976-28715961E37F}" destId="{1292620D-512F-4E4C-BA59-271F9E0EB4EC}" srcOrd="0" destOrd="0" presId="urn:microsoft.com/office/officeart/2005/8/layout/radial5"/>
    <dgm:cxn modelId="{B6696103-D729-4649-93B8-291DA9246B72}" srcId="{7E6CBAB0-CC3F-45C3-9617-823AB10EF516}" destId="{667324C5-6A0F-4C07-BC99-062D5564603E}" srcOrd="1" destOrd="0" parTransId="{3CA9D85D-FDB2-450C-B91B-8670F0E1F7E9}" sibTransId="{5C35EA14-BA4D-4CDA-8D77-1F935E06ED49}"/>
    <dgm:cxn modelId="{D69A5550-2787-4C3C-85B1-BED131300575}" type="presOf" srcId="{051173FD-945C-4A29-B10F-AD1BD896FE94}" destId="{7D66D6AE-617D-4E01-8784-A180EBEE2F24}" srcOrd="0" destOrd="0" presId="urn:microsoft.com/office/officeart/2005/8/layout/radial5"/>
    <dgm:cxn modelId="{172EDB28-2A2E-468D-955C-DFC3107DF6C8}" srcId="{7E6CBAB0-CC3F-45C3-9617-823AB10EF516}" destId="{051173FD-945C-4A29-B10F-AD1BD896FE94}" srcOrd="5" destOrd="0" parTransId="{384648E7-A743-42DD-AA9E-66144BCE330F}" sibTransId="{019C356E-EBAF-4870-AA0F-717931D2CD1D}"/>
    <dgm:cxn modelId="{682A241E-9E9E-4882-96F9-5F9E642472A5}" srcId="{975A7844-EAF0-4E9E-9976-28715961E37F}" destId="{7E6CBAB0-CC3F-45C3-9617-823AB10EF516}" srcOrd="0" destOrd="0" parTransId="{FF32D715-1492-40DA-9422-8561B03BC266}" sibTransId="{36150173-A7CA-4717-800B-86DD33E2F76A}"/>
    <dgm:cxn modelId="{0A01592D-A354-4701-8D03-3A9E93D35EB5}" type="presParOf" srcId="{1292620D-512F-4E4C-BA59-271F9E0EB4EC}" destId="{51278866-AE07-4611-BABD-77784E266E3C}" srcOrd="0" destOrd="0" presId="urn:microsoft.com/office/officeart/2005/8/layout/radial5"/>
    <dgm:cxn modelId="{5766560A-7CFE-474F-BF5A-7EAE9248BED3}" type="presParOf" srcId="{1292620D-512F-4E4C-BA59-271F9E0EB4EC}" destId="{F7A8DEFD-A615-4E41-A66E-B77E767A98E1}" srcOrd="1" destOrd="0" presId="urn:microsoft.com/office/officeart/2005/8/layout/radial5"/>
    <dgm:cxn modelId="{590B7EDC-8408-47DA-AA03-E497FEEDD4EF}" type="presParOf" srcId="{F7A8DEFD-A615-4E41-A66E-B77E767A98E1}" destId="{B4B863F1-587A-4458-A163-B6C92AF13F29}" srcOrd="0" destOrd="0" presId="urn:microsoft.com/office/officeart/2005/8/layout/radial5"/>
    <dgm:cxn modelId="{02C004EE-63FB-4C5E-A683-F0A3E81F4D84}" type="presParOf" srcId="{1292620D-512F-4E4C-BA59-271F9E0EB4EC}" destId="{9AD47BF3-0585-4DD4-8292-E1F5B2690B3D}" srcOrd="2" destOrd="0" presId="urn:microsoft.com/office/officeart/2005/8/layout/radial5"/>
    <dgm:cxn modelId="{D1B0B065-D6B6-4CE6-ACBD-FDAEA5A88815}" type="presParOf" srcId="{1292620D-512F-4E4C-BA59-271F9E0EB4EC}" destId="{C0A95962-0FFF-43F3-BD9C-BE0A3E9BF03D}" srcOrd="3" destOrd="0" presId="urn:microsoft.com/office/officeart/2005/8/layout/radial5"/>
    <dgm:cxn modelId="{1C3C1834-1758-4AAB-AC5A-B39EEB85685E}" type="presParOf" srcId="{C0A95962-0FFF-43F3-BD9C-BE0A3E9BF03D}" destId="{75EE1904-7738-4570-AD6D-B86A384D5788}" srcOrd="0" destOrd="0" presId="urn:microsoft.com/office/officeart/2005/8/layout/radial5"/>
    <dgm:cxn modelId="{194C0472-7790-4575-94C8-612EC2E6B7E1}" type="presParOf" srcId="{1292620D-512F-4E4C-BA59-271F9E0EB4EC}" destId="{D4124DFE-63D9-4B53-94AF-33CD5EA826F0}" srcOrd="4" destOrd="0" presId="urn:microsoft.com/office/officeart/2005/8/layout/radial5"/>
    <dgm:cxn modelId="{F9D6EE15-039C-4EA8-9651-7BE2D91B147D}" type="presParOf" srcId="{1292620D-512F-4E4C-BA59-271F9E0EB4EC}" destId="{59FC2A5F-9A43-4E67-AF3B-EC9B40B48888}" srcOrd="5" destOrd="0" presId="urn:microsoft.com/office/officeart/2005/8/layout/radial5"/>
    <dgm:cxn modelId="{380C3A87-041E-40FC-AF95-297258674506}" type="presParOf" srcId="{59FC2A5F-9A43-4E67-AF3B-EC9B40B48888}" destId="{C7662F8E-DB54-46CA-B66D-D1DF16CE97EC}" srcOrd="0" destOrd="0" presId="urn:microsoft.com/office/officeart/2005/8/layout/radial5"/>
    <dgm:cxn modelId="{9A1E009B-C11A-4FAD-9924-774F08A5E96F}" type="presParOf" srcId="{1292620D-512F-4E4C-BA59-271F9E0EB4EC}" destId="{884FA7E3-4317-4C2D-A543-B03062E393D3}" srcOrd="6" destOrd="0" presId="urn:microsoft.com/office/officeart/2005/8/layout/radial5"/>
    <dgm:cxn modelId="{39847D03-6979-4CF4-B4A5-3561198AD58A}" type="presParOf" srcId="{1292620D-512F-4E4C-BA59-271F9E0EB4EC}" destId="{2F710732-E146-4EF6-AD19-9C92EB3ECC12}" srcOrd="7" destOrd="0" presId="urn:microsoft.com/office/officeart/2005/8/layout/radial5"/>
    <dgm:cxn modelId="{4676FDC6-52B2-4E4A-8B49-B43CA30F8197}" type="presParOf" srcId="{2F710732-E146-4EF6-AD19-9C92EB3ECC12}" destId="{6B3F62EA-35DC-4F3E-A2BB-6A656867D4CF}" srcOrd="0" destOrd="0" presId="urn:microsoft.com/office/officeart/2005/8/layout/radial5"/>
    <dgm:cxn modelId="{5FD43F99-0134-4996-B444-B39D718C0825}" type="presParOf" srcId="{1292620D-512F-4E4C-BA59-271F9E0EB4EC}" destId="{4B856CC8-F3C5-4621-B0B1-2680A8FF01FB}" srcOrd="8" destOrd="0" presId="urn:microsoft.com/office/officeart/2005/8/layout/radial5"/>
    <dgm:cxn modelId="{797BB5D9-7F20-4CAB-9D99-5B546CDBD55A}" type="presParOf" srcId="{1292620D-512F-4E4C-BA59-271F9E0EB4EC}" destId="{9BF80C96-9246-4D7B-AB2C-E89D1F1B0C11}" srcOrd="9" destOrd="0" presId="urn:microsoft.com/office/officeart/2005/8/layout/radial5"/>
    <dgm:cxn modelId="{E944E1EB-1257-49D4-A265-12DAC27C3C51}" type="presParOf" srcId="{9BF80C96-9246-4D7B-AB2C-E89D1F1B0C11}" destId="{46938CB5-5395-44ED-991D-7D137C6B6A0A}" srcOrd="0" destOrd="0" presId="urn:microsoft.com/office/officeart/2005/8/layout/radial5"/>
    <dgm:cxn modelId="{55D7E8B8-3EBA-411D-9B45-E0EA2F3D44FF}" type="presParOf" srcId="{1292620D-512F-4E4C-BA59-271F9E0EB4EC}" destId="{6E17BC0D-8477-4182-B3DC-BD702898F03F}" srcOrd="10" destOrd="0" presId="urn:microsoft.com/office/officeart/2005/8/layout/radial5"/>
    <dgm:cxn modelId="{747FD7F2-88AD-4A74-B5A8-6C54BB81CAB7}" type="presParOf" srcId="{1292620D-512F-4E4C-BA59-271F9E0EB4EC}" destId="{C35A5C04-C5D8-4224-AB40-BF607AF31FAD}" srcOrd="11" destOrd="0" presId="urn:microsoft.com/office/officeart/2005/8/layout/radial5"/>
    <dgm:cxn modelId="{421CC7BF-63F8-46EF-82C1-E10B4C5E8ED9}" type="presParOf" srcId="{C35A5C04-C5D8-4224-AB40-BF607AF31FAD}" destId="{378B667E-6ADF-417B-A103-7AE7B4FF7CE7}" srcOrd="0" destOrd="0" presId="urn:microsoft.com/office/officeart/2005/8/layout/radial5"/>
    <dgm:cxn modelId="{570663D3-9517-4059-AD8A-3B252C27C474}" type="presParOf" srcId="{1292620D-512F-4E4C-BA59-271F9E0EB4EC}" destId="{7D66D6AE-617D-4E01-8784-A180EBEE2F2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1E265-2F68-47D9-BFC6-2CBA514C1D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79BCFD-45A2-42A3-81A7-18D072489482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UESP</a:t>
          </a:r>
          <a:endParaRPr lang="en-CA" dirty="0"/>
        </a:p>
      </dgm:t>
    </dgm:pt>
    <dgm:pt modelId="{880A06E2-0557-4CBA-8C06-182E4D2CB441}" type="parTrans" cxnId="{7C85315B-9CB7-4406-8C59-C97CCA21D942}">
      <dgm:prSet/>
      <dgm:spPr/>
      <dgm:t>
        <a:bodyPr/>
        <a:lstStyle/>
        <a:p>
          <a:endParaRPr lang="en-CA"/>
        </a:p>
      </dgm:t>
    </dgm:pt>
    <dgm:pt modelId="{DC64306A-9D50-4347-8069-6AC5BC4B27B4}" type="sibTrans" cxnId="{7C85315B-9CB7-4406-8C59-C97CCA21D942}">
      <dgm:prSet/>
      <dgm:spPr/>
      <dgm:t>
        <a:bodyPr/>
        <a:lstStyle/>
        <a:p>
          <a:endParaRPr lang="en-CA"/>
        </a:p>
      </dgm:t>
    </dgm:pt>
    <dgm:pt modelId="{C0567D17-55A8-45B8-807E-CBAC0383FFD7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CA" sz="2400" dirty="0" smtClean="0"/>
            <a:t>Requirement for:</a:t>
          </a:r>
        </a:p>
        <a:p>
          <a:pPr algn="l"/>
          <a:r>
            <a:rPr lang="en-CA" sz="2400" dirty="0" smtClean="0"/>
            <a:t>Operational efficiency</a:t>
          </a:r>
        </a:p>
        <a:p>
          <a:pPr algn="l"/>
          <a:r>
            <a:rPr lang="en-CA" sz="2400" dirty="0" smtClean="0"/>
            <a:t>Reduced response burden</a:t>
          </a:r>
        </a:p>
        <a:p>
          <a:pPr algn="l"/>
          <a:r>
            <a:rPr lang="en-CA" sz="2400" dirty="0" smtClean="0"/>
            <a:t>Improved quality and coherence</a:t>
          </a:r>
        </a:p>
        <a:p>
          <a:pPr algn="l"/>
          <a:r>
            <a:rPr lang="en-CA" sz="2400" dirty="0" smtClean="0"/>
            <a:t>Modern and robust systems</a:t>
          </a:r>
        </a:p>
        <a:p>
          <a:pPr algn="l"/>
          <a:endParaRPr lang="en-CA" sz="2400" dirty="0"/>
        </a:p>
      </dgm:t>
    </dgm:pt>
    <dgm:pt modelId="{C8A55550-79CA-4566-A331-28F02B97407E}" type="parTrans" cxnId="{7F7667D2-1F84-4552-AF8F-1EC48A93DEFF}">
      <dgm:prSet/>
      <dgm:spPr/>
      <dgm:t>
        <a:bodyPr/>
        <a:lstStyle/>
        <a:p>
          <a:endParaRPr lang="en-CA"/>
        </a:p>
      </dgm:t>
    </dgm:pt>
    <dgm:pt modelId="{37D33BEE-C07C-49C8-98D6-9CCB9FBBDD63}" type="sibTrans" cxnId="{7F7667D2-1F84-4552-AF8F-1EC48A93DEFF}">
      <dgm:prSet/>
      <dgm:spPr/>
      <dgm:t>
        <a:bodyPr/>
        <a:lstStyle/>
        <a:p>
          <a:endParaRPr lang="en-CA"/>
        </a:p>
      </dgm:t>
    </dgm:pt>
    <dgm:pt modelId="{0A48F628-E117-4FAB-9620-7A2D731B3840}">
      <dgm:prSet phldrT="[Text]"/>
      <dgm:spPr>
        <a:solidFill>
          <a:srgbClr val="003366"/>
        </a:solidFill>
      </dgm:spPr>
      <dgm:t>
        <a:bodyPr/>
        <a:lstStyle/>
        <a:p>
          <a:r>
            <a:rPr lang="en-CA" dirty="0" smtClean="0"/>
            <a:t>IBSP</a:t>
          </a:r>
          <a:endParaRPr lang="en-CA" dirty="0"/>
        </a:p>
      </dgm:t>
    </dgm:pt>
    <dgm:pt modelId="{DE7D2A52-350B-48F9-956A-F429044AD639}" type="parTrans" cxnId="{BFFE47D0-1978-4C4F-8B1D-62BA38E165FA}">
      <dgm:prSet/>
      <dgm:spPr/>
      <dgm:t>
        <a:bodyPr/>
        <a:lstStyle/>
        <a:p>
          <a:endParaRPr lang="en-CA"/>
        </a:p>
      </dgm:t>
    </dgm:pt>
    <dgm:pt modelId="{5D5B1F17-1082-40AA-9117-31CE5804C70E}" type="sibTrans" cxnId="{BFFE47D0-1978-4C4F-8B1D-62BA38E165FA}">
      <dgm:prSet/>
      <dgm:spPr/>
      <dgm:t>
        <a:bodyPr/>
        <a:lstStyle/>
        <a:p>
          <a:endParaRPr lang="en-CA"/>
        </a:p>
      </dgm:t>
    </dgm:pt>
    <dgm:pt modelId="{CDA5E861-5E70-4B42-8213-A42EB8205F0B}" type="pres">
      <dgm:prSet presAssocID="{0B61E265-2F68-47D9-BFC6-2CBA514C1DC2}" presName="CompostProcess" presStyleCnt="0">
        <dgm:presLayoutVars>
          <dgm:dir/>
          <dgm:resizeHandles val="exact"/>
        </dgm:presLayoutVars>
      </dgm:prSet>
      <dgm:spPr/>
    </dgm:pt>
    <dgm:pt modelId="{11602479-C09D-4E6B-A1E5-D5F57C656099}" type="pres">
      <dgm:prSet presAssocID="{0B61E265-2F68-47D9-BFC6-2CBA514C1DC2}" presName="arrow" presStyleLbl="bgShp" presStyleIdx="0" presStyleCnt="1"/>
      <dgm:spPr>
        <a:solidFill>
          <a:srgbClr val="6A9BDE"/>
        </a:solidFill>
      </dgm:spPr>
    </dgm:pt>
    <dgm:pt modelId="{766FE241-7F42-4F55-909B-65DA9A4B08E7}" type="pres">
      <dgm:prSet presAssocID="{0B61E265-2F68-47D9-BFC6-2CBA514C1DC2}" presName="linearProcess" presStyleCnt="0"/>
      <dgm:spPr/>
    </dgm:pt>
    <dgm:pt modelId="{87942020-9993-491B-8450-71389B24CFEC}" type="pres">
      <dgm:prSet presAssocID="{6679BCFD-45A2-42A3-81A7-18D0724894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3EC348-7356-491C-B57C-1A01CDDEB95E}" type="pres">
      <dgm:prSet presAssocID="{DC64306A-9D50-4347-8069-6AC5BC4B27B4}" presName="sibTrans" presStyleCnt="0"/>
      <dgm:spPr/>
    </dgm:pt>
    <dgm:pt modelId="{C0E009BF-E331-4DE6-A66E-ACBAFEEFAE2E}" type="pres">
      <dgm:prSet presAssocID="{C0567D17-55A8-45B8-807E-CBAC0383FFD7}" presName="textNode" presStyleLbl="node1" presStyleIdx="1" presStyleCnt="3" custScaleX="127259" custScaleY="21816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60A888-5038-4075-92AB-73CD936F9FBA}" type="pres">
      <dgm:prSet presAssocID="{37D33BEE-C07C-49C8-98D6-9CCB9FBBDD63}" presName="sibTrans" presStyleCnt="0"/>
      <dgm:spPr/>
    </dgm:pt>
    <dgm:pt modelId="{D7DD2D41-9CC7-4832-AC75-1C4F93DC0CAF}" type="pres">
      <dgm:prSet presAssocID="{0A48F628-E117-4FAB-9620-7A2D731B3840}" presName="textNode" presStyleLbl="node1" presStyleIdx="2" presStyleCnt="3" custLinFactX="68400" custLinFactNeighborX="100000" custLinFactNeighborY="58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9ABEC6F-39E4-4058-9761-A3E17BD2C71B}" type="presOf" srcId="{C0567D17-55A8-45B8-807E-CBAC0383FFD7}" destId="{C0E009BF-E331-4DE6-A66E-ACBAFEEFAE2E}" srcOrd="0" destOrd="0" presId="urn:microsoft.com/office/officeart/2005/8/layout/hProcess9"/>
    <dgm:cxn modelId="{180E83ED-1156-4F29-91C3-E47805A7AC70}" type="presOf" srcId="{0B61E265-2F68-47D9-BFC6-2CBA514C1DC2}" destId="{CDA5E861-5E70-4B42-8213-A42EB8205F0B}" srcOrd="0" destOrd="0" presId="urn:microsoft.com/office/officeart/2005/8/layout/hProcess9"/>
    <dgm:cxn modelId="{BFFE47D0-1978-4C4F-8B1D-62BA38E165FA}" srcId="{0B61E265-2F68-47D9-BFC6-2CBA514C1DC2}" destId="{0A48F628-E117-4FAB-9620-7A2D731B3840}" srcOrd="2" destOrd="0" parTransId="{DE7D2A52-350B-48F9-956A-F429044AD639}" sibTransId="{5D5B1F17-1082-40AA-9117-31CE5804C70E}"/>
    <dgm:cxn modelId="{7F7667D2-1F84-4552-AF8F-1EC48A93DEFF}" srcId="{0B61E265-2F68-47D9-BFC6-2CBA514C1DC2}" destId="{C0567D17-55A8-45B8-807E-CBAC0383FFD7}" srcOrd="1" destOrd="0" parTransId="{C8A55550-79CA-4566-A331-28F02B97407E}" sibTransId="{37D33BEE-C07C-49C8-98D6-9CCB9FBBDD63}"/>
    <dgm:cxn modelId="{7C85315B-9CB7-4406-8C59-C97CCA21D942}" srcId="{0B61E265-2F68-47D9-BFC6-2CBA514C1DC2}" destId="{6679BCFD-45A2-42A3-81A7-18D072489482}" srcOrd="0" destOrd="0" parTransId="{880A06E2-0557-4CBA-8C06-182E4D2CB441}" sibTransId="{DC64306A-9D50-4347-8069-6AC5BC4B27B4}"/>
    <dgm:cxn modelId="{8FBB911F-39A5-43EB-AE77-D8157FC7CEAC}" type="presOf" srcId="{6679BCFD-45A2-42A3-81A7-18D072489482}" destId="{87942020-9993-491B-8450-71389B24CFEC}" srcOrd="0" destOrd="0" presId="urn:microsoft.com/office/officeart/2005/8/layout/hProcess9"/>
    <dgm:cxn modelId="{5B746015-677F-422C-9150-D331997FC662}" type="presOf" srcId="{0A48F628-E117-4FAB-9620-7A2D731B3840}" destId="{D7DD2D41-9CC7-4832-AC75-1C4F93DC0CAF}" srcOrd="0" destOrd="0" presId="urn:microsoft.com/office/officeart/2005/8/layout/hProcess9"/>
    <dgm:cxn modelId="{40A6750C-EB55-4983-8BF4-61D6897C8065}" type="presParOf" srcId="{CDA5E861-5E70-4B42-8213-A42EB8205F0B}" destId="{11602479-C09D-4E6B-A1E5-D5F57C656099}" srcOrd="0" destOrd="0" presId="urn:microsoft.com/office/officeart/2005/8/layout/hProcess9"/>
    <dgm:cxn modelId="{78D9F087-4984-452B-892E-26FF3D70DE25}" type="presParOf" srcId="{CDA5E861-5E70-4B42-8213-A42EB8205F0B}" destId="{766FE241-7F42-4F55-909B-65DA9A4B08E7}" srcOrd="1" destOrd="0" presId="urn:microsoft.com/office/officeart/2005/8/layout/hProcess9"/>
    <dgm:cxn modelId="{6524A071-7BB3-46F8-B7AC-B58771AB0B6C}" type="presParOf" srcId="{766FE241-7F42-4F55-909B-65DA9A4B08E7}" destId="{87942020-9993-491B-8450-71389B24CFEC}" srcOrd="0" destOrd="0" presId="urn:microsoft.com/office/officeart/2005/8/layout/hProcess9"/>
    <dgm:cxn modelId="{FA311082-9C6D-4FFC-BA4F-EA4B4B9131B4}" type="presParOf" srcId="{766FE241-7F42-4F55-909B-65DA9A4B08E7}" destId="{C13EC348-7356-491C-B57C-1A01CDDEB95E}" srcOrd="1" destOrd="0" presId="urn:microsoft.com/office/officeart/2005/8/layout/hProcess9"/>
    <dgm:cxn modelId="{EA2FB1DB-9189-4AC9-9B97-10D4A9A2A6C5}" type="presParOf" srcId="{766FE241-7F42-4F55-909B-65DA9A4B08E7}" destId="{C0E009BF-E331-4DE6-A66E-ACBAFEEFAE2E}" srcOrd="2" destOrd="0" presId="urn:microsoft.com/office/officeart/2005/8/layout/hProcess9"/>
    <dgm:cxn modelId="{840F3E6C-2563-435A-A8AB-DDC7BC1F97D0}" type="presParOf" srcId="{766FE241-7F42-4F55-909B-65DA9A4B08E7}" destId="{3960A888-5038-4075-92AB-73CD936F9FBA}" srcOrd="3" destOrd="0" presId="urn:microsoft.com/office/officeart/2005/8/layout/hProcess9"/>
    <dgm:cxn modelId="{CC5C8FA9-8BA2-4EF0-8827-7C21D7025C13}" type="presParOf" srcId="{766FE241-7F42-4F55-909B-65DA9A4B08E7}" destId="{D7DD2D41-9CC7-4832-AC75-1C4F93DC0C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8FC28-1389-4DF9-ADBC-C6BE98E2FA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EA5B0EF-D421-48C8-9004-9C374D08171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CA" sz="1200" dirty="0" smtClean="0"/>
            <a:t>Mapping of Tax and Survey Variables</a:t>
          </a:r>
          <a:endParaRPr lang="en-CA" sz="1200" dirty="0"/>
        </a:p>
      </dgm:t>
    </dgm:pt>
    <dgm:pt modelId="{C4522B4A-6383-4B2B-B695-24E83AD0AFA5}" type="parTrans" cxnId="{FA721DC6-F89C-49F5-AC42-6845AD8CFA70}">
      <dgm:prSet/>
      <dgm:spPr/>
      <dgm:t>
        <a:bodyPr/>
        <a:lstStyle/>
        <a:p>
          <a:endParaRPr lang="en-CA"/>
        </a:p>
      </dgm:t>
    </dgm:pt>
    <dgm:pt modelId="{E358646C-3916-40E7-BF52-06CAEDF10DA9}" type="sibTrans" cxnId="{FA721DC6-F89C-49F5-AC42-6845AD8CFA70}">
      <dgm:prSet/>
      <dgm:spPr/>
      <dgm:t>
        <a:bodyPr/>
        <a:lstStyle/>
        <a:p>
          <a:endParaRPr lang="en-CA"/>
        </a:p>
      </dgm:t>
    </dgm:pt>
    <dgm:pt modelId="{EBFE11D9-59AE-413D-AA23-027B3E6E645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CA" sz="1200" dirty="0" smtClean="0"/>
            <a:t>Common Frame</a:t>
          </a:r>
          <a:endParaRPr lang="en-CA" sz="1200" dirty="0"/>
        </a:p>
      </dgm:t>
    </dgm:pt>
    <dgm:pt modelId="{8CC38B90-2E24-48C7-A20F-691D5655802E}" type="parTrans" cxnId="{32AC7E22-6BE5-40EB-AE8B-A003746B05B4}">
      <dgm:prSet/>
      <dgm:spPr/>
      <dgm:t>
        <a:bodyPr/>
        <a:lstStyle/>
        <a:p>
          <a:endParaRPr lang="en-CA"/>
        </a:p>
      </dgm:t>
    </dgm:pt>
    <dgm:pt modelId="{560B1028-E7DF-430E-ABE5-428B9FBFB006}" type="sibTrans" cxnId="{32AC7E22-6BE5-40EB-AE8B-A003746B05B4}">
      <dgm:prSet/>
      <dgm:spPr/>
      <dgm:t>
        <a:bodyPr/>
        <a:lstStyle/>
        <a:p>
          <a:endParaRPr lang="en-CA"/>
        </a:p>
      </dgm:t>
    </dgm:pt>
    <dgm:pt modelId="{45EFDA44-9CD9-400C-AD9D-A5EBFB59AE0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CA" sz="1200" dirty="0" smtClean="0"/>
            <a:t>Common Classifications</a:t>
          </a:r>
          <a:endParaRPr lang="en-CA" sz="1200" dirty="0"/>
        </a:p>
      </dgm:t>
    </dgm:pt>
    <dgm:pt modelId="{FEC86B2F-4109-4C84-BD6F-F9CED019F412}" type="parTrans" cxnId="{77023A06-70FB-41C6-B75F-D64D1BDEC892}">
      <dgm:prSet/>
      <dgm:spPr/>
      <dgm:t>
        <a:bodyPr/>
        <a:lstStyle/>
        <a:p>
          <a:endParaRPr lang="en-CA"/>
        </a:p>
      </dgm:t>
    </dgm:pt>
    <dgm:pt modelId="{DB5EBB8D-BA12-4BD6-AAE5-632099907008}" type="sibTrans" cxnId="{77023A06-70FB-41C6-B75F-D64D1BDEC892}">
      <dgm:prSet/>
      <dgm:spPr/>
      <dgm:t>
        <a:bodyPr/>
        <a:lstStyle/>
        <a:p>
          <a:endParaRPr lang="en-CA"/>
        </a:p>
      </dgm:t>
    </dgm:pt>
    <dgm:pt modelId="{DB20B4F8-5A27-4671-9D57-D03802264CC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1100" dirty="0" smtClean="0"/>
            <a:t>Common Concepts</a:t>
          </a:r>
          <a:endParaRPr lang="en-CA" sz="1100" dirty="0"/>
        </a:p>
      </dgm:t>
    </dgm:pt>
    <dgm:pt modelId="{A675CC4E-1CC5-46D5-B9E1-AC123B507841}" type="parTrans" cxnId="{BA328E50-F878-4E54-8CC6-A10A043A983A}">
      <dgm:prSet/>
      <dgm:spPr/>
      <dgm:t>
        <a:bodyPr/>
        <a:lstStyle/>
        <a:p>
          <a:endParaRPr lang="en-CA"/>
        </a:p>
      </dgm:t>
    </dgm:pt>
    <dgm:pt modelId="{95217757-07A8-487E-8E69-A0767F3B45CD}" type="sibTrans" cxnId="{BA328E50-F878-4E54-8CC6-A10A043A983A}">
      <dgm:prSet/>
      <dgm:spPr/>
      <dgm:t>
        <a:bodyPr/>
        <a:lstStyle/>
        <a:p>
          <a:endParaRPr lang="en-CA"/>
        </a:p>
      </dgm:t>
    </dgm:pt>
    <dgm:pt modelId="{B69DCEE3-3CF4-4A8A-BD30-890E926BB399}" type="pres">
      <dgm:prSet presAssocID="{9108FC28-1389-4DF9-ADBC-C6BE98E2FA2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5BAF487-2E96-471C-BEC9-51D733C8D38B}" type="pres">
      <dgm:prSet presAssocID="{9108FC28-1389-4DF9-ADBC-C6BE98E2FA2E}" presName="comp1" presStyleCnt="0"/>
      <dgm:spPr/>
    </dgm:pt>
    <dgm:pt modelId="{9519DC5A-5F74-44F8-B020-7D4BBA8C73B1}" type="pres">
      <dgm:prSet presAssocID="{9108FC28-1389-4DF9-ADBC-C6BE98E2FA2E}" presName="circle1" presStyleLbl="node1" presStyleIdx="0" presStyleCnt="4"/>
      <dgm:spPr/>
      <dgm:t>
        <a:bodyPr/>
        <a:lstStyle/>
        <a:p>
          <a:endParaRPr lang="en-CA"/>
        </a:p>
      </dgm:t>
    </dgm:pt>
    <dgm:pt modelId="{9E0CEA70-E41C-428A-9B5C-AC2E4E8EF2A6}" type="pres">
      <dgm:prSet presAssocID="{9108FC28-1389-4DF9-ADBC-C6BE98E2FA2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647CA9-A6FD-4185-8339-323B63C6A52A}" type="pres">
      <dgm:prSet presAssocID="{9108FC28-1389-4DF9-ADBC-C6BE98E2FA2E}" presName="comp2" presStyleCnt="0"/>
      <dgm:spPr/>
    </dgm:pt>
    <dgm:pt modelId="{8BD537ED-8823-4A10-99BF-B2CFB2CB0343}" type="pres">
      <dgm:prSet presAssocID="{9108FC28-1389-4DF9-ADBC-C6BE98E2FA2E}" presName="circle2" presStyleLbl="node1" presStyleIdx="1" presStyleCnt="4"/>
      <dgm:spPr/>
      <dgm:t>
        <a:bodyPr/>
        <a:lstStyle/>
        <a:p>
          <a:endParaRPr lang="en-CA"/>
        </a:p>
      </dgm:t>
    </dgm:pt>
    <dgm:pt modelId="{BAC9296F-DC18-454B-837C-DA5333D23105}" type="pres">
      <dgm:prSet presAssocID="{9108FC28-1389-4DF9-ADBC-C6BE98E2FA2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0604A8-4988-4359-9305-9423B13B383F}" type="pres">
      <dgm:prSet presAssocID="{9108FC28-1389-4DF9-ADBC-C6BE98E2FA2E}" presName="comp3" presStyleCnt="0"/>
      <dgm:spPr/>
    </dgm:pt>
    <dgm:pt modelId="{4D53EB04-32F6-4B51-9692-C7425179B7E6}" type="pres">
      <dgm:prSet presAssocID="{9108FC28-1389-4DF9-ADBC-C6BE98E2FA2E}" presName="circle3" presStyleLbl="node1" presStyleIdx="2" presStyleCnt="4" custScaleX="110276"/>
      <dgm:spPr/>
      <dgm:t>
        <a:bodyPr/>
        <a:lstStyle/>
        <a:p>
          <a:endParaRPr lang="en-CA"/>
        </a:p>
      </dgm:t>
    </dgm:pt>
    <dgm:pt modelId="{DB642830-802D-44B9-A0CA-1C9AE479ED5D}" type="pres">
      <dgm:prSet presAssocID="{9108FC28-1389-4DF9-ADBC-C6BE98E2FA2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597C15-D7E1-44E9-A349-35A2E25C3894}" type="pres">
      <dgm:prSet presAssocID="{9108FC28-1389-4DF9-ADBC-C6BE98E2FA2E}" presName="comp4" presStyleCnt="0"/>
      <dgm:spPr/>
    </dgm:pt>
    <dgm:pt modelId="{DD3E7BBD-DD5E-423E-99DA-502F29873D13}" type="pres">
      <dgm:prSet presAssocID="{9108FC28-1389-4DF9-ADBC-C6BE98E2FA2E}" presName="circle4" presStyleLbl="node1" presStyleIdx="3" presStyleCnt="4"/>
      <dgm:spPr/>
      <dgm:t>
        <a:bodyPr/>
        <a:lstStyle/>
        <a:p>
          <a:endParaRPr lang="en-CA"/>
        </a:p>
      </dgm:t>
    </dgm:pt>
    <dgm:pt modelId="{A10C7837-802C-4C1C-8940-92F6FF0B7F4B}" type="pres">
      <dgm:prSet presAssocID="{9108FC28-1389-4DF9-ADBC-C6BE98E2FA2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CFB99CF-2BD8-4515-AB28-955B140DACD5}" type="presOf" srcId="{45EFDA44-9CD9-400C-AD9D-A5EBFB59AE07}" destId="{4D53EB04-32F6-4B51-9692-C7425179B7E6}" srcOrd="0" destOrd="0" presId="urn:microsoft.com/office/officeart/2005/8/layout/venn2"/>
    <dgm:cxn modelId="{A6F51538-1CE3-4633-8863-A008E43392BF}" type="presOf" srcId="{DB20B4F8-5A27-4671-9D57-D03802264CC8}" destId="{DD3E7BBD-DD5E-423E-99DA-502F29873D13}" srcOrd="0" destOrd="0" presId="urn:microsoft.com/office/officeart/2005/8/layout/venn2"/>
    <dgm:cxn modelId="{BA328E50-F878-4E54-8CC6-A10A043A983A}" srcId="{9108FC28-1389-4DF9-ADBC-C6BE98E2FA2E}" destId="{DB20B4F8-5A27-4671-9D57-D03802264CC8}" srcOrd="3" destOrd="0" parTransId="{A675CC4E-1CC5-46D5-B9E1-AC123B507841}" sibTransId="{95217757-07A8-487E-8E69-A0767F3B45CD}"/>
    <dgm:cxn modelId="{FA721DC6-F89C-49F5-AC42-6845AD8CFA70}" srcId="{9108FC28-1389-4DF9-ADBC-C6BE98E2FA2E}" destId="{4EA5B0EF-D421-48C8-9004-9C374D08171C}" srcOrd="0" destOrd="0" parTransId="{C4522B4A-6383-4B2B-B695-24E83AD0AFA5}" sibTransId="{E358646C-3916-40E7-BF52-06CAEDF10DA9}"/>
    <dgm:cxn modelId="{77023A06-70FB-41C6-B75F-D64D1BDEC892}" srcId="{9108FC28-1389-4DF9-ADBC-C6BE98E2FA2E}" destId="{45EFDA44-9CD9-400C-AD9D-A5EBFB59AE07}" srcOrd="2" destOrd="0" parTransId="{FEC86B2F-4109-4C84-BD6F-F9CED019F412}" sibTransId="{DB5EBB8D-BA12-4BD6-AAE5-632099907008}"/>
    <dgm:cxn modelId="{99BE4C52-E506-4E61-BE36-1C5FD1AC1F87}" type="presOf" srcId="{EBFE11D9-59AE-413D-AA23-027B3E6E645A}" destId="{BAC9296F-DC18-454B-837C-DA5333D23105}" srcOrd="1" destOrd="0" presId="urn:microsoft.com/office/officeart/2005/8/layout/venn2"/>
    <dgm:cxn modelId="{32AC7E22-6BE5-40EB-AE8B-A003746B05B4}" srcId="{9108FC28-1389-4DF9-ADBC-C6BE98E2FA2E}" destId="{EBFE11D9-59AE-413D-AA23-027B3E6E645A}" srcOrd="1" destOrd="0" parTransId="{8CC38B90-2E24-48C7-A20F-691D5655802E}" sibTransId="{560B1028-E7DF-430E-ABE5-428B9FBFB006}"/>
    <dgm:cxn modelId="{B1FBD65D-C676-45C1-B84F-3B12A96F44E7}" type="presOf" srcId="{4EA5B0EF-D421-48C8-9004-9C374D08171C}" destId="{9E0CEA70-E41C-428A-9B5C-AC2E4E8EF2A6}" srcOrd="1" destOrd="0" presId="urn:microsoft.com/office/officeart/2005/8/layout/venn2"/>
    <dgm:cxn modelId="{4FD91533-3D38-4A29-944C-3DEFD91D6D28}" type="presOf" srcId="{4EA5B0EF-D421-48C8-9004-9C374D08171C}" destId="{9519DC5A-5F74-44F8-B020-7D4BBA8C73B1}" srcOrd="0" destOrd="0" presId="urn:microsoft.com/office/officeart/2005/8/layout/venn2"/>
    <dgm:cxn modelId="{FE171C89-CED9-47A5-AA8D-828DE747D5D6}" type="presOf" srcId="{9108FC28-1389-4DF9-ADBC-C6BE98E2FA2E}" destId="{B69DCEE3-3CF4-4A8A-BD30-890E926BB399}" srcOrd="0" destOrd="0" presId="urn:microsoft.com/office/officeart/2005/8/layout/venn2"/>
    <dgm:cxn modelId="{43351C46-CE61-46B6-A8EF-15A66B534850}" type="presOf" srcId="{45EFDA44-9CD9-400C-AD9D-A5EBFB59AE07}" destId="{DB642830-802D-44B9-A0CA-1C9AE479ED5D}" srcOrd="1" destOrd="0" presId="urn:microsoft.com/office/officeart/2005/8/layout/venn2"/>
    <dgm:cxn modelId="{FDE37763-2D2C-4C4A-94EB-5B721E15B31E}" type="presOf" srcId="{EBFE11D9-59AE-413D-AA23-027B3E6E645A}" destId="{8BD537ED-8823-4A10-99BF-B2CFB2CB0343}" srcOrd="0" destOrd="0" presId="urn:microsoft.com/office/officeart/2005/8/layout/venn2"/>
    <dgm:cxn modelId="{90CA957D-118C-4257-9BF2-B4AB5A4BB7D3}" type="presOf" srcId="{DB20B4F8-5A27-4671-9D57-D03802264CC8}" destId="{A10C7837-802C-4C1C-8940-92F6FF0B7F4B}" srcOrd="1" destOrd="0" presId="urn:microsoft.com/office/officeart/2005/8/layout/venn2"/>
    <dgm:cxn modelId="{7C3C493B-4E7F-4501-800C-62106E3BDD8A}" type="presParOf" srcId="{B69DCEE3-3CF4-4A8A-BD30-890E926BB399}" destId="{45BAF487-2E96-471C-BEC9-51D733C8D38B}" srcOrd="0" destOrd="0" presId="urn:microsoft.com/office/officeart/2005/8/layout/venn2"/>
    <dgm:cxn modelId="{46F25A06-1715-456E-99BD-204644B2FDFB}" type="presParOf" srcId="{45BAF487-2E96-471C-BEC9-51D733C8D38B}" destId="{9519DC5A-5F74-44F8-B020-7D4BBA8C73B1}" srcOrd="0" destOrd="0" presId="urn:microsoft.com/office/officeart/2005/8/layout/venn2"/>
    <dgm:cxn modelId="{B063447E-5334-42C7-B9D9-055C4A8BFC34}" type="presParOf" srcId="{45BAF487-2E96-471C-BEC9-51D733C8D38B}" destId="{9E0CEA70-E41C-428A-9B5C-AC2E4E8EF2A6}" srcOrd="1" destOrd="0" presId="urn:microsoft.com/office/officeart/2005/8/layout/venn2"/>
    <dgm:cxn modelId="{35731E11-0856-44B6-BD0C-BFB3FFCECA05}" type="presParOf" srcId="{B69DCEE3-3CF4-4A8A-BD30-890E926BB399}" destId="{77647CA9-A6FD-4185-8339-323B63C6A52A}" srcOrd="1" destOrd="0" presId="urn:microsoft.com/office/officeart/2005/8/layout/venn2"/>
    <dgm:cxn modelId="{89856F50-3E51-4165-AD8F-21593FA256B5}" type="presParOf" srcId="{77647CA9-A6FD-4185-8339-323B63C6A52A}" destId="{8BD537ED-8823-4A10-99BF-B2CFB2CB0343}" srcOrd="0" destOrd="0" presId="urn:microsoft.com/office/officeart/2005/8/layout/venn2"/>
    <dgm:cxn modelId="{48C66E3A-65A7-4ECD-9821-5B27DB2E3ECF}" type="presParOf" srcId="{77647CA9-A6FD-4185-8339-323B63C6A52A}" destId="{BAC9296F-DC18-454B-837C-DA5333D23105}" srcOrd="1" destOrd="0" presId="urn:microsoft.com/office/officeart/2005/8/layout/venn2"/>
    <dgm:cxn modelId="{0D01F9E7-CBB7-4299-8085-7546745EC18C}" type="presParOf" srcId="{B69DCEE3-3CF4-4A8A-BD30-890E926BB399}" destId="{3E0604A8-4988-4359-9305-9423B13B383F}" srcOrd="2" destOrd="0" presId="urn:microsoft.com/office/officeart/2005/8/layout/venn2"/>
    <dgm:cxn modelId="{43705CD0-D7CC-424E-8BCF-BF872B9B86B7}" type="presParOf" srcId="{3E0604A8-4988-4359-9305-9423B13B383F}" destId="{4D53EB04-32F6-4B51-9692-C7425179B7E6}" srcOrd="0" destOrd="0" presId="urn:microsoft.com/office/officeart/2005/8/layout/venn2"/>
    <dgm:cxn modelId="{9BC51BB1-2CD3-462D-9852-6099179C3B0F}" type="presParOf" srcId="{3E0604A8-4988-4359-9305-9423B13B383F}" destId="{DB642830-802D-44B9-A0CA-1C9AE479ED5D}" srcOrd="1" destOrd="0" presId="urn:microsoft.com/office/officeart/2005/8/layout/venn2"/>
    <dgm:cxn modelId="{2830CA38-A6C4-4273-B36A-E36E7BBBFFF7}" type="presParOf" srcId="{B69DCEE3-3CF4-4A8A-BD30-890E926BB399}" destId="{21597C15-D7E1-44E9-A349-35A2E25C3894}" srcOrd="3" destOrd="0" presId="urn:microsoft.com/office/officeart/2005/8/layout/venn2"/>
    <dgm:cxn modelId="{F8D27401-F68D-4340-9051-EB4A323DAEA5}" type="presParOf" srcId="{21597C15-D7E1-44E9-A349-35A2E25C3894}" destId="{DD3E7BBD-DD5E-423E-99DA-502F29873D13}" srcOrd="0" destOrd="0" presId="urn:microsoft.com/office/officeart/2005/8/layout/venn2"/>
    <dgm:cxn modelId="{4108A4C4-EA12-4B5F-8E69-F8D3BF3B60E1}" type="presParOf" srcId="{21597C15-D7E1-44E9-A349-35A2E25C3894}" destId="{A10C7837-802C-4C1C-8940-92F6FF0B7F4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78866-AE07-4611-BABD-77784E266E3C}">
      <dsp:nvSpPr>
        <dsp:cNvPr id="0" name=""/>
        <dsp:cNvSpPr/>
      </dsp:nvSpPr>
      <dsp:spPr>
        <a:xfrm>
          <a:off x="2906646" y="2388898"/>
          <a:ext cx="1387507" cy="13875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Business Survey Program</a:t>
          </a:r>
          <a:endParaRPr lang="en-CA" sz="1800" kern="1200" dirty="0"/>
        </a:p>
      </dsp:txBody>
      <dsp:txXfrm>
        <a:off x="3109842" y="2592094"/>
        <a:ext cx="981115" cy="981115"/>
      </dsp:txXfrm>
    </dsp:sp>
    <dsp:sp modelId="{F7A8DEFD-A615-4E41-A66E-B77E767A98E1}">
      <dsp:nvSpPr>
        <dsp:cNvPr id="0" name=""/>
        <dsp:cNvSpPr/>
      </dsp:nvSpPr>
      <dsp:spPr>
        <a:xfrm rot="16200000">
          <a:off x="3428016" y="1837528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3479731" y="1983593"/>
        <a:ext cx="241336" cy="283052"/>
      </dsp:txXfrm>
    </dsp:sp>
    <dsp:sp modelId="{9AD47BF3-0585-4DD4-8292-E1F5B2690B3D}">
      <dsp:nvSpPr>
        <dsp:cNvPr id="0" name=""/>
        <dsp:cNvSpPr/>
      </dsp:nvSpPr>
      <dsp:spPr>
        <a:xfrm>
          <a:off x="2733207" y="4011"/>
          <a:ext cx="1734384" cy="173438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Multiple Frames</a:t>
          </a:r>
          <a:endParaRPr lang="en-CA" sz="1400" kern="1200" dirty="0"/>
        </a:p>
      </dsp:txBody>
      <dsp:txXfrm>
        <a:off x="2987202" y="258006"/>
        <a:ext cx="1226394" cy="1226394"/>
      </dsp:txXfrm>
    </dsp:sp>
    <dsp:sp modelId="{C0A95962-0FFF-43F3-BD9C-BE0A3E9BF03D}">
      <dsp:nvSpPr>
        <dsp:cNvPr id="0" name=""/>
        <dsp:cNvSpPr/>
      </dsp:nvSpPr>
      <dsp:spPr>
        <a:xfrm rot="19800000">
          <a:off x="4302050" y="2342151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308978" y="2462359"/>
        <a:ext cx="241336" cy="283052"/>
      </dsp:txXfrm>
    </dsp:sp>
    <dsp:sp modelId="{D4124DFE-63D9-4B53-94AF-33CD5EA826F0}">
      <dsp:nvSpPr>
        <dsp:cNvPr id="0" name=""/>
        <dsp:cNvSpPr/>
      </dsp:nvSpPr>
      <dsp:spPr>
        <a:xfrm>
          <a:off x="4648378" y="1109735"/>
          <a:ext cx="1734384" cy="173438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Inconsistent Methodology</a:t>
          </a:r>
          <a:endParaRPr lang="en-CA" sz="1400" kern="1200" dirty="0"/>
        </a:p>
      </dsp:txBody>
      <dsp:txXfrm>
        <a:off x="4902373" y="1363730"/>
        <a:ext cx="1226394" cy="1226394"/>
      </dsp:txXfrm>
    </dsp:sp>
    <dsp:sp modelId="{59FC2A5F-9A43-4E67-AF3B-EC9B40B48888}">
      <dsp:nvSpPr>
        <dsp:cNvPr id="0" name=""/>
        <dsp:cNvSpPr/>
      </dsp:nvSpPr>
      <dsp:spPr>
        <a:xfrm rot="1800000">
          <a:off x="4302050" y="3351399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308978" y="3419892"/>
        <a:ext cx="241336" cy="283052"/>
      </dsp:txXfrm>
    </dsp:sp>
    <dsp:sp modelId="{884FA7E3-4317-4C2D-A543-B03062E393D3}">
      <dsp:nvSpPr>
        <dsp:cNvPr id="0" name=""/>
        <dsp:cNvSpPr/>
      </dsp:nvSpPr>
      <dsp:spPr>
        <a:xfrm>
          <a:off x="4648378" y="3321183"/>
          <a:ext cx="1734384" cy="173438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Numerous Systems, Processes</a:t>
          </a:r>
          <a:endParaRPr lang="en-CA" sz="1400" kern="1200" dirty="0"/>
        </a:p>
      </dsp:txBody>
      <dsp:txXfrm>
        <a:off x="4902373" y="3575178"/>
        <a:ext cx="1226394" cy="1226394"/>
      </dsp:txXfrm>
    </dsp:sp>
    <dsp:sp modelId="{2F710732-E146-4EF6-AD19-9C92EB3ECC12}">
      <dsp:nvSpPr>
        <dsp:cNvPr id="0" name=""/>
        <dsp:cNvSpPr/>
      </dsp:nvSpPr>
      <dsp:spPr>
        <a:xfrm rot="5400000">
          <a:off x="3428016" y="3856023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3479731" y="3898658"/>
        <a:ext cx="241336" cy="283052"/>
      </dsp:txXfrm>
    </dsp:sp>
    <dsp:sp modelId="{4B856CC8-F3C5-4621-B0B1-2680A8FF01FB}">
      <dsp:nvSpPr>
        <dsp:cNvPr id="0" name=""/>
        <dsp:cNvSpPr/>
      </dsp:nvSpPr>
      <dsp:spPr>
        <a:xfrm>
          <a:off x="2733207" y="4426908"/>
          <a:ext cx="1734384" cy="173438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Different Concepts</a:t>
          </a:r>
          <a:endParaRPr lang="en-CA" sz="1400" kern="1200" dirty="0"/>
        </a:p>
      </dsp:txBody>
      <dsp:txXfrm>
        <a:off x="2987202" y="4680903"/>
        <a:ext cx="1226394" cy="1226394"/>
      </dsp:txXfrm>
    </dsp:sp>
    <dsp:sp modelId="{9BF80C96-9246-4D7B-AB2C-E89D1F1B0C11}">
      <dsp:nvSpPr>
        <dsp:cNvPr id="0" name=""/>
        <dsp:cNvSpPr/>
      </dsp:nvSpPr>
      <dsp:spPr>
        <a:xfrm rot="9000000">
          <a:off x="2553982" y="3351399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 rot="10800000">
        <a:off x="2650484" y="3419892"/>
        <a:ext cx="241336" cy="283052"/>
      </dsp:txXfrm>
    </dsp:sp>
    <dsp:sp modelId="{6E17BC0D-8477-4182-B3DC-BD702898F03F}">
      <dsp:nvSpPr>
        <dsp:cNvPr id="0" name=""/>
        <dsp:cNvSpPr/>
      </dsp:nvSpPr>
      <dsp:spPr>
        <a:xfrm>
          <a:off x="818037" y="3321183"/>
          <a:ext cx="1734384" cy="173438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Program Specific Classifications</a:t>
          </a:r>
          <a:endParaRPr lang="en-CA" sz="1400" kern="1200" dirty="0"/>
        </a:p>
      </dsp:txBody>
      <dsp:txXfrm>
        <a:off x="1072032" y="3575178"/>
        <a:ext cx="1226394" cy="1226394"/>
      </dsp:txXfrm>
    </dsp:sp>
    <dsp:sp modelId="{C35A5C04-C5D8-4224-AB40-BF607AF31FAD}">
      <dsp:nvSpPr>
        <dsp:cNvPr id="0" name=""/>
        <dsp:cNvSpPr/>
      </dsp:nvSpPr>
      <dsp:spPr>
        <a:xfrm rot="12600000">
          <a:off x="2553982" y="2342151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 rot="10800000">
        <a:off x="2650484" y="2462359"/>
        <a:ext cx="241336" cy="283052"/>
      </dsp:txXfrm>
    </dsp:sp>
    <dsp:sp modelId="{7D66D6AE-617D-4E01-8784-A180EBEE2F24}">
      <dsp:nvSpPr>
        <dsp:cNvPr id="0" name=""/>
        <dsp:cNvSpPr/>
      </dsp:nvSpPr>
      <dsp:spPr>
        <a:xfrm>
          <a:off x="818037" y="1109735"/>
          <a:ext cx="1734384" cy="17343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Limited Use of Admin. Data</a:t>
          </a:r>
          <a:endParaRPr lang="en-CA" sz="1400" kern="1200" dirty="0"/>
        </a:p>
      </dsp:txBody>
      <dsp:txXfrm>
        <a:off x="1072032" y="1363730"/>
        <a:ext cx="1226394" cy="1226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080B-CF39-4248-B53D-3D71A94C58D4}">
      <dsp:nvSpPr>
        <dsp:cNvPr id="0" name=""/>
        <dsp:cNvSpPr/>
      </dsp:nvSpPr>
      <dsp:spPr>
        <a:xfrm rot="5400000">
          <a:off x="-311918" y="314479"/>
          <a:ext cx="1846566" cy="122272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Fiscal Arrangements</a:t>
          </a:r>
          <a:endParaRPr lang="en-CA" sz="1400" kern="1200" dirty="0"/>
        </a:p>
      </dsp:txBody>
      <dsp:txXfrm rot="-5400000">
        <a:off x="1" y="613926"/>
        <a:ext cx="1222729" cy="623837"/>
      </dsp:txXfrm>
    </dsp:sp>
    <dsp:sp modelId="{037641AE-DA63-49D6-A4FC-884758B7738A}">
      <dsp:nvSpPr>
        <dsp:cNvPr id="0" name=""/>
        <dsp:cNvSpPr/>
      </dsp:nvSpPr>
      <dsp:spPr>
        <a:xfrm rot="5400000">
          <a:off x="4076116" y="-2800921"/>
          <a:ext cx="1135391" cy="6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Mid 1990’s: SNA data to be used in Fiscal Arrangements between Federal and Provincial Governments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Allocate Harmonized Sales Tax revenue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Determine revenue generating equalization payments</a:t>
          </a:r>
          <a:endParaRPr lang="en-CA" sz="1700" kern="1200" dirty="0"/>
        </a:p>
      </dsp:txBody>
      <dsp:txXfrm rot="-5400000">
        <a:off x="1222729" y="107891"/>
        <a:ext cx="6786741" cy="1024541"/>
      </dsp:txXfrm>
    </dsp:sp>
    <dsp:sp modelId="{4661172D-2C21-4A8F-A03B-E5B0DA849563}">
      <dsp:nvSpPr>
        <dsp:cNvPr id="0" name=""/>
        <dsp:cNvSpPr/>
      </dsp:nvSpPr>
      <dsp:spPr>
        <a:xfrm rot="5400000">
          <a:off x="-262013" y="1922816"/>
          <a:ext cx="1746756" cy="122272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Quality Improvements</a:t>
          </a:r>
          <a:endParaRPr lang="en-CA" sz="1400" kern="1200" dirty="0"/>
        </a:p>
      </dsp:txBody>
      <dsp:txXfrm rot="-5400000">
        <a:off x="1" y="2272168"/>
        <a:ext cx="1222729" cy="524027"/>
      </dsp:txXfrm>
    </dsp:sp>
    <dsp:sp modelId="{113359E9-030E-4B50-B56E-FD2EB101A70F}">
      <dsp:nvSpPr>
        <dsp:cNvPr id="0" name=""/>
        <dsp:cNvSpPr/>
      </dsp:nvSpPr>
      <dsp:spPr>
        <a:xfrm rot="5400000">
          <a:off x="4076116" y="-1192584"/>
          <a:ext cx="1135391" cy="6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Requirement for: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Comparable quality of statistics by  province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Expanded coverage of the economy...services</a:t>
          </a:r>
          <a:endParaRPr lang="en-CA" sz="1700" kern="1200" dirty="0"/>
        </a:p>
      </dsp:txBody>
      <dsp:txXfrm rot="-5400000">
        <a:off x="1222729" y="1716228"/>
        <a:ext cx="6786741" cy="1024541"/>
      </dsp:txXfrm>
    </dsp:sp>
    <dsp:sp modelId="{109D3827-D3D0-4CCF-A946-A04C7A8D69DE}">
      <dsp:nvSpPr>
        <dsp:cNvPr id="0" name=""/>
        <dsp:cNvSpPr/>
      </dsp:nvSpPr>
      <dsp:spPr>
        <a:xfrm rot="5400000">
          <a:off x="-262013" y="3481247"/>
          <a:ext cx="1746756" cy="1222729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Establish PIPES</a:t>
          </a:r>
          <a:endParaRPr lang="en-CA" sz="1400" kern="1200" dirty="0"/>
        </a:p>
      </dsp:txBody>
      <dsp:txXfrm rot="-5400000">
        <a:off x="1" y="3830599"/>
        <a:ext cx="1222729" cy="524027"/>
      </dsp:txXfrm>
    </dsp:sp>
    <dsp:sp modelId="{52AA6434-CF23-4226-BE26-9D2A06238E35}">
      <dsp:nvSpPr>
        <dsp:cNvPr id="0" name=""/>
        <dsp:cNvSpPr/>
      </dsp:nvSpPr>
      <dsp:spPr>
        <a:xfrm rot="5400000">
          <a:off x="4076116" y="365846"/>
          <a:ext cx="1135391" cy="6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Project to Improve Provincial Economic Statistics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Unified Enterprise Survey Program</a:t>
          </a:r>
          <a:endParaRPr lang="en-CA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Expand GDP program to cover provinces (Provincial IO tables)</a:t>
          </a:r>
          <a:endParaRPr lang="en-CA" sz="1700" kern="1200" dirty="0"/>
        </a:p>
      </dsp:txBody>
      <dsp:txXfrm rot="-5400000">
        <a:off x="1222729" y="3274659"/>
        <a:ext cx="6786741" cy="102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78866-AE07-4611-BABD-77784E266E3C}">
      <dsp:nvSpPr>
        <dsp:cNvPr id="0" name=""/>
        <dsp:cNvSpPr/>
      </dsp:nvSpPr>
      <dsp:spPr>
        <a:xfrm>
          <a:off x="2906646" y="2388898"/>
          <a:ext cx="1387507" cy="13875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UESP</a:t>
          </a:r>
          <a:endParaRPr lang="en-CA" sz="2600" kern="1200" dirty="0"/>
        </a:p>
      </dsp:txBody>
      <dsp:txXfrm>
        <a:off x="3109842" y="2592094"/>
        <a:ext cx="981115" cy="981115"/>
      </dsp:txXfrm>
    </dsp:sp>
    <dsp:sp modelId="{F7A8DEFD-A615-4E41-A66E-B77E767A98E1}">
      <dsp:nvSpPr>
        <dsp:cNvPr id="0" name=""/>
        <dsp:cNvSpPr/>
      </dsp:nvSpPr>
      <dsp:spPr>
        <a:xfrm rot="16200000">
          <a:off x="3428016" y="1837528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3479731" y="1983593"/>
        <a:ext cx="241336" cy="283052"/>
      </dsp:txXfrm>
    </dsp:sp>
    <dsp:sp modelId="{9AD47BF3-0585-4DD4-8292-E1F5B2690B3D}">
      <dsp:nvSpPr>
        <dsp:cNvPr id="0" name=""/>
        <dsp:cNvSpPr/>
      </dsp:nvSpPr>
      <dsp:spPr>
        <a:xfrm>
          <a:off x="2733207" y="4011"/>
          <a:ext cx="1734384" cy="173438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Common Frame</a:t>
          </a:r>
          <a:endParaRPr lang="en-CA" sz="1400" kern="1200" dirty="0"/>
        </a:p>
      </dsp:txBody>
      <dsp:txXfrm>
        <a:off x="2987202" y="258006"/>
        <a:ext cx="1226394" cy="1226394"/>
      </dsp:txXfrm>
    </dsp:sp>
    <dsp:sp modelId="{C0A95962-0FFF-43F3-BD9C-BE0A3E9BF03D}">
      <dsp:nvSpPr>
        <dsp:cNvPr id="0" name=""/>
        <dsp:cNvSpPr/>
      </dsp:nvSpPr>
      <dsp:spPr>
        <a:xfrm rot="19800000">
          <a:off x="4302050" y="2342151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308978" y="2462359"/>
        <a:ext cx="241336" cy="283052"/>
      </dsp:txXfrm>
    </dsp:sp>
    <dsp:sp modelId="{D4124DFE-63D9-4B53-94AF-33CD5EA826F0}">
      <dsp:nvSpPr>
        <dsp:cNvPr id="0" name=""/>
        <dsp:cNvSpPr/>
      </dsp:nvSpPr>
      <dsp:spPr>
        <a:xfrm>
          <a:off x="4648378" y="1109735"/>
          <a:ext cx="1734384" cy="173438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Some Harmonization of Survey Content</a:t>
          </a:r>
          <a:endParaRPr lang="en-CA" sz="1400" kern="1200" dirty="0"/>
        </a:p>
      </dsp:txBody>
      <dsp:txXfrm>
        <a:off x="4902373" y="1363730"/>
        <a:ext cx="1226394" cy="1226394"/>
      </dsp:txXfrm>
    </dsp:sp>
    <dsp:sp modelId="{59FC2A5F-9A43-4E67-AF3B-EC9B40B48888}">
      <dsp:nvSpPr>
        <dsp:cNvPr id="0" name=""/>
        <dsp:cNvSpPr/>
      </dsp:nvSpPr>
      <dsp:spPr>
        <a:xfrm rot="1800000">
          <a:off x="4302050" y="3351399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308978" y="3419892"/>
        <a:ext cx="241336" cy="283052"/>
      </dsp:txXfrm>
    </dsp:sp>
    <dsp:sp modelId="{884FA7E3-4317-4C2D-A543-B03062E393D3}">
      <dsp:nvSpPr>
        <dsp:cNvPr id="0" name=""/>
        <dsp:cNvSpPr/>
      </dsp:nvSpPr>
      <dsp:spPr>
        <a:xfrm>
          <a:off x="4648378" y="3321183"/>
          <a:ext cx="1734384" cy="173438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Some common Processes and Classifications</a:t>
          </a:r>
          <a:endParaRPr lang="en-CA" sz="1400" kern="1200" dirty="0"/>
        </a:p>
      </dsp:txBody>
      <dsp:txXfrm>
        <a:off x="4902373" y="3575178"/>
        <a:ext cx="1226394" cy="1226394"/>
      </dsp:txXfrm>
    </dsp:sp>
    <dsp:sp modelId="{2F710732-E146-4EF6-AD19-9C92EB3ECC12}">
      <dsp:nvSpPr>
        <dsp:cNvPr id="0" name=""/>
        <dsp:cNvSpPr/>
      </dsp:nvSpPr>
      <dsp:spPr>
        <a:xfrm rot="5400000">
          <a:off x="3428016" y="3856023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3479731" y="3898658"/>
        <a:ext cx="241336" cy="283052"/>
      </dsp:txXfrm>
    </dsp:sp>
    <dsp:sp modelId="{4B856CC8-F3C5-4621-B0B1-2680A8FF01FB}">
      <dsp:nvSpPr>
        <dsp:cNvPr id="0" name=""/>
        <dsp:cNvSpPr/>
      </dsp:nvSpPr>
      <dsp:spPr>
        <a:xfrm>
          <a:off x="2733207" y="4426908"/>
          <a:ext cx="1734384" cy="173438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Expanded Collection (#units)</a:t>
          </a:r>
          <a:endParaRPr lang="en-CA" sz="1400" kern="1200" dirty="0"/>
        </a:p>
      </dsp:txBody>
      <dsp:txXfrm>
        <a:off x="2987202" y="4680903"/>
        <a:ext cx="1226394" cy="1226394"/>
      </dsp:txXfrm>
    </dsp:sp>
    <dsp:sp modelId="{9BF80C96-9246-4D7B-AB2C-E89D1F1B0C11}">
      <dsp:nvSpPr>
        <dsp:cNvPr id="0" name=""/>
        <dsp:cNvSpPr/>
      </dsp:nvSpPr>
      <dsp:spPr>
        <a:xfrm rot="9000000">
          <a:off x="2553982" y="3351399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 rot="10800000">
        <a:off x="2650484" y="3419892"/>
        <a:ext cx="241336" cy="283052"/>
      </dsp:txXfrm>
    </dsp:sp>
    <dsp:sp modelId="{6E17BC0D-8477-4182-B3DC-BD702898F03F}">
      <dsp:nvSpPr>
        <dsp:cNvPr id="0" name=""/>
        <dsp:cNvSpPr/>
      </dsp:nvSpPr>
      <dsp:spPr>
        <a:xfrm>
          <a:off x="818037" y="3321183"/>
          <a:ext cx="1734384" cy="173438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Comparable Quality across Provinces and Industries</a:t>
          </a:r>
          <a:endParaRPr lang="en-CA" sz="1400" kern="1200" dirty="0"/>
        </a:p>
      </dsp:txBody>
      <dsp:txXfrm>
        <a:off x="1072032" y="3575178"/>
        <a:ext cx="1226394" cy="1226394"/>
      </dsp:txXfrm>
    </dsp:sp>
    <dsp:sp modelId="{C35A5C04-C5D8-4224-AB40-BF607AF31FAD}">
      <dsp:nvSpPr>
        <dsp:cNvPr id="0" name=""/>
        <dsp:cNvSpPr/>
      </dsp:nvSpPr>
      <dsp:spPr>
        <a:xfrm rot="12600000">
          <a:off x="2553982" y="2342151"/>
          <a:ext cx="344766" cy="4717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 rot="10800000">
        <a:off x="2650484" y="2462359"/>
        <a:ext cx="241336" cy="283052"/>
      </dsp:txXfrm>
    </dsp:sp>
    <dsp:sp modelId="{7D66D6AE-617D-4E01-8784-A180EBEE2F24}">
      <dsp:nvSpPr>
        <dsp:cNvPr id="0" name=""/>
        <dsp:cNvSpPr/>
      </dsp:nvSpPr>
      <dsp:spPr>
        <a:xfrm>
          <a:off x="818037" y="1109735"/>
          <a:ext cx="1734384" cy="17343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Extensive Use of Admin. Data</a:t>
          </a:r>
          <a:endParaRPr lang="en-CA" sz="1400" kern="1200" dirty="0"/>
        </a:p>
      </dsp:txBody>
      <dsp:txXfrm>
        <a:off x="1072032" y="1363730"/>
        <a:ext cx="1226394" cy="1226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02479-C09D-4E6B-A1E5-D5F57C65609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rgbClr val="6A9B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42020-9993-491B-8450-71389B24CFEC}">
      <dsp:nvSpPr>
        <dsp:cNvPr id="0" name=""/>
        <dsp:cNvSpPr/>
      </dsp:nvSpPr>
      <dsp:spPr>
        <a:xfrm>
          <a:off x="112" y="1357788"/>
          <a:ext cx="2376131" cy="18103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UESP</a:t>
          </a:r>
          <a:endParaRPr lang="en-CA" sz="5200" kern="1200" dirty="0"/>
        </a:p>
      </dsp:txBody>
      <dsp:txXfrm>
        <a:off x="88488" y="1446164"/>
        <a:ext cx="2199379" cy="1633633"/>
      </dsp:txXfrm>
    </dsp:sp>
    <dsp:sp modelId="{C0E009BF-E331-4DE6-A66E-ACBAFEEFAE2E}">
      <dsp:nvSpPr>
        <dsp:cNvPr id="0" name=""/>
        <dsp:cNvSpPr/>
      </dsp:nvSpPr>
      <dsp:spPr>
        <a:xfrm>
          <a:off x="2602879" y="288186"/>
          <a:ext cx="3023840" cy="39495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Requirement for: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Operational efficiency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Reduced response burden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Improved quality and coherence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Modern and robust systems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 dirty="0"/>
        </a:p>
      </dsp:txBody>
      <dsp:txXfrm>
        <a:off x="2750491" y="435798"/>
        <a:ext cx="2728616" cy="3654366"/>
      </dsp:txXfrm>
    </dsp:sp>
    <dsp:sp modelId="{D7DD2D41-9CC7-4832-AC75-1C4F93DC0CAF}">
      <dsp:nvSpPr>
        <dsp:cNvPr id="0" name=""/>
        <dsp:cNvSpPr/>
      </dsp:nvSpPr>
      <dsp:spPr>
        <a:xfrm>
          <a:off x="5853468" y="1368307"/>
          <a:ext cx="2376131" cy="1810385"/>
        </a:xfrm>
        <a:prstGeom prst="roundRect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IBSP</a:t>
          </a:r>
          <a:endParaRPr lang="en-CA" sz="5200" kern="1200" dirty="0"/>
        </a:p>
      </dsp:txBody>
      <dsp:txXfrm>
        <a:off x="5941844" y="1456683"/>
        <a:ext cx="2199379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9DC5A-5F74-44F8-B020-7D4BBA8C73B1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Mapping of Tax and Survey Variables</a:t>
          </a:r>
          <a:endParaRPr lang="en-CA" sz="1200" kern="1200" dirty="0"/>
        </a:p>
      </dsp:txBody>
      <dsp:txXfrm>
        <a:off x="2479852" y="203199"/>
        <a:ext cx="1136294" cy="609600"/>
      </dsp:txXfrm>
    </dsp:sp>
    <dsp:sp modelId="{8BD537ED-8823-4A10-99BF-B2CFB2CB0343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Common Frame</a:t>
          </a:r>
          <a:endParaRPr lang="en-CA" sz="1200" kern="1200" dirty="0"/>
        </a:p>
      </dsp:txBody>
      <dsp:txXfrm>
        <a:off x="2479852" y="1007871"/>
        <a:ext cx="1136294" cy="585216"/>
      </dsp:txXfrm>
    </dsp:sp>
    <dsp:sp modelId="{4D53EB04-32F6-4B51-9692-C7425179B7E6}">
      <dsp:nvSpPr>
        <dsp:cNvPr id="0" name=""/>
        <dsp:cNvSpPr/>
      </dsp:nvSpPr>
      <dsp:spPr>
        <a:xfrm>
          <a:off x="1703515" y="1625599"/>
          <a:ext cx="2688969" cy="2438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Common Classifications</a:t>
          </a:r>
          <a:endParaRPr lang="en-CA" sz="1200" kern="1200" dirty="0"/>
        </a:p>
      </dsp:txBody>
      <dsp:txXfrm>
        <a:off x="2421469" y="1808479"/>
        <a:ext cx="1253060" cy="548640"/>
      </dsp:txXfrm>
    </dsp:sp>
    <dsp:sp modelId="{DD3E7BBD-DD5E-423E-99DA-502F29873D13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Common Concepts</a:t>
          </a:r>
          <a:endParaRPr lang="en-CA" sz="1100" kern="1200" dirty="0"/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86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086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869" y="4416426"/>
            <a:ext cx="5488264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86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3"/>
            <a:ext cx="297086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8D0C0A9B-C1C0-4B2C-B7D0-4BBBE0BF2F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46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CA" dirty="0" smtClean="0"/>
          </a:p>
          <a:p>
            <a:pPr lvl="0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360168"/>
            <a:ext cx="5488264" cy="418147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C0A9B-C1C0-4B2C-B7D0-4BBBE0BF2F7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80B3-5AD9-4B4B-B4CC-C5D5B951CF10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74E3-4DE2-4EFC-B78F-ABC12A357C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EC3F-DE26-4073-91CE-F9EE0462E8A7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D589-BCCD-40B8-8A18-99A6CC48C2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DD06-FD7F-4E5D-A4AD-613943A134F7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53D6-68B0-4BF5-BB72-ECF78D3FFD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DC09E-46EB-450F-BF0C-E2F5A0A83010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151B2-78B7-4BB3-A129-26E9D0E4FF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4E5-3CA8-4277-8652-B655A5A3EBE2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BB4A-6E24-4ABF-98EC-5EA40E4DE4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396E-A99B-4945-992B-6924F6CF7F52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C314-5971-41B3-940E-6EB7449DA3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A06F-ED51-42B8-B777-FFA79FB1FED5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6B1B-631B-4AC6-8F4D-B69F059928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91F4-3782-4532-9795-07D573C0DB05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BC6D-9685-4B49-9484-8025A42A15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69B6-AE39-4E13-B285-C45B9C10E097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8CED-CDB7-4A3B-95D2-5C85D741D5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BA0A4-1D9A-429B-9120-4F484E58F658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771-1B6A-4F33-A684-1B5E307A65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E789-3DB4-4AE0-B87F-FFCCA411A24F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9DEBC-F23C-47D8-AFA4-07FD174B43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0163"/>
            <a:ext cx="127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5053A1A-EC63-40CE-9680-9FCBF099D075}" type="datetime1">
              <a:rPr lang="en-CA" smtClean="0"/>
              <a:pPr>
                <a:defRPr/>
              </a:pPr>
              <a:t>24/06/2014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8100"/>
            <a:ext cx="388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895C0B9-E73B-4336-847A-A3FECD7508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539552" y="4365104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 b="1" dirty="0" smtClean="0"/>
              <a:t>André Loranger</a:t>
            </a:r>
            <a:endParaRPr lang="en-CA" sz="2800" b="1" dirty="0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11188" y="5613400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1600" dirty="0" smtClean="0">
                <a:latin typeface="+mj-lt"/>
              </a:rPr>
              <a:t>New York, June </a:t>
            </a:r>
            <a:r>
              <a:rPr lang="en-CA" sz="1600" dirty="0">
                <a:latin typeface="+mj-lt"/>
              </a:rPr>
              <a:t>2014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611188" y="1916113"/>
            <a:ext cx="79216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dirty="0">
                <a:solidFill>
                  <a:srgbClr val="FFFFFF"/>
                </a:solidFill>
                <a:latin typeface="Arial Black" pitchFamily="34" charset="0"/>
              </a:rPr>
              <a:t>The Integrated Business Statistics Program at Statistics </a:t>
            </a:r>
            <a:r>
              <a:rPr lang="en-CA" sz="3600" dirty="0" smtClean="0">
                <a:solidFill>
                  <a:srgbClr val="FFFFFF"/>
                </a:solidFill>
                <a:latin typeface="Arial Black" pitchFamily="34" charset="0"/>
              </a:rPr>
              <a:t>Canada</a:t>
            </a:r>
          </a:p>
          <a:p>
            <a:pPr algn="ctr">
              <a:spcBef>
                <a:spcPct val="50000"/>
              </a:spcBef>
            </a:pPr>
            <a:r>
              <a:rPr lang="en-CA" sz="2000" dirty="0" smtClean="0">
                <a:solidFill>
                  <a:srgbClr val="FFFFFF"/>
                </a:solidFill>
                <a:latin typeface="Arial Black" pitchFamily="34" charset="0"/>
              </a:rPr>
              <a:t>Presentation to the UNCEEA</a:t>
            </a:r>
            <a:endParaRPr lang="en-CA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dirty="0" smtClean="0">
                <a:latin typeface="+mj-lt"/>
              </a:rPr>
              <a:t>Assistant Chief Statistician – Economic Statistics</a:t>
            </a:r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80728"/>
            <a:ext cx="8197477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</a:t>
            </a:r>
            <a:br>
              <a:rPr lang="en-CA" dirty="0" smtClean="0"/>
            </a:br>
            <a:r>
              <a:rPr lang="en-CA" sz="2400" dirty="0" smtClean="0"/>
              <a:t>Horizontal integration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517232"/>
            <a:ext cx="1728192" cy="307777"/>
          </a:xfrm>
          <a:prstGeom prst="rect">
            <a:avLst/>
          </a:prstGeom>
          <a:solidFill>
            <a:srgbClr val="6A9B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Manufacturing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1728192" cy="307777"/>
          </a:xfrm>
          <a:prstGeom prst="rect">
            <a:avLst/>
          </a:prstGeom>
          <a:solidFill>
            <a:srgbClr val="6A9B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Dist. Trades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89040"/>
            <a:ext cx="1728192" cy="307777"/>
          </a:xfrm>
          <a:prstGeom prst="rect">
            <a:avLst/>
          </a:prstGeom>
          <a:solidFill>
            <a:srgbClr val="6A9B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Services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780928"/>
            <a:ext cx="1728192" cy="307777"/>
          </a:xfrm>
          <a:prstGeom prst="rect">
            <a:avLst/>
          </a:prstGeom>
          <a:solidFill>
            <a:srgbClr val="6A9B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Agriculture</a:t>
            </a:r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988840"/>
            <a:ext cx="1728192" cy="307777"/>
          </a:xfrm>
          <a:prstGeom prst="rect">
            <a:avLst/>
          </a:prstGeom>
          <a:solidFill>
            <a:srgbClr val="6A9B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Transportation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060848"/>
            <a:ext cx="17281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R &amp; D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2636912"/>
            <a:ext cx="17281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Capital Exp.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4221088"/>
            <a:ext cx="172819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Environment</a:t>
            </a:r>
            <a:endParaRPr lang="en-C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5373216"/>
            <a:ext cx="172819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Other</a:t>
            </a:r>
            <a:endParaRPr lang="en-C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4797152"/>
            <a:ext cx="172819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BOP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3212976"/>
            <a:ext cx="17281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Energy</a:t>
            </a:r>
            <a:endParaRPr lang="en-CA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692696"/>
            <a:ext cx="3024336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</a:t>
            </a:r>
            <a:br>
              <a:rPr lang="en-CA" dirty="0" smtClean="0"/>
            </a:br>
            <a:r>
              <a:rPr lang="en-CA" sz="2400" dirty="0" smtClean="0"/>
              <a:t>Vertical integration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546475" y="836712"/>
            <a:ext cx="1828800" cy="609600"/>
            <a:chOff x="609600" y="1066799"/>
            <a:chExt cx="1828800" cy="609602"/>
          </a:xfrm>
        </p:grpSpPr>
        <p:sp>
          <p:nvSpPr>
            <p:cNvPr id="19" name="TextBox 18"/>
            <p:cNvSpPr txBox="1"/>
            <p:nvPr/>
          </p:nvSpPr>
          <p:spPr>
            <a:xfrm>
              <a:off x="609600" y="1066799"/>
              <a:ext cx="1828800" cy="6096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lIns="0" tIns="182880" rIns="0" bIns="0"/>
            <a:lstStyle/>
            <a:p>
              <a:pPr indent="-274320" algn="ctr">
                <a:spcAft>
                  <a:spcPts val="900"/>
                </a:spcAft>
                <a:defRPr/>
              </a:pPr>
              <a:r>
                <a:rPr lang="en-CA" sz="2000" dirty="0">
                  <a:latin typeface="Georgia" pitchFamily="18" charset="0"/>
                </a:rPr>
                <a:t> Frame</a:t>
              </a: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3546475" y="1601887"/>
            <a:ext cx="1828800" cy="609600"/>
            <a:chOff x="609600" y="1066799"/>
            <a:chExt cx="1828800" cy="609602"/>
          </a:xfrm>
        </p:grpSpPr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 dirty="0">
                  <a:latin typeface="Georgia" pitchFamily="18" charset="0"/>
                </a:rPr>
                <a:t> Sampling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3544888" y="2352774"/>
            <a:ext cx="1828800" cy="609600"/>
            <a:chOff x="609600" y="1066799"/>
            <a:chExt cx="1828800" cy="609602"/>
          </a:xfrm>
        </p:grpSpPr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FDF39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>
                  <a:latin typeface="Georgia" pitchFamily="18" charset="0"/>
                </a:rPr>
                <a:t> Collection</a:t>
              </a:r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3533775" y="3081437"/>
            <a:ext cx="1828800" cy="609600"/>
            <a:chOff x="609600" y="1066799"/>
            <a:chExt cx="1828800" cy="609602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>
                  <a:latin typeface="Georgia" pitchFamily="18" charset="0"/>
                </a:rPr>
                <a:t> Edit  &amp; Imputation</a:t>
              </a:r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3506788" y="3814862"/>
            <a:ext cx="1828800" cy="609600"/>
            <a:chOff x="609600" y="1066799"/>
            <a:chExt cx="1828800" cy="609602"/>
          </a:xfrm>
        </p:grpSpPr>
        <p:sp>
          <p:nvSpPr>
            <p:cNvPr id="31" name="TextBox 26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>
                  <a:latin typeface="Georgia" pitchFamily="18" charset="0"/>
                </a:rPr>
                <a:t> Estimation</a:t>
              </a:r>
            </a:p>
          </p:txBody>
        </p:sp>
        <p:sp>
          <p:nvSpPr>
            <p:cNvPr id="32" name="Rectangle 31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3506788" y="4580037"/>
            <a:ext cx="1828800" cy="609600"/>
            <a:chOff x="609600" y="1066799"/>
            <a:chExt cx="1828800" cy="609602"/>
          </a:xfrm>
        </p:grpSpPr>
        <p:sp>
          <p:nvSpPr>
            <p:cNvPr id="34" name="TextBox 29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>
                  <a:latin typeface="Georgia" pitchFamily="18" charset="0"/>
                </a:rPr>
                <a:t> Analysis</a:t>
              </a: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3506788" y="5295974"/>
            <a:ext cx="1828800" cy="609600"/>
            <a:chOff x="609600" y="1066799"/>
            <a:chExt cx="1828800" cy="609602"/>
          </a:xfrm>
        </p:grpSpPr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 dirty="0">
                  <a:latin typeface="Georgia" pitchFamily="18" charset="0"/>
                </a:rPr>
                <a:t> Confidentiality</a:t>
              </a: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3505200" y="5983361"/>
            <a:ext cx="1828800" cy="609600"/>
            <a:chOff x="609600" y="1066799"/>
            <a:chExt cx="1828800" cy="609602"/>
          </a:xfrm>
        </p:grpSpPr>
        <p:sp>
          <p:nvSpPr>
            <p:cNvPr id="40" name="TextBox 35"/>
            <p:cNvSpPr txBox="1">
              <a:spLocks noChangeArrowheads="1"/>
            </p:cNvSpPr>
            <p:nvPr/>
          </p:nvSpPr>
          <p:spPr bwMode="auto">
            <a:xfrm>
              <a:off x="609600" y="1066799"/>
              <a:ext cx="1828800" cy="60960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2000">
                  <a:latin typeface="Georgia" pitchFamily="18" charset="0"/>
                </a:rPr>
                <a:t> Dissemination</a:t>
              </a: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609600" y="1066799"/>
              <a:ext cx="1828800" cy="6096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6172200" y="1839913"/>
            <a:ext cx="2667000" cy="4408487"/>
            <a:chOff x="6172200" y="1839913"/>
            <a:chExt cx="2667000" cy="4408487"/>
          </a:xfrm>
        </p:grpSpPr>
        <p:sp>
          <p:nvSpPr>
            <p:cNvPr id="43" name="Right Brace 42"/>
            <p:cNvSpPr/>
            <p:nvPr/>
          </p:nvSpPr>
          <p:spPr>
            <a:xfrm>
              <a:off x="6172200" y="1839913"/>
              <a:ext cx="838200" cy="4408487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6"/>
            <p:cNvSpPr txBox="1">
              <a:spLocks noChangeArrowheads="1"/>
            </p:cNvSpPr>
            <p:nvPr/>
          </p:nvSpPr>
          <p:spPr bwMode="auto">
            <a:xfrm>
              <a:off x="7010400" y="3733800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Target  commodities with 2 phase sampling</a:t>
              </a:r>
            </a:p>
          </p:txBody>
        </p:sp>
      </p:grpSp>
      <p:grpSp>
        <p:nvGrpSpPr>
          <p:cNvPr id="45" name="Group 1"/>
          <p:cNvGrpSpPr>
            <a:grpSpLocks/>
          </p:cNvGrpSpPr>
          <p:nvPr/>
        </p:nvGrpSpPr>
        <p:grpSpPr bwMode="auto">
          <a:xfrm>
            <a:off x="5486400" y="1133574"/>
            <a:ext cx="2057400" cy="914400"/>
            <a:chOff x="5486400" y="1066800"/>
            <a:chExt cx="2057400" cy="914400"/>
          </a:xfrm>
        </p:grpSpPr>
        <p:sp>
          <p:nvSpPr>
            <p:cNvPr id="46" name="Right Brace 45"/>
            <p:cNvSpPr/>
            <p:nvPr/>
          </p:nvSpPr>
          <p:spPr>
            <a:xfrm>
              <a:off x="5486400" y="1074738"/>
              <a:ext cx="381000" cy="906462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" name="TextBox 47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Survey specific indicators (commodity/activity)</a:t>
              </a:r>
            </a:p>
          </p:txBody>
        </p:sp>
      </p:grp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467544" y="1114499"/>
            <a:ext cx="2466156" cy="1744662"/>
            <a:chOff x="467544" y="1074738"/>
            <a:chExt cx="2466156" cy="1744662"/>
          </a:xfrm>
        </p:grpSpPr>
        <p:sp>
          <p:nvSpPr>
            <p:cNvPr id="49" name="Left Brace 48"/>
            <p:cNvSpPr/>
            <p:nvPr/>
          </p:nvSpPr>
          <p:spPr>
            <a:xfrm>
              <a:off x="2133600" y="1074738"/>
              <a:ext cx="800100" cy="1744662"/>
            </a:xfrm>
            <a:prstGeom prst="leftBrace">
              <a:avLst>
                <a:gd name="adj1" fmla="val 8333"/>
                <a:gd name="adj2" fmla="val 50639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8"/>
            <p:cNvSpPr txBox="1">
              <a:spLocks noChangeArrowheads="1"/>
            </p:cNvSpPr>
            <p:nvPr/>
          </p:nvSpPr>
          <p:spPr bwMode="auto">
            <a:xfrm>
              <a:off x="467544" y="1877071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 dirty="0">
                  <a:latin typeface="Georgia" pitchFamily="18" charset="0"/>
                </a:rPr>
                <a:t>Update directly on frame</a:t>
              </a:r>
            </a:p>
          </p:txBody>
        </p:sp>
      </p:grpSp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5486400" y="2133600"/>
            <a:ext cx="928688" cy="1828800"/>
            <a:chOff x="5486400" y="2133600"/>
            <a:chExt cx="928688" cy="1828800"/>
          </a:xfrm>
        </p:grpSpPr>
        <p:sp>
          <p:nvSpPr>
            <p:cNvPr id="52" name="Right Brace 51"/>
            <p:cNvSpPr/>
            <p:nvPr/>
          </p:nvSpPr>
          <p:spPr>
            <a:xfrm>
              <a:off x="5486400" y="2590800"/>
              <a:ext cx="381000" cy="9144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3" name="TextBox 49"/>
            <p:cNvSpPr txBox="1">
              <a:spLocks noChangeArrowheads="1"/>
            </p:cNvSpPr>
            <p:nvPr/>
          </p:nvSpPr>
          <p:spPr bwMode="auto">
            <a:xfrm rot="-5400000">
              <a:off x="5188744" y="2736056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Common Editing Strategy</a:t>
              </a:r>
            </a:p>
          </p:txBody>
        </p:sp>
      </p:grpSp>
      <p:grpSp>
        <p:nvGrpSpPr>
          <p:cNvPr id="54" name="Group 9"/>
          <p:cNvGrpSpPr>
            <a:grpSpLocks/>
          </p:cNvGrpSpPr>
          <p:nvPr/>
        </p:nvGrpSpPr>
        <p:grpSpPr bwMode="auto">
          <a:xfrm>
            <a:off x="5435600" y="4625975"/>
            <a:ext cx="979488" cy="1828800"/>
            <a:chOff x="5435600" y="4625975"/>
            <a:chExt cx="979488" cy="1828800"/>
          </a:xfrm>
        </p:grpSpPr>
        <p:sp>
          <p:nvSpPr>
            <p:cNvPr id="55" name="Right Brace 54"/>
            <p:cNvSpPr/>
            <p:nvPr/>
          </p:nvSpPr>
          <p:spPr>
            <a:xfrm>
              <a:off x="5435600" y="4799013"/>
              <a:ext cx="381000" cy="1449387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6" name="TextBox 50"/>
            <p:cNvSpPr txBox="1">
              <a:spLocks noChangeArrowheads="1"/>
            </p:cNvSpPr>
            <p:nvPr/>
          </p:nvSpPr>
          <p:spPr bwMode="auto">
            <a:xfrm rot="-5400000">
              <a:off x="5188744" y="5228431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Harmonize output</a:t>
              </a:r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1104900" y="2859161"/>
            <a:ext cx="2247900" cy="3429000"/>
            <a:chOff x="1104900" y="2819400"/>
            <a:chExt cx="2247900" cy="3429000"/>
          </a:xfrm>
        </p:grpSpPr>
        <p:sp>
          <p:nvSpPr>
            <p:cNvPr id="58" name="Left Brace 57"/>
            <p:cNvSpPr/>
            <p:nvPr/>
          </p:nvSpPr>
          <p:spPr>
            <a:xfrm>
              <a:off x="3059113" y="2819400"/>
              <a:ext cx="293687" cy="3429000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9" name="TextBox 51"/>
            <p:cNvSpPr txBox="1">
              <a:spLocks noChangeArrowheads="1"/>
            </p:cNvSpPr>
            <p:nvPr/>
          </p:nvSpPr>
          <p:spPr bwMode="auto">
            <a:xfrm>
              <a:off x="1104900" y="4221163"/>
              <a:ext cx="182880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8288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Quality indicators</a:t>
              </a:r>
            </a:p>
          </p:txBody>
        </p:sp>
      </p:grp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2667000" y="1366911"/>
            <a:ext cx="685800" cy="1828800"/>
            <a:chOff x="2667000" y="1327150"/>
            <a:chExt cx="685800" cy="1828800"/>
          </a:xfrm>
        </p:grpSpPr>
        <p:sp>
          <p:nvSpPr>
            <p:cNvPr id="61" name="Left Brace 60"/>
            <p:cNvSpPr/>
            <p:nvPr/>
          </p:nvSpPr>
          <p:spPr>
            <a:xfrm>
              <a:off x="2971800" y="1752600"/>
              <a:ext cx="381000" cy="979488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" name="TextBox 52"/>
            <p:cNvSpPr txBox="1">
              <a:spLocks noChangeArrowheads="1"/>
            </p:cNvSpPr>
            <p:nvPr/>
          </p:nvSpPr>
          <p:spPr bwMode="auto">
            <a:xfrm rot="-5400000">
              <a:off x="2064544" y="1929606"/>
              <a:ext cx="1828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>
              <a:lvl1pPr indent="-2730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900"/>
                </a:spcAft>
              </a:pPr>
              <a:r>
                <a:rPr lang="en-CA" altLang="en-US" sz="1400">
                  <a:latin typeface="Georgia" pitchFamily="18" charset="0"/>
                </a:rPr>
                <a:t>Coordination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764704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 Outcomes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12776"/>
            <a:ext cx="8218488" cy="352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3366"/>
              </a:buClr>
              <a:buSzPct val="75000"/>
            </a:pPr>
            <a:r>
              <a:rPr lang="en-CA" dirty="0" smtClean="0"/>
              <a:t>Coherence</a:t>
            </a:r>
          </a:p>
          <a:p>
            <a:pPr lvl="1" eaLnBrk="1" hangingPunct="1">
              <a:buClr>
                <a:srgbClr val="003366"/>
              </a:buClr>
              <a:buSzPct val="75000"/>
            </a:pPr>
            <a:r>
              <a:rPr lang="en-CA" dirty="0" smtClean="0"/>
              <a:t>Output from different  programs integrated into the System of National Accounts</a:t>
            </a:r>
          </a:p>
          <a:p>
            <a:pPr lvl="1" eaLnBrk="1" hangingPunct="1">
              <a:buClr>
                <a:srgbClr val="003366"/>
              </a:buClr>
              <a:buSzPct val="75000"/>
            </a:pPr>
            <a:r>
              <a:rPr lang="en-CA" dirty="0" smtClean="0"/>
              <a:t>Output from different programs comparable by users</a:t>
            </a:r>
          </a:p>
          <a:p>
            <a:pPr lvl="1" eaLnBrk="1" hangingPunct="1">
              <a:buClr>
                <a:srgbClr val="003366"/>
              </a:buClr>
              <a:buSzPct val="75000"/>
            </a:pPr>
            <a:r>
              <a:rPr lang="en-CA" dirty="0" smtClean="0"/>
              <a:t>Eliminates potential overlap in coverage and helps identify coverage gaps</a:t>
            </a:r>
          </a:p>
          <a:p>
            <a:pPr eaLnBrk="1" hangingPunct="1">
              <a:buClr>
                <a:srgbClr val="003366"/>
              </a:buClr>
              <a:buSzPct val="75000"/>
            </a:pPr>
            <a:r>
              <a:rPr lang="en-CA" dirty="0" smtClean="0"/>
              <a:t>Cost Effectiveness</a:t>
            </a:r>
          </a:p>
          <a:p>
            <a:pPr lvl="1" eaLnBrk="1" hangingPunct="1">
              <a:buClr>
                <a:srgbClr val="003366"/>
              </a:buClr>
              <a:buSzPct val="75000"/>
            </a:pPr>
            <a:r>
              <a:rPr lang="en-CA" dirty="0" smtClean="0"/>
              <a:t>Reduction in the number of systems and processes</a:t>
            </a:r>
          </a:p>
          <a:p>
            <a:pPr eaLnBrk="1" hangingPunct="1">
              <a:buClr>
                <a:srgbClr val="003366"/>
              </a:buClr>
              <a:buSzPct val="75000"/>
            </a:pPr>
            <a:r>
              <a:rPr lang="en-CA" dirty="0" smtClean="0"/>
              <a:t>Reduced Response Burden</a:t>
            </a:r>
          </a:p>
          <a:p>
            <a:pPr lvl="1" eaLnBrk="1" hangingPunct="1">
              <a:buClr>
                <a:srgbClr val="003366"/>
              </a:buClr>
              <a:buSzPct val="75000"/>
            </a:pPr>
            <a:r>
              <a:rPr lang="en-CA" dirty="0" smtClean="0"/>
              <a:t>Focus on administrative data, coordinated sampling, electronic collection</a:t>
            </a:r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</p:txBody>
      </p:sp>
      <p:pic>
        <p:nvPicPr>
          <p:cNvPr id="5125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908050"/>
            <a:ext cx="8218487" cy="10807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Facilitating further integration </a:t>
            </a:r>
            <a:br>
              <a:rPr lang="en-CA" dirty="0" smtClean="0"/>
            </a:br>
            <a:r>
              <a:rPr lang="en-CA" sz="2400" dirty="0" smtClean="0"/>
              <a:t>Organizational alignment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9552" y="1916832"/>
          <a:ext cx="8208912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39442950" imgH="25222054" progId="AcroExch.Document.11">
                  <p:embed/>
                </p:oleObj>
              </mc:Choice>
              <mc:Fallback>
                <p:oleObj name="Acrobat Document" r:id="rId5" imgW="39442950" imgH="25222054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8208912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2299750" y="3071626"/>
            <a:ext cx="2123394" cy="2999565"/>
          </a:xfrm>
          <a:custGeom>
            <a:avLst/>
            <a:gdLst>
              <a:gd name="connsiteX0" fmla="*/ 1272790 w 2123394"/>
              <a:gd name="connsiteY0" fmla="*/ 22448 h 2999565"/>
              <a:gd name="connsiteX1" fmla="*/ 890017 w 2123394"/>
              <a:gd name="connsiteY1" fmla="*/ 33081 h 2999565"/>
              <a:gd name="connsiteX2" fmla="*/ 826222 w 2123394"/>
              <a:gd name="connsiteY2" fmla="*/ 54346 h 2999565"/>
              <a:gd name="connsiteX3" fmla="*/ 762427 w 2123394"/>
              <a:gd name="connsiteY3" fmla="*/ 75611 h 2999565"/>
              <a:gd name="connsiteX4" fmla="*/ 666734 w 2123394"/>
              <a:gd name="connsiteY4" fmla="*/ 107509 h 2999565"/>
              <a:gd name="connsiteX5" fmla="*/ 602938 w 2123394"/>
              <a:gd name="connsiteY5" fmla="*/ 128774 h 2999565"/>
              <a:gd name="connsiteX6" fmla="*/ 571041 w 2123394"/>
              <a:gd name="connsiteY6" fmla="*/ 150039 h 2999565"/>
              <a:gd name="connsiteX7" fmla="*/ 539143 w 2123394"/>
              <a:gd name="connsiteY7" fmla="*/ 160672 h 2999565"/>
              <a:gd name="connsiteX8" fmla="*/ 475348 w 2123394"/>
              <a:gd name="connsiteY8" fmla="*/ 213834 h 2999565"/>
              <a:gd name="connsiteX9" fmla="*/ 443450 w 2123394"/>
              <a:gd name="connsiteY9" fmla="*/ 224467 h 2999565"/>
              <a:gd name="connsiteX10" fmla="*/ 379655 w 2123394"/>
              <a:gd name="connsiteY10" fmla="*/ 277630 h 2999565"/>
              <a:gd name="connsiteX11" fmla="*/ 337124 w 2123394"/>
              <a:gd name="connsiteY11" fmla="*/ 320160 h 2999565"/>
              <a:gd name="connsiteX12" fmla="*/ 326492 w 2123394"/>
              <a:gd name="connsiteY12" fmla="*/ 352058 h 2999565"/>
              <a:gd name="connsiteX13" fmla="*/ 294594 w 2123394"/>
              <a:gd name="connsiteY13" fmla="*/ 383955 h 2999565"/>
              <a:gd name="connsiteX14" fmla="*/ 252064 w 2123394"/>
              <a:gd name="connsiteY14" fmla="*/ 469016 h 2999565"/>
              <a:gd name="connsiteX15" fmla="*/ 230799 w 2123394"/>
              <a:gd name="connsiteY15" fmla="*/ 500914 h 2999565"/>
              <a:gd name="connsiteX16" fmla="*/ 209534 w 2123394"/>
              <a:gd name="connsiteY16" fmla="*/ 564709 h 2999565"/>
              <a:gd name="connsiteX17" fmla="*/ 188269 w 2123394"/>
              <a:gd name="connsiteY17" fmla="*/ 596607 h 2999565"/>
              <a:gd name="connsiteX18" fmla="*/ 167003 w 2123394"/>
              <a:gd name="connsiteY18" fmla="*/ 660402 h 2999565"/>
              <a:gd name="connsiteX19" fmla="*/ 124473 w 2123394"/>
              <a:gd name="connsiteY19" fmla="*/ 734830 h 2999565"/>
              <a:gd name="connsiteX20" fmla="*/ 113841 w 2123394"/>
              <a:gd name="connsiteY20" fmla="*/ 766727 h 2999565"/>
              <a:gd name="connsiteX21" fmla="*/ 92576 w 2123394"/>
              <a:gd name="connsiteY21" fmla="*/ 851788 h 2999565"/>
              <a:gd name="connsiteX22" fmla="*/ 71310 w 2123394"/>
              <a:gd name="connsiteY22" fmla="*/ 883686 h 2999565"/>
              <a:gd name="connsiteX23" fmla="*/ 60678 w 2123394"/>
              <a:gd name="connsiteY23" fmla="*/ 926216 h 2999565"/>
              <a:gd name="connsiteX24" fmla="*/ 50045 w 2123394"/>
              <a:gd name="connsiteY24" fmla="*/ 979379 h 2999565"/>
              <a:gd name="connsiteX25" fmla="*/ 28780 w 2123394"/>
              <a:gd name="connsiteY25" fmla="*/ 1043174 h 2999565"/>
              <a:gd name="connsiteX26" fmla="*/ 18148 w 2123394"/>
              <a:gd name="connsiteY26" fmla="*/ 1149500 h 2999565"/>
              <a:gd name="connsiteX27" fmla="*/ 7515 w 2123394"/>
              <a:gd name="connsiteY27" fmla="*/ 1213295 h 2999565"/>
              <a:gd name="connsiteX28" fmla="*/ 18148 w 2123394"/>
              <a:gd name="connsiteY28" fmla="*/ 1425946 h 2999565"/>
              <a:gd name="connsiteX29" fmla="*/ 39413 w 2123394"/>
              <a:gd name="connsiteY29" fmla="*/ 1819351 h 2999565"/>
              <a:gd name="connsiteX30" fmla="*/ 50045 w 2123394"/>
              <a:gd name="connsiteY30" fmla="*/ 2138327 h 2999565"/>
              <a:gd name="connsiteX31" fmla="*/ 71310 w 2123394"/>
              <a:gd name="connsiteY31" fmla="*/ 2319081 h 2999565"/>
              <a:gd name="connsiteX32" fmla="*/ 103208 w 2123394"/>
              <a:gd name="connsiteY32" fmla="*/ 2457304 h 2999565"/>
              <a:gd name="connsiteX33" fmla="*/ 124473 w 2123394"/>
              <a:gd name="connsiteY33" fmla="*/ 2489202 h 2999565"/>
              <a:gd name="connsiteX34" fmla="*/ 156371 w 2123394"/>
              <a:gd name="connsiteY34" fmla="*/ 2563630 h 2999565"/>
              <a:gd name="connsiteX35" fmla="*/ 220166 w 2123394"/>
              <a:gd name="connsiteY35" fmla="*/ 2616793 h 2999565"/>
              <a:gd name="connsiteX36" fmla="*/ 262697 w 2123394"/>
              <a:gd name="connsiteY36" fmla="*/ 2648690 h 2999565"/>
              <a:gd name="connsiteX37" fmla="*/ 294594 w 2123394"/>
              <a:gd name="connsiteY37" fmla="*/ 2669955 h 2999565"/>
              <a:gd name="connsiteX38" fmla="*/ 358390 w 2123394"/>
              <a:gd name="connsiteY38" fmla="*/ 2723118 h 2999565"/>
              <a:gd name="connsiteX39" fmla="*/ 400920 w 2123394"/>
              <a:gd name="connsiteY39" fmla="*/ 2744383 h 2999565"/>
              <a:gd name="connsiteX40" fmla="*/ 475348 w 2123394"/>
              <a:gd name="connsiteY40" fmla="*/ 2765648 h 2999565"/>
              <a:gd name="connsiteX41" fmla="*/ 560408 w 2123394"/>
              <a:gd name="connsiteY41" fmla="*/ 2808179 h 2999565"/>
              <a:gd name="connsiteX42" fmla="*/ 592306 w 2123394"/>
              <a:gd name="connsiteY42" fmla="*/ 2818811 h 2999565"/>
              <a:gd name="connsiteX43" fmla="*/ 656101 w 2123394"/>
              <a:gd name="connsiteY43" fmla="*/ 2861341 h 2999565"/>
              <a:gd name="connsiteX44" fmla="*/ 687999 w 2123394"/>
              <a:gd name="connsiteY44" fmla="*/ 2871974 h 2999565"/>
              <a:gd name="connsiteX45" fmla="*/ 719897 w 2123394"/>
              <a:gd name="connsiteY45" fmla="*/ 2893239 h 2999565"/>
              <a:gd name="connsiteX46" fmla="*/ 794324 w 2123394"/>
              <a:gd name="connsiteY46" fmla="*/ 2914504 h 2999565"/>
              <a:gd name="connsiteX47" fmla="*/ 858120 w 2123394"/>
              <a:gd name="connsiteY47" fmla="*/ 2935769 h 2999565"/>
              <a:gd name="connsiteX48" fmla="*/ 890017 w 2123394"/>
              <a:gd name="connsiteY48" fmla="*/ 2946402 h 2999565"/>
              <a:gd name="connsiteX49" fmla="*/ 964445 w 2123394"/>
              <a:gd name="connsiteY49" fmla="*/ 2957034 h 2999565"/>
              <a:gd name="connsiteX50" fmla="*/ 1081403 w 2123394"/>
              <a:gd name="connsiteY50" fmla="*/ 2978300 h 2999565"/>
              <a:gd name="connsiteX51" fmla="*/ 1123934 w 2123394"/>
              <a:gd name="connsiteY51" fmla="*/ 2988932 h 2999565"/>
              <a:gd name="connsiteX52" fmla="*/ 1198362 w 2123394"/>
              <a:gd name="connsiteY52" fmla="*/ 2999565 h 2999565"/>
              <a:gd name="connsiteX53" fmla="*/ 1591766 w 2123394"/>
              <a:gd name="connsiteY53" fmla="*/ 2988932 h 2999565"/>
              <a:gd name="connsiteX54" fmla="*/ 1655562 w 2123394"/>
              <a:gd name="connsiteY54" fmla="*/ 2967667 h 2999565"/>
              <a:gd name="connsiteX55" fmla="*/ 1687459 w 2123394"/>
              <a:gd name="connsiteY55" fmla="*/ 2935769 h 2999565"/>
              <a:gd name="connsiteX56" fmla="*/ 1751255 w 2123394"/>
              <a:gd name="connsiteY56" fmla="*/ 2893239 h 2999565"/>
              <a:gd name="connsiteX57" fmla="*/ 1815050 w 2123394"/>
              <a:gd name="connsiteY57" fmla="*/ 2840076 h 2999565"/>
              <a:gd name="connsiteX58" fmla="*/ 1846948 w 2123394"/>
              <a:gd name="connsiteY58" fmla="*/ 2808179 h 2999565"/>
              <a:gd name="connsiteX59" fmla="*/ 1910743 w 2123394"/>
              <a:gd name="connsiteY59" fmla="*/ 2765648 h 2999565"/>
              <a:gd name="connsiteX60" fmla="*/ 1942641 w 2123394"/>
              <a:gd name="connsiteY60" fmla="*/ 2744383 h 2999565"/>
              <a:gd name="connsiteX61" fmla="*/ 1953273 w 2123394"/>
              <a:gd name="connsiteY61" fmla="*/ 2712486 h 2999565"/>
              <a:gd name="connsiteX62" fmla="*/ 2017069 w 2123394"/>
              <a:gd name="connsiteY62" fmla="*/ 2648690 h 2999565"/>
              <a:gd name="connsiteX63" fmla="*/ 2048966 w 2123394"/>
              <a:gd name="connsiteY63" fmla="*/ 2584895 h 2999565"/>
              <a:gd name="connsiteX64" fmla="*/ 2080864 w 2123394"/>
              <a:gd name="connsiteY64" fmla="*/ 2521100 h 2999565"/>
              <a:gd name="connsiteX65" fmla="*/ 2091497 w 2123394"/>
              <a:gd name="connsiteY65" fmla="*/ 2478569 h 2999565"/>
              <a:gd name="connsiteX66" fmla="*/ 2102129 w 2123394"/>
              <a:gd name="connsiteY66" fmla="*/ 2446672 h 2999565"/>
              <a:gd name="connsiteX67" fmla="*/ 2112762 w 2123394"/>
              <a:gd name="connsiteY67" fmla="*/ 2393509 h 2999565"/>
              <a:gd name="connsiteX68" fmla="*/ 2123394 w 2123394"/>
              <a:gd name="connsiteY68" fmla="*/ 2350979 h 2999565"/>
              <a:gd name="connsiteX69" fmla="*/ 2112762 w 2123394"/>
              <a:gd name="connsiteY69" fmla="*/ 1851248 h 2999565"/>
              <a:gd name="connsiteX70" fmla="*/ 2091497 w 2123394"/>
              <a:gd name="connsiteY70" fmla="*/ 1606700 h 2999565"/>
              <a:gd name="connsiteX71" fmla="*/ 2070231 w 2123394"/>
              <a:gd name="connsiteY71" fmla="*/ 1415314 h 2999565"/>
              <a:gd name="connsiteX72" fmla="*/ 2059599 w 2123394"/>
              <a:gd name="connsiteY72" fmla="*/ 1255825 h 2999565"/>
              <a:gd name="connsiteX73" fmla="*/ 2048966 w 2123394"/>
              <a:gd name="connsiteY73" fmla="*/ 1202662 h 2999565"/>
              <a:gd name="connsiteX74" fmla="*/ 2027701 w 2123394"/>
              <a:gd name="connsiteY74" fmla="*/ 990011 h 2999565"/>
              <a:gd name="connsiteX75" fmla="*/ 2006436 w 2123394"/>
              <a:gd name="connsiteY75" fmla="*/ 883686 h 2999565"/>
              <a:gd name="connsiteX76" fmla="*/ 1985171 w 2123394"/>
              <a:gd name="connsiteY76" fmla="*/ 766727 h 2999565"/>
              <a:gd name="connsiteX77" fmla="*/ 1963906 w 2123394"/>
              <a:gd name="connsiteY77" fmla="*/ 702932 h 2999565"/>
              <a:gd name="connsiteX78" fmla="*/ 1953273 w 2123394"/>
              <a:gd name="connsiteY78" fmla="*/ 660402 h 2999565"/>
              <a:gd name="connsiteX79" fmla="*/ 1942641 w 2123394"/>
              <a:gd name="connsiteY79" fmla="*/ 607239 h 2999565"/>
              <a:gd name="connsiteX80" fmla="*/ 1910743 w 2123394"/>
              <a:gd name="connsiteY80" fmla="*/ 532811 h 2999565"/>
              <a:gd name="connsiteX81" fmla="*/ 1889478 w 2123394"/>
              <a:gd name="connsiteY81" fmla="*/ 458383 h 2999565"/>
              <a:gd name="connsiteX82" fmla="*/ 1878845 w 2123394"/>
              <a:gd name="connsiteY82" fmla="*/ 426486 h 2999565"/>
              <a:gd name="connsiteX83" fmla="*/ 1857580 w 2123394"/>
              <a:gd name="connsiteY83" fmla="*/ 394588 h 2999565"/>
              <a:gd name="connsiteX84" fmla="*/ 1846948 w 2123394"/>
              <a:gd name="connsiteY84" fmla="*/ 362690 h 2999565"/>
              <a:gd name="connsiteX85" fmla="*/ 1825683 w 2123394"/>
              <a:gd name="connsiteY85" fmla="*/ 330793 h 2999565"/>
              <a:gd name="connsiteX86" fmla="*/ 1804417 w 2123394"/>
              <a:gd name="connsiteY86" fmla="*/ 256365 h 2999565"/>
              <a:gd name="connsiteX87" fmla="*/ 1772520 w 2123394"/>
              <a:gd name="connsiteY87" fmla="*/ 224467 h 2999565"/>
              <a:gd name="connsiteX88" fmla="*/ 1761887 w 2123394"/>
              <a:gd name="connsiteY88" fmla="*/ 192569 h 2999565"/>
              <a:gd name="connsiteX89" fmla="*/ 1708724 w 2123394"/>
              <a:gd name="connsiteY89" fmla="*/ 139407 h 2999565"/>
              <a:gd name="connsiteX90" fmla="*/ 1687459 w 2123394"/>
              <a:gd name="connsiteY90" fmla="*/ 118141 h 2999565"/>
              <a:gd name="connsiteX91" fmla="*/ 1613031 w 2123394"/>
              <a:gd name="connsiteY91" fmla="*/ 86244 h 2999565"/>
              <a:gd name="connsiteX92" fmla="*/ 1581134 w 2123394"/>
              <a:gd name="connsiteY92" fmla="*/ 64979 h 2999565"/>
              <a:gd name="connsiteX93" fmla="*/ 1474808 w 2123394"/>
              <a:gd name="connsiteY93" fmla="*/ 33081 h 2999565"/>
              <a:gd name="connsiteX94" fmla="*/ 1187729 w 2123394"/>
              <a:gd name="connsiteY94" fmla="*/ 11816 h 29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123394" h="2999565">
                <a:moveTo>
                  <a:pt x="1272790" y="22448"/>
                </a:moveTo>
                <a:cubicBezTo>
                  <a:pt x="1145199" y="25992"/>
                  <a:pt x="1017333" y="23987"/>
                  <a:pt x="890017" y="33081"/>
                </a:cubicBezTo>
                <a:cubicBezTo>
                  <a:pt x="867659" y="34678"/>
                  <a:pt x="847487" y="47258"/>
                  <a:pt x="826222" y="54346"/>
                </a:cubicBezTo>
                <a:lnTo>
                  <a:pt x="762427" y="75611"/>
                </a:lnTo>
                <a:lnTo>
                  <a:pt x="666734" y="107509"/>
                </a:lnTo>
                <a:cubicBezTo>
                  <a:pt x="666729" y="107511"/>
                  <a:pt x="602942" y="128771"/>
                  <a:pt x="602938" y="128774"/>
                </a:cubicBezTo>
                <a:cubicBezTo>
                  <a:pt x="592306" y="135862"/>
                  <a:pt x="582470" y="144324"/>
                  <a:pt x="571041" y="150039"/>
                </a:cubicBezTo>
                <a:cubicBezTo>
                  <a:pt x="561016" y="155051"/>
                  <a:pt x="549168" y="155660"/>
                  <a:pt x="539143" y="160672"/>
                </a:cubicBezTo>
                <a:cubicBezTo>
                  <a:pt x="469566" y="195461"/>
                  <a:pt x="545896" y="166802"/>
                  <a:pt x="475348" y="213834"/>
                </a:cubicBezTo>
                <a:cubicBezTo>
                  <a:pt x="466023" y="220051"/>
                  <a:pt x="453475" y="219455"/>
                  <a:pt x="443450" y="224467"/>
                </a:cubicBezTo>
                <a:cubicBezTo>
                  <a:pt x="413842" y="239271"/>
                  <a:pt x="403171" y="254113"/>
                  <a:pt x="379655" y="277630"/>
                </a:cubicBezTo>
                <a:cubicBezTo>
                  <a:pt x="351299" y="362691"/>
                  <a:pt x="393833" y="263450"/>
                  <a:pt x="337124" y="320160"/>
                </a:cubicBezTo>
                <a:cubicBezTo>
                  <a:pt x="329199" y="328085"/>
                  <a:pt x="332709" y="342733"/>
                  <a:pt x="326492" y="352058"/>
                </a:cubicBezTo>
                <a:cubicBezTo>
                  <a:pt x="318151" y="364569"/>
                  <a:pt x="305227" y="373323"/>
                  <a:pt x="294594" y="383955"/>
                </a:cubicBezTo>
                <a:cubicBezTo>
                  <a:pt x="280417" y="412309"/>
                  <a:pt x="269648" y="442640"/>
                  <a:pt x="252064" y="469016"/>
                </a:cubicBezTo>
                <a:cubicBezTo>
                  <a:pt x="244976" y="479649"/>
                  <a:pt x="235989" y="489237"/>
                  <a:pt x="230799" y="500914"/>
                </a:cubicBezTo>
                <a:cubicBezTo>
                  <a:pt x="221695" y="521397"/>
                  <a:pt x="221968" y="546058"/>
                  <a:pt x="209534" y="564709"/>
                </a:cubicBezTo>
                <a:cubicBezTo>
                  <a:pt x="202446" y="575342"/>
                  <a:pt x="193459" y="584930"/>
                  <a:pt x="188269" y="596607"/>
                </a:cubicBezTo>
                <a:cubicBezTo>
                  <a:pt x="179165" y="617090"/>
                  <a:pt x="177027" y="640353"/>
                  <a:pt x="167003" y="660402"/>
                </a:cubicBezTo>
                <a:cubicBezTo>
                  <a:pt x="140023" y="714362"/>
                  <a:pt x="154530" y="689744"/>
                  <a:pt x="124473" y="734830"/>
                </a:cubicBezTo>
                <a:cubicBezTo>
                  <a:pt x="120929" y="745462"/>
                  <a:pt x="116790" y="755914"/>
                  <a:pt x="113841" y="766727"/>
                </a:cubicBezTo>
                <a:cubicBezTo>
                  <a:pt x="106151" y="794923"/>
                  <a:pt x="108788" y="827471"/>
                  <a:pt x="92576" y="851788"/>
                </a:cubicBezTo>
                <a:lnTo>
                  <a:pt x="71310" y="883686"/>
                </a:lnTo>
                <a:cubicBezTo>
                  <a:pt x="67766" y="897863"/>
                  <a:pt x="63848" y="911951"/>
                  <a:pt x="60678" y="926216"/>
                </a:cubicBezTo>
                <a:cubicBezTo>
                  <a:pt x="56758" y="943858"/>
                  <a:pt x="54800" y="961944"/>
                  <a:pt x="50045" y="979379"/>
                </a:cubicBezTo>
                <a:cubicBezTo>
                  <a:pt x="44147" y="1001004"/>
                  <a:pt x="28780" y="1043174"/>
                  <a:pt x="28780" y="1043174"/>
                </a:cubicBezTo>
                <a:cubicBezTo>
                  <a:pt x="25236" y="1078616"/>
                  <a:pt x="22566" y="1114156"/>
                  <a:pt x="18148" y="1149500"/>
                </a:cubicBezTo>
                <a:cubicBezTo>
                  <a:pt x="15474" y="1170892"/>
                  <a:pt x="7515" y="1191737"/>
                  <a:pt x="7515" y="1213295"/>
                </a:cubicBezTo>
                <a:cubicBezTo>
                  <a:pt x="7515" y="1284267"/>
                  <a:pt x="15472" y="1355024"/>
                  <a:pt x="18148" y="1425946"/>
                </a:cubicBezTo>
                <a:cubicBezTo>
                  <a:pt x="32423" y="1804227"/>
                  <a:pt x="0" y="1661704"/>
                  <a:pt x="39413" y="1819351"/>
                </a:cubicBezTo>
                <a:cubicBezTo>
                  <a:pt x="42957" y="1925676"/>
                  <a:pt x="45214" y="2032052"/>
                  <a:pt x="50045" y="2138327"/>
                </a:cubicBezTo>
                <a:cubicBezTo>
                  <a:pt x="56663" y="2283920"/>
                  <a:pt x="46033" y="2243244"/>
                  <a:pt x="71310" y="2319081"/>
                </a:cubicBezTo>
                <a:cubicBezTo>
                  <a:pt x="76212" y="2353394"/>
                  <a:pt x="81979" y="2425460"/>
                  <a:pt x="103208" y="2457304"/>
                </a:cubicBezTo>
                <a:cubicBezTo>
                  <a:pt x="110296" y="2467937"/>
                  <a:pt x="118758" y="2477772"/>
                  <a:pt x="124473" y="2489202"/>
                </a:cubicBezTo>
                <a:cubicBezTo>
                  <a:pt x="147609" y="2535475"/>
                  <a:pt x="119500" y="2512012"/>
                  <a:pt x="156371" y="2563630"/>
                </a:cubicBezTo>
                <a:cubicBezTo>
                  <a:pt x="177051" y="2592582"/>
                  <a:pt x="192970" y="2597368"/>
                  <a:pt x="220166" y="2616793"/>
                </a:cubicBezTo>
                <a:cubicBezTo>
                  <a:pt x="234586" y="2627093"/>
                  <a:pt x="248277" y="2638390"/>
                  <a:pt x="262697" y="2648690"/>
                </a:cubicBezTo>
                <a:cubicBezTo>
                  <a:pt x="273095" y="2656117"/>
                  <a:pt x="284777" y="2661774"/>
                  <a:pt x="294594" y="2669955"/>
                </a:cubicBezTo>
                <a:cubicBezTo>
                  <a:pt x="342574" y="2709939"/>
                  <a:pt x="307992" y="2694320"/>
                  <a:pt x="358390" y="2723118"/>
                </a:cubicBezTo>
                <a:cubicBezTo>
                  <a:pt x="372152" y="2730982"/>
                  <a:pt x="386352" y="2738139"/>
                  <a:pt x="400920" y="2744383"/>
                </a:cubicBezTo>
                <a:cubicBezTo>
                  <a:pt x="422281" y="2753538"/>
                  <a:pt x="453757" y="2760251"/>
                  <a:pt x="475348" y="2765648"/>
                </a:cubicBezTo>
                <a:cubicBezTo>
                  <a:pt x="512462" y="2802764"/>
                  <a:pt x="487104" y="2783745"/>
                  <a:pt x="560408" y="2808179"/>
                </a:cubicBezTo>
                <a:lnTo>
                  <a:pt x="592306" y="2818811"/>
                </a:lnTo>
                <a:cubicBezTo>
                  <a:pt x="613571" y="2832988"/>
                  <a:pt x="631855" y="2853259"/>
                  <a:pt x="656101" y="2861341"/>
                </a:cubicBezTo>
                <a:cubicBezTo>
                  <a:pt x="666734" y="2864885"/>
                  <a:pt x="677974" y="2866962"/>
                  <a:pt x="687999" y="2871974"/>
                </a:cubicBezTo>
                <a:cubicBezTo>
                  <a:pt x="699429" y="2877689"/>
                  <a:pt x="708467" y="2887524"/>
                  <a:pt x="719897" y="2893239"/>
                </a:cubicBezTo>
                <a:cubicBezTo>
                  <a:pt x="737769" y="2902175"/>
                  <a:pt x="777283" y="2909392"/>
                  <a:pt x="794324" y="2914504"/>
                </a:cubicBezTo>
                <a:cubicBezTo>
                  <a:pt x="815794" y="2920945"/>
                  <a:pt x="836855" y="2928680"/>
                  <a:pt x="858120" y="2935769"/>
                </a:cubicBezTo>
                <a:cubicBezTo>
                  <a:pt x="868752" y="2939313"/>
                  <a:pt x="878922" y="2944817"/>
                  <a:pt x="890017" y="2946402"/>
                </a:cubicBezTo>
                <a:lnTo>
                  <a:pt x="964445" y="2957034"/>
                </a:lnTo>
                <a:cubicBezTo>
                  <a:pt x="1032880" y="2979846"/>
                  <a:pt x="961182" y="2958263"/>
                  <a:pt x="1081403" y="2978300"/>
                </a:cubicBezTo>
                <a:cubicBezTo>
                  <a:pt x="1095817" y="2980702"/>
                  <a:pt x="1109556" y="2986318"/>
                  <a:pt x="1123934" y="2988932"/>
                </a:cubicBezTo>
                <a:cubicBezTo>
                  <a:pt x="1148591" y="2993415"/>
                  <a:pt x="1173553" y="2996021"/>
                  <a:pt x="1198362" y="2999565"/>
                </a:cubicBezTo>
                <a:cubicBezTo>
                  <a:pt x="1329497" y="2996021"/>
                  <a:pt x="1460902" y="2998062"/>
                  <a:pt x="1591766" y="2988932"/>
                </a:cubicBezTo>
                <a:cubicBezTo>
                  <a:pt x="1614127" y="2987372"/>
                  <a:pt x="1655562" y="2967667"/>
                  <a:pt x="1655562" y="2967667"/>
                </a:cubicBezTo>
                <a:cubicBezTo>
                  <a:pt x="1666194" y="2957034"/>
                  <a:pt x="1675590" y="2945001"/>
                  <a:pt x="1687459" y="2935769"/>
                </a:cubicBezTo>
                <a:cubicBezTo>
                  <a:pt x="1707633" y="2920078"/>
                  <a:pt x="1733183" y="2911311"/>
                  <a:pt x="1751255" y="2893239"/>
                </a:cubicBezTo>
                <a:cubicBezTo>
                  <a:pt x="1844424" y="2800067"/>
                  <a:pt x="1726248" y="2914076"/>
                  <a:pt x="1815050" y="2840076"/>
                </a:cubicBezTo>
                <a:cubicBezTo>
                  <a:pt x="1826602" y="2830450"/>
                  <a:pt x="1835079" y="2817411"/>
                  <a:pt x="1846948" y="2808179"/>
                </a:cubicBezTo>
                <a:cubicBezTo>
                  <a:pt x="1867122" y="2792488"/>
                  <a:pt x="1889478" y="2779825"/>
                  <a:pt x="1910743" y="2765648"/>
                </a:cubicBezTo>
                <a:lnTo>
                  <a:pt x="1942641" y="2744383"/>
                </a:lnTo>
                <a:cubicBezTo>
                  <a:pt x="1946185" y="2733751"/>
                  <a:pt x="1946392" y="2721333"/>
                  <a:pt x="1953273" y="2712486"/>
                </a:cubicBezTo>
                <a:cubicBezTo>
                  <a:pt x="1971736" y="2688747"/>
                  <a:pt x="2017069" y="2648690"/>
                  <a:pt x="2017069" y="2648690"/>
                </a:cubicBezTo>
                <a:cubicBezTo>
                  <a:pt x="2043791" y="2568520"/>
                  <a:pt x="2007745" y="2667336"/>
                  <a:pt x="2048966" y="2584895"/>
                </a:cubicBezTo>
                <a:cubicBezTo>
                  <a:pt x="2092984" y="2496859"/>
                  <a:pt x="2019926" y="2612506"/>
                  <a:pt x="2080864" y="2521100"/>
                </a:cubicBezTo>
                <a:cubicBezTo>
                  <a:pt x="2084408" y="2506923"/>
                  <a:pt x="2087482" y="2492620"/>
                  <a:pt x="2091497" y="2478569"/>
                </a:cubicBezTo>
                <a:cubicBezTo>
                  <a:pt x="2094576" y="2467793"/>
                  <a:pt x="2099411" y="2457545"/>
                  <a:pt x="2102129" y="2446672"/>
                </a:cubicBezTo>
                <a:cubicBezTo>
                  <a:pt x="2106512" y="2429140"/>
                  <a:pt x="2108842" y="2411151"/>
                  <a:pt x="2112762" y="2393509"/>
                </a:cubicBezTo>
                <a:cubicBezTo>
                  <a:pt x="2115932" y="2379244"/>
                  <a:pt x="2119850" y="2365156"/>
                  <a:pt x="2123394" y="2350979"/>
                </a:cubicBezTo>
                <a:cubicBezTo>
                  <a:pt x="2119850" y="2184402"/>
                  <a:pt x="2118134" y="2017776"/>
                  <a:pt x="2112762" y="1851248"/>
                </a:cubicBezTo>
                <a:cubicBezTo>
                  <a:pt x="2106717" y="1663854"/>
                  <a:pt x="2105257" y="1744305"/>
                  <a:pt x="2091497" y="1606700"/>
                </a:cubicBezTo>
                <a:cubicBezTo>
                  <a:pt x="2072864" y="1420369"/>
                  <a:pt x="2091017" y="1540025"/>
                  <a:pt x="2070231" y="1415314"/>
                </a:cubicBezTo>
                <a:cubicBezTo>
                  <a:pt x="2066687" y="1362151"/>
                  <a:pt x="2064901" y="1308842"/>
                  <a:pt x="2059599" y="1255825"/>
                </a:cubicBezTo>
                <a:cubicBezTo>
                  <a:pt x="2057801" y="1237843"/>
                  <a:pt x="2050858" y="1220635"/>
                  <a:pt x="2048966" y="1202662"/>
                </a:cubicBezTo>
                <a:cubicBezTo>
                  <a:pt x="2011305" y="844884"/>
                  <a:pt x="2057560" y="1184100"/>
                  <a:pt x="2027701" y="990011"/>
                </a:cubicBezTo>
                <a:cubicBezTo>
                  <a:pt x="2013738" y="899250"/>
                  <a:pt x="2025775" y="941701"/>
                  <a:pt x="2006436" y="883686"/>
                </a:cubicBezTo>
                <a:cubicBezTo>
                  <a:pt x="2002964" y="862856"/>
                  <a:pt x="1991537" y="790070"/>
                  <a:pt x="1985171" y="766727"/>
                </a:cubicBezTo>
                <a:cubicBezTo>
                  <a:pt x="1979273" y="745102"/>
                  <a:pt x="1969343" y="724678"/>
                  <a:pt x="1963906" y="702932"/>
                </a:cubicBezTo>
                <a:cubicBezTo>
                  <a:pt x="1960362" y="688755"/>
                  <a:pt x="1956443" y="674667"/>
                  <a:pt x="1953273" y="660402"/>
                </a:cubicBezTo>
                <a:cubicBezTo>
                  <a:pt x="1949353" y="642760"/>
                  <a:pt x="1947024" y="624771"/>
                  <a:pt x="1942641" y="607239"/>
                </a:cubicBezTo>
                <a:cubicBezTo>
                  <a:pt x="1932668" y="567347"/>
                  <a:pt x="1928998" y="575406"/>
                  <a:pt x="1910743" y="532811"/>
                </a:cubicBezTo>
                <a:cubicBezTo>
                  <a:pt x="1899813" y="507308"/>
                  <a:pt x="1897190" y="485373"/>
                  <a:pt x="1889478" y="458383"/>
                </a:cubicBezTo>
                <a:cubicBezTo>
                  <a:pt x="1886399" y="447607"/>
                  <a:pt x="1883857" y="436510"/>
                  <a:pt x="1878845" y="426486"/>
                </a:cubicBezTo>
                <a:cubicBezTo>
                  <a:pt x="1873130" y="415056"/>
                  <a:pt x="1864668" y="405221"/>
                  <a:pt x="1857580" y="394588"/>
                </a:cubicBezTo>
                <a:cubicBezTo>
                  <a:pt x="1854036" y="383955"/>
                  <a:pt x="1851960" y="372715"/>
                  <a:pt x="1846948" y="362690"/>
                </a:cubicBezTo>
                <a:cubicBezTo>
                  <a:pt x="1841233" y="351260"/>
                  <a:pt x="1830717" y="342538"/>
                  <a:pt x="1825683" y="330793"/>
                </a:cubicBezTo>
                <a:cubicBezTo>
                  <a:pt x="1821428" y="320865"/>
                  <a:pt x="1812695" y="268782"/>
                  <a:pt x="1804417" y="256365"/>
                </a:cubicBezTo>
                <a:cubicBezTo>
                  <a:pt x="1796076" y="243854"/>
                  <a:pt x="1783152" y="235100"/>
                  <a:pt x="1772520" y="224467"/>
                </a:cubicBezTo>
                <a:cubicBezTo>
                  <a:pt x="1768976" y="213834"/>
                  <a:pt x="1768612" y="201535"/>
                  <a:pt x="1761887" y="192569"/>
                </a:cubicBezTo>
                <a:cubicBezTo>
                  <a:pt x="1746850" y="172520"/>
                  <a:pt x="1726445" y="157128"/>
                  <a:pt x="1708724" y="139407"/>
                </a:cubicBezTo>
                <a:cubicBezTo>
                  <a:pt x="1701635" y="132318"/>
                  <a:pt x="1696425" y="122624"/>
                  <a:pt x="1687459" y="118141"/>
                </a:cubicBezTo>
                <a:cubicBezTo>
                  <a:pt x="1634904" y="91864"/>
                  <a:pt x="1659966" y="101888"/>
                  <a:pt x="1613031" y="86244"/>
                </a:cubicBezTo>
                <a:cubicBezTo>
                  <a:pt x="1602399" y="79156"/>
                  <a:pt x="1592811" y="70169"/>
                  <a:pt x="1581134" y="64979"/>
                </a:cubicBezTo>
                <a:cubicBezTo>
                  <a:pt x="1556271" y="53929"/>
                  <a:pt x="1504666" y="39479"/>
                  <a:pt x="1474808" y="33081"/>
                </a:cubicBezTo>
                <a:cubicBezTo>
                  <a:pt x="1320431" y="0"/>
                  <a:pt x="1386240" y="11816"/>
                  <a:pt x="1187729" y="1181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2" descr="C:\Users\loraand\Pictures\ES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889448"/>
            <a:ext cx="6835229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764704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Facilitating Further Integration</a:t>
            </a:r>
            <a:br>
              <a:rPr lang="en-CA" dirty="0" smtClean="0"/>
            </a:br>
            <a:r>
              <a:rPr lang="en-CA" sz="2400" dirty="0" smtClean="0"/>
              <a:t>Surveys that feed Canada’s SEEA Accounts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2060848"/>
            <a:ext cx="8218488" cy="352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en-CA" b="1" dirty="0" smtClean="0">
                <a:solidFill>
                  <a:schemeClr val="accent4"/>
                </a:solidFill>
              </a:rPr>
              <a:t>Physical Flow Accounts</a:t>
            </a:r>
            <a:r>
              <a:rPr lang="fr-CA" dirty="0" smtClean="0">
                <a:solidFill>
                  <a:schemeClr val="accent4"/>
                </a:solidFill>
              </a:rPr>
              <a:t>: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accent4"/>
                </a:solidFill>
              </a:rPr>
              <a:t>Water use surveys for most major industrial sectors, agriculture, residences served by municipalities.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accent4"/>
                </a:solidFill>
              </a:rPr>
              <a:t>Energy surveys, Report on Energy and Supply and Demand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accent4"/>
                </a:solidFill>
              </a:rPr>
              <a:t>Transportation surveys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accent4"/>
                </a:solidFill>
              </a:rPr>
              <a:t>Solid waste survey (no account yet, but plan to  develop pilot accounts within the next two years)</a:t>
            </a:r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</p:txBody>
      </p:sp>
      <p:pic>
        <p:nvPicPr>
          <p:cNvPr id="5125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6470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Facilitating Further Integration</a:t>
            </a:r>
            <a:br>
              <a:rPr lang="en-CA" dirty="0" smtClean="0"/>
            </a:br>
            <a:r>
              <a:rPr lang="en-CA" sz="2400" dirty="0" smtClean="0"/>
              <a:t>Integrating environmental surveys into IBSP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67544" y="177281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All environment surveys use Statistics Canada’s Business Register and adhere to NAICS/NAPCS.</a:t>
            </a:r>
          </a:p>
          <a:p>
            <a:r>
              <a:rPr lang="en-CA" dirty="0" smtClean="0"/>
              <a:t>Administrative data is used to generate statistics for household energy use – linked to the Household and Environment survey.</a:t>
            </a:r>
          </a:p>
          <a:p>
            <a:r>
              <a:rPr lang="en-CA" dirty="0" smtClean="0"/>
              <a:t>Currently developing a transition plan to move to electronic questionnaires and a suitable approach to integration in IBSP</a:t>
            </a:r>
          </a:p>
          <a:p>
            <a:pPr>
              <a:spcBef>
                <a:spcPts val="0"/>
              </a:spcBef>
              <a:defRPr/>
            </a:pPr>
            <a:endParaRPr lang="en-CA" dirty="0" smtClean="0">
              <a:solidFill>
                <a:schemeClr val="accent4"/>
              </a:solidFill>
            </a:endParaRPr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</p:txBody>
      </p:sp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pic>
        <p:nvPicPr>
          <p:cNvPr id="5125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80728"/>
            <a:ext cx="8197477" cy="5047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Conclusion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800"/>
            <a:ext cx="8135937" cy="467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CA" dirty="0" smtClean="0"/>
              <a:t>CBA not just a project but new philosophy...a new way of doing business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IBSP is the single largest project for the economic statistics program with many links to other projects...good progress mid way through the transition, many positive outcomes including savings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Key ingredients to success: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Commitment, planning, oversight</a:t>
            </a:r>
          </a:p>
          <a:p>
            <a:pPr>
              <a:lnSpc>
                <a:spcPct val="90000"/>
              </a:lnSpc>
            </a:pPr>
            <a:endParaRPr lang="en-CA" dirty="0" smtClean="0"/>
          </a:p>
          <a:p>
            <a:pPr>
              <a:lnSpc>
                <a:spcPct val="90000"/>
              </a:lnSpc>
              <a:buNone/>
            </a:pPr>
            <a:endParaRPr lang="en-CA" dirty="0" smtClean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80728"/>
            <a:ext cx="8197477" cy="5047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Contacts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800"/>
            <a:ext cx="8135937" cy="467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CA" dirty="0" smtClean="0"/>
          </a:p>
          <a:p>
            <a:pPr>
              <a:lnSpc>
                <a:spcPct val="90000"/>
              </a:lnSpc>
            </a:pPr>
            <a:r>
              <a:rPr lang="en-CA" dirty="0" smtClean="0"/>
              <a:t>For more details on IBSP, please contact 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Marie Brodeur, DG, Industry Statistics</a:t>
            </a:r>
          </a:p>
          <a:p>
            <a:pPr lvl="1">
              <a:lnSpc>
                <a:spcPct val="90000"/>
              </a:lnSpc>
              <a:buNone/>
            </a:pPr>
            <a:r>
              <a:rPr lang="en-CA" dirty="0" smtClean="0"/>
              <a:t>	Marie.brodeur@statcan.gc.ca </a:t>
            </a:r>
          </a:p>
          <a:p>
            <a:pPr lvl="1">
              <a:lnSpc>
                <a:spcPct val="90000"/>
              </a:lnSpc>
              <a:buNone/>
            </a:pPr>
            <a:endParaRPr lang="en-CA" dirty="0" smtClean="0"/>
          </a:p>
          <a:p>
            <a:pPr>
              <a:lnSpc>
                <a:spcPct val="90000"/>
              </a:lnSpc>
            </a:pPr>
            <a:r>
              <a:rPr lang="en-CA" dirty="0" smtClean="0"/>
              <a:t>For more details on CBA, please contact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André Loranger, Assistant Chief Statistician, Economic Statistics</a:t>
            </a:r>
          </a:p>
          <a:p>
            <a:pPr lvl="1">
              <a:lnSpc>
                <a:spcPct val="90000"/>
              </a:lnSpc>
              <a:buNone/>
            </a:pPr>
            <a:r>
              <a:rPr lang="en-CA" dirty="0" smtClean="0"/>
              <a:t>	Andre.Loranger@statcan.gc.ca</a:t>
            </a:r>
          </a:p>
          <a:p>
            <a:pPr>
              <a:lnSpc>
                <a:spcPct val="90000"/>
              </a:lnSpc>
              <a:buNone/>
            </a:pPr>
            <a:endParaRPr lang="en-CA" dirty="0" smtClean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36712"/>
            <a:ext cx="8928992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Outline</a:t>
            </a:r>
            <a:endParaRPr lang="en-CA" sz="2400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268760"/>
            <a:ext cx="8496944" cy="467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CA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dirty="0" smtClean="0"/>
              <a:t>Harmonizing economic statistics that feed the System of National Accounts, Statistics Canada’s experience:</a:t>
            </a:r>
          </a:p>
          <a:p>
            <a:pPr>
              <a:lnSpc>
                <a:spcPct val="80000"/>
              </a:lnSpc>
            </a:pPr>
            <a:r>
              <a:rPr lang="en-CA" dirty="0" smtClean="0"/>
              <a:t>Corporate business architecture project</a:t>
            </a:r>
          </a:p>
          <a:p>
            <a:pPr>
              <a:lnSpc>
                <a:spcPct val="80000"/>
              </a:lnSpc>
            </a:pPr>
            <a:r>
              <a:rPr lang="en-CA" dirty="0" smtClean="0"/>
              <a:t>Early integration efforts</a:t>
            </a:r>
          </a:p>
          <a:p>
            <a:pPr lvl="1">
              <a:lnSpc>
                <a:spcPct val="80000"/>
              </a:lnSpc>
            </a:pPr>
            <a:r>
              <a:rPr lang="en-CA" dirty="0" smtClean="0"/>
              <a:t>Project to Improve Provincial Economic Statistics (PIPES)</a:t>
            </a:r>
          </a:p>
          <a:p>
            <a:pPr lvl="1">
              <a:lnSpc>
                <a:spcPct val="80000"/>
              </a:lnSpc>
            </a:pPr>
            <a:r>
              <a:rPr lang="en-CA" dirty="0" smtClean="0"/>
              <a:t>Unified Enterprise Survey Program(UESP)</a:t>
            </a:r>
          </a:p>
          <a:p>
            <a:pPr>
              <a:lnSpc>
                <a:spcPct val="80000"/>
              </a:lnSpc>
            </a:pPr>
            <a:r>
              <a:rPr lang="en-CA" dirty="0" smtClean="0"/>
              <a:t>Integrated Business Statistics Program (IBSP)</a:t>
            </a:r>
          </a:p>
          <a:p>
            <a:pPr>
              <a:lnSpc>
                <a:spcPct val="80000"/>
              </a:lnSpc>
            </a:pPr>
            <a:r>
              <a:rPr lang="en-CA" dirty="0" smtClean="0"/>
              <a:t>Facilitating further integration</a:t>
            </a:r>
          </a:p>
          <a:p>
            <a:pPr lvl="1">
              <a:lnSpc>
                <a:spcPct val="80000"/>
              </a:lnSpc>
            </a:pPr>
            <a:r>
              <a:rPr lang="en-CA" dirty="0" smtClean="0"/>
              <a:t>Organizational alignment</a:t>
            </a:r>
          </a:p>
          <a:p>
            <a:pPr lvl="1">
              <a:lnSpc>
                <a:spcPct val="80000"/>
              </a:lnSpc>
            </a:pPr>
            <a:r>
              <a:rPr lang="en-CA" dirty="0" smtClean="0"/>
              <a:t>Integrating environment surveys into IBSP</a:t>
            </a:r>
          </a:p>
          <a:p>
            <a:pPr>
              <a:lnSpc>
                <a:spcPct val="80000"/>
              </a:lnSpc>
            </a:pPr>
            <a:endParaRPr lang="en-CA" dirty="0" smtClean="0"/>
          </a:p>
          <a:p>
            <a:pPr lvl="1">
              <a:lnSpc>
                <a:spcPct val="80000"/>
              </a:lnSpc>
            </a:pPr>
            <a:endParaRPr lang="en-CA" dirty="0" smtClean="0"/>
          </a:p>
          <a:p>
            <a:pPr>
              <a:lnSpc>
                <a:spcPct val="80000"/>
              </a:lnSpc>
              <a:buClr>
                <a:srgbClr val="003366"/>
              </a:buCl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14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36712"/>
            <a:ext cx="8928992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Corporate Business Architecture Project (CBA)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556792"/>
            <a:ext cx="8496944" cy="467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CA" dirty="0" smtClean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r>
              <a:rPr lang="en-CA" sz="2400" dirty="0" smtClean="0"/>
              <a:t>CBA Project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In 2008/09, Statistics Canada embarks on a large transformational project to renew its business and IT infrastructure</a:t>
            </a:r>
          </a:p>
          <a:p>
            <a:pPr>
              <a:lnSpc>
                <a:spcPct val="80000"/>
              </a:lnSpc>
            </a:pPr>
            <a:r>
              <a:rPr lang="en-CA" sz="2400" dirty="0" smtClean="0"/>
              <a:t>Objective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Generate efficiencies to be used for investment in priority projects</a:t>
            </a:r>
          </a:p>
          <a:p>
            <a:pPr>
              <a:lnSpc>
                <a:spcPct val="80000"/>
              </a:lnSpc>
            </a:pPr>
            <a:r>
              <a:rPr lang="en-CA" sz="2400" dirty="0" smtClean="0"/>
              <a:t>Outcomes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Consolidation of IT function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Organizational alignment with Generic Statistical Business Model (IT, Collection, Methodology, Analysis, Dissemination)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Several transformational projects to generate efficiencies</a:t>
            </a:r>
          </a:p>
          <a:p>
            <a:pPr lvl="1">
              <a:lnSpc>
                <a:spcPct val="80000"/>
              </a:lnSpc>
            </a:pPr>
            <a:endParaRPr lang="en-CA" dirty="0" smtClean="0"/>
          </a:p>
          <a:p>
            <a:pPr lvl="1">
              <a:lnSpc>
                <a:spcPct val="80000"/>
              </a:lnSpc>
            </a:pPr>
            <a:endParaRPr lang="en-CA" dirty="0" smtClean="0"/>
          </a:p>
          <a:p>
            <a:pPr>
              <a:lnSpc>
                <a:spcPct val="80000"/>
              </a:lnSpc>
              <a:buClr>
                <a:srgbClr val="003366"/>
              </a:buCl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14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720"/>
            <a:ext cx="5256584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Early Integration Efforts...History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92494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Prior to mid 1990’s, the business statistics program is characterized by:</a:t>
            </a:r>
            <a:endParaRPr lang="en-CA" sz="28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2699792" y="692696"/>
          <a:ext cx="72008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14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36712"/>
            <a:ext cx="8928992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Early Integration Efforts</a:t>
            </a:r>
            <a:br>
              <a:rPr lang="en-CA" dirty="0" smtClean="0"/>
            </a:br>
            <a:r>
              <a:rPr lang="en-CA" sz="2400" dirty="0" smtClean="0"/>
              <a:t>PIPES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467544" y="1700808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2726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36712"/>
            <a:ext cx="4536504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Early Integration Efforts</a:t>
            </a:r>
            <a:br>
              <a:rPr lang="en-CA" dirty="0" smtClean="0"/>
            </a:br>
            <a:r>
              <a:rPr lang="en-CA" sz="2400" dirty="0" smtClean="0"/>
              <a:t>UESP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350100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Characteristics of the UESP:</a:t>
            </a:r>
            <a:endParaRPr lang="en-CA" sz="28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2699792" y="692696"/>
          <a:ext cx="72008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14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6470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</a:t>
            </a:r>
            <a:br>
              <a:rPr lang="en-CA" dirty="0" smtClean="0"/>
            </a:br>
            <a:r>
              <a:rPr lang="en-CA" sz="2400" dirty="0" smtClean="0"/>
              <a:t>Current Drivers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80728"/>
            <a:ext cx="8197477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</a:t>
            </a:r>
            <a:br>
              <a:rPr lang="en-CA" dirty="0" smtClean="0"/>
            </a:br>
            <a:r>
              <a:rPr lang="en-CA" sz="2400" dirty="0" smtClean="0"/>
              <a:t>Scope of Project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2132856"/>
            <a:ext cx="8208143" cy="45359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Multi-year project, to develop new processing infrastructure and integrate existing surveys into the this infrastructure</a:t>
            </a:r>
          </a:p>
          <a:p>
            <a:pPr eaLnBrk="1" hangingPunct="1"/>
            <a:r>
              <a:rPr lang="en-CA" dirty="0" smtClean="0"/>
              <a:t>Suite of approximately 150 existing business surveys covering manufacturing, services, retail, agriculture, capital expenditure, energy and R&amp;D ; ad-hoc surveys as well</a:t>
            </a:r>
          </a:p>
          <a:p>
            <a:pPr>
              <a:lnSpc>
                <a:spcPct val="80000"/>
              </a:lnSpc>
            </a:pPr>
            <a:r>
              <a:rPr lang="en-CA" dirty="0" smtClean="0"/>
              <a:t>Will eventually encompass </a:t>
            </a:r>
            <a:r>
              <a:rPr lang="en-CA" u="sng" dirty="0" smtClean="0"/>
              <a:t>most</a:t>
            </a:r>
            <a:r>
              <a:rPr lang="en-CA" dirty="0" smtClean="0"/>
              <a:t> business surveys conducted at Statistics Canada</a:t>
            </a:r>
            <a:endParaRPr lang="en-CA" dirty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908051"/>
            <a:ext cx="8197477" cy="4327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IBSP</a:t>
            </a:r>
            <a:br>
              <a:rPr lang="en-CA" dirty="0" smtClean="0"/>
            </a:br>
            <a:r>
              <a:rPr lang="en-CA" sz="2400" dirty="0" smtClean="0"/>
              <a:t>Generic Statistical Business Model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135937" cy="3959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3366"/>
              </a:buClr>
              <a:buSzPct val="75000"/>
            </a:pPr>
            <a:r>
              <a:rPr lang="en-CA" smtClean="0"/>
              <a:t>To successfully achieve integration across many programs and processes requires:</a:t>
            </a:r>
          </a:p>
          <a:p>
            <a:pPr lvl="1" eaLnBrk="1" hangingPunct="1">
              <a:buClr>
                <a:srgbClr val="003366"/>
              </a:buClr>
              <a:buSzPct val="75000"/>
              <a:buFont typeface="Wingdings" pitchFamily="2" charset="2"/>
              <a:buChar char="§"/>
            </a:pPr>
            <a:r>
              <a:rPr lang="en-CA" dirty="0" smtClean="0"/>
              <a:t>Continuous support from Senior leaders</a:t>
            </a:r>
          </a:p>
          <a:p>
            <a:pPr lvl="1" eaLnBrk="1" hangingPunct="1">
              <a:buClr>
                <a:srgbClr val="003366"/>
              </a:buClr>
              <a:buSzPct val="75000"/>
              <a:buFont typeface="Wingdings" pitchFamily="2" charset="2"/>
              <a:buChar char="§"/>
            </a:pPr>
            <a:r>
              <a:rPr lang="en-CA" dirty="0" smtClean="0"/>
              <a:t>Very strong governance over life of project</a:t>
            </a:r>
          </a:p>
          <a:p>
            <a:pPr lvl="1" eaLnBrk="1" hangingPunct="1">
              <a:buClr>
                <a:srgbClr val="003366"/>
              </a:buClr>
              <a:buSzPct val="75000"/>
              <a:buFont typeface="Wingdings" pitchFamily="2" charset="2"/>
              <a:buChar char="§"/>
            </a:pPr>
            <a:r>
              <a:rPr lang="en-CA" dirty="0" smtClean="0"/>
              <a:t>Extensive collaboration across the organization</a:t>
            </a:r>
          </a:p>
          <a:p>
            <a:pPr lvl="1" eaLnBrk="1" hangingPunct="1">
              <a:buClr>
                <a:srgbClr val="003366"/>
              </a:buClr>
              <a:buSzPct val="75000"/>
              <a:buFont typeface="Wingdings" pitchFamily="2" charset="2"/>
              <a:buChar char="§"/>
            </a:pPr>
            <a:r>
              <a:rPr lang="en-CA" dirty="0" smtClean="0"/>
              <a:t>Ability to negotiate and adapt: generic solutions have limitations</a:t>
            </a:r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</p:txBody>
      </p:sp>
      <p:pic>
        <p:nvPicPr>
          <p:cNvPr id="13317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reeann\Desktop\Bus Mod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12967" cy="470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1623</TotalTime>
  <Words>822</Words>
  <Application>Microsoft Office PowerPoint</Application>
  <PresentationFormat>On-screen Show (4:3)</PresentationFormat>
  <Paragraphs>178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Acrobat Document</vt:lpstr>
      <vt:lpstr>PowerPoint Presentation</vt:lpstr>
      <vt:lpstr>Outline</vt:lpstr>
      <vt:lpstr>Corporate Business Architecture Project (CBA)</vt:lpstr>
      <vt:lpstr>Early Integration Efforts...History</vt:lpstr>
      <vt:lpstr>Early Integration Efforts PIPES</vt:lpstr>
      <vt:lpstr>Early Integration Efforts UESP</vt:lpstr>
      <vt:lpstr>IBSP Current Drivers</vt:lpstr>
      <vt:lpstr>IBSP Scope of Project</vt:lpstr>
      <vt:lpstr>IBSP Generic Statistical Business Model </vt:lpstr>
      <vt:lpstr>IBSP Horizontal integration</vt:lpstr>
      <vt:lpstr>IBSP Vertical integration</vt:lpstr>
      <vt:lpstr>IBSP Outcomes</vt:lpstr>
      <vt:lpstr>Facilitating further integration  Organizational alignment</vt:lpstr>
      <vt:lpstr>Facilitating Further Integration Surveys that feed Canada’s SEEA Accounts </vt:lpstr>
      <vt:lpstr>Facilitating Further Integration Integrating environmental surveys into IBSP </vt:lpstr>
      <vt:lpstr>Conclusion</vt:lpstr>
      <vt:lpstr>Contacts</vt:lpstr>
    </vt:vector>
  </TitlesOfParts>
  <Company>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Sokol Vako</cp:lastModifiedBy>
  <cp:revision>192</cp:revision>
  <dcterms:created xsi:type="dcterms:W3CDTF">2008-07-17T14:58:13Z</dcterms:created>
  <dcterms:modified xsi:type="dcterms:W3CDTF">2014-06-24T15:51:38Z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56725051</vt:i4>
  </property>
  <property fmtid="{D5CDD505-2E9C-101B-9397-08002B2CF9AE}" pid="3" name="_NewReviewCycle">
    <vt:lpwstr/>
  </property>
  <property fmtid="{D5CDD505-2E9C-101B-9397-08002B2CF9AE}" pid="4" name="_EmailSubject">
    <vt:lpwstr>Contribution to the agenda of the UNCEEA </vt:lpwstr>
  </property>
  <property fmtid="{D5CDD505-2E9C-101B-9397-08002B2CF9AE}" pid="5" name="_AuthorEmail">
    <vt:lpwstr>Andre.Loranger@a.statcan.gc.ca</vt:lpwstr>
  </property>
  <property fmtid="{D5CDD505-2E9C-101B-9397-08002B2CF9AE}" pid="6" name="_AuthorEmailDisplayName">
    <vt:lpwstr>Loranger, André - ESF/SSE</vt:lpwstr>
  </property>
  <property fmtid="{D5CDD505-2E9C-101B-9397-08002B2CF9AE}" pid="7" name="_PreviousAdHocReviewCycleID">
    <vt:i4>-1231177153</vt:i4>
  </property>
</Properties>
</file>