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59" r:id="rId4"/>
    <p:sldId id="410" r:id="rId5"/>
    <p:sldId id="411" r:id="rId6"/>
    <p:sldId id="412" r:id="rId7"/>
    <p:sldId id="413" r:id="rId8"/>
    <p:sldId id="414" r:id="rId9"/>
    <p:sldId id="351" r:id="rId10"/>
    <p:sldId id="418" r:id="rId11"/>
    <p:sldId id="416" r:id="rId12"/>
    <p:sldId id="352" r:id="rId13"/>
    <p:sldId id="354" r:id="rId14"/>
    <p:sldId id="355" r:id="rId15"/>
    <p:sldId id="409" r:id="rId16"/>
    <p:sldId id="356" r:id="rId17"/>
    <p:sldId id="357" r:id="rId18"/>
    <p:sldId id="358" r:id="rId19"/>
  </p:sldIdLst>
  <p:sldSz cx="9144000" cy="6858000" type="screen4x3"/>
  <p:notesSz cx="6662738" cy="98329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A7E"/>
    <a:srgbClr val="00AEEF"/>
    <a:srgbClr val="7B79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 autoAdjust="0"/>
    <p:restoredTop sz="94680" autoAdjust="0"/>
  </p:normalViewPr>
  <p:slideViewPr>
    <p:cSldViewPr>
      <p:cViewPr>
        <p:scale>
          <a:sx n="100" d="100"/>
          <a:sy n="100" d="100"/>
        </p:scale>
        <p:origin x="-1578" y="-186"/>
      </p:cViewPr>
      <p:guideLst>
        <p:guide orient="horz" pos="16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KGHUSR04\EPAD01$\epa3a\Iains%20work\Data%20for%20July%202011%20DUKES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barChart>
        <c:barDir val="col"/>
        <c:grouping val="clustered"/>
        <c:axId val="57253248"/>
        <c:axId val="60563456"/>
      </c:barChart>
      <c:catAx>
        <c:axId val="57253248"/>
        <c:scaling>
          <c:orientation val="minMax"/>
        </c:scaling>
        <c:axPos val="b"/>
        <c:numFmt formatCode="General" sourceLinked="1"/>
        <c:tickLblPos val="high"/>
        <c:crossAx val="60563456"/>
        <c:crosses val="autoZero"/>
        <c:auto val="1"/>
        <c:lblAlgn val="ctr"/>
        <c:lblOffset val="100"/>
        <c:tickLblSkip val="2"/>
        <c:tickMarkSkip val="2"/>
      </c:catAx>
      <c:valAx>
        <c:axId val="6056345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%" sourceLinked="0"/>
        <c:tickLblPos val="nextTo"/>
        <c:crossAx val="57253248"/>
        <c:crosses val="autoZero"/>
        <c:crossBetween val="between"/>
      </c:valAx>
    </c:plotArea>
    <c:plotVisOnly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0.01471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12783" t="8639" r="10896" b="5826"/>
        <a:stretch xmlns:a="http://schemas.openxmlformats.org/drawingml/2006/main">
          <a:fillRect/>
        </a:stretch>
      </cdr:blipFill>
      <cdr:spPr>
        <a:xfrm xmlns:a="http://schemas.openxmlformats.org/drawingml/2006/main">
          <a:off x="0" y="71438"/>
          <a:ext cx="8429683" cy="478634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1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38DCB-700E-4544-B79C-84DE3FF4C8D4}" type="datetimeFigureOut">
              <a:rPr lang="en-US" smtClean="0"/>
              <a:pPr/>
              <a:t>9/23/2011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21F4F-869A-40A8-92A7-9C94FB3B5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1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62543-2FCA-4B09-A58D-D27E799E2F7C}" type="datetimeFigureOut">
              <a:rPr lang="en-US" smtClean="0"/>
              <a:pPr/>
              <a:t>9/23/2011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ED220-8C3F-49E1-B30E-0FDC842D5AB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46D4B-D261-49D3-89AD-08478E3CCD5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front com"/>
          <p:cNvPicPr>
            <a:picLocks noChangeAspect="1" noChangeArrowheads="1"/>
          </p:cNvPicPr>
          <p:nvPr userDrawn="1"/>
        </p:nvPicPr>
        <p:blipFill>
          <a:blip r:embed="rId2" cstate="print"/>
          <a:srcRect l="8195" t="3648" r="7840" b="7307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1441450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357563"/>
            <a:ext cx="7775575" cy="122396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142875"/>
            <a:ext cx="1871662" cy="587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42875"/>
            <a:ext cx="5464175" cy="587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5400675" cy="288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00113" y="1989138"/>
            <a:ext cx="7488237" cy="40322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9138"/>
            <a:ext cx="36671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3668712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ront com"/>
          <p:cNvPicPr>
            <a:picLocks noChangeAspect="1" noChangeArrowheads="1"/>
          </p:cNvPicPr>
          <p:nvPr/>
        </p:nvPicPr>
        <p:blipFill>
          <a:blip r:embed="rId14" cstate="print"/>
          <a:srcRect l="8195" t="3648" r="7840" b="77693"/>
          <a:stretch>
            <a:fillRect/>
          </a:stretch>
        </p:blipFill>
        <p:spPr bwMode="auto">
          <a:xfrm>
            <a:off x="0" y="0"/>
            <a:ext cx="9144000" cy="14366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42875"/>
            <a:ext cx="5400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9138"/>
            <a:ext cx="74882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B7979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7B797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rgbClr val="7B797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7B797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rgbClr val="7B797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7B797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7B797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7B797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7B797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7B797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dissemination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Iain MacLeay – </a:t>
            </a:r>
            <a:r>
              <a:rPr lang="en-US" sz="2400" dirty="0" smtClean="0"/>
              <a:t>Head Energy Balances, Prices and Publications</a:t>
            </a:r>
            <a:endParaRPr lang="en-US" sz="2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00113" y="4724400"/>
            <a:ext cx="26638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 dirty="0" smtClean="0">
                <a:solidFill>
                  <a:schemeClr val="bg1"/>
                </a:solidFill>
              </a:rPr>
              <a:t>Date 30 September 2011</a:t>
            </a:r>
            <a:endParaRPr lang="en-GB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5400675" cy="504825"/>
          </a:xfrm>
        </p:spPr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</a:rPr>
              <a:t>Statistics governance</a:t>
            </a:r>
            <a:br>
              <a:rPr lang="en-GB" sz="2800" dirty="0" smtClean="0">
                <a:solidFill>
                  <a:srgbClr val="002060"/>
                </a:solidFill>
              </a:rPr>
            </a:b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857364"/>
            <a:ext cx="7488237" cy="4032250"/>
          </a:xfrm>
        </p:spPr>
        <p:txBody>
          <a:bodyPr/>
          <a:lstStyle/>
          <a:p>
            <a:r>
              <a:rPr lang="en-GB" sz="1800" dirty="0" smtClean="0">
                <a:solidFill>
                  <a:srgbClr val="002060"/>
                </a:solidFill>
              </a:rPr>
              <a:t>DECC statement of compliance with the Pre-release Access to Official Statistics Order 2008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DECC energy statistics revisions policy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UK Greenhouse Gas Emissions Statistics: Revisions Policy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DECC’s timetable of statistical releases for twelve months ahead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Statement on quality strategy principles and processes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Customer service and engagement statement 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Methodology notes detailing the surveys, data processes and data quality measures used in producing DECC's official statistics are published on </a:t>
            </a:r>
            <a:r>
              <a:rPr lang="en-GB" sz="1800" dirty="0" smtClean="0">
                <a:solidFill>
                  <a:srgbClr val="002060"/>
                </a:solidFill>
              </a:rPr>
              <a:t>the DECC Energy Sector Statistics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smtClean="0">
                <a:solidFill>
                  <a:srgbClr val="002060"/>
                </a:solidFill>
              </a:rPr>
              <a:t>web </a:t>
            </a:r>
            <a:r>
              <a:rPr lang="en-GB" sz="1800" dirty="0" smtClean="0">
                <a:solidFill>
                  <a:srgbClr val="002060"/>
                </a:solidFill>
              </a:rPr>
              <a:t>pages.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32143" t="18571" r="31250" b="7857"/>
          <a:stretch>
            <a:fillRect/>
          </a:stretch>
        </p:blipFill>
        <p:spPr bwMode="auto">
          <a:xfrm>
            <a:off x="857224" y="285728"/>
            <a:ext cx="506169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5400675" cy="366713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chemeClr val="tx1"/>
                </a:solidFill>
              </a:rPr>
              <a:t>Digest of UK Energy Statistics (DUKES)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 l="813"/>
          <a:stretch>
            <a:fillRect/>
          </a:stretch>
        </p:blipFill>
        <p:spPr bwMode="auto">
          <a:xfrm>
            <a:off x="869950" y="1976438"/>
            <a:ext cx="3302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2009775"/>
            <a:ext cx="3219450" cy="4410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1501775"/>
            <a:ext cx="5400675" cy="292100"/>
          </a:xfrm>
        </p:spPr>
        <p:txBody>
          <a:bodyPr/>
          <a:lstStyle/>
          <a:p>
            <a:pPr eaLnBrk="1" hangingPunct="1"/>
            <a:r>
              <a:rPr lang="en-GB" sz="1600" smtClean="0"/>
              <a:t>Energy Trends and QEP (Quarterly Energy Prices)</a:t>
            </a:r>
          </a:p>
        </p:txBody>
      </p:sp>
      <p:pic>
        <p:nvPicPr>
          <p:cNvPr id="3277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978025"/>
            <a:ext cx="3238500" cy="45815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2000250"/>
            <a:ext cx="3240088" cy="4586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1450975"/>
            <a:ext cx="5400675" cy="306388"/>
          </a:xfrm>
        </p:spPr>
        <p:txBody>
          <a:bodyPr/>
          <a:lstStyle/>
          <a:p>
            <a:pPr eaLnBrk="1" hangingPunct="1"/>
            <a:r>
              <a:rPr lang="en-GB" sz="1600" smtClean="0"/>
              <a:t>Energy in Brief and Energy Sector Indicators</a:t>
            </a:r>
          </a:p>
        </p:txBody>
      </p:sp>
      <p:pic>
        <p:nvPicPr>
          <p:cNvPr id="3379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895475"/>
            <a:ext cx="3400425" cy="4686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88" y="1914525"/>
            <a:ext cx="3360737" cy="4638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785794"/>
            <a:ext cx="3246431" cy="515927"/>
          </a:xfrm>
        </p:spPr>
        <p:txBody>
          <a:bodyPr/>
          <a:lstStyle/>
          <a:p>
            <a:r>
              <a:rPr lang="en-GB" sz="2800" dirty="0" smtClean="0"/>
              <a:t> </a:t>
            </a:r>
            <a:endParaRPr lang="en-GB" sz="28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</p:nvPr>
        </p:nvGraphicFramePr>
        <p:xfrm>
          <a:off x="214282" y="1428736"/>
          <a:ext cx="871543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285728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Energy Flow Chart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12725" y="1487488"/>
            <a:ext cx="86915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 b="1">
                <a:cs typeface="Arial" charset="0"/>
              </a:rPr>
              <a:t>DECC website - </a:t>
            </a:r>
            <a:r>
              <a:rPr lang="en-GB" b="1">
                <a:solidFill>
                  <a:srgbClr val="008080"/>
                </a:solidFill>
              </a:rPr>
              <a:t>http://decc.gov.uk/en/contents/cms/statistics.aspx</a:t>
            </a:r>
          </a:p>
          <a:p>
            <a:pPr algn="l">
              <a:spcBef>
                <a:spcPct val="50000"/>
              </a:spcBef>
            </a:pPr>
            <a:r>
              <a:rPr lang="en-GB" sz="1600" b="1"/>
              <a:t/>
            </a:r>
            <a:br>
              <a:rPr lang="en-GB" sz="1600" b="1"/>
            </a:br>
            <a:endParaRPr lang="en-GB" sz="1600" b="1"/>
          </a:p>
        </p:txBody>
      </p:sp>
      <p:pic>
        <p:nvPicPr>
          <p:cNvPr id="34819" name="Picture 17"/>
          <p:cNvPicPr>
            <a:picLocks noChangeAspect="1" noChangeArrowheads="1"/>
          </p:cNvPicPr>
          <p:nvPr/>
        </p:nvPicPr>
        <p:blipFill>
          <a:blip r:embed="rId3" cstate="print"/>
          <a:srcRect l="169" b="34962"/>
          <a:stretch>
            <a:fillRect/>
          </a:stretch>
        </p:blipFill>
        <p:spPr bwMode="auto">
          <a:xfrm>
            <a:off x="217488" y="2044700"/>
            <a:ext cx="8721725" cy="4260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/>
          <p:cNvPicPr>
            <a:picLocks noChangeAspect="1" noChangeArrowheads="1"/>
          </p:cNvPicPr>
          <p:nvPr/>
        </p:nvPicPr>
        <p:blipFill>
          <a:blip r:embed="rId2" cstate="print"/>
          <a:srcRect l="188" b="31166"/>
          <a:stretch>
            <a:fillRect/>
          </a:stretch>
        </p:blipFill>
        <p:spPr bwMode="auto">
          <a:xfrm>
            <a:off x="98425" y="1895475"/>
            <a:ext cx="8858250" cy="45815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1925"/>
            <a:ext cx="9144000" cy="1081088"/>
          </a:xfrm>
        </p:spPr>
        <p:txBody>
          <a:bodyPr/>
          <a:lstStyle/>
          <a:p>
            <a:pPr eaLnBrk="1" hangingPunct="1"/>
            <a:r>
              <a:rPr lang="en-GB" sz="1800" smtClean="0"/>
              <a:t>Publications - </a:t>
            </a:r>
            <a:r>
              <a:rPr lang="en-GB" sz="1700" smtClean="0">
                <a:solidFill>
                  <a:srgbClr val="008080"/>
                </a:solidFill>
              </a:rPr>
              <a:t>http://www.decc.gov.uk/en/content/cms/statistics/source/source.aspx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52413" y="1641475"/>
            <a:ext cx="8548687" cy="546100"/>
          </a:xfrm>
        </p:spPr>
        <p:txBody>
          <a:bodyPr/>
          <a:lstStyle/>
          <a:p>
            <a:r>
              <a:rPr lang="en-GB" sz="1800" dirty="0" smtClean="0"/>
              <a:t>Statistics about Climate Change - </a:t>
            </a:r>
            <a:r>
              <a:rPr lang="en-GB" sz="1500" dirty="0" smtClean="0">
                <a:solidFill>
                  <a:srgbClr val="008080"/>
                </a:solidFill>
              </a:rPr>
              <a:t>http://www.decc.gov.uk/en/content/cms/statistics/climate_change/climate_change.aspx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b="5600"/>
          <a:stretch>
            <a:fillRect/>
          </a:stretch>
        </p:blipFill>
        <p:spPr bwMode="auto">
          <a:xfrm>
            <a:off x="762000" y="2293938"/>
            <a:ext cx="7478713" cy="4411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6616700" cy="4032250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solidFill>
                  <a:schemeClr val="tx1"/>
                </a:solidFill>
              </a:rPr>
              <a:t>IRES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solidFill>
                  <a:schemeClr val="tx1"/>
                </a:solidFill>
              </a:rPr>
              <a:t>UK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solidFill>
                  <a:schemeClr val="tx1"/>
                </a:solidFill>
              </a:rPr>
              <a:t>DECC </a:t>
            </a:r>
            <a:r>
              <a:rPr lang="en-GB" sz="3600" dirty="0" smtClean="0">
                <a:solidFill>
                  <a:schemeClr val="tx1"/>
                </a:solidFill>
              </a:rPr>
              <a:t>energy statistics publications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0113" y="587375"/>
            <a:ext cx="5040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/>
              <a:t>Contents</a:t>
            </a:r>
            <a:endParaRPr lang="en-GB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5400675" cy="504825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IRES </a:t>
            </a:r>
            <a:r>
              <a:rPr lang="en-GB" sz="2800" dirty="0" smtClean="0">
                <a:solidFill>
                  <a:schemeClr val="tx1"/>
                </a:solidFill>
              </a:rPr>
              <a:t>Chapter</a:t>
            </a:r>
            <a:r>
              <a:rPr lang="en-GB" sz="2400" dirty="0" smtClean="0">
                <a:solidFill>
                  <a:schemeClr val="tx1"/>
                </a:solidFill>
              </a:rPr>
              <a:t> 10 - Dissemination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857364"/>
            <a:ext cx="7786742" cy="4214842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Official statistics should be made available to honour citizens’ entitlement to public information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Countries should have a clear dissemination policy covering: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Scope of data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Reference period and timetable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Revisions policy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Metadata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Policy to be user orientated reaching and serving all user groups</a:t>
            </a: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5400675" cy="504825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Confidentiality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857364"/>
            <a:ext cx="7786742" cy="4214842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Individual data collected should be kept confidential</a:t>
            </a: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Techniques should be employed to protect confidentiality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Aggregation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Suppression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Controlled rounding or perturbation</a:t>
            </a:r>
          </a:p>
          <a:p>
            <a:pPr lvl="1"/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Disclosure control</a:t>
            </a: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5400675" cy="504825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Confidentiality – cont.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358246" cy="4786346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But – rules to be implemented to promote access to data while ensuring confidentiality – so ensuring relevance of data.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dirty="0" smtClean="0">
                <a:solidFill>
                  <a:schemeClr val="tx1"/>
                </a:solidFill>
              </a:rPr>
              <a:t>Confidential data to be reported in full at next higher level of aggregate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dirty="0" smtClean="0">
                <a:solidFill>
                  <a:schemeClr val="tx1"/>
                </a:solidFill>
              </a:rPr>
              <a:t>Data which are publicly available are fully used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dirty="0" smtClean="0">
                <a:solidFill>
                  <a:schemeClr val="tx1"/>
                </a:solidFill>
              </a:rPr>
              <a:t>Permission sought, with or without, time delay  from concerned data reporters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dirty="0" smtClean="0">
                <a:solidFill>
                  <a:schemeClr val="tx1"/>
                </a:solidFill>
              </a:rPr>
              <a:t>Passive confidentiality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dirty="0" smtClean="0">
                <a:solidFill>
                  <a:schemeClr val="tx1"/>
                </a:solidFill>
              </a:rPr>
              <a:t>Publish confidentiality rules where data can be disseminated provided “excessive damage” not caused to concerned entity</a:t>
            </a: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5614989" cy="719139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Reference period and timetable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8072494" cy="4643470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chemeClr val="tx1"/>
                </a:solidFill>
              </a:rPr>
              <a:t>Countries should pre-announce and publicise dates for publication</a:t>
            </a:r>
          </a:p>
          <a:p>
            <a:pPr eaLnBrk="1" hangingPunct="1"/>
            <a:r>
              <a:rPr lang="en-GB" sz="2000" dirty="0" smtClean="0">
                <a:solidFill>
                  <a:schemeClr val="tx1"/>
                </a:solidFill>
              </a:rPr>
              <a:t>Countries encouraged to release: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Monthly data within 2 calendar months after end of reference period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Quarterly data within 3 calendar months after end of quarter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Annual data within 15 calendar months after end of year</a:t>
            </a:r>
          </a:p>
          <a:p>
            <a:pPr eaLnBrk="1" hangingPunct="1"/>
            <a:r>
              <a:rPr lang="en-GB" sz="2000" dirty="0" smtClean="0">
                <a:solidFill>
                  <a:schemeClr val="tx1"/>
                </a:solidFill>
              </a:rPr>
              <a:t>Ideally though data released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Monthly within 1 calendar month on specific flows and products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Annual within 9 to 12 calendar months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Note: trade off between timeliness, reliability and accuracy</a:t>
            </a:r>
          </a:p>
          <a:p>
            <a:pPr eaLnBrk="1" hangingPunct="1"/>
            <a:endParaRPr lang="en-GB" sz="2000" dirty="0" smtClean="0">
              <a:solidFill>
                <a:schemeClr val="tx1"/>
              </a:solidFill>
            </a:endParaRPr>
          </a:p>
          <a:p>
            <a:pPr eaLnBrk="1" hangingPunct="1"/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5400675" cy="504825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Revisions policy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857364"/>
            <a:ext cx="7786742" cy="4214842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Countries should develop a revisions policy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Provisional data should be revised when new and more accurate data become available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Two main types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Routine revisions when new more accurate data become available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Major / special revisions taking on changes in concepts, definitions, classifications and changes in data sources</a:t>
            </a: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5400675" cy="504825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Dissemination formats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857364"/>
            <a:ext cx="7786742" cy="4214842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Chosen to meet users’ needs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Electronic and/or paper formats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Metadata should be published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Sent to international organisations</a:t>
            </a: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5400675" cy="504825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Material Produced by the UK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857364"/>
            <a:ext cx="7488237" cy="4032250"/>
          </a:xfrm>
        </p:spPr>
        <p:txBody>
          <a:bodyPr/>
          <a:lstStyle/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Digest of UK Energy Statistics (DUKES)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Energy consumption in the UK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Energy sector indicators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UK Energy in brief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Energy Trends 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Quarterly Energy Prices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Sub - regional energy data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Fuel Poverty report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UK greenhouse gas emissions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Local Authority carbon dioxide emissions</a:t>
            </a:r>
          </a:p>
          <a:p>
            <a:pPr eaLnBrk="1" hangingPunct="1"/>
            <a:r>
              <a:rPr lang="en-GB" sz="1900" dirty="0" smtClean="0">
                <a:solidFill>
                  <a:schemeClr val="tx1"/>
                </a:solidFill>
              </a:rPr>
              <a:t>Plus regular briefings, input to PQs etc.</a:t>
            </a:r>
          </a:p>
          <a:p>
            <a:pPr eaLnBrk="1" hangingPunct="1"/>
            <a:endParaRPr lang="en-GB" dirty="0" smtClean="0">
              <a:solidFill>
                <a:schemeClr val="tx1"/>
              </a:solidFill>
            </a:endParaRPr>
          </a:p>
          <a:p>
            <a:pPr eaLnBrk="1" hangingPunct="1"/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c_pp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decc_ppt_template</Template>
  <TotalTime>1372</TotalTime>
  <Words>507</Words>
  <Application>Microsoft Office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decc_ppt_template</vt:lpstr>
      <vt:lpstr>Data dissemination</vt:lpstr>
      <vt:lpstr>Slide 2</vt:lpstr>
      <vt:lpstr>IRES Chapter 10 - Dissemination</vt:lpstr>
      <vt:lpstr>Confidentiality</vt:lpstr>
      <vt:lpstr>Confidentiality – cont.</vt:lpstr>
      <vt:lpstr>Reference period and timetable</vt:lpstr>
      <vt:lpstr>Revisions policy</vt:lpstr>
      <vt:lpstr>Dissemination formats</vt:lpstr>
      <vt:lpstr>Material Produced by the UK</vt:lpstr>
      <vt:lpstr>Statistics governance </vt:lpstr>
      <vt:lpstr>Slide 11</vt:lpstr>
      <vt:lpstr>Digest of UK Energy Statistics (DUKES)</vt:lpstr>
      <vt:lpstr>Energy Trends and QEP (Quarterly Energy Prices)</vt:lpstr>
      <vt:lpstr>Energy in Brief and Energy Sector Indicators</vt:lpstr>
      <vt:lpstr> </vt:lpstr>
      <vt:lpstr>Slide 16</vt:lpstr>
      <vt:lpstr>Publications - http://www.decc.gov.uk/en/content/cms/statistics/source/source.aspx </vt:lpstr>
      <vt:lpstr>Statistics about Climate Change - http://www.decc.gov.uk/en/content/cms/statistics/climate_change/climate_change.aspx</vt:lpstr>
    </vt:vector>
  </TitlesOfParts>
  <Company>DECC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Energy Statistics</dc:title>
  <dc:creator>imacleay</dc:creator>
  <cp:lastModifiedBy>imacleay</cp:lastModifiedBy>
  <cp:revision>113</cp:revision>
  <dcterms:created xsi:type="dcterms:W3CDTF">2011-09-09T11:01:28Z</dcterms:created>
  <dcterms:modified xsi:type="dcterms:W3CDTF">2011-09-23T09:12:27Z</dcterms:modified>
</cp:coreProperties>
</file>