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70" r:id="rId3"/>
    <p:sldId id="371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379" r:id="rId12"/>
    <p:sldId id="380" r:id="rId13"/>
    <p:sldId id="381" r:id="rId14"/>
    <p:sldId id="382" r:id="rId15"/>
    <p:sldId id="383" r:id="rId16"/>
    <p:sldId id="384" r:id="rId17"/>
    <p:sldId id="385" r:id="rId18"/>
    <p:sldId id="386" r:id="rId19"/>
    <p:sldId id="387" r:id="rId20"/>
  </p:sldIdLst>
  <p:sldSz cx="9144000" cy="6858000" type="screen4x3"/>
  <p:notesSz cx="6662738" cy="98329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AA7E"/>
    <a:srgbClr val="00AEEF"/>
    <a:srgbClr val="7B797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75" autoAdjust="0"/>
    <p:restoredTop sz="94680" autoAdjust="0"/>
  </p:normalViewPr>
  <p:slideViewPr>
    <p:cSldViewPr>
      <p:cViewPr>
        <p:scale>
          <a:sx n="90" d="100"/>
          <a:sy n="90" d="100"/>
        </p:scale>
        <p:origin x="-1878" y="-414"/>
      </p:cViewPr>
      <p:guideLst>
        <p:guide orient="horz" pos="164"/>
        <p:guide pos="5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7186" cy="4916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1"/>
            <a:ext cx="2887186" cy="4916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38DCB-700E-4544-B79C-84DE3FF4C8D4}" type="datetimeFigureOut">
              <a:rPr lang="en-US" smtClean="0"/>
              <a:pPr/>
              <a:t>9/22/2011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39620"/>
            <a:ext cx="2887186" cy="4916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339620"/>
            <a:ext cx="2887186" cy="4916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21F4F-869A-40A8-92A7-9C94FB3B586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7186" cy="4916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0" y="1"/>
            <a:ext cx="2887186" cy="4916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62543-2FCA-4B09-A58D-D27E799E2F7C}" type="datetimeFigureOut">
              <a:rPr lang="en-US" smtClean="0"/>
              <a:pPr/>
              <a:t>9/22/2011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4713" y="738188"/>
            <a:ext cx="4914900" cy="3687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670663"/>
            <a:ext cx="5330190" cy="44248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39620"/>
            <a:ext cx="2887186" cy="4916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0" y="9339620"/>
            <a:ext cx="2887186" cy="4916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ED220-8C3F-49E1-B30E-0FDC842D5AB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 descr="front com"/>
          <p:cNvPicPr>
            <a:picLocks noChangeAspect="1" noChangeArrowheads="1"/>
          </p:cNvPicPr>
          <p:nvPr userDrawn="1"/>
        </p:nvPicPr>
        <p:blipFill>
          <a:blip r:embed="rId2" cstate="print"/>
          <a:srcRect l="8195" t="3648" r="7840" b="7307"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916113"/>
            <a:ext cx="7772400" cy="1441450"/>
          </a:xfrm>
        </p:spPr>
        <p:txBody>
          <a:bodyPr/>
          <a:lstStyle>
            <a:lvl1pPr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357563"/>
            <a:ext cx="7775575" cy="1223962"/>
          </a:xfrm>
        </p:spPr>
        <p:txBody>
          <a:bodyPr/>
          <a:lstStyle>
            <a:lvl1pPr marL="0" indent="0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6688" y="142875"/>
            <a:ext cx="1871662" cy="5878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42875"/>
            <a:ext cx="5464175" cy="5878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989138"/>
            <a:ext cx="3667125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989138"/>
            <a:ext cx="3668712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front com"/>
          <p:cNvPicPr>
            <a:picLocks noChangeAspect="1" noChangeArrowheads="1"/>
          </p:cNvPicPr>
          <p:nvPr/>
        </p:nvPicPr>
        <p:blipFill>
          <a:blip r:embed="rId26" cstate="print"/>
          <a:srcRect l="8195" t="3648" r="7840" b="77693"/>
          <a:stretch>
            <a:fillRect/>
          </a:stretch>
        </p:blipFill>
        <p:spPr bwMode="auto">
          <a:xfrm>
            <a:off x="0" y="0"/>
            <a:ext cx="9144000" cy="143668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42875"/>
            <a:ext cx="54006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989138"/>
            <a:ext cx="7488237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0" r:id="rId18"/>
    <p:sldLayoutId id="2147483671" r:id="rId19"/>
    <p:sldLayoutId id="2147483672" r:id="rId20"/>
    <p:sldLayoutId id="2147483673" r:id="rId21"/>
    <p:sldLayoutId id="2147483674" r:id="rId22"/>
    <p:sldLayoutId id="2147483675" r:id="rId23"/>
    <p:sldLayoutId id="2147483676" r:id="rId2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700">
          <a:solidFill>
            <a:srgbClr val="7B797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700">
          <a:solidFill>
            <a:srgbClr val="7B797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700">
          <a:solidFill>
            <a:srgbClr val="7B797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700">
          <a:solidFill>
            <a:srgbClr val="7B797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UK </a:t>
            </a:r>
            <a:r>
              <a:rPr lang="en-GB" dirty="0" smtClean="0"/>
              <a:t>Gas </a:t>
            </a:r>
            <a:r>
              <a:rPr lang="en-GB" dirty="0" smtClean="0"/>
              <a:t>Statistics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Iain MacLeay – </a:t>
            </a:r>
            <a:r>
              <a:rPr lang="en-US" sz="2400" dirty="0" smtClean="0"/>
              <a:t>Head Energy Balances, Prices and Publications</a:t>
            </a:r>
            <a:endParaRPr lang="en-US" sz="2400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900113" y="4724400"/>
            <a:ext cx="26638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700" dirty="0" smtClean="0">
                <a:solidFill>
                  <a:schemeClr val="bg1"/>
                </a:solidFill>
              </a:rPr>
              <a:t>Date </a:t>
            </a:r>
            <a:r>
              <a:rPr lang="en-GB" sz="1700" dirty="0" smtClean="0">
                <a:solidFill>
                  <a:schemeClr val="bg1"/>
                </a:solidFill>
              </a:rPr>
              <a:t>29 </a:t>
            </a:r>
            <a:r>
              <a:rPr lang="en-GB" sz="1700" dirty="0" smtClean="0">
                <a:solidFill>
                  <a:schemeClr val="bg1"/>
                </a:solidFill>
              </a:rPr>
              <a:t>September 2011</a:t>
            </a:r>
            <a:endParaRPr lang="en-GB" sz="1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14813" y="1500188"/>
            <a:ext cx="3500437" cy="5178425"/>
          </a:xfrm>
        </p:spPr>
      </p:pic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571500" y="2571750"/>
            <a:ext cx="32146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000"/>
              <a:t>UK Gas Trade Map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From National grid</a:t>
            </a:r>
          </a:p>
          <a:p>
            <a:pPr marL="800100" lvl="1" indent="-342900">
              <a:buFontTx/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Long range – Rough (depleted gas field)</a:t>
            </a:r>
          </a:p>
          <a:p>
            <a:pPr marL="800100" lvl="1" indent="-342900">
              <a:buFontTx/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Medium – mainly salt caverns</a:t>
            </a:r>
          </a:p>
          <a:p>
            <a:pPr marL="800100" lvl="1" indent="-342900">
              <a:buFontTx/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Short range – LNG at end of pipelines to maintain pressure</a:t>
            </a:r>
          </a:p>
          <a:p>
            <a:pPr>
              <a:buFontTx/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Published daily on web site – DECC take monthly data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500042"/>
            <a:ext cx="45720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GB" sz="3200" b="1" dirty="0" smtClean="0"/>
              <a:t>Stocks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1285875"/>
            <a:ext cx="7715250" cy="387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714375" y="1428750"/>
            <a:ext cx="2138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PPRS – admin source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928688" y="5143500"/>
            <a:ext cx="2559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National grid / trade data</a:t>
            </a: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4286250" y="5286375"/>
            <a:ext cx="3095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Survey of electricity generators</a:t>
            </a:r>
          </a:p>
        </p:txBody>
      </p:sp>
      <p:sp>
        <p:nvSpPr>
          <p:cNvPr id="14342" name="TextBox 5"/>
          <p:cNvSpPr txBox="1">
            <a:spLocks noChangeArrowheads="1"/>
          </p:cNvSpPr>
          <p:nvPr/>
        </p:nvSpPr>
        <p:spPr bwMode="auto">
          <a:xfrm>
            <a:off x="4286250" y="5786438"/>
            <a:ext cx="2555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Survey of auto-producers</a:t>
            </a:r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5000625" y="1214438"/>
            <a:ext cx="2571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Main gas survey</a:t>
            </a:r>
          </a:p>
        </p:txBody>
      </p:sp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5000625" y="1571625"/>
            <a:ext cx="1843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Other gas surveys</a:t>
            </a:r>
          </a:p>
        </p:txBody>
      </p:sp>
      <p:sp>
        <p:nvSpPr>
          <p:cNvPr id="14345" name="TextBox 8"/>
          <p:cNvSpPr txBox="1">
            <a:spLocks noChangeArrowheads="1"/>
          </p:cNvSpPr>
          <p:nvPr/>
        </p:nvSpPr>
        <p:spPr bwMode="auto">
          <a:xfrm>
            <a:off x="5000625" y="1928813"/>
            <a:ext cx="1198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Other data</a:t>
            </a:r>
          </a:p>
        </p:txBody>
      </p:sp>
      <p:sp>
        <p:nvSpPr>
          <p:cNvPr id="14346" name="TextBox 9"/>
          <p:cNvSpPr txBox="1">
            <a:spLocks noChangeArrowheads="1"/>
          </p:cNvSpPr>
          <p:nvPr/>
        </p:nvSpPr>
        <p:spPr bwMode="auto">
          <a:xfrm>
            <a:off x="5072063" y="2286000"/>
            <a:ext cx="15573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EU-ETS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357158" y="500042"/>
            <a:ext cx="7889875" cy="730250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chemeClr val="tx1"/>
                </a:solidFill>
              </a:rPr>
              <a:t>Gas for electricity generation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85786" y="1857364"/>
            <a:ext cx="7488237" cy="4032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400" dirty="0" smtClean="0">
                <a:solidFill>
                  <a:schemeClr val="tx1"/>
                </a:solidFill>
              </a:rPr>
              <a:t>Survey of main power producers</a:t>
            </a:r>
          </a:p>
          <a:p>
            <a:pPr eaLnBrk="1" hangingPunct="1"/>
            <a:r>
              <a:rPr lang="en-GB" sz="2000" dirty="0" smtClean="0">
                <a:solidFill>
                  <a:schemeClr val="tx1"/>
                </a:solidFill>
              </a:rPr>
              <a:t>Used as input for other fuels – so not specifically a gas survey (70 forms on monthly basis, 32 of which have gas data)</a:t>
            </a:r>
          </a:p>
          <a:p>
            <a:pPr eaLnBrk="1" hangingPunct="1">
              <a:buFontTx/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Survey of auto-producers</a:t>
            </a:r>
          </a:p>
          <a:p>
            <a:pPr eaLnBrk="1" hangingPunct="1"/>
            <a:r>
              <a:rPr lang="en-GB" sz="2000" dirty="0" smtClean="0">
                <a:solidFill>
                  <a:schemeClr val="tx1"/>
                </a:solidFill>
              </a:rPr>
              <a:t>Again survey of all fuels – (100 forms on a quarterly basis, 75 report gas)</a:t>
            </a:r>
          </a:p>
          <a:p>
            <a:pPr eaLnBrk="1" hangingPunct="1"/>
            <a:r>
              <a:rPr lang="en-GB" sz="2000" dirty="0" smtClean="0">
                <a:solidFill>
                  <a:schemeClr val="tx1"/>
                </a:solidFill>
              </a:rPr>
              <a:t>Heat production data also obtained</a:t>
            </a:r>
          </a:p>
          <a:p>
            <a:pPr eaLnBrk="1" hangingPunct="1">
              <a:buFontTx/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Secondary survey data</a:t>
            </a:r>
          </a:p>
          <a:p>
            <a:pPr eaLnBrk="1" hangingPunct="1"/>
            <a:r>
              <a:rPr lang="en-GB" sz="2000" dirty="0" smtClean="0">
                <a:solidFill>
                  <a:schemeClr val="tx1"/>
                </a:solidFill>
              </a:rPr>
              <a:t>Questions on electricity generation also asked on quarterly gas survey (used for verification)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357158" y="357166"/>
            <a:ext cx="7889875" cy="730250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chemeClr val="tx1"/>
                </a:solidFill>
              </a:rPr>
              <a:t>Energy Industry Use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57224" y="1857364"/>
            <a:ext cx="7488237" cy="4032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800" dirty="0" smtClean="0">
                <a:solidFill>
                  <a:schemeClr val="tx1"/>
                </a:solidFill>
              </a:rPr>
              <a:t>Most data from PPRS admin system re gas use in oil and gas extraction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solidFill>
                  <a:schemeClr val="tx1"/>
                </a:solidFill>
              </a:rPr>
              <a:t>From survey of oil refineries 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solidFill>
                  <a:schemeClr val="tx1"/>
                </a:solidFill>
              </a:rPr>
              <a:t>Data from Iron &amp; Steel Statistics Bureau for use in blast furnaces (monthly)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solidFill>
                  <a:schemeClr val="tx1"/>
                </a:solidFill>
              </a:rPr>
              <a:t>Data from National Grid re losses</a:t>
            </a:r>
            <a:endParaRPr lang="en-GB" sz="2400" dirty="0" smtClean="0">
              <a:solidFill>
                <a:schemeClr val="tx1"/>
              </a:solidFill>
            </a:endParaRPr>
          </a:p>
          <a:p>
            <a:pPr lvl="1" eaLnBrk="1" hangingPunct="1">
              <a:buFontTx/>
              <a:buNone/>
            </a:pPr>
            <a:endParaRPr lang="en-GB" sz="2800" dirty="0" smtClean="0">
              <a:solidFill>
                <a:schemeClr val="tx1"/>
              </a:solidFill>
            </a:endParaRPr>
          </a:p>
          <a:p>
            <a:pPr eaLnBrk="1" hangingPunct="1"/>
            <a:endParaRPr lang="en-GB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357158" y="428604"/>
            <a:ext cx="7889875" cy="730250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chemeClr val="tx1"/>
                </a:solidFill>
              </a:rPr>
              <a:t>Final consumption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85786" y="1785926"/>
            <a:ext cx="7488237" cy="4032250"/>
          </a:xfrm>
        </p:spPr>
        <p:txBody>
          <a:bodyPr/>
          <a:lstStyle/>
          <a:p>
            <a:pPr eaLnBrk="1" hangingPunct="1"/>
            <a:r>
              <a:rPr lang="en-GB" sz="2800" dirty="0" smtClean="0">
                <a:solidFill>
                  <a:schemeClr val="tx1"/>
                </a:solidFill>
              </a:rPr>
              <a:t>Survey of main gas suppliers – quarterly for headline data, annual for detailed breakdown – 23 firms account for 95% of gas sales – semi compulsory with new EU legislation</a:t>
            </a:r>
          </a:p>
          <a:p>
            <a:pPr eaLnBrk="1" hangingPunct="1"/>
            <a:r>
              <a:rPr lang="en-GB" sz="2800" dirty="0" smtClean="0">
                <a:solidFill>
                  <a:schemeClr val="tx1"/>
                </a:solidFill>
              </a:rPr>
              <a:t>Survey of small gas companies – annual with request for likely sales in coming year – 70 firms - voluntary 25% response</a:t>
            </a:r>
          </a:p>
          <a:p>
            <a:pPr eaLnBrk="1" hangingPunct="1"/>
            <a:endParaRPr lang="en-GB" sz="2400" dirty="0" smtClean="0">
              <a:solidFill>
                <a:schemeClr val="tx1"/>
              </a:solidFill>
            </a:endParaRPr>
          </a:p>
          <a:p>
            <a:pPr lvl="1" eaLnBrk="1" hangingPunct="1">
              <a:buFontTx/>
              <a:buNone/>
            </a:pPr>
            <a:endParaRPr lang="en-GB" sz="2800" dirty="0" smtClean="0">
              <a:solidFill>
                <a:schemeClr val="tx1"/>
              </a:solidFill>
            </a:endParaRPr>
          </a:p>
          <a:p>
            <a:pPr eaLnBrk="1" hangingPunct="1"/>
            <a:endParaRPr lang="en-GB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0" y="1857375"/>
            <a:ext cx="4787900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Content Placeholder 6"/>
          <p:cNvSpPr>
            <a:spLocks noGrp="1"/>
          </p:cNvSpPr>
          <p:nvPr>
            <p:ph idx="1"/>
          </p:nvPr>
        </p:nvSpPr>
        <p:spPr>
          <a:xfrm>
            <a:off x="642938" y="1857375"/>
            <a:ext cx="7745412" cy="4164013"/>
          </a:xfrm>
        </p:spPr>
        <p:txBody>
          <a:bodyPr/>
          <a:lstStyle/>
          <a:p>
            <a:pPr>
              <a:buFontTx/>
              <a:buNone/>
            </a:pPr>
            <a:r>
              <a:rPr lang="en-GB" smtClean="0"/>
              <a:t> </a:t>
            </a:r>
          </a:p>
        </p:txBody>
      </p:sp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1714500"/>
            <a:ext cx="2586038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357166"/>
            <a:ext cx="7889875" cy="730250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chemeClr val="tx1"/>
                </a:solidFill>
              </a:rPr>
              <a:t>Additional data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85786" y="1785926"/>
            <a:ext cx="7488237" cy="4032250"/>
          </a:xfrm>
        </p:spPr>
        <p:txBody>
          <a:bodyPr/>
          <a:lstStyle/>
          <a:p>
            <a:pPr eaLnBrk="1" hangingPunct="1"/>
            <a:r>
              <a:rPr lang="en-GB" sz="2800" dirty="0" smtClean="0">
                <a:solidFill>
                  <a:schemeClr val="tx1"/>
                </a:solidFill>
              </a:rPr>
              <a:t>Meter point data – 22½ million domestic meters, 300,000 non-domestic meters</a:t>
            </a:r>
          </a:p>
          <a:p>
            <a:pPr eaLnBrk="1" hangingPunct="1"/>
            <a:r>
              <a:rPr lang="en-GB" sz="2800" dirty="0" smtClean="0">
                <a:solidFill>
                  <a:schemeClr val="tx1"/>
                </a:solidFill>
              </a:rPr>
              <a:t>EU-ETS – statistical returns supplied to UK Environment Agency</a:t>
            </a:r>
          </a:p>
          <a:p>
            <a:pPr eaLnBrk="1" hangingPunct="1"/>
            <a:r>
              <a:rPr lang="en-GB" sz="2800" dirty="0" smtClean="0">
                <a:solidFill>
                  <a:schemeClr val="tx1"/>
                </a:solidFill>
              </a:rPr>
              <a:t>Price surveys</a:t>
            </a:r>
          </a:p>
          <a:p>
            <a:pPr eaLnBrk="1" hangingPunct="1"/>
            <a:r>
              <a:rPr lang="en-GB" sz="2800" dirty="0" smtClean="0">
                <a:solidFill>
                  <a:schemeClr val="tx1"/>
                </a:solidFill>
              </a:rPr>
              <a:t>Modelling of effects of temperature on demand</a:t>
            </a:r>
            <a:endParaRPr lang="en-GB" sz="2400" dirty="0" smtClean="0">
              <a:solidFill>
                <a:schemeClr val="tx1"/>
              </a:solidFill>
            </a:endParaRPr>
          </a:p>
          <a:p>
            <a:pPr lvl="1" eaLnBrk="1" hangingPunct="1">
              <a:buFontTx/>
              <a:buNone/>
            </a:pPr>
            <a:endParaRPr lang="en-GB" sz="2800" dirty="0" smtClean="0">
              <a:solidFill>
                <a:schemeClr val="tx1"/>
              </a:solidFill>
            </a:endParaRPr>
          </a:p>
          <a:p>
            <a:pPr eaLnBrk="1" hangingPunct="1"/>
            <a:endParaRPr lang="en-GB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357166"/>
            <a:ext cx="7889875" cy="730250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chemeClr val="tx1"/>
                </a:solidFill>
              </a:rPr>
              <a:t>Publication frequency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28662" y="1785926"/>
            <a:ext cx="7488237" cy="4032250"/>
          </a:xfrm>
        </p:spPr>
        <p:txBody>
          <a:bodyPr/>
          <a:lstStyle/>
          <a:p>
            <a:pPr eaLnBrk="1" hangingPunct="1"/>
            <a:r>
              <a:rPr lang="en-GB" sz="2800" dirty="0" smtClean="0">
                <a:solidFill>
                  <a:schemeClr val="tx1"/>
                </a:solidFill>
              </a:rPr>
              <a:t>Supply – monthly</a:t>
            </a:r>
          </a:p>
          <a:p>
            <a:pPr eaLnBrk="1" hangingPunct="1"/>
            <a:r>
              <a:rPr lang="en-GB" sz="2800" dirty="0" smtClean="0">
                <a:solidFill>
                  <a:schemeClr val="tx1"/>
                </a:solidFill>
              </a:rPr>
              <a:t>Gas balance – quarterly (no breakdown of industry available, or energy own use)</a:t>
            </a:r>
          </a:p>
          <a:p>
            <a:pPr eaLnBrk="1" hangingPunct="1"/>
            <a:r>
              <a:rPr lang="en-GB" sz="2800" dirty="0" smtClean="0">
                <a:solidFill>
                  <a:schemeClr val="tx1"/>
                </a:solidFill>
              </a:rPr>
              <a:t>Full gas balance – annual</a:t>
            </a:r>
          </a:p>
          <a:p>
            <a:pPr eaLnBrk="1" hangingPunct="1"/>
            <a:endParaRPr lang="en-GB" sz="28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GB" sz="2800" dirty="0" smtClean="0">
                <a:solidFill>
                  <a:schemeClr val="tx1"/>
                </a:solidFill>
              </a:rPr>
              <a:t>Monthly – web</a:t>
            </a:r>
          </a:p>
          <a:p>
            <a:pPr eaLnBrk="1" hangingPunct="1"/>
            <a:r>
              <a:rPr lang="en-GB" sz="2800" dirty="0" smtClean="0">
                <a:solidFill>
                  <a:schemeClr val="tx1"/>
                </a:solidFill>
              </a:rPr>
              <a:t>Quarterly/annual – web and paper publication</a:t>
            </a:r>
            <a:endParaRPr lang="en-GB" sz="2400" dirty="0" smtClean="0">
              <a:solidFill>
                <a:schemeClr val="tx1"/>
              </a:solidFill>
            </a:endParaRPr>
          </a:p>
          <a:p>
            <a:pPr lvl="1" eaLnBrk="1" hangingPunct="1">
              <a:buFontTx/>
              <a:buNone/>
            </a:pPr>
            <a:endParaRPr lang="en-GB" sz="2800" dirty="0" smtClean="0">
              <a:solidFill>
                <a:schemeClr val="tx1"/>
              </a:solidFill>
            </a:endParaRPr>
          </a:p>
          <a:p>
            <a:pPr eaLnBrk="1" hangingPunct="1"/>
            <a:endParaRPr lang="en-GB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357166"/>
            <a:ext cx="7889875" cy="730250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85786" y="1857364"/>
            <a:ext cx="7488237" cy="4032250"/>
          </a:xfrm>
        </p:spPr>
        <p:txBody>
          <a:bodyPr/>
          <a:lstStyle/>
          <a:p>
            <a:pPr eaLnBrk="1" hangingPunct="1"/>
            <a:r>
              <a:rPr lang="en-GB" sz="2800" dirty="0" smtClean="0">
                <a:solidFill>
                  <a:schemeClr val="tx1"/>
                </a:solidFill>
              </a:rPr>
              <a:t>Complex picture</a:t>
            </a:r>
          </a:p>
          <a:p>
            <a:pPr eaLnBrk="1" hangingPunct="1"/>
            <a:r>
              <a:rPr lang="en-GB" sz="2800" dirty="0" smtClean="0">
                <a:solidFill>
                  <a:schemeClr val="tx1"/>
                </a:solidFill>
              </a:rPr>
              <a:t>Mix of admin data and statistical surveys</a:t>
            </a:r>
          </a:p>
          <a:p>
            <a:pPr eaLnBrk="1" hangingPunct="1"/>
            <a:r>
              <a:rPr lang="en-GB" sz="2800" dirty="0" smtClean="0">
                <a:solidFill>
                  <a:schemeClr val="tx1"/>
                </a:solidFill>
              </a:rPr>
              <a:t>Best practice keys:</a:t>
            </a:r>
          </a:p>
          <a:p>
            <a:pPr lvl="1" eaLnBrk="1" hangingPunct="1"/>
            <a:r>
              <a:rPr lang="en-GB" sz="2800" dirty="0" smtClean="0">
                <a:solidFill>
                  <a:schemeClr val="tx1"/>
                </a:solidFill>
              </a:rPr>
              <a:t>Choose the right data collection method</a:t>
            </a:r>
          </a:p>
          <a:p>
            <a:pPr lvl="1" eaLnBrk="1" hangingPunct="1"/>
            <a:r>
              <a:rPr lang="en-GB" sz="2800" dirty="0" smtClean="0">
                <a:solidFill>
                  <a:schemeClr val="tx1"/>
                </a:solidFill>
              </a:rPr>
              <a:t>Examine secondary data</a:t>
            </a:r>
            <a:endParaRPr lang="en-GB" sz="2400" dirty="0" smtClean="0">
              <a:solidFill>
                <a:schemeClr val="tx1"/>
              </a:solidFill>
            </a:endParaRPr>
          </a:p>
          <a:p>
            <a:pPr lvl="1" eaLnBrk="1" hangingPunct="1">
              <a:buFontTx/>
              <a:buNone/>
            </a:pPr>
            <a:endParaRPr lang="en-GB" sz="2800" dirty="0" smtClean="0">
              <a:solidFill>
                <a:schemeClr val="tx1"/>
              </a:solidFill>
            </a:endParaRPr>
          </a:p>
          <a:p>
            <a:pPr eaLnBrk="1" hangingPunct="1"/>
            <a:endParaRPr lang="en-GB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200" dirty="0" smtClean="0">
                <a:solidFill>
                  <a:schemeClr val="tx1"/>
                </a:solidFill>
              </a:rPr>
              <a:t>Contents</a:t>
            </a: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00113" y="2133600"/>
            <a:ext cx="7488237" cy="4032250"/>
          </a:xfrm>
        </p:spPr>
        <p:txBody>
          <a:bodyPr/>
          <a:lstStyle/>
          <a:p>
            <a:pPr eaLnBrk="1" hangingPunct="1"/>
            <a:r>
              <a:rPr lang="en-GB" sz="2400" dirty="0" smtClean="0">
                <a:solidFill>
                  <a:schemeClr val="tx1"/>
                </a:solidFill>
              </a:rPr>
              <a:t>Overview of UK gas flows</a:t>
            </a:r>
          </a:p>
          <a:p>
            <a:pPr eaLnBrk="1" hangingPunct="1"/>
            <a:r>
              <a:rPr lang="en-GB" sz="2400" dirty="0" smtClean="0">
                <a:solidFill>
                  <a:schemeClr val="tx1"/>
                </a:solidFill>
              </a:rPr>
              <a:t>Production data – admin source</a:t>
            </a:r>
          </a:p>
          <a:p>
            <a:pPr eaLnBrk="1" hangingPunct="1"/>
            <a:r>
              <a:rPr lang="en-GB" sz="2400" dirty="0" smtClean="0">
                <a:solidFill>
                  <a:schemeClr val="tx1"/>
                </a:solidFill>
              </a:rPr>
              <a:t>Trade data</a:t>
            </a:r>
          </a:p>
          <a:p>
            <a:pPr eaLnBrk="1" hangingPunct="1"/>
            <a:r>
              <a:rPr lang="en-GB" sz="2400" dirty="0" smtClean="0">
                <a:solidFill>
                  <a:schemeClr val="tx1"/>
                </a:solidFill>
              </a:rPr>
              <a:t>Electricity generation</a:t>
            </a:r>
          </a:p>
          <a:p>
            <a:pPr eaLnBrk="1" hangingPunct="1"/>
            <a:r>
              <a:rPr lang="en-GB" sz="2400" dirty="0" smtClean="0">
                <a:solidFill>
                  <a:schemeClr val="tx1"/>
                </a:solidFill>
              </a:rPr>
              <a:t>Energy industry use</a:t>
            </a:r>
          </a:p>
          <a:p>
            <a:pPr eaLnBrk="1" hangingPunct="1"/>
            <a:r>
              <a:rPr lang="en-GB" sz="2400" dirty="0" smtClean="0">
                <a:solidFill>
                  <a:schemeClr val="tx1"/>
                </a:solidFill>
              </a:rPr>
              <a:t>Final consumption</a:t>
            </a:r>
          </a:p>
          <a:p>
            <a:pPr eaLnBrk="1" hangingPunct="1"/>
            <a:r>
              <a:rPr lang="en-GB" sz="2400" dirty="0" smtClean="0">
                <a:solidFill>
                  <a:schemeClr val="tx1"/>
                </a:solidFill>
              </a:rPr>
              <a:t>Secondary and other data</a:t>
            </a:r>
          </a:p>
          <a:p>
            <a:pPr eaLnBrk="1" hangingPunct="1"/>
            <a:r>
              <a:rPr lang="en-GB" sz="2400" dirty="0" smtClean="0">
                <a:solidFill>
                  <a:schemeClr val="tx1"/>
                </a:solidFill>
              </a:rPr>
              <a:t>Publication frequency</a:t>
            </a:r>
          </a:p>
          <a:p>
            <a:pPr eaLnBrk="1" hangingPunct="1"/>
            <a:endParaRPr lang="en-GB" sz="2800" dirty="0" smtClean="0">
              <a:solidFill>
                <a:schemeClr val="tx1"/>
              </a:solidFill>
            </a:endParaRPr>
          </a:p>
          <a:p>
            <a:pPr eaLnBrk="1" hangingPunct="1"/>
            <a:endParaRPr lang="en-GB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428604"/>
            <a:ext cx="7889875" cy="730250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chemeClr val="tx1"/>
                </a:solidFill>
              </a:rPr>
              <a:t>Key data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00113" y="2133600"/>
            <a:ext cx="7488237" cy="4032250"/>
          </a:xfrm>
        </p:spPr>
        <p:txBody>
          <a:bodyPr/>
          <a:lstStyle/>
          <a:p>
            <a:pPr eaLnBrk="1" hangingPunct="1"/>
            <a:r>
              <a:rPr lang="en-GB" sz="2400" dirty="0" smtClean="0">
                <a:solidFill>
                  <a:schemeClr val="tx1"/>
                </a:solidFill>
              </a:rPr>
              <a:t>Production declining since 2000</a:t>
            </a:r>
          </a:p>
          <a:p>
            <a:pPr eaLnBrk="1" hangingPunct="1"/>
            <a:r>
              <a:rPr lang="en-GB" sz="2400" dirty="0" smtClean="0">
                <a:solidFill>
                  <a:schemeClr val="tx1"/>
                </a:solidFill>
              </a:rPr>
              <a:t>Net import dependency of 38%, but UK still exports 16% of production</a:t>
            </a:r>
          </a:p>
          <a:p>
            <a:pPr eaLnBrk="1" hangingPunct="1">
              <a:buFontTx/>
              <a:buNone/>
            </a:pPr>
            <a:r>
              <a:rPr lang="en-GB" sz="2400" dirty="0" smtClean="0">
                <a:solidFill>
                  <a:schemeClr val="tx1"/>
                </a:solidFill>
              </a:rPr>
              <a:t>Use of gas</a:t>
            </a:r>
          </a:p>
          <a:p>
            <a:pPr eaLnBrk="1" hangingPunct="1"/>
            <a:r>
              <a:rPr lang="en-GB" sz="2400" dirty="0" smtClean="0">
                <a:solidFill>
                  <a:schemeClr val="tx1"/>
                </a:solidFill>
              </a:rPr>
              <a:t>Generation/domestic/other 36% / 35% / 29%</a:t>
            </a:r>
          </a:p>
          <a:p>
            <a:pPr eaLnBrk="1" hangingPunct="1"/>
            <a:r>
              <a:rPr lang="en-GB" sz="2400" dirty="0" smtClean="0">
                <a:solidFill>
                  <a:schemeClr val="tx1"/>
                </a:solidFill>
              </a:rPr>
              <a:t>Responsible for 81% of domestic heating</a:t>
            </a:r>
          </a:p>
          <a:p>
            <a:pPr eaLnBrk="1" hangingPunct="1"/>
            <a:r>
              <a:rPr lang="en-GB" sz="2400" dirty="0" smtClean="0">
                <a:solidFill>
                  <a:schemeClr val="tx1"/>
                </a:solidFill>
              </a:rPr>
              <a:t>Accounts for 39% of primary energy supply</a:t>
            </a:r>
          </a:p>
          <a:p>
            <a:pPr eaLnBrk="1" hangingPunct="1"/>
            <a:r>
              <a:rPr lang="en-GB" sz="2400" dirty="0" smtClean="0">
                <a:solidFill>
                  <a:schemeClr val="tx1"/>
                </a:solidFill>
              </a:rPr>
              <a:t>45% of UK electricity generation</a:t>
            </a:r>
            <a:endParaRPr lang="en-GB" sz="2000" dirty="0" smtClean="0">
              <a:solidFill>
                <a:schemeClr val="tx1"/>
              </a:solidFill>
            </a:endParaRPr>
          </a:p>
          <a:p>
            <a:pPr lvl="1" eaLnBrk="1" hangingPunct="1">
              <a:buFontTx/>
              <a:buNone/>
            </a:pPr>
            <a:endParaRPr lang="en-GB" sz="2800" dirty="0" smtClean="0">
              <a:solidFill>
                <a:schemeClr val="tx1"/>
              </a:solidFill>
            </a:endParaRPr>
          </a:p>
          <a:p>
            <a:pPr eaLnBrk="1" hangingPunct="1"/>
            <a:endParaRPr lang="en-GB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1571625"/>
            <a:ext cx="3795713" cy="481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5715000" y="1857375"/>
            <a:ext cx="292893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Production</a:t>
            </a:r>
          </a:p>
          <a:p>
            <a:r>
              <a:rPr lang="en-GB"/>
              <a:t>Trade</a:t>
            </a:r>
          </a:p>
          <a:p>
            <a:r>
              <a:rPr lang="en-GB"/>
              <a:t>Stock change</a:t>
            </a:r>
          </a:p>
          <a:p>
            <a:r>
              <a:rPr lang="en-GB"/>
              <a:t>Supply</a:t>
            </a:r>
          </a:p>
          <a:p>
            <a:r>
              <a:rPr lang="en-GB"/>
              <a:t>Stats difference</a:t>
            </a:r>
          </a:p>
          <a:p>
            <a:r>
              <a:rPr lang="en-GB"/>
              <a:t>Demand</a:t>
            </a:r>
          </a:p>
          <a:p>
            <a:r>
              <a:rPr lang="en-GB"/>
              <a:t>Transformation</a:t>
            </a:r>
          </a:p>
          <a:p>
            <a:r>
              <a:rPr lang="en-GB"/>
              <a:t>Energy industry use</a:t>
            </a:r>
          </a:p>
          <a:p>
            <a:r>
              <a:rPr lang="en-GB"/>
              <a:t>Losses</a:t>
            </a:r>
          </a:p>
          <a:p>
            <a:r>
              <a:rPr lang="en-GB"/>
              <a:t>Final consumption</a:t>
            </a:r>
          </a:p>
          <a:p>
            <a:r>
              <a:rPr lang="en-GB"/>
              <a:t>	Industry</a:t>
            </a:r>
          </a:p>
          <a:p>
            <a:r>
              <a:rPr lang="en-GB"/>
              <a:t>	Domestic</a:t>
            </a:r>
          </a:p>
          <a:p>
            <a:r>
              <a:rPr lang="en-GB"/>
              <a:t>	Services</a:t>
            </a:r>
          </a:p>
          <a:p>
            <a:r>
              <a:rPr lang="en-GB"/>
              <a:t>Non-energy use</a:t>
            </a:r>
          </a:p>
          <a:p>
            <a:endParaRPr lang="en-GB"/>
          </a:p>
          <a:p>
            <a:endParaRPr lang="en-GB"/>
          </a:p>
        </p:txBody>
      </p:sp>
      <p:cxnSp>
        <p:nvCxnSpPr>
          <p:cNvPr id="6148" name="Straight Arrow Connector 4"/>
          <p:cNvCxnSpPr>
            <a:cxnSpLocks noChangeShapeType="1"/>
          </p:cNvCxnSpPr>
          <p:nvPr/>
        </p:nvCxnSpPr>
        <p:spPr bwMode="auto">
          <a:xfrm rot="10800000" flipV="1">
            <a:off x="4643438" y="2000250"/>
            <a:ext cx="1143000" cy="214313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6149" name="Straight Arrow Connector 10"/>
          <p:cNvCxnSpPr>
            <a:cxnSpLocks noChangeShapeType="1"/>
          </p:cNvCxnSpPr>
          <p:nvPr/>
        </p:nvCxnSpPr>
        <p:spPr bwMode="auto">
          <a:xfrm rot="10800000" flipV="1">
            <a:off x="4572000" y="2071688"/>
            <a:ext cx="1071563" cy="1428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50" name="Straight Arrow Connector 12"/>
          <p:cNvCxnSpPr>
            <a:cxnSpLocks noChangeShapeType="1"/>
          </p:cNvCxnSpPr>
          <p:nvPr/>
        </p:nvCxnSpPr>
        <p:spPr bwMode="auto">
          <a:xfrm rot="10800000" flipV="1">
            <a:off x="4643438" y="2286000"/>
            <a:ext cx="1071562" cy="7143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51" name="Straight Arrow Connector 13"/>
          <p:cNvCxnSpPr>
            <a:cxnSpLocks noChangeShapeType="1"/>
          </p:cNvCxnSpPr>
          <p:nvPr/>
        </p:nvCxnSpPr>
        <p:spPr bwMode="auto">
          <a:xfrm rot="10800000">
            <a:off x="4572000" y="2714625"/>
            <a:ext cx="1143000" cy="1428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52" name="Straight Arrow Connector 14"/>
          <p:cNvCxnSpPr>
            <a:cxnSpLocks noChangeShapeType="1"/>
          </p:cNvCxnSpPr>
          <p:nvPr/>
        </p:nvCxnSpPr>
        <p:spPr bwMode="auto">
          <a:xfrm rot="10800000">
            <a:off x="4572000" y="2786063"/>
            <a:ext cx="1071563" cy="28575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53" name="Straight Arrow Connector 15"/>
          <p:cNvCxnSpPr>
            <a:cxnSpLocks noChangeShapeType="1"/>
          </p:cNvCxnSpPr>
          <p:nvPr/>
        </p:nvCxnSpPr>
        <p:spPr bwMode="auto">
          <a:xfrm rot="10800000">
            <a:off x="4572000" y="2928938"/>
            <a:ext cx="1143000" cy="42862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54" name="Straight Arrow Connector 16"/>
          <p:cNvCxnSpPr>
            <a:cxnSpLocks noChangeShapeType="1"/>
          </p:cNvCxnSpPr>
          <p:nvPr/>
        </p:nvCxnSpPr>
        <p:spPr bwMode="auto">
          <a:xfrm rot="10800000">
            <a:off x="4572000" y="3143250"/>
            <a:ext cx="1214438" cy="5000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55" name="Straight Arrow Connector 17"/>
          <p:cNvCxnSpPr>
            <a:cxnSpLocks noChangeShapeType="1"/>
          </p:cNvCxnSpPr>
          <p:nvPr/>
        </p:nvCxnSpPr>
        <p:spPr bwMode="auto">
          <a:xfrm rot="10800000" flipV="1">
            <a:off x="4643438" y="3929063"/>
            <a:ext cx="1143000" cy="7143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56" name="Straight Arrow Connector 18"/>
          <p:cNvCxnSpPr>
            <a:cxnSpLocks noChangeShapeType="1"/>
          </p:cNvCxnSpPr>
          <p:nvPr/>
        </p:nvCxnSpPr>
        <p:spPr bwMode="auto">
          <a:xfrm rot="10800000" flipV="1">
            <a:off x="4572000" y="4214813"/>
            <a:ext cx="1214438" cy="1428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57" name="Straight Arrow Connector 19"/>
          <p:cNvCxnSpPr>
            <a:cxnSpLocks noChangeShapeType="1"/>
          </p:cNvCxnSpPr>
          <p:nvPr/>
        </p:nvCxnSpPr>
        <p:spPr bwMode="auto">
          <a:xfrm rot="10800000">
            <a:off x="4572000" y="4429125"/>
            <a:ext cx="1214438" cy="7143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58" name="Straight Arrow Connector 20"/>
          <p:cNvCxnSpPr>
            <a:cxnSpLocks noChangeShapeType="1"/>
          </p:cNvCxnSpPr>
          <p:nvPr/>
        </p:nvCxnSpPr>
        <p:spPr bwMode="auto">
          <a:xfrm rot="10800000" flipV="1">
            <a:off x="4572000" y="5643563"/>
            <a:ext cx="1143000" cy="64293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59" name="Straight Arrow Connector 31"/>
          <p:cNvCxnSpPr>
            <a:cxnSpLocks noChangeShapeType="1"/>
          </p:cNvCxnSpPr>
          <p:nvPr/>
        </p:nvCxnSpPr>
        <p:spPr bwMode="auto">
          <a:xfrm rot="10800000">
            <a:off x="4572000" y="2571750"/>
            <a:ext cx="11430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6" name="TextBox 15"/>
          <p:cNvSpPr txBox="1"/>
          <p:nvPr/>
        </p:nvSpPr>
        <p:spPr>
          <a:xfrm>
            <a:off x="500034" y="428604"/>
            <a:ext cx="44198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Gas Commodity Balance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1285875"/>
            <a:ext cx="7715250" cy="387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714375" y="1428750"/>
            <a:ext cx="2138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/>
              <a:t>PPRS – admin source</a:t>
            </a: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928688" y="5143500"/>
            <a:ext cx="2559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National grid / trade data</a:t>
            </a: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4286250" y="5286375"/>
            <a:ext cx="3095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Survey of electricity generators</a:t>
            </a:r>
          </a:p>
        </p:txBody>
      </p:sp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4286250" y="5786438"/>
            <a:ext cx="2555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Survey of auto-producers</a:t>
            </a:r>
          </a:p>
        </p:txBody>
      </p:sp>
      <p:sp>
        <p:nvSpPr>
          <p:cNvPr id="7175" name="TextBox 6"/>
          <p:cNvSpPr txBox="1">
            <a:spLocks noChangeArrowheads="1"/>
          </p:cNvSpPr>
          <p:nvPr/>
        </p:nvSpPr>
        <p:spPr bwMode="auto">
          <a:xfrm>
            <a:off x="5000625" y="1214438"/>
            <a:ext cx="2571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Main gas survey</a:t>
            </a:r>
          </a:p>
        </p:txBody>
      </p:sp>
      <p:sp>
        <p:nvSpPr>
          <p:cNvPr id="7176" name="TextBox 7"/>
          <p:cNvSpPr txBox="1">
            <a:spLocks noChangeArrowheads="1"/>
          </p:cNvSpPr>
          <p:nvPr/>
        </p:nvSpPr>
        <p:spPr bwMode="auto">
          <a:xfrm>
            <a:off x="5000625" y="1571625"/>
            <a:ext cx="1843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Other gas surveys</a:t>
            </a:r>
          </a:p>
        </p:txBody>
      </p:sp>
      <p:sp>
        <p:nvSpPr>
          <p:cNvPr id="7177" name="TextBox 8"/>
          <p:cNvSpPr txBox="1">
            <a:spLocks noChangeArrowheads="1"/>
          </p:cNvSpPr>
          <p:nvPr/>
        </p:nvSpPr>
        <p:spPr bwMode="auto">
          <a:xfrm>
            <a:off x="5000625" y="1928813"/>
            <a:ext cx="1198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Other data</a:t>
            </a:r>
          </a:p>
        </p:txBody>
      </p:sp>
      <p:sp>
        <p:nvSpPr>
          <p:cNvPr id="7178" name="TextBox 9"/>
          <p:cNvSpPr txBox="1">
            <a:spLocks noChangeArrowheads="1"/>
          </p:cNvSpPr>
          <p:nvPr/>
        </p:nvSpPr>
        <p:spPr bwMode="auto">
          <a:xfrm>
            <a:off x="5072063" y="2286000"/>
            <a:ext cx="15573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EU-ETS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285721" y="214290"/>
            <a:ext cx="6143668" cy="928694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chemeClr val="tx1"/>
                </a:solidFill>
              </a:rPr>
              <a:t>UK Production data – </a:t>
            </a:r>
            <a:br>
              <a:rPr lang="en-GB" sz="3200" dirty="0" smtClean="0">
                <a:solidFill>
                  <a:schemeClr val="tx1"/>
                </a:solidFill>
              </a:rPr>
            </a:br>
            <a:r>
              <a:rPr lang="en-GB" sz="3200" dirty="0" smtClean="0">
                <a:solidFill>
                  <a:schemeClr val="tx1"/>
                </a:solidFill>
              </a:rPr>
              <a:t>PPRS system</a:t>
            </a:r>
          </a:p>
        </p:txBody>
      </p:sp>
      <p:sp>
        <p:nvSpPr>
          <p:cNvPr id="81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42910" y="1857364"/>
            <a:ext cx="7488237" cy="4032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800" dirty="0" smtClean="0">
                <a:solidFill>
                  <a:schemeClr val="tx1"/>
                </a:solidFill>
              </a:rPr>
              <a:t>Petroleum production reporting system</a:t>
            </a:r>
          </a:p>
          <a:p>
            <a:pPr eaLnBrk="1" hangingPunct="1"/>
            <a:r>
              <a:rPr lang="en-GB" sz="2800" dirty="0" smtClean="0">
                <a:solidFill>
                  <a:schemeClr val="tx1"/>
                </a:solidFill>
              </a:rPr>
              <a:t>Data collected to allow DECC engineers to monitor operation of UK oil and gas fields</a:t>
            </a:r>
          </a:p>
          <a:p>
            <a:pPr lvl="1" eaLnBrk="1" hangingPunct="1"/>
            <a:r>
              <a:rPr lang="en-GB" sz="2400" dirty="0" smtClean="0">
                <a:solidFill>
                  <a:schemeClr val="tx1"/>
                </a:solidFill>
              </a:rPr>
              <a:t>field level – mainly for engineers</a:t>
            </a:r>
          </a:p>
          <a:p>
            <a:pPr lvl="1" eaLnBrk="1" hangingPunct="1"/>
            <a:r>
              <a:rPr lang="en-GB" sz="2400" dirty="0" smtClean="0">
                <a:solidFill>
                  <a:schemeClr val="tx1"/>
                </a:solidFill>
              </a:rPr>
              <a:t>terminal level – mainly for statistics</a:t>
            </a:r>
          </a:p>
          <a:p>
            <a:pPr eaLnBrk="1" hangingPunct="1"/>
            <a:r>
              <a:rPr lang="en-GB" sz="2800" dirty="0" smtClean="0">
                <a:solidFill>
                  <a:schemeClr val="tx1"/>
                </a:solidFill>
              </a:rPr>
              <a:t>Companies obliged to report monthly – part of licence agreement</a:t>
            </a:r>
          </a:p>
          <a:p>
            <a:pPr eaLnBrk="1" hangingPunct="1"/>
            <a:r>
              <a:rPr lang="en-GB" sz="2800" dirty="0" smtClean="0">
                <a:solidFill>
                  <a:schemeClr val="tx1"/>
                </a:solidFill>
              </a:rPr>
              <a:t>Source of UK oil and gas production data, and some trade data</a:t>
            </a:r>
          </a:p>
          <a:p>
            <a:pPr eaLnBrk="1" hangingPunct="1"/>
            <a:endParaRPr lang="en-GB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1482725"/>
            <a:ext cx="7358063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1428750"/>
            <a:ext cx="7104063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357166"/>
            <a:ext cx="7889875" cy="730250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chemeClr val="tx1"/>
                </a:solidFill>
              </a:rPr>
              <a:t>UK Trade data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57224" y="1714488"/>
            <a:ext cx="7488237" cy="4032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800" dirty="0" smtClean="0">
                <a:solidFill>
                  <a:schemeClr val="tx1"/>
                </a:solidFill>
              </a:rPr>
              <a:t>Two sources</a:t>
            </a:r>
          </a:p>
          <a:p>
            <a:pPr eaLnBrk="1" hangingPunct="1"/>
            <a:r>
              <a:rPr lang="en-GB" sz="2400" dirty="0" smtClean="0">
                <a:solidFill>
                  <a:schemeClr val="tx1"/>
                </a:solidFill>
              </a:rPr>
              <a:t>From National Grid/Others</a:t>
            </a:r>
          </a:p>
          <a:p>
            <a:pPr lvl="1" eaLnBrk="1" hangingPunct="1"/>
            <a:r>
              <a:rPr lang="en-GB" sz="2400" dirty="0" smtClean="0">
                <a:solidFill>
                  <a:schemeClr val="tx1"/>
                </a:solidFill>
              </a:rPr>
              <a:t>LNG – 3 terminals</a:t>
            </a:r>
          </a:p>
          <a:p>
            <a:pPr lvl="1" eaLnBrk="1" hangingPunct="1"/>
            <a:r>
              <a:rPr lang="en-GB" sz="2400" dirty="0" smtClean="0">
                <a:solidFill>
                  <a:schemeClr val="tx1"/>
                </a:solidFill>
              </a:rPr>
              <a:t>Pipelines </a:t>
            </a:r>
          </a:p>
          <a:p>
            <a:pPr lvl="2" eaLnBrk="1" hangingPunct="1"/>
            <a:r>
              <a:rPr lang="en-GB" sz="2400" dirty="0" smtClean="0">
                <a:solidFill>
                  <a:schemeClr val="tx1"/>
                </a:solidFill>
              </a:rPr>
              <a:t>3 for imports from Norway</a:t>
            </a:r>
          </a:p>
          <a:p>
            <a:pPr lvl="2" eaLnBrk="1" hangingPunct="1"/>
            <a:r>
              <a:rPr lang="en-GB" sz="2400" dirty="0" smtClean="0">
                <a:solidFill>
                  <a:schemeClr val="tx1"/>
                </a:solidFill>
              </a:rPr>
              <a:t>1 for imports from Netherlands</a:t>
            </a:r>
          </a:p>
          <a:p>
            <a:pPr lvl="2" eaLnBrk="1" hangingPunct="1"/>
            <a:r>
              <a:rPr lang="en-GB" sz="2400" dirty="0" smtClean="0">
                <a:solidFill>
                  <a:schemeClr val="tx1"/>
                </a:solidFill>
              </a:rPr>
              <a:t>1 for exports to Ireland</a:t>
            </a:r>
          </a:p>
          <a:p>
            <a:pPr lvl="2" eaLnBrk="1" hangingPunct="1"/>
            <a:r>
              <a:rPr lang="en-GB" sz="2400" dirty="0" smtClean="0">
                <a:solidFill>
                  <a:schemeClr val="tx1"/>
                </a:solidFill>
              </a:rPr>
              <a:t>1 interconnector with Belgium</a:t>
            </a:r>
          </a:p>
          <a:p>
            <a:pPr eaLnBrk="1" hangingPunct="1"/>
            <a:r>
              <a:rPr lang="en-GB" sz="2400" dirty="0" smtClean="0">
                <a:solidFill>
                  <a:schemeClr val="tx1"/>
                </a:solidFill>
              </a:rPr>
              <a:t>Customs data</a:t>
            </a:r>
          </a:p>
          <a:p>
            <a:pPr lvl="1" eaLnBrk="1" hangingPunct="1">
              <a:buFontTx/>
              <a:buNone/>
            </a:pPr>
            <a:endParaRPr lang="en-GB" sz="2800" dirty="0" smtClean="0">
              <a:solidFill>
                <a:schemeClr val="tx1"/>
              </a:solidFill>
            </a:endParaRPr>
          </a:p>
          <a:p>
            <a:pPr eaLnBrk="1" hangingPunct="1"/>
            <a:endParaRPr lang="en-GB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cc_ppt_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decc_ppt_template</Template>
  <TotalTime>1481</TotalTime>
  <Words>573</Words>
  <Application>Microsoft Office PowerPoint</Application>
  <PresentationFormat>On-screen Show (4:3)</PresentationFormat>
  <Paragraphs>111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decc_ppt_template</vt:lpstr>
      <vt:lpstr>UK Gas Statistics</vt:lpstr>
      <vt:lpstr>Contents</vt:lpstr>
      <vt:lpstr>Key data</vt:lpstr>
      <vt:lpstr>Slide 4</vt:lpstr>
      <vt:lpstr>Slide 5</vt:lpstr>
      <vt:lpstr>UK Production data –  PPRS system</vt:lpstr>
      <vt:lpstr>Slide 7</vt:lpstr>
      <vt:lpstr>Slide 8</vt:lpstr>
      <vt:lpstr>UK Trade data</vt:lpstr>
      <vt:lpstr>Slide 10</vt:lpstr>
      <vt:lpstr>Slide 11</vt:lpstr>
      <vt:lpstr>Slide 12</vt:lpstr>
      <vt:lpstr>Gas for electricity generation</vt:lpstr>
      <vt:lpstr>Energy Industry Use</vt:lpstr>
      <vt:lpstr>Final consumption</vt:lpstr>
      <vt:lpstr>Slide 16</vt:lpstr>
      <vt:lpstr>Additional data</vt:lpstr>
      <vt:lpstr>Publication frequency</vt:lpstr>
      <vt:lpstr>Summary</vt:lpstr>
    </vt:vector>
  </TitlesOfParts>
  <Company>DECC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Energy Statistics</dc:title>
  <dc:creator>imacleay</dc:creator>
  <cp:lastModifiedBy>imacleay</cp:lastModifiedBy>
  <cp:revision>93</cp:revision>
  <dcterms:created xsi:type="dcterms:W3CDTF">2011-09-09T11:01:28Z</dcterms:created>
  <dcterms:modified xsi:type="dcterms:W3CDTF">2011-09-22T14:29:38Z</dcterms:modified>
</cp:coreProperties>
</file>