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C4AEA3C-0513-4FB4-BE9C-6CFE6E6AC2C4}" type="datetimeFigureOut">
              <a:rPr lang="en-US" smtClean="0"/>
              <a:pPr/>
              <a:t>3/3/2010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C8E532C-4F17-457E-B991-DA3E93C26D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AEA3C-0513-4FB4-BE9C-6CFE6E6AC2C4}"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AEA3C-0513-4FB4-BE9C-6CFE6E6AC2C4}"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4AEA3C-0513-4FB4-BE9C-6CFE6E6AC2C4}"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C4AEA3C-0513-4FB4-BE9C-6CFE6E6AC2C4}" type="datetimeFigureOut">
              <a:rPr lang="en-US" smtClean="0"/>
              <a:pPr/>
              <a:t>3/3/2010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8E532C-4F17-457E-B991-DA3E93C26D7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AEA3C-0513-4FB4-BE9C-6CFE6E6AC2C4}"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C4AEA3C-0513-4FB4-BE9C-6CFE6E6AC2C4}" type="datetimeFigureOut">
              <a:rPr lang="en-US" smtClean="0"/>
              <a:pPr/>
              <a:t>3/3/2010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C4AEA3C-0513-4FB4-BE9C-6CFE6E6AC2C4}" type="datetimeFigureOut">
              <a:rPr lang="en-US" smtClean="0"/>
              <a:pPr/>
              <a:t>3/3/2010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AEA3C-0513-4FB4-BE9C-6CFE6E6AC2C4}" type="datetimeFigureOut">
              <a:rPr lang="en-US" smtClean="0"/>
              <a:pPr/>
              <a:t>3/3/2010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C4AEA3C-0513-4FB4-BE9C-6CFE6E6AC2C4}"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8E532C-4F17-457E-B991-DA3E93C26D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C4AEA3C-0513-4FB4-BE9C-6CFE6E6AC2C4}" type="datetimeFigureOut">
              <a:rPr lang="en-US" smtClean="0"/>
              <a:pPr/>
              <a:t>3/3/2010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C8E532C-4F17-457E-B991-DA3E93C26D7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4AEA3C-0513-4FB4-BE9C-6CFE6E6AC2C4}" type="datetimeFigureOut">
              <a:rPr lang="en-US" smtClean="0"/>
              <a:pPr/>
              <a:t>3/3/2010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8E532C-4F17-457E-B991-DA3E93C26D7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219200"/>
            <a:ext cx="7851648" cy="1447800"/>
          </a:xfrm>
        </p:spPr>
        <p:txBody>
          <a:bodyPr>
            <a:noAutofit/>
          </a:bodyPr>
          <a:lstStyle/>
          <a:p>
            <a:pPr algn="ctr"/>
            <a:r>
              <a:rPr lang="en-US" sz="4800" dirty="0" smtClean="0"/>
              <a:t>Issues </a:t>
            </a:r>
            <a:r>
              <a:rPr lang="en-US" sz="4800" dirty="0" smtClean="0"/>
              <a:t>for discussion</a:t>
            </a:r>
            <a:endParaRPr lang="en-US" sz="4800" dirty="0"/>
          </a:p>
        </p:txBody>
      </p:sp>
      <p:sp>
        <p:nvSpPr>
          <p:cNvPr id="3" name="Subtitle 2"/>
          <p:cNvSpPr>
            <a:spLocks noGrp="1"/>
          </p:cNvSpPr>
          <p:nvPr>
            <p:ph type="subTitle" idx="1"/>
          </p:nvPr>
        </p:nvSpPr>
        <p:spPr>
          <a:xfrm>
            <a:off x="533400" y="3657600"/>
            <a:ext cx="7854696" cy="1752600"/>
          </a:xfrm>
        </p:spPr>
        <p:txBody>
          <a:bodyPr/>
          <a:lstStyle/>
          <a:p>
            <a:pPr algn="ctr"/>
            <a:r>
              <a:rPr lang="en-US" dirty="0" smtClean="0"/>
              <a:t>Viet Vu</a:t>
            </a:r>
          </a:p>
          <a:p>
            <a:pPr algn="ctr"/>
            <a:r>
              <a:rPr lang="en-US" dirty="0" smtClean="0"/>
              <a:t>Consultant to United Nations’ Statistics Division</a:t>
            </a:r>
          </a:p>
          <a:p>
            <a:pPr algn="ctr"/>
            <a:r>
              <a:rPr lang="en-US" dirty="0" smtClean="0"/>
              <a:t> 15-17 March 2010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90600"/>
          </a:xfrm>
        </p:spPr>
        <p:txBody>
          <a:bodyPr>
            <a:noAutofit/>
          </a:bodyPr>
          <a:lstStyle/>
          <a:p>
            <a:r>
              <a:rPr lang="en-US" sz="3200" b="1" dirty="0" smtClean="0"/>
              <a:t>Institutional arrangement: should GRPs compiled by regional statistical offices or NSO?</a:t>
            </a:r>
            <a:endParaRPr lang="en-US" sz="3200" b="1" dirty="0"/>
          </a:p>
        </p:txBody>
      </p:sp>
      <p:sp>
        <p:nvSpPr>
          <p:cNvPr id="3" name="Content Placeholder 2"/>
          <p:cNvSpPr>
            <a:spLocks noGrp="1"/>
          </p:cNvSpPr>
          <p:nvPr>
            <p:ph idx="1"/>
          </p:nvPr>
        </p:nvSpPr>
        <p:spPr>
          <a:xfrm>
            <a:off x="152400" y="1219200"/>
            <a:ext cx="8763000" cy="5638800"/>
          </a:xfrm>
        </p:spPr>
        <p:txBody>
          <a:bodyPr>
            <a:normAutofit fontScale="70000" lnSpcReduction="20000"/>
          </a:bodyPr>
          <a:lstStyle/>
          <a:p>
            <a:r>
              <a:rPr lang="en-US" sz="3400" dirty="0" smtClean="0"/>
              <a:t>Why GRP compilation by regional offices?</a:t>
            </a:r>
          </a:p>
          <a:p>
            <a:pPr lvl="2"/>
            <a:r>
              <a:rPr lang="en-US" sz="2900" dirty="0" smtClean="0"/>
              <a:t>Strong demand of regional government to plan and monitor the development of regional economy;</a:t>
            </a:r>
          </a:p>
          <a:p>
            <a:pPr lvl="2"/>
            <a:r>
              <a:rPr lang="en-US" sz="2900" dirty="0" smtClean="0"/>
              <a:t>Fiscal constraint of national statistical offices.</a:t>
            </a:r>
          </a:p>
          <a:p>
            <a:r>
              <a:rPr lang="en-US" sz="3400" dirty="0" smtClean="0"/>
              <a:t>Disadvantages:</a:t>
            </a:r>
          </a:p>
          <a:p>
            <a:pPr lvl="2"/>
            <a:r>
              <a:rPr lang="en-US" sz="3000" dirty="0" smtClean="0"/>
              <a:t>Do not have full information on national activities at regional levels;</a:t>
            </a:r>
          </a:p>
          <a:p>
            <a:pPr lvl="2"/>
            <a:r>
              <a:rPr lang="en-US" sz="3000" dirty="0" smtClean="0"/>
              <a:t>Corporations registered/reported to local levels may have operations elsewhere;</a:t>
            </a:r>
          </a:p>
          <a:p>
            <a:pPr lvl="2"/>
            <a:r>
              <a:rPr lang="en-US" sz="3000" dirty="0" smtClean="0"/>
              <a:t>Problems in measuring services, particularly in constant prices;</a:t>
            </a:r>
          </a:p>
          <a:p>
            <a:pPr lvl="2"/>
            <a:r>
              <a:rPr lang="en-US" sz="3000" dirty="0" smtClean="0"/>
              <a:t>Discrepancies between sum of GRPs and GDP;</a:t>
            </a:r>
          </a:p>
          <a:p>
            <a:pPr lvl="2"/>
            <a:r>
              <a:rPr lang="en-US" sz="3000" dirty="0" smtClean="0"/>
              <a:t>Total staff in GRP compilation in the whole country is high and may not be adequately trained.</a:t>
            </a:r>
          </a:p>
          <a:p>
            <a:r>
              <a:rPr lang="en-US" sz="3400" dirty="0" smtClean="0"/>
              <a:t>Possible improvement</a:t>
            </a:r>
          </a:p>
          <a:p>
            <a:pPr lvl="2"/>
            <a:r>
              <a:rPr lang="en-US" sz="3000" dirty="0" smtClean="0"/>
              <a:t>Economic data are collected within an integrated sampling scheme to satisfy both national and regional needs;  </a:t>
            </a:r>
          </a:p>
          <a:p>
            <a:pPr lvl="2"/>
            <a:r>
              <a:rPr lang="en-US" sz="3000" dirty="0" smtClean="0"/>
              <a:t>Benchmark value added coefficients and price deflators prepared by NSO and  provided to regional offices.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90600"/>
          </a:xfrm>
        </p:spPr>
        <p:txBody>
          <a:bodyPr>
            <a:noAutofit/>
          </a:bodyPr>
          <a:lstStyle/>
          <a:p>
            <a:r>
              <a:rPr lang="en-US" sz="3200" b="1" dirty="0" smtClean="0"/>
              <a:t>institutional arrangement: should GRPs compiled by regional statistical offices or NSO? (2)</a:t>
            </a:r>
            <a:endParaRPr lang="en-US" sz="3200" b="1" dirty="0"/>
          </a:p>
        </p:txBody>
      </p:sp>
      <p:sp>
        <p:nvSpPr>
          <p:cNvPr id="3" name="Content Placeholder 2"/>
          <p:cNvSpPr>
            <a:spLocks noGrp="1"/>
          </p:cNvSpPr>
          <p:nvPr>
            <p:ph idx="1"/>
          </p:nvPr>
        </p:nvSpPr>
        <p:spPr>
          <a:xfrm>
            <a:off x="228600" y="1447800"/>
            <a:ext cx="8763000" cy="5105400"/>
          </a:xfrm>
        </p:spPr>
        <p:txBody>
          <a:bodyPr>
            <a:normAutofit/>
          </a:bodyPr>
          <a:lstStyle/>
          <a:p>
            <a:r>
              <a:rPr lang="en-US" sz="2800" dirty="0" smtClean="0"/>
              <a:t>Why should GRP be compiled by NSO</a:t>
            </a:r>
          </a:p>
          <a:p>
            <a:pPr lvl="2"/>
            <a:r>
              <a:rPr lang="en-US" sz="2400" dirty="0" smtClean="0"/>
              <a:t>All the disadvantages created by GRP compilation at regional levels are eliminated;</a:t>
            </a:r>
          </a:p>
          <a:p>
            <a:pPr lvl="2"/>
            <a:r>
              <a:rPr lang="en-US" sz="2400" dirty="0" smtClean="0"/>
              <a:t>All information available at NSO can be utilized, allowing for cross checking of one region against other regions and national averages;</a:t>
            </a:r>
          </a:p>
          <a:p>
            <a:pPr lvl="2"/>
            <a:r>
              <a:rPr lang="en-US" sz="2400" dirty="0" smtClean="0"/>
              <a:t>Equality between the sum of GRPs and GDP is guaranteed at both current and constant prices;</a:t>
            </a:r>
          </a:p>
          <a:p>
            <a:pPr lvl="2"/>
            <a:r>
              <a:rPr lang="en-US" sz="2400" dirty="0" smtClean="0"/>
              <a:t>Statistical methods can be appropriately utilized and well coordinated by better trained statisticians;</a:t>
            </a:r>
          </a:p>
          <a:p>
            <a:pPr lvl="2"/>
            <a:r>
              <a:rPr lang="en-US" sz="2400" dirty="0" smtClean="0"/>
              <a:t>Regional political interference is avoided.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lstStyle/>
          <a:p>
            <a:r>
              <a:rPr lang="en-US" dirty="0" smtClean="0"/>
              <a:t>Issues for discussion </a:t>
            </a:r>
            <a:endParaRPr lang="en-US" dirty="0"/>
          </a:p>
        </p:txBody>
      </p:sp>
      <p:sp>
        <p:nvSpPr>
          <p:cNvPr id="3" name="Content Placeholder 2"/>
          <p:cNvSpPr>
            <a:spLocks noGrp="1"/>
          </p:cNvSpPr>
          <p:nvPr>
            <p:ph idx="1"/>
          </p:nvPr>
        </p:nvSpPr>
        <p:spPr>
          <a:xfrm>
            <a:off x="533400" y="1524000"/>
            <a:ext cx="8229600" cy="5105400"/>
          </a:xfrm>
        </p:spPr>
        <p:txBody>
          <a:bodyPr>
            <a:normAutofit/>
          </a:bodyPr>
          <a:lstStyle/>
          <a:p>
            <a:r>
              <a:rPr lang="en-US" sz="3100" dirty="0" smtClean="0">
                <a:solidFill>
                  <a:srgbClr val="FF0000"/>
                </a:solidFill>
              </a:rPr>
              <a:t>Institutional arrangement</a:t>
            </a:r>
            <a:r>
              <a:rPr lang="en-US" sz="3100" dirty="0" smtClean="0"/>
              <a:t>: Should GRPs be compiled centrally by NSO?</a:t>
            </a:r>
          </a:p>
          <a:p>
            <a:r>
              <a:rPr lang="en-US" sz="3100" dirty="0" smtClean="0">
                <a:solidFill>
                  <a:srgbClr val="FF0000"/>
                </a:solidFill>
              </a:rPr>
              <a:t>GRP at constant prices</a:t>
            </a:r>
            <a:r>
              <a:rPr lang="en-US" sz="3100" dirty="0" smtClean="0"/>
              <a:t>: Should national price or regional price indexes be used for deflation</a:t>
            </a:r>
            <a:r>
              <a:rPr lang="en-US" sz="3100" dirty="0" smtClean="0"/>
              <a:t>?</a:t>
            </a:r>
          </a:p>
          <a:p>
            <a:r>
              <a:rPr lang="en-US" sz="3100" dirty="0" smtClean="0">
                <a:solidFill>
                  <a:srgbClr val="FF0000"/>
                </a:solidFill>
              </a:rPr>
              <a:t>Indicators for estimation and extrapolation</a:t>
            </a:r>
            <a:r>
              <a:rPr lang="en-US" sz="3100" dirty="0" smtClean="0"/>
              <a:t>: </a:t>
            </a:r>
          </a:p>
          <a:p>
            <a:pPr>
              <a:buNone/>
            </a:pPr>
            <a:r>
              <a:rPr lang="en-US" sz="3100" dirty="0" smtClean="0"/>
              <a:t> </a:t>
            </a:r>
            <a:endParaRPr lang="en-US" sz="3100" dirty="0" smtClean="0"/>
          </a:p>
          <a:p>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discussion </a:t>
            </a:r>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sz="3100" dirty="0" smtClean="0">
                <a:solidFill>
                  <a:srgbClr val="FF0000"/>
                </a:solidFill>
              </a:rPr>
              <a:t>Informal activities at regional levels</a:t>
            </a:r>
            <a:r>
              <a:rPr lang="en-US" sz="3100" dirty="0" smtClean="0"/>
              <a:t>:</a:t>
            </a:r>
          </a:p>
          <a:p>
            <a:pPr lvl="1"/>
            <a:r>
              <a:rPr lang="en-US" dirty="0" smtClean="0"/>
              <a:t>Should benchmark household income and expenditure be implemented at both national and regional levels every five years and on the basis of this benchmark information, estimate quarterly and annual information using employment data?</a:t>
            </a:r>
          </a:p>
          <a:p>
            <a:pPr lvl="1"/>
            <a:r>
              <a:rPr lang="en-US" dirty="0" smtClean="0"/>
              <a:t>Is it possible to have annual household income and expenditure survey for both national and regional purposes or is it too expensive?</a:t>
            </a:r>
          </a:p>
          <a:p>
            <a:pPr lvl="1"/>
            <a:r>
              <a:rPr lang="en-US" dirty="0" smtClean="0"/>
              <a:t>Should employment by both Establishment Survey (ES) and by Labor Force Survey </a:t>
            </a:r>
            <a:r>
              <a:rPr lang="en-US" dirty="0" smtClean="0"/>
              <a:t>(LFS) be </a:t>
            </a:r>
            <a:r>
              <a:rPr lang="en-US" dirty="0" smtClean="0"/>
              <a:t>recommended for developing countries to use for not only estimating informal activities but also monitoring employment in the  country?</a:t>
            </a:r>
          </a:p>
          <a:p>
            <a:pPr lvl="1"/>
            <a:r>
              <a:rPr lang="en-US" dirty="0" smtClean="0"/>
              <a:t>Other alternatives?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234</TotalTime>
  <Words>398</Words>
  <Application>Microsoft Office PowerPoint</Application>
  <PresentationFormat>On-screen Show (4:3)</PresentationFormat>
  <Paragraphs>35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Issues for discussion</vt:lpstr>
      <vt:lpstr>Institutional arrangement: should GRPs compiled by regional statistical offices or NSO?</vt:lpstr>
      <vt:lpstr>institutional arrangement: should GRPs compiled by regional statistical offices or NSO? (2)</vt:lpstr>
      <vt:lpstr>Issues for discussion </vt:lpstr>
      <vt:lpstr>Issues for discussion (cont.)</vt:lpstr>
    </vt:vector>
  </TitlesOfParts>
  <Company>Viet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 of institutional arrangement: centralization versus decentralization</dc:title>
  <dc:creator>Viet</dc:creator>
  <cp:lastModifiedBy>Viet</cp:lastModifiedBy>
  <cp:revision>27</cp:revision>
  <dcterms:created xsi:type="dcterms:W3CDTF">2010-02-22T18:37:27Z</dcterms:created>
  <dcterms:modified xsi:type="dcterms:W3CDTF">2010-03-03T14:20:14Z</dcterms:modified>
</cp:coreProperties>
</file>