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96" r:id="rId1"/>
  </p:sldMasterIdLst>
  <p:notesMasterIdLst>
    <p:notesMasterId r:id="rId21"/>
  </p:notesMasterIdLst>
  <p:sldIdLst>
    <p:sldId id="299" r:id="rId2"/>
    <p:sldId id="375" r:id="rId3"/>
    <p:sldId id="376" r:id="rId4"/>
    <p:sldId id="377" r:id="rId5"/>
    <p:sldId id="378" r:id="rId6"/>
    <p:sldId id="379" r:id="rId7"/>
    <p:sldId id="380" r:id="rId8"/>
    <p:sldId id="381" r:id="rId9"/>
    <p:sldId id="382" r:id="rId10"/>
    <p:sldId id="383" r:id="rId11"/>
    <p:sldId id="390" r:id="rId12"/>
    <p:sldId id="384" r:id="rId13"/>
    <p:sldId id="385" r:id="rId14"/>
    <p:sldId id="386" r:id="rId15"/>
    <p:sldId id="391" r:id="rId16"/>
    <p:sldId id="392" r:id="rId17"/>
    <p:sldId id="387" r:id="rId18"/>
    <p:sldId id="388" r:id="rId19"/>
    <p:sldId id="389" r:id="rId20"/>
  </p:sldIdLst>
  <p:sldSz cx="9144000" cy="6858000" type="screen4x3"/>
  <p:notesSz cx="6858000" cy="9144000"/>
  <p:custShowLst>
    <p:custShow name="Dissemination 1" id="0">
      <p:sldLst/>
    </p:custShow>
  </p:custShowLst>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cy" initials="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DFD1B"/>
    <a:srgbClr val="30309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6" autoAdjust="0"/>
    <p:restoredTop sz="93190" autoAdjust="0"/>
  </p:normalViewPr>
  <p:slideViewPr>
    <p:cSldViewPr>
      <p:cViewPr>
        <p:scale>
          <a:sx n="77" d="100"/>
          <a:sy n="77" d="100"/>
        </p:scale>
        <p:origin x="-930"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E:\Uganda%20Workshop\Pyramid%20-%20K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Uganda%20Workshop\Pyramid%20-%20Kin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Uganda%20Workshop\Pyramid%20-%20K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a:t>Population size by sex: 1987 - 2008</a:t>
            </a:r>
          </a:p>
        </c:rich>
      </c:tx>
      <c:layout/>
      <c:overlay val="1"/>
    </c:title>
    <c:plotArea>
      <c:layout/>
      <c:barChart>
        <c:barDir val="col"/>
        <c:grouping val="clustered"/>
        <c:ser>
          <c:idx val="0"/>
          <c:order val="0"/>
          <c:tx>
            <c:strRef>
              <c:f>Sheet3!$A$3</c:f>
              <c:strCache>
                <c:ptCount val="1"/>
                <c:pt idx="0">
                  <c:v>Male</c:v>
                </c:pt>
              </c:strCache>
            </c:strRef>
          </c:tx>
          <c:dLbls>
            <c:showVal val="1"/>
          </c:dLbls>
          <c:cat>
            <c:numRef>
              <c:f>Sheet3!$B$2:$D$2</c:f>
              <c:numCache>
                <c:formatCode>General</c:formatCode>
                <c:ptCount val="3"/>
                <c:pt idx="0">
                  <c:v>1987</c:v>
                </c:pt>
                <c:pt idx="1">
                  <c:v>1998</c:v>
                </c:pt>
                <c:pt idx="2">
                  <c:v>2008</c:v>
                </c:pt>
              </c:numCache>
            </c:numRef>
          </c:cat>
          <c:val>
            <c:numRef>
              <c:f>Sheet3!$B$3:$D$3</c:f>
              <c:numCache>
                <c:formatCode>General</c:formatCode>
                <c:ptCount val="3"/>
                <c:pt idx="0">
                  <c:v>3.8</c:v>
                </c:pt>
                <c:pt idx="1">
                  <c:v>4.9000000000000004</c:v>
                </c:pt>
                <c:pt idx="2">
                  <c:v>6.4</c:v>
                </c:pt>
              </c:numCache>
            </c:numRef>
          </c:val>
        </c:ser>
        <c:ser>
          <c:idx val="1"/>
          <c:order val="1"/>
          <c:tx>
            <c:strRef>
              <c:f>Sheet3!$A$4</c:f>
              <c:strCache>
                <c:ptCount val="1"/>
                <c:pt idx="0">
                  <c:v>Female</c:v>
                </c:pt>
              </c:strCache>
            </c:strRef>
          </c:tx>
          <c:dLbls>
            <c:showVal val="1"/>
          </c:dLbls>
          <c:cat>
            <c:numRef>
              <c:f>Sheet3!$B$2:$D$2</c:f>
              <c:numCache>
                <c:formatCode>General</c:formatCode>
                <c:ptCount val="3"/>
                <c:pt idx="0">
                  <c:v>1987</c:v>
                </c:pt>
                <c:pt idx="1">
                  <c:v>1998</c:v>
                </c:pt>
                <c:pt idx="2">
                  <c:v>2008</c:v>
                </c:pt>
              </c:numCache>
            </c:numRef>
          </c:cat>
          <c:val>
            <c:numRef>
              <c:f>Sheet3!$B$4:$D$4</c:f>
              <c:numCache>
                <c:formatCode>General</c:formatCode>
                <c:ptCount val="3"/>
                <c:pt idx="0">
                  <c:v>4.0999999999999996</c:v>
                </c:pt>
                <c:pt idx="1">
                  <c:v>5</c:v>
                </c:pt>
                <c:pt idx="2">
                  <c:v>6.7</c:v>
                </c:pt>
              </c:numCache>
            </c:numRef>
          </c:val>
        </c:ser>
        <c:axId val="114382720"/>
        <c:axId val="114720768"/>
      </c:barChart>
      <c:catAx>
        <c:axId val="114382720"/>
        <c:scaling>
          <c:orientation val="minMax"/>
        </c:scaling>
        <c:axPos val="b"/>
        <c:title>
          <c:tx>
            <c:rich>
              <a:bodyPr/>
              <a:lstStyle/>
              <a:p>
                <a:pPr>
                  <a:defRPr/>
                </a:pPr>
                <a:r>
                  <a:rPr lang="en-US"/>
                  <a:t>Year</a:t>
                </a:r>
              </a:p>
            </c:rich>
          </c:tx>
          <c:layout/>
        </c:title>
        <c:numFmt formatCode="General" sourceLinked="1"/>
        <c:tickLblPos val="nextTo"/>
        <c:crossAx val="114720768"/>
        <c:crosses val="autoZero"/>
        <c:auto val="1"/>
        <c:lblAlgn val="ctr"/>
        <c:lblOffset val="100"/>
      </c:catAx>
      <c:valAx>
        <c:axId val="114720768"/>
        <c:scaling>
          <c:orientation val="minMax"/>
        </c:scaling>
        <c:axPos val="l"/>
        <c:majorGridlines>
          <c:spPr>
            <a:ln>
              <a:solidFill>
                <a:schemeClr val="bg1"/>
              </a:solidFill>
            </a:ln>
          </c:spPr>
        </c:majorGridlines>
        <c:title>
          <c:tx>
            <c:rich>
              <a:bodyPr rot="-5400000" vert="horz"/>
              <a:lstStyle/>
              <a:p>
                <a:pPr>
                  <a:defRPr/>
                </a:pPr>
                <a:r>
                  <a:rPr lang="en-US"/>
                  <a:t>Population in Millions</a:t>
                </a:r>
              </a:p>
            </c:rich>
          </c:tx>
          <c:layout/>
        </c:title>
        <c:numFmt formatCode="General" sourceLinked="1"/>
        <c:tickLblPos val="nextTo"/>
        <c:crossAx val="114382720"/>
        <c:crosses val="autoZero"/>
        <c:crossBetween val="between"/>
      </c:valAx>
    </c:plotArea>
    <c:legend>
      <c:legendPos val="r"/>
      <c:layout/>
    </c:legend>
    <c:plotVisOnly val="1"/>
  </c:chart>
  <c:spPr>
    <a:ln>
      <a:solidFill>
        <a:schemeClr val="accent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6.9457153296460572E-2"/>
          <c:y val="8.1881359060462802E-2"/>
          <c:w val="0.90585114235239728"/>
          <c:h val="0.82912752543924673"/>
        </c:manualLayout>
      </c:layout>
      <c:lineChart>
        <c:grouping val="standard"/>
        <c:ser>
          <c:idx val="0"/>
          <c:order val="0"/>
          <c:tx>
            <c:strRef>
              <c:f>Sheet9!$B$12</c:f>
              <c:strCache>
                <c:ptCount val="1"/>
                <c:pt idx="0">
                  <c:v>TFR</c:v>
                </c:pt>
              </c:strCache>
            </c:strRef>
          </c:tx>
          <c:dLbls>
            <c:dLbl>
              <c:idx val="0"/>
              <c:layout>
                <c:manualLayout>
                  <c:x val="-3.0555555555555561E-2"/>
                  <c:y val="-4.1666666666666664E-2"/>
                </c:manualLayout>
              </c:layout>
              <c:showVal val="1"/>
            </c:dLbl>
            <c:dLbl>
              <c:idx val="1"/>
              <c:layout>
                <c:manualLayout>
                  <c:x val="-3.3333333333333381E-2"/>
                  <c:y val="-3.7037037037037049E-2"/>
                </c:manualLayout>
              </c:layout>
              <c:showVal val="1"/>
            </c:dLbl>
            <c:dLbl>
              <c:idx val="2"/>
              <c:layout>
                <c:manualLayout>
                  <c:x val="-3.6111111111111122E-2"/>
                  <c:y val="-4.1666666666666664E-2"/>
                </c:manualLayout>
              </c:layout>
              <c:showVal val="1"/>
            </c:dLbl>
            <c:dLbl>
              <c:idx val="3"/>
              <c:layout>
                <c:manualLayout>
                  <c:x val="-1.9444444444444445E-2"/>
                  <c:y val="-4.1666666666666623E-2"/>
                </c:manualLayout>
              </c:layout>
              <c:showVal val="1"/>
            </c:dLbl>
            <c:txPr>
              <a:bodyPr/>
              <a:lstStyle/>
              <a:p>
                <a:pPr>
                  <a:defRPr sz="1100"/>
                </a:pPr>
                <a:endParaRPr lang="en-US"/>
              </a:p>
            </c:txPr>
            <c:showVal val="1"/>
          </c:dLbls>
          <c:cat>
            <c:numRef>
              <c:f>Sheet9!$C$11:$F$11</c:f>
              <c:numCache>
                <c:formatCode>General</c:formatCode>
                <c:ptCount val="4"/>
                <c:pt idx="0">
                  <c:v>1977</c:v>
                </c:pt>
                <c:pt idx="1">
                  <c:v>1987</c:v>
                </c:pt>
                <c:pt idx="2">
                  <c:v>1998</c:v>
                </c:pt>
                <c:pt idx="3">
                  <c:v>2008</c:v>
                </c:pt>
              </c:numCache>
            </c:numRef>
          </c:cat>
          <c:val>
            <c:numRef>
              <c:f>Sheet9!$C$12:$F$12</c:f>
              <c:numCache>
                <c:formatCode>General</c:formatCode>
                <c:ptCount val="4"/>
                <c:pt idx="0">
                  <c:v>7.6</c:v>
                </c:pt>
                <c:pt idx="1">
                  <c:v>7.4</c:v>
                </c:pt>
                <c:pt idx="2">
                  <c:v>6.5</c:v>
                </c:pt>
                <c:pt idx="3">
                  <c:v>6</c:v>
                </c:pt>
              </c:numCache>
            </c:numRef>
          </c:val>
        </c:ser>
        <c:marker val="1"/>
        <c:axId val="103264256"/>
        <c:axId val="103267328"/>
      </c:lineChart>
      <c:catAx>
        <c:axId val="103264256"/>
        <c:scaling>
          <c:orientation val="minMax"/>
        </c:scaling>
        <c:axPos val="b"/>
        <c:title>
          <c:tx>
            <c:rich>
              <a:bodyPr/>
              <a:lstStyle/>
              <a:p>
                <a:pPr>
                  <a:defRPr sz="1200"/>
                </a:pPr>
                <a:r>
                  <a:rPr lang="en-US" sz="1200"/>
                  <a:t>Censuses</a:t>
                </a:r>
              </a:p>
            </c:rich>
          </c:tx>
          <c:layout>
            <c:manualLayout>
              <c:xMode val="edge"/>
              <c:yMode val="edge"/>
              <c:x val="0.46986438588273327"/>
              <c:y val="0.95043158287072049"/>
            </c:manualLayout>
          </c:layout>
        </c:title>
        <c:numFmt formatCode="General" sourceLinked="1"/>
        <c:tickLblPos val="nextTo"/>
        <c:txPr>
          <a:bodyPr/>
          <a:lstStyle/>
          <a:p>
            <a:pPr>
              <a:defRPr sz="1200"/>
            </a:pPr>
            <a:endParaRPr lang="en-US"/>
          </a:p>
        </c:txPr>
        <c:crossAx val="103267328"/>
        <c:crosses val="autoZero"/>
        <c:auto val="1"/>
        <c:lblAlgn val="ctr"/>
        <c:lblOffset val="100"/>
      </c:catAx>
      <c:valAx>
        <c:axId val="103267328"/>
        <c:scaling>
          <c:orientation val="minMax"/>
          <c:max val="8"/>
          <c:min val="0"/>
        </c:scaling>
        <c:axPos val="l"/>
        <c:majorGridlines>
          <c:spPr>
            <a:ln>
              <a:solidFill>
                <a:schemeClr val="bg1"/>
              </a:solidFill>
            </a:ln>
          </c:spPr>
        </c:majorGridlines>
        <c:title>
          <c:tx>
            <c:rich>
              <a:bodyPr rot="-5400000" vert="horz"/>
              <a:lstStyle/>
              <a:p>
                <a:pPr>
                  <a:defRPr sz="1100"/>
                </a:pPr>
                <a:r>
                  <a:rPr lang="en-US" sz="1100" dirty="0"/>
                  <a:t>Total Fertility Rate</a:t>
                </a:r>
              </a:p>
            </c:rich>
          </c:tx>
          <c:layout/>
        </c:title>
        <c:numFmt formatCode="General" sourceLinked="1"/>
        <c:tickLblPos val="nextTo"/>
        <c:txPr>
          <a:bodyPr/>
          <a:lstStyle/>
          <a:p>
            <a:pPr>
              <a:defRPr sz="1200"/>
            </a:pPr>
            <a:endParaRPr lang="en-US"/>
          </a:p>
        </c:txPr>
        <c:crossAx val="103264256"/>
        <c:crosses val="autoZero"/>
        <c:crossBetween val="between"/>
        <c:majorUnit val="1"/>
      </c:valAx>
    </c:plotArea>
    <c:plotVisOnly val="1"/>
  </c:chart>
  <c:spPr>
    <a:ln>
      <a:solidFill>
        <a:schemeClr val="accent1"/>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Sheet3!$A$3</c:f>
              <c:strCache>
                <c:ptCount val="1"/>
                <c:pt idx="0">
                  <c:v>Male</c:v>
                </c:pt>
              </c:strCache>
            </c:strRef>
          </c:tx>
          <c:dLbls>
            <c:showVal val="1"/>
          </c:dLbls>
          <c:cat>
            <c:strRef>
              <c:f>Sheet3!$B$2:$D$2</c:f>
              <c:strCache>
                <c:ptCount val="3"/>
                <c:pt idx="0">
                  <c:v>Never attended</c:v>
                </c:pt>
                <c:pt idx="1">
                  <c:v>Ever attended</c:v>
                </c:pt>
                <c:pt idx="2">
                  <c:v>Currently attending</c:v>
                </c:pt>
              </c:strCache>
            </c:strRef>
          </c:cat>
          <c:val>
            <c:numRef>
              <c:f>Sheet3!$B$3:$D$3</c:f>
              <c:numCache>
                <c:formatCode>General</c:formatCode>
                <c:ptCount val="3"/>
                <c:pt idx="0">
                  <c:v>12.6</c:v>
                </c:pt>
                <c:pt idx="1">
                  <c:v>35.9</c:v>
                </c:pt>
                <c:pt idx="2">
                  <c:v>51.5</c:v>
                </c:pt>
              </c:numCache>
            </c:numRef>
          </c:val>
        </c:ser>
        <c:ser>
          <c:idx val="1"/>
          <c:order val="1"/>
          <c:tx>
            <c:strRef>
              <c:f>Sheet3!$A$4</c:f>
              <c:strCache>
                <c:ptCount val="1"/>
                <c:pt idx="0">
                  <c:v>Female</c:v>
                </c:pt>
              </c:strCache>
            </c:strRef>
          </c:tx>
          <c:dLbls>
            <c:dLbl>
              <c:idx val="0"/>
              <c:layout>
                <c:manualLayout>
                  <c:x val="5.4200542005420054E-3"/>
                  <c:y val="0.10218978102189789"/>
                </c:manualLayout>
              </c:layout>
              <c:showVal val="1"/>
            </c:dLbl>
            <c:dLbl>
              <c:idx val="1"/>
              <c:layout>
                <c:manualLayout>
                  <c:x val="2.7100271002710049E-3"/>
                  <c:y val="0.15571776155717787"/>
                </c:manualLayout>
              </c:layout>
              <c:showVal val="1"/>
            </c:dLbl>
            <c:dLbl>
              <c:idx val="2"/>
              <c:layout>
                <c:manualLayout>
                  <c:x val="2.7100271002710049E-3"/>
                  <c:y val="0.15085158150851583"/>
                </c:manualLayout>
              </c:layout>
              <c:showVal val="1"/>
            </c:dLbl>
            <c:showVal val="1"/>
          </c:dLbls>
          <c:cat>
            <c:strRef>
              <c:f>Sheet3!$B$2:$D$2</c:f>
              <c:strCache>
                <c:ptCount val="3"/>
                <c:pt idx="0">
                  <c:v>Never attended</c:v>
                </c:pt>
                <c:pt idx="1">
                  <c:v>Ever attended</c:v>
                </c:pt>
                <c:pt idx="2">
                  <c:v>Currently attending</c:v>
                </c:pt>
              </c:strCache>
            </c:strRef>
          </c:cat>
          <c:val>
            <c:numRef>
              <c:f>Sheet3!$B$4:$D$4</c:f>
              <c:numCache>
                <c:formatCode>General</c:formatCode>
                <c:ptCount val="3"/>
                <c:pt idx="0">
                  <c:v>14</c:v>
                </c:pt>
                <c:pt idx="1">
                  <c:v>37.200000000000003</c:v>
                </c:pt>
                <c:pt idx="2">
                  <c:v>48.9</c:v>
                </c:pt>
              </c:numCache>
            </c:numRef>
          </c:val>
        </c:ser>
        <c:axId val="114746496"/>
        <c:axId val="114748032"/>
      </c:barChart>
      <c:catAx>
        <c:axId val="114746496"/>
        <c:scaling>
          <c:orientation val="minMax"/>
        </c:scaling>
        <c:axPos val="b"/>
        <c:numFmt formatCode="General" sourceLinked="1"/>
        <c:tickLblPos val="nextTo"/>
        <c:crossAx val="114748032"/>
        <c:crosses val="autoZero"/>
        <c:auto val="1"/>
        <c:lblAlgn val="ctr"/>
        <c:lblOffset val="100"/>
      </c:catAx>
      <c:valAx>
        <c:axId val="114748032"/>
        <c:scaling>
          <c:orientation val="minMax"/>
        </c:scaling>
        <c:axPos val="l"/>
        <c:majorGridlines>
          <c:spPr>
            <a:ln>
              <a:solidFill>
                <a:schemeClr val="bg1"/>
              </a:solidFill>
            </a:ln>
          </c:spPr>
        </c:majorGridlines>
        <c:title>
          <c:tx>
            <c:rich>
              <a:bodyPr rot="-5400000" vert="horz"/>
              <a:lstStyle/>
              <a:p>
                <a:pPr>
                  <a:defRPr/>
                </a:pPr>
                <a:r>
                  <a:rPr lang="en-US"/>
                  <a:t>Percentage</a:t>
                </a:r>
              </a:p>
            </c:rich>
          </c:tx>
          <c:layout/>
        </c:title>
        <c:numFmt formatCode="General" sourceLinked="1"/>
        <c:tickLblPos val="nextTo"/>
        <c:crossAx val="114746496"/>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A9F4FF36-93E3-4DB6-9710-E0E2CDA115E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43000" y="685800"/>
            <a:ext cx="4572000" cy="3429000"/>
          </a:xfrm>
          <a:ln/>
        </p:spPr>
      </p:sp>
      <p:sp>
        <p:nvSpPr>
          <p:cNvPr id="36867"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4C871AB9-0CC6-4BC9-A88B-C0004389416D}"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CBE2D6C0-3630-48F5-B7D1-3797C965C545}" type="datetime1">
              <a:rPr lang="en-US" smtClean="0"/>
              <a:pPr>
                <a:defRPr/>
              </a:pPr>
              <a:t>12/6/2012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r>
              <a:rPr lang="en-US" smtClean="0"/>
              <a:t>CHILDREN AND YOUTHS</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BE9B70F5-C3AF-4584-B810-E4C0842A5933}"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78C4BFB-F20A-4F08-B029-6E96036D2B80}" type="datetime1">
              <a:rPr lang="en-US" smtClean="0"/>
              <a:pPr>
                <a:defRPr/>
              </a:pPr>
              <a:t>12/6/2012</a:t>
            </a:fld>
            <a:endParaRPr lang="en-US"/>
          </a:p>
        </p:txBody>
      </p:sp>
      <p:sp>
        <p:nvSpPr>
          <p:cNvPr id="5" name="Footer Placeholder 4"/>
          <p:cNvSpPr>
            <a:spLocks noGrp="1"/>
          </p:cNvSpPr>
          <p:nvPr>
            <p:ph type="ftr" sz="quarter" idx="11"/>
          </p:nvPr>
        </p:nvSpPr>
        <p:spPr/>
        <p:txBody>
          <a:bodyPr/>
          <a:lstStyle/>
          <a:p>
            <a:pPr>
              <a:defRPr/>
            </a:pPr>
            <a:r>
              <a:rPr lang="en-US" smtClean="0"/>
              <a:t>CHILDREN AND YOUTHS</a:t>
            </a:r>
            <a:endParaRPr lang="en-US"/>
          </a:p>
        </p:txBody>
      </p:sp>
      <p:sp>
        <p:nvSpPr>
          <p:cNvPr id="6" name="Slide Number Placeholder 5"/>
          <p:cNvSpPr>
            <a:spLocks noGrp="1"/>
          </p:cNvSpPr>
          <p:nvPr>
            <p:ph type="sldNum" sz="quarter" idx="12"/>
          </p:nvPr>
        </p:nvSpPr>
        <p:spPr/>
        <p:txBody>
          <a:bodyPr/>
          <a:lstStyle/>
          <a:p>
            <a:pPr>
              <a:defRPr/>
            </a:pPr>
            <a:fld id="{D646A95F-ED97-4A4E-BA96-C796D2D65E6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2499B9E-08C5-4954-911F-308CAE15E4F3}" type="datetime1">
              <a:rPr lang="en-US" smtClean="0"/>
              <a:pPr>
                <a:defRPr/>
              </a:pPr>
              <a:t>12/6/2012</a:t>
            </a:fld>
            <a:endParaRPr lang="en-US"/>
          </a:p>
        </p:txBody>
      </p:sp>
      <p:sp>
        <p:nvSpPr>
          <p:cNvPr id="5" name="Footer Placeholder 4"/>
          <p:cNvSpPr>
            <a:spLocks noGrp="1"/>
          </p:cNvSpPr>
          <p:nvPr>
            <p:ph type="ftr" sz="quarter" idx="11"/>
          </p:nvPr>
        </p:nvSpPr>
        <p:spPr/>
        <p:txBody>
          <a:bodyPr/>
          <a:lstStyle/>
          <a:p>
            <a:pPr>
              <a:defRPr/>
            </a:pPr>
            <a:r>
              <a:rPr lang="en-US" smtClean="0"/>
              <a:t>CHILDREN AND YOUTHS</a:t>
            </a:r>
            <a:endParaRPr lang="en-US"/>
          </a:p>
        </p:txBody>
      </p:sp>
      <p:sp>
        <p:nvSpPr>
          <p:cNvPr id="6" name="Slide Number Placeholder 5"/>
          <p:cNvSpPr>
            <a:spLocks noGrp="1"/>
          </p:cNvSpPr>
          <p:nvPr>
            <p:ph type="sldNum" sz="quarter" idx="12"/>
          </p:nvPr>
        </p:nvSpPr>
        <p:spPr/>
        <p:txBody>
          <a:bodyPr/>
          <a:lstStyle/>
          <a:p>
            <a:pPr>
              <a:defRPr/>
            </a:pPr>
            <a:fld id="{A4ADBFA8-8F22-4334-8E7F-13E719D5A3EB}"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1"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7B20D807-926C-4F9A-B7E2-6DFDEE18921E}" type="datetime1">
              <a:rPr lang="en-US" smtClean="0"/>
              <a:pPr>
                <a:defRPr/>
              </a:pPr>
              <a:t>12/6/2012</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smtClean="0"/>
              <a:t>CHILDREN AND YOUTHS</a:t>
            </a: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B2BC4C7-F25C-4EC9-A990-69F9A207A6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65DC6F87-EBF1-40E6-A419-9CDABECAEEB9}" type="datetime1">
              <a:rPr lang="en-US" smtClean="0"/>
              <a:pPr>
                <a:defRPr/>
              </a:pPr>
              <a:t>12/6/2012</a:t>
            </a:fld>
            <a:endParaRPr lang="en-US"/>
          </a:p>
        </p:txBody>
      </p:sp>
      <p:sp>
        <p:nvSpPr>
          <p:cNvPr id="9" name="Slide Number Placeholder 8"/>
          <p:cNvSpPr>
            <a:spLocks noGrp="1"/>
          </p:cNvSpPr>
          <p:nvPr>
            <p:ph type="sldNum" sz="quarter" idx="15"/>
          </p:nvPr>
        </p:nvSpPr>
        <p:spPr/>
        <p:txBody>
          <a:bodyPr rtlCol="0"/>
          <a:lstStyle/>
          <a:p>
            <a:pPr>
              <a:defRPr/>
            </a:pPr>
            <a:fld id="{79F7F88D-5FBC-4975-ADA2-6730F24AC3E3}"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r>
              <a:rPr lang="en-US" smtClean="0"/>
              <a:t>CHILDREN AND YOUTHS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C0DC77CE-BD03-41BA-BC12-BD0D2EBE495B}" type="datetime1">
              <a:rPr lang="en-US" smtClean="0"/>
              <a:pPr>
                <a:defRPr/>
              </a:pPr>
              <a:t>12/6/2012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r>
              <a:rPr lang="en-US" smtClean="0"/>
              <a:t>CHILDREN AND YOUTHS</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F5649C7F-0D89-4981-A3A8-8EA8BE531394}"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DE36BECE-1512-4DF5-841D-AAC91872E454}" type="datetime1">
              <a:rPr lang="en-US" smtClean="0"/>
              <a:pPr>
                <a:defRPr/>
              </a:pPr>
              <a:t>12/6/2012</a:t>
            </a:fld>
            <a:endParaRPr lang="en-US"/>
          </a:p>
        </p:txBody>
      </p:sp>
      <p:sp>
        <p:nvSpPr>
          <p:cNvPr id="6" name="Footer Placeholder 5"/>
          <p:cNvSpPr>
            <a:spLocks noGrp="1"/>
          </p:cNvSpPr>
          <p:nvPr>
            <p:ph type="ftr" sz="quarter" idx="11"/>
          </p:nvPr>
        </p:nvSpPr>
        <p:spPr/>
        <p:txBody>
          <a:bodyPr/>
          <a:lstStyle/>
          <a:p>
            <a:pPr>
              <a:defRPr/>
            </a:pPr>
            <a:r>
              <a:rPr lang="en-US" smtClean="0"/>
              <a:t>CHILDREN AND YOUTHS</a:t>
            </a:r>
            <a:endParaRPr lang="en-US"/>
          </a:p>
        </p:txBody>
      </p:sp>
      <p:sp>
        <p:nvSpPr>
          <p:cNvPr id="7" name="Slide Number Placeholder 6"/>
          <p:cNvSpPr>
            <a:spLocks noGrp="1"/>
          </p:cNvSpPr>
          <p:nvPr>
            <p:ph type="sldNum" sz="quarter" idx="12"/>
          </p:nvPr>
        </p:nvSpPr>
        <p:spPr/>
        <p:txBody>
          <a:bodyPr/>
          <a:lstStyle/>
          <a:p>
            <a:pPr>
              <a:defRPr/>
            </a:pPr>
            <a:fld id="{167FBF5B-F277-4FA9-9713-84D081EA2EAA}"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850D5FD3-32FC-482C-9339-FF8272C20582}" type="datetime1">
              <a:rPr lang="en-US" smtClean="0"/>
              <a:pPr>
                <a:defRPr/>
              </a:pPr>
              <a:t>12/6/2012</a:t>
            </a:fld>
            <a:endParaRPr lang="en-US"/>
          </a:p>
        </p:txBody>
      </p:sp>
      <p:sp>
        <p:nvSpPr>
          <p:cNvPr id="8" name="Footer Placeholder 7"/>
          <p:cNvSpPr>
            <a:spLocks noGrp="1"/>
          </p:cNvSpPr>
          <p:nvPr>
            <p:ph type="ftr" sz="quarter" idx="11"/>
          </p:nvPr>
        </p:nvSpPr>
        <p:spPr/>
        <p:txBody>
          <a:bodyPr/>
          <a:lstStyle/>
          <a:p>
            <a:pPr>
              <a:defRPr/>
            </a:pPr>
            <a:r>
              <a:rPr lang="en-US" smtClean="0"/>
              <a:t>CHILDREN AND YOUTHS</a:t>
            </a:r>
            <a:endParaRPr lang="en-US"/>
          </a:p>
        </p:txBody>
      </p:sp>
      <p:sp>
        <p:nvSpPr>
          <p:cNvPr id="9" name="Slide Number Placeholder 8"/>
          <p:cNvSpPr>
            <a:spLocks noGrp="1"/>
          </p:cNvSpPr>
          <p:nvPr>
            <p:ph type="sldNum" sz="quarter" idx="12"/>
          </p:nvPr>
        </p:nvSpPr>
        <p:spPr/>
        <p:txBody>
          <a:bodyPr/>
          <a:lstStyle/>
          <a:p>
            <a:pPr>
              <a:defRPr/>
            </a:pPr>
            <a:fld id="{810A229B-C69A-4282-8FEE-B0AE74DE829B}"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99D8FC5A-478B-4028-93FF-84805C8998CC}" type="datetime1">
              <a:rPr lang="en-US" smtClean="0"/>
              <a:pPr>
                <a:defRPr/>
              </a:pPr>
              <a:t>12/6/2012</a:t>
            </a:fld>
            <a:endParaRPr lang="en-US"/>
          </a:p>
        </p:txBody>
      </p:sp>
      <p:sp>
        <p:nvSpPr>
          <p:cNvPr id="7" name="Slide Number Placeholder 6"/>
          <p:cNvSpPr>
            <a:spLocks noGrp="1"/>
          </p:cNvSpPr>
          <p:nvPr>
            <p:ph type="sldNum" sz="quarter" idx="11"/>
          </p:nvPr>
        </p:nvSpPr>
        <p:spPr/>
        <p:txBody>
          <a:bodyPr rtlCol="0"/>
          <a:lstStyle/>
          <a:p>
            <a:pPr>
              <a:defRPr/>
            </a:pPr>
            <a:fld id="{F80FB02C-211C-4E56-ADEF-05B3B84E5F71}"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r>
              <a:rPr lang="en-US" smtClean="0"/>
              <a:t>CHILDREN AND YOUTHS</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2FD1A28-3E52-4846-9862-4891E855D852}" type="datetime1">
              <a:rPr lang="en-US" smtClean="0"/>
              <a:pPr>
                <a:defRPr/>
              </a:pPr>
              <a:t>12/6/2012</a:t>
            </a:fld>
            <a:endParaRPr lang="en-US"/>
          </a:p>
        </p:txBody>
      </p:sp>
      <p:sp>
        <p:nvSpPr>
          <p:cNvPr id="3" name="Footer Placeholder 2"/>
          <p:cNvSpPr>
            <a:spLocks noGrp="1"/>
          </p:cNvSpPr>
          <p:nvPr>
            <p:ph type="ftr" sz="quarter" idx="11"/>
          </p:nvPr>
        </p:nvSpPr>
        <p:spPr/>
        <p:txBody>
          <a:bodyPr/>
          <a:lstStyle/>
          <a:p>
            <a:pPr>
              <a:defRPr/>
            </a:pPr>
            <a:r>
              <a:rPr lang="en-US" smtClean="0"/>
              <a:t>CHILDREN AND YOUTHS</a:t>
            </a:r>
            <a:endParaRPr lang="en-US"/>
          </a:p>
        </p:txBody>
      </p:sp>
      <p:sp>
        <p:nvSpPr>
          <p:cNvPr id="4" name="Slide Number Placeholder 3"/>
          <p:cNvSpPr>
            <a:spLocks noGrp="1"/>
          </p:cNvSpPr>
          <p:nvPr>
            <p:ph type="sldNum" sz="quarter" idx="12"/>
          </p:nvPr>
        </p:nvSpPr>
        <p:spPr/>
        <p:txBody>
          <a:bodyPr/>
          <a:lstStyle/>
          <a:p>
            <a:pPr>
              <a:defRPr/>
            </a:pPr>
            <a:fld id="{EEE400C8-D714-41CD-89FB-5836599C812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B46A9F13-0474-45AE-8839-530E4AF2EB58}" type="datetime1">
              <a:rPr lang="en-US" smtClean="0"/>
              <a:pPr>
                <a:defRPr/>
              </a:pPr>
              <a:t>12/6/2012</a:t>
            </a:fld>
            <a:endParaRPr lang="en-US"/>
          </a:p>
        </p:txBody>
      </p:sp>
      <p:sp>
        <p:nvSpPr>
          <p:cNvPr id="22" name="Slide Number Placeholder 21"/>
          <p:cNvSpPr>
            <a:spLocks noGrp="1"/>
          </p:cNvSpPr>
          <p:nvPr>
            <p:ph type="sldNum" sz="quarter" idx="15"/>
          </p:nvPr>
        </p:nvSpPr>
        <p:spPr/>
        <p:txBody>
          <a:bodyPr rtlCol="0"/>
          <a:lstStyle/>
          <a:p>
            <a:pPr>
              <a:defRPr/>
            </a:pPr>
            <a:fld id="{6D45ADD4-6EED-404B-8C1A-B02250CE68D3}"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r>
              <a:rPr lang="en-US" smtClean="0"/>
              <a:t>CHILDREN AND YOUTHS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95CDE962-5C36-453B-80E8-1CCE9850A0EC}" type="datetime1">
              <a:rPr lang="en-US" smtClean="0"/>
              <a:pPr>
                <a:defRPr/>
              </a:pPr>
              <a:t>12/6/2012</a:t>
            </a:fld>
            <a:endParaRPr lang="en-US"/>
          </a:p>
        </p:txBody>
      </p:sp>
      <p:sp>
        <p:nvSpPr>
          <p:cNvPr id="18" name="Slide Number Placeholder 17"/>
          <p:cNvSpPr>
            <a:spLocks noGrp="1"/>
          </p:cNvSpPr>
          <p:nvPr>
            <p:ph type="sldNum" sz="quarter" idx="11"/>
          </p:nvPr>
        </p:nvSpPr>
        <p:spPr/>
        <p:txBody>
          <a:bodyPr rtlCol="0"/>
          <a:lstStyle/>
          <a:p>
            <a:pPr>
              <a:defRPr/>
            </a:pPr>
            <a:fld id="{A8494E82-2C0D-43C3-AE36-35444F766284}"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r>
              <a:rPr lang="en-US" smtClean="0"/>
              <a:t>CHILDREN AND YOUTHS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CE8999A8-E144-4451-9CE2-41C60CF5D688}" type="datetime1">
              <a:rPr lang="en-US" smtClean="0"/>
              <a:pPr>
                <a:defRPr/>
              </a:pPr>
              <a:t>12/6/2012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US" smtClean="0"/>
              <a:t>CHILDREN AND YOUTHS</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ED3B93A9-C722-49ED-9207-94ABD5E551B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 id="2147484208" r:id="rId12"/>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187624" y="332656"/>
            <a:ext cx="7772400" cy="2880543"/>
          </a:xfrm>
        </p:spPr>
        <p:txBody>
          <a:bodyPr>
            <a:normAutofit/>
          </a:bodyPr>
          <a:lstStyle/>
          <a:p>
            <a:pPr algn="ctr"/>
            <a:r>
              <a:rPr lang="en-US" sz="4000" dirty="0" smtClean="0">
                <a:solidFill>
                  <a:srgbClr val="AEA754"/>
                </a:solidFill>
                <a:latin typeface="Arial Black" pitchFamily="34" charset="0"/>
              </a:rPr>
              <a:t>Use Of Census Data For Gender Statistics</a:t>
            </a:r>
            <a:br>
              <a:rPr lang="en-US" sz="4000" dirty="0" smtClean="0">
                <a:solidFill>
                  <a:srgbClr val="AEA754"/>
                </a:solidFill>
                <a:latin typeface="Arial Black" pitchFamily="34" charset="0"/>
              </a:rPr>
            </a:br>
            <a:r>
              <a:rPr lang="en-US" sz="4000" dirty="0" smtClean="0">
                <a:solidFill>
                  <a:srgbClr val="AEA754"/>
                </a:solidFill>
                <a:latin typeface="Arial Black" pitchFamily="34" charset="0"/>
              </a:rPr>
              <a:t/>
            </a:r>
            <a:br>
              <a:rPr lang="en-US" sz="4000" dirty="0" smtClean="0">
                <a:solidFill>
                  <a:srgbClr val="AEA754"/>
                </a:solidFill>
                <a:latin typeface="Arial Black" pitchFamily="34" charset="0"/>
              </a:rPr>
            </a:br>
            <a:r>
              <a:rPr lang="en-US" sz="2400" dirty="0" smtClean="0">
                <a:solidFill>
                  <a:srgbClr val="AEA754"/>
                </a:solidFill>
                <a:latin typeface="Arial Black" pitchFamily="34" charset="0"/>
              </a:rPr>
              <a:t>An Extract from 2008 </a:t>
            </a:r>
            <a:r>
              <a:rPr lang="en-US" sz="3200" dirty="0" smtClean="0">
                <a:solidFill>
                  <a:srgbClr val="AEA754"/>
                </a:solidFill>
                <a:latin typeface="Arial Black" pitchFamily="34" charset="0"/>
              </a:rPr>
              <a:t>Malawi</a:t>
            </a:r>
            <a:r>
              <a:rPr lang="en-US" sz="2400" dirty="0" smtClean="0">
                <a:solidFill>
                  <a:srgbClr val="AEA754"/>
                </a:solidFill>
                <a:latin typeface="Arial Black" pitchFamily="34" charset="0"/>
              </a:rPr>
              <a:t> Gender Thematic report</a:t>
            </a:r>
            <a:endParaRPr lang="en-US" sz="2400" dirty="0">
              <a:solidFill>
                <a:srgbClr val="AEA754"/>
              </a:solidFill>
              <a:latin typeface="Arial Black" pitchFamily="34" charset="0"/>
            </a:endParaRPr>
          </a:p>
        </p:txBody>
      </p:sp>
      <p:sp>
        <p:nvSpPr>
          <p:cNvPr id="10243" name="Rectangle 3"/>
          <p:cNvSpPr>
            <a:spLocks noGrp="1" noChangeArrowheads="1"/>
          </p:cNvSpPr>
          <p:nvPr>
            <p:ph type="subTitle" idx="1"/>
          </p:nvPr>
        </p:nvSpPr>
        <p:spPr>
          <a:xfrm>
            <a:off x="2195736" y="5373216"/>
            <a:ext cx="5576664" cy="1152128"/>
          </a:xfrm>
        </p:spPr>
        <p:txBody>
          <a:bodyPr/>
          <a:lstStyle/>
          <a:p>
            <a:pPr>
              <a:lnSpc>
                <a:spcPct val="90000"/>
              </a:lnSpc>
            </a:pPr>
            <a:r>
              <a:rPr lang="en-US" dirty="0" smtClean="0">
                <a:solidFill>
                  <a:srgbClr val="10B418"/>
                </a:solidFill>
                <a:latin typeface="Century Gothic" pitchFamily="34" charset="0"/>
              </a:rPr>
              <a:t>Presented </a:t>
            </a:r>
            <a:r>
              <a:rPr lang="en-US" dirty="0" smtClean="0">
                <a:solidFill>
                  <a:srgbClr val="10B418"/>
                </a:solidFill>
                <a:latin typeface="Century Gothic" pitchFamily="34" charset="0"/>
              </a:rPr>
              <a:t>By:</a:t>
            </a:r>
          </a:p>
          <a:p>
            <a:pPr>
              <a:lnSpc>
                <a:spcPct val="90000"/>
              </a:lnSpc>
            </a:pPr>
            <a:r>
              <a:rPr lang="en-US" dirty="0" smtClean="0">
                <a:solidFill>
                  <a:srgbClr val="10B418"/>
                </a:solidFill>
                <a:latin typeface="Century Gothic" pitchFamily="34" charset="0"/>
              </a:rPr>
              <a:t>Kingsley </a:t>
            </a:r>
            <a:r>
              <a:rPr lang="en-US" dirty="0" err="1" smtClean="0">
                <a:solidFill>
                  <a:srgbClr val="10B418"/>
                </a:solidFill>
                <a:latin typeface="Century Gothic" pitchFamily="34" charset="0"/>
              </a:rPr>
              <a:t>Manda</a:t>
            </a:r>
            <a:endParaRPr lang="en-US" dirty="0" smtClean="0">
              <a:solidFill>
                <a:srgbClr val="10B418"/>
              </a:solidFill>
              <a:latin typeface="Century Gothic" pitchFamily="34" charset="0"/>
            </a:endParaRPr>
          </a:p>
          <a:p>
            <a:pPr>
              <a:lnSpc>
                <a:spcPct val="90000"/>
              </a:lnSpc>
            </a:pPr>
            <a:r>
              <a:rPr lang="en-US" dirty="0" smtClean="0">
                <a:solidFill>
                  <a:srgbClr val="10B418"/>
                </a:solidFill>
                <a:latin typeface="Century Gothic" pitchFamily="34" charset="0"/>
              </a:rPr>
              <a:t>National Statistical </a:t>
            </a:r>
            <a:r>
              <a:rPr lang="en-US" dirty="0" smtClean="0">
                <a:solidFill>
                  <a:srgbClr val="10B418"/>
                </a:solidFill>
                <a:latin typeface="Century Gothic" pitchFamily="34" charset="0"/>
              </a:rPr>
              <a:t>Office</a:t>
            </a:r>
            <a:endParaRPr lang="en-US" dirty="0" smtClean="0">
              <a:solidFill>
                <a:srgbClr val="10B418"/>
              </a:solidFill>
              <a:latin typeface="Century Gothic" pitchFamily="34" charset="0"/>
            </a:endParaRPr>
          </a:p>
        </p:txBody>
      </p:sp>
      <p:sp>
        <p:nvSpPr>
          <p:cNvPr id="4" name="TextBox 3"/>
          <p:cNvSpPr txBox="1"/>
          <p:nvPr/>
        </p:nvSpPr>
        <p:spPr>
          <a:xfrm>
            <a:off x="1357290" y="5357826"/>
            <a:ext cx="2214578" cy="369332"/>
          </a:xfrm>
          <a:prstGeom prst="rect">
            <a:avLst/>
          </a:prstGeom>
          <a:noFill/>
        </p:spPr>
        <p:txBody>
          <a:bodyPr wrap="square" rtlCol="0">
            <a:spAutoFit/>
          </a:bodyPr>
          <a:lstStyle/>
          <a:p>
            <a:endParaRPr lang="en-GB"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692696"/>
            <a:ext cx="8352928" cy="1656184"/>
          </a:xfrm>
        </p:spPr>
        <p:txBody>
          <a:bodyPr>
            <a:normAutofit/>
          </a:bodyPr>
          <a:lstStyle/>
          <a:p>
            <a:r>
              <a:rPr lang="en-US" sz="1800" dirty="0" smtClean="0"/>
              <a:t>Both IMR and U5MR can be good measures of socio-economic status of the population and levels of development of the country</a:t>
            </a:r>
          </a:p>
          <a:p>
            <a:r>
              <a:rPr lang="en-US" sz="1800" dirty="0" smtClean="0"/>
              <a:t>IMR in particular could also reflect the social and economic empowerment of women in a community, as well as their ability to access skilled birth attendants for both pre-and ante-natal services</a:t>
            </a:r>
            <a:endParaRPr lang="en-US" sz="1800" dirty="0"/>
          </a:p>
        </p:txBody>
      </p:sp>
      <p:sp>
        <p:nvSpPr>
          <p:cNvPr id="4" name="Rectangle 3"/>
          <p:cNvSpPr/>
          <p:nvPr/>
        </p:nvSpPr>
        <p:spPr>
          <a:xfrm>
            <a:off x="395536" y="116632"/>
            <a:ext cx="6194324" cy="461665"/>
          </a:xfrm>
          <a:prstGeom prst="rect">
            <a:avLst/>
          </a:prstGeom>
        </p:spPr>
        <p:txBody>
          <a:bodyPr wrap="none">
            <a:spAutoFit/>
          </a:bodyPr>
          <a:lstStyle/>
          <a:p>
            <a:r>
              <a:rPr lang="en-US" sz="2400" b="1" dirty="0" smtClean="0">
                <a:latin typeface="+mj-lt"/>
              </a:rPr>
              <a:t>Infant and Under Five Mortality Rate</a:t>
            </a:r>
            <a:endParaRPr lang="en-US" sz="2400" dirty="0">
              <a:latin typeface="+mj-lt"/>
            </a:endParaRPr>
          </a:p>
        </p:txBody>
      </p:sp>
      <p:pic>
        <p:nvPicPr>
          <p:cNvPr id="2050" name="Picture 2"/>
          <p:cNvPicPr>
            <a:picLocks noChangeAspect="1" noChangeArrowheads="1"/>
          </p:cNvPicPr>
          <p:nvPr/>
        </p:nvPicPr>
        <p:blipFill>
          <a:blip r:embed="rId2" cstate="print"/>
          <a:srcRect/>
          <a:stretch>
            <a:fillRect/>
          </a:stretch>
        </p:blipFill>
        <p:spPr bwMode="auto">
          <a:xfrm>
            <a:off x="467544" y="2276872"/>
            <a:ext cx="8345772" cy="4320480"/>
          </a:xfrm>
          <a:prstGeom prst="rect">
            <a:avLst/>
          </a:prstGeom>
          <a:noFill/>
          <a:ln w="9525">
            <a:noFill/>
            <a:miter lim="800000"/>
            <a:headEnd/>
            <a:tailEnd/>
          </a:ln>
        </p:spPr>
      </p:pic>
      <p:sp>
        <p:nvSpPr>
          <p:cNvPr id="7" name="Rectangle 6"/>
          <p:cNvSpPr/>
          <p:nvPr/>
        </p:nvSpPr>
        <p:spPr>
          <a:xfrm>
            <a:off x="467544" y="6381328"/>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
        <p:nvSpPr>
          <p:cNvPr id="8" name="TextBox 7"/>
          <p:cNvSpPr txBox="1"/>
          <p:nvPr/>
        </p:nvSpPr>
        <p:spPr>
          <a:xfrm>
            <a:off x="1331640" y="2348880"/>
            <a:ext cx="5506636" cy="338554"/>
          </a:xfrm>
          <a:prstGeom prst="rect">
            <a:avLst/>
          </a:prstGeom>
          <a:noFill/>
        </p:spPr>
        <p:txBody>
          <a:bodyPr wrap="none" rtlCol="0">
            <a:spAutoFit/>
          </a:bodyPr>
          <a:lstStyle/>
          <a:p>
            <a:r>
              <a:rPr lang="en-US" sz="1600" b="1" dirty="0" smtClean="0">
                <a:latin typeface="+mj-lt"/>
              </a:rPr>
              <a:t>IMR and U5MR by Education level of Mother 2008</a:t>
            </a:r>
            <a:endParaRPr lang="en-US" sz="16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620688"/>
            <a:ext cx="8291264" cy="1540768"/>
          </a:xfrm>
        </p:spPr>
        <p:txBody>
          <a:bodyPr>
            <a:normAutofit/>
          </a:bodyPr>
          <a:lstStyle/>
          <a:p>
            <a:r>
              <a:rPr lang="en-US" sz="1800" dirty="0" smtClean="0"/>
              <a:t>is the most significant demographic indicator in the analysis of the impact of national population </a:t>
            </a:r>
            <a:r>
              <a:rPr lang="en-US" sz="1800" dirty="0" err="1" smtClean="0"/>
              <a:t>programmes</a:t>
            </a:r>
            <a:r>
              <a:rPr lang="en-US" sz="1800" dirty="0" smtClean="0"/>
              <a:t> in particular family planning </a:t>
            </a:r>
            <a:r>
              <a:rPr lang="en-US" sz="1800" dirty="0" err="1" smtClean="0"/>
              <a:t>programmes</a:t>
            </a:r>
            <a:r>
              <a:rPr lang="en-US" sz="1800" dirty="0" smtClean="0"/>
              <a:t> on individual or group reproductive </a:t>
            </a:r>
            <a:r>
              <a:rPr lang="en-US" sz="1800" dirty="0" err="1" smtClean="0"/>
              <a:t>behaviour</a:t>
            </a:r>
            <a:endParaRPr lang="en-US" sz="1800" dirty="0" smtClean="0"/>
          </a:p>
          <a:p>
            <a:r>
              <a:rPr lang="en-US" sz="1800" dirty="0" smtClean="0"/>
              <a:t>Malawi is still experiencing a high fertility rate, which has significant implications for women’s health and status in society</a:t>
            </a:r>
            <a:endParaRPr lang="en-US" sz="1800" dirty="0"/>
          </a:p>
        </p:txBody>
      </p:sp>
      <p:sp>
        <p:nvSpPr>
          <p:cNvPr id="4" name="Rectangle 3"/>
          <p:cNvSpPr/>
          <p:nvPr/>
        </p:nvSpPr>
        <p:spPr>
          <a:xfrm>
            <a:off x="467544" y="188640"/>
            <a:ext cx="3291286" cy="461665"/>
          </a:xfrm>
          <a:prstGeom prst="rect">
            <a:avLst/>
          </a:prstGeom>
        </p:spPr>
        <p:txBody>
          <a:bodyPr wrap="none">
            <a:spAutoFit/>
          </a:bodyPr>
          <a:lstStyle/>
          <a:p>
            <a:r>
              <a:rPr lang="en-US" sz="2400" b="1" dirty="0" smtClean="0">
                <a:latin typeface="+mj-lt"/>
              </a:rPr>
              <a:t>Total Fertility Rate</a:t>
            </a:r>
            <a:endParaRPr lang="en-US" sz="2400" dirty="0">
              <a:latin typeface="+mj-lt"/>
            </a:endParaRPr>
          </a:p>
        </p:txBody>
      </p:sp>
      <p:graphicFrame>
        <p:nvGraphicFramePr>
          <p:cNvPr id="5" name="Chart 4"/>
          <p:cNvGraphicFramePr/>
          <p:nvPr/>
        </p:nvGraphicFramePr>
        <p:xfrm>
          <a:off x="611560" y="2204864"/>
          <a:ext cx="7200799"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260648"/>
            <a:ext cx="5054589" cy="369332"/>
          </a:xfrm>
          <a:prstGeom prst="rect">
            <a:avLst/>
          </a:prstGeom>
          <a:noFill/>
        </p:spPr>
        <p:txBody>
          <a:bodyPr wrap="none" rtlCol="0">
            <a:spAutoFit/>
          </a:bodyPr>
          <a:lstStyle/>
          <a:p>
            <a:r>
              <a:rPr lang="en-US" b="1" dirty="0" smtClean="0">
                <a:latin typeface="+mj-lt"/>
              </a:rPr>
              <a:t>School attendance by sex for 6 – 24 years</a:t>
            </a:r>
            <a:endParaRPr lang="en-US" b="1" dirty="0">
              <a:latin typeface="+mj-lt"/>
            </a:endParaRPr>
          </a:p>
        </p:txBody>
      </p:sp>
      <p:graphicFrame>
        <p:nvGraphicFramePr>
          <p:cNvPr id="6" name="Chart 5"/>
          <p:cNvGraphicFramePr/>
          <p:nvPr/>
        </p:nvGraphicFramePr>
        <p:xfrm>
          <a:off x="467544" y="980728"/>
          <a:ext cx="7056784"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683568" y="5445224"/>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
        <p:nvSpPr>
          <p:cNvPr id="8" name="TextBox 7"/>
          <p:cNvSpPr txBox="1"/>
          <p:nvPr/>
        </p:nvSpPr>
        <p:spPr>
          <a:xfrm>
            <a:off x="611560" y="5877272"/>
            <a:ext cx="5609228" cy="369332"/>
          </a:xfrm>
          <a:prstGeom prst="rect">
            <a:avLst/>
          </a:prstGeom>
          <a:noFill/>
        </p:spPr>
        <p:txBody>
          <a:bodyPr wrap="none" rtlCol="0">
            <a:spAutoFit/>
          </a:bodyPr>
          <a:lstStyle/>
          <a:p>
            <a:pPr>
              <a:buFont typeface="Arial" pitchFamily="34" charset="0"/>
              <a:buChar char="•"/>
            </a:pPr>
            <a:r>
              <a:rPr lang="en-US" dirty="0" smtClean="0">
                <a:latin typeface="+mj-lt"/>
              </a:rPr>
              <a:t> gender differences were observed in all categories</a:t>
            </a:r>
            <a:endParaRPr lang="en-US"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67544" y="1196752"/>
            <a:ext cx="6912768" cy="5077012"/>
          </a:xfrm>
          <a:prstGeom prst="rect">
            <a:avLst/>
          </a:prstGeom>
          <a:noFill/>
          <a:ln w="9525">
            <a:noFill/>
            <a:miter lim="800000"/>
            <a:headEnd/>
            <a:tailEnd/>
          </a:ln>
        </p:spPr>
      </p:pic>
      <p:sp>
        <p:nvSpPr>
          <p:cNvPr id="6" name="Rectangle 5"/>
          <p:cNvSpPr/>
          <p:nvPr/>
        </p:nvSpPr>
        <p:spPr>
          <a:xfrm>
            <a:off x="467544" y="6381328"/>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
        <p:nvSpPr>
          <p:cNvPr id="7" name="TextBox 6"/>
          <p:cNvSpPr txBox="1"/>
          <p:nvPr/>
        </p:nvSpPr>
        <p:spPr>
          <a:xfrm>
            <a:off x="467544" y="260648"/>
            <a:ext cx="5131533" cy="369332"/>
          </a:xfrm>
          <a:prstGeom prst="rect">
            <a:avLst/>
          </a:prstGeom>
          <a:noFill/>
        </p:spPr>
        <p:txBody>
          <a:bodyPr wrap="none" rtlCol="0">
            <a:spAutoFit/>
          </a:bodyPr>
          <a:lstStyle/>
          <a:p>
            <a:r>
              <a:rPr lang="en-US" b="1" dirty="0" smtClean="0">
                <a:latin typeface="+mj-lt"/>
              </a:rPr>
              <a:t>Household Headship by sex and Location</a:t>
            </a:r>
            <a:endParaRPr lang="en-US" b="1"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476672"/>
            <a:ext cx="8748464" cy="1340768"/>
          </a:xfrm>
        </p:spPr>
        <p:txBody>
          <a:bodyPr>
            <a:normAutofit fontScale="85000" lnSpcReduction="10000"/>
          </a:bodyPr>
          <a:lstStyle/>
          <a:p>
            <a:r>
              <a:rPr lang="en-US" dirty="0" smtClean="0"/>
              <a:t>education has significant implications  for  household  resources  and  household  survival</a:t>
            </a:r>
          </a:p>
          <a:p>
            <a:r>
              <a:rPr lang="en-US" dirty="0" smtClean="0"/>
              <a:t>is  a  key  indicator  for the  access  to  employment  </a:t>
            </a:r>
            <a:r>
              <a:rPr lang="en-US" dirty="0" smtClean="0"/>
              <a:t>opportunities  </a:t>
            </a:r>
            <a:r>
              <a:rPr lang="en-US" dirty="0" smtClean="0"/>
              <a:t>and  consequently resources (financial,  information and otherwise)</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23528" y="1772816"/>
            <a:ext cx="6336704" cy="4852231"/>
          </a:xfrm>
          <a:prstGeom prst="rect">
            <a:avLst/>
          </a:prstGeom>
          <a:noFill/>
          <a:ln w="9525">
            <a:noFill/>
            <a:miter lim="800000"/>
            <a:headEnd/>
            <a:tailEnd/>
          </a:ln>
        </p:spPr>
      </p:pic>
      <p:sp>
        <p:nvSpPr>
          <p:cNvPr id="5" name="Rectangle 4"/>
          <p:cNvSpPr/>
          <p:nvPr/>
        </p:nvSpPr>
        <p:spPr>
          <a:xfrm>
            <a:off x="323528" y="0"/>
            <a:ext cx="5742384" cy="369332"/>
          </a:xfrm>
          <a:prstGeom prst="rect">
            <a:avLst/>
          </a:prstGeom>
        </p:spPr>
        <p:txBody>
          <a:bodyPr wrap="square">
            <a:spAutoFit/>
          </a:bodyPr>
          <a:lstStyle/>
          <a:p>
            <a:r>
              <a:rPr lang="en-US" b="1" dirty="0" smtClean="0">
                <a:latin typeface="+mj-lt"/>
              </a:rPr>
              <a:t>Education Level of the Household Head</a:t>
            </a:r>
            <a:endParaRPr lang="en-US" dirty="0">
              <a:latin typeface="+mj-lt"/>
            </a:endParaRPr>
          </a:p>
        </p:txBody>
      </p:sp>
      <p:sp>
        <p:nvSpPr>
          <p:cNvPr id="6" name="Rectangle 5"/>
          <p:cNvSpPr/>
          <p:nvPr/>
        </p:nvSpPr>
        <p:spPr>
          <a:xfrm>
            <a:off x="179512" y="6581001"/>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836712"/>
            <a:ext cx="8352928" cy="2016224"/>
          </a:xfrm>
        </p:spPr>
        <p:txBody>
          <a:bodyPr>
            <a:normAutofit/>
          </a:bodyPr>
          <a:lstStyle/>
          <a:p>
            <a:r>
              <a:rPr lang="en-US" sz="1800" dirty="0" smtClean="0"/>
              <a:t>For population aged10 </a:t>
            </a:r>
            <a:r>
              <a:rPr lang="en-US" sz="1800" dirty="0" smtClean="0"/>
              <a:t>years and </a:t>
            </a:r>
            <a:r>
              <a:rPr lang="en-US" sz="1800" dirty="0" smtClean="0"/>
              <a:t>over, </a:t>
            </a:r>
            <a:r>
              <a:rPr lang="en-US" sz="1800" dirty="0" smtClean="0"/>
              <a:t>and the three levels of </a:t>
            </a:r>
            <a:r>
              <a:rPr lang="en-US" sz="1800" dirty="0" smtClean="0"/>
              <a:t>education</a:t>
            </a:r>
          </a:p>
          <a:p>
            <a:pPr lvl="1"/>
            <a:r>
              <a:rPr lang="en-US" sz="1800" dirty="0" smtClean="0"/>
              <a:t>Primary School Leaving Certificate (PSLC</a:t>
            </a:r>
            <a:r>
              <a:rPr lang="en-US" sz="1800" dirty="0" smtClean="0"/>
              <a:t>)</a:t>
            </a:r>
          </a:p>
          <a:p>
            <a:pPr lvl="1"/>
            <a:r>
              <a:rPr lang="en-US" sz="1800" dirty="0" smtClean="0"/>
              <a:t>Junior </a:t>
            </a:r>
            <a:r>
              <a:rPr lang="en-US" sz="1800" dirty="0" smtClean="0"/>
              <a:t>Certificate of Education (JCE), given at the end of Form </a:t>
            </a:r>
            <a:r>
              <a:rPr lang="en-US" sz="1800" dirty="0" smtClean="0"/>
              <a:t>Two</a:t>
            </a:r>
          </a:p>
          <a:p>
            <a:pPr lvl="1"/>
            <a:r>
              <a:rPr lang="en-US" sz="1800" dirty="0" smtClean="0"/>
              <a:t>Malawi </a:t>
            </a:r>
            <a:r>
              <a:rPr lang="en-US" sz="1800" dirty="0" smtClean="0"/>
              <a:t>School Certificate of Education (MSCE) acquired after completing secondary school (Form Four). After the MSCE one proceeds to university</a:t>
            </a:r>
            <a:endParaRPr lang="en-US" sz="1800" dirty="0"/>
          </a:p>
        </p:txBody>
      </p:sp>
      <p:sp>
        <p:nvSpPr>
          <p:cNvPr id="4" name="Rectangle 3"/>
          <p:cNvSpPr/>
          <p:nvPr/>
        </p:nvSpPr>
        <p:spPr>
          <a:xfrm>
            <a:off x="395536" y="188640"/>
            <a:ext cx="3752950" cy="461665"/>
          </a:xfrm>
          <a:prstGeom prst="rect">
            <a:avLst/>
          </a:prstGeom>
        </p:spPr>
        <p:txBody>
          <a:bodyPr wrap="none">
            <a:spAutoFit/>
          </a:bodyPr>
          <a:lstStyle/>
          <a:p>
            <a:r>
              <a:rPr lang="en-US" sz="2400" b="1" dirty="0" smtClean="0">
                <a:latin typeface="+mj-lt"/>
              </a:rPr>
              <a:t>Education Attainment</a:t>
            </a:r>
            <a:endParaRPr lang="en-US" sz="2400" dirty="0">
              <a:latin typeface="+mj-lt"/>
            </a:endParaRPr>
          </a:p>
        </p:txBody>
      </p:sp>
      <p:graphicFrame>
        <p:nvGraphicFramePr>
          <p:cNvPr id="5" name="Table 4"/>
          <p:cNvGraphicFramePr>
            <a:graphicFrameLocks noGrp="1"/>
          </p:cNvGraphicFramePr>
          <p:nvPr/>
        </p:nvGraphicFramePr>
        <p:xfrm>
          <a:off x="899592" y="3068960"/>
          <a:ext cx="5976664" cy="2952328"/>
        </p:xfrm>
        <a:graphic>
          <a:graphicData uri="http://schemas.openxmlformats.org/drawingml/2006/table">
            <a:tbl>
              <a:tblPr/>
              <a:tblGrid>
                <a:gridCol w="1402501"/>
                <a:gridCol w="1173663"/>
                <a:gridCol w="1248208"/>
                <a:gridCol w="1249075"/>
                <a:gridCol w="903217"/>
              </a:tblGrid>
              <a:tr h="353331">
                <a:tc>
                  <a:txBody>
                    <a:bodyPr/>
                    <a:lstStyle/>
                    <a:p>
                      <a:pPr marL="60325" marR="0">
                        <a:lnSpc>
                          <a:spcPct val="107000"/>
                        </a:lnSpc>
                        <a:spcBef>
                          <a:spcPts val="240"/>
                        </a:spcBef>
                        <a:spcAft>
                          <a:spcPts val="0"/>
                        </a:spcAft>
                      </a:pPr>
                      <a:r>
                        <a:rPr lang="en-US" sz="1600" b="1" kern="0" spc="-10" dirty="0">
                          <a:latin typeface="+mj-lt"/>
                          <a:ea typeface="Times New Roman"/>
                          <a:cs typeface="Times New Roman"/>
                        </a:rPr>
                        <a:t>L</a:t>
                      </a:r>
                      <a:r>
                        <a:rPr lang="en-US" sz="1600" b="1" kern="0" spc="-5" dirty="0">
                          <a:latin typeface="+mj-lt"/>
                          <a:ea typeface="Times New Roman"/>
                          <a:cs typeface="Times New Roman"/>
                        </a:rPr>
                        <a:t>e</a:t>
                      </a:r>
                      <a:r>
                        <a:rPr lang="en-US" sz="1600" b="1" kern="0" dirty="0">
                          <a:latin typeface="+mj-lt"/>
                          <a:ea typeface="Times New Roman"/>
                          <a:cs typeface="Times New Roman"/>
                        </a:rPr>
                        <a:t>v</a:t>
                      </a:r>
                      <a:r>
                        <a:rPr lang="en-US" sz="1600" b="1" kern="0" spc="20" dirty="0">
                          <a:latin typeface="+mj-lt"/>
                          <a:ea typeface="Times New Roman"/>
                          <a:cs typeface="Times New Roman"/>
                        </a:rPr>
                        <a:t>e</a:t>
                      </a:r>
                      <a:r>
                        <a:rPr lang="en-US" sz="1600" b="1" kern="0" dirty="0">
                          <a:latin typeface="+mj-lt"/>
                          <a:ea typeface="Times New Roman"/>
                          <a:cs typeface="Times New Roman"/>
                        </a:rPr>
                        <a:t>l</a:t>
                      </a:r>
                      <a:endParaRPr lang="en-US" sz="16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gn="ctr">
                        <a:lnSpc>
                          <a:spcPct val="107000"/>
                        </a:lnSpc>
                        <a:spcBef>
                          <a:spcPts val="240"/>
                        </a:spcBef>
                        <a:spcAft>
                          <a:spcPts val="0"/>
                        </a:spcAft>
                      </a:pPr>
                      <a:r>
                        <a:rPr lang="en-US" sz="1600" b="1" kern="0" dirty="0">
                          <a:latin typeface="+mj-lt"/>
                          <a:ea typeface="Times New Roman"/>
                          <a:cs typeface="Times New Roman"/>
                        </a:rPr>
                        <a:t>None</a:t>
                      </a:r>
                      <a:endParaRPr lang="en-US" sz="16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600" b="1" kern="0" spc="-15">
                          <a:latin typeface="+mj-lt"/>
                          <a:ea typeface="Times New Roman"/>
                          <a:cs typeface="Times New Roman"/>
                        </a:rPr>
                        <a:t>P</a:t>
                      </a:r>
                      <a:r>
                        <a:rPr lang="en-US" sz="1600" b="1" kern="0" spc="5">
                          <a:latin typeface="+mj-lt"/>
                          <a:ea typeface="Times New Roman"/>
                          <a:cs typeface="Times New Roman"/>
                        </a:rPr>
                        <a:t>S</a:t>
                      </a:r>
                      <a:r>
                        <a:rPr lang="en-US" sz="1600" b="1" kern="0" spc="-10">
                          <a:latin typeface="+mj-lt"/>
                          <a:ea typeface="Times New Roman"/>
                          <a:cs typeface="Times New Roman"/>
                        </a:rPr>
                        <a:t>L</a:t>
                      </a:r>
                      <a:r>
                        <a:rPr lang="en-US" sz="1600" b="1" kern="0">
                          <a:latin typeface="+mj-lt"/>
                          <a:ea typeface="Times New Roman"/>
                          <a:cs typeface="Times New Roman"/>
                        </a:rPr>
                        <a:t>C</a:t>
                      </a:r>
                      <a:endParaRPr lang="en-US" sz="1600" kern="10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600" b="1" kern="0">
                          <a:latin typeface="+mj-lt"/>
                          <a:ea typeface="Times New Roman"/>
                          <a:cs typeface="Times New Roman"/>
                        </a:rPr>
                        <a:t>JCE</a:t>
                      </a:r>
                      <a:endParaRPr lang="en-US" sz="1600" kern="10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600" b="1" kern="0" spc="20" dirty="0">
                          <a:latin typeface="+mj-lt"/>
                          <a:ea typeface="Times New Roman"/>
                          <a:cs typeface="Times New Roman"/>
                        </a:rPr>
                        <a:t>M</a:t>
                      </a:r>
                      <a:r>
                        <a:rPr lang="en-US" sz="1600" b="1" kern="0" spc="5" dirty="0">
                          <a:latin typeface="+mj-lt"/>
                          <a:ea typeface="Times New Roman"/>
                          <a:cs typeface="Times New Roman"/>
                        </a:rPr>
                        <a:t>S</a:t>
                      </a:r>
                      <a:r>
                        <a:rPr lang="en-US" sz="1600" b="1" kern="0" dirty="0">
                          <a:latin typeface="+mj-lt"/>
                          <a:ea typeface="Times New Roman"/>
                          <a:cs typeface="Times New Roman"/>
                        </a:rPr>
                        <a:t>CE</a:t>
                      </a:r>
                      <a:endParaRPr lang="en-US" sz="16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2813">
                <a:tc>
                  <a:txBody>
                    <a:bodyPr/>
                    <a:lstStyle/>
                    <a:p>
                      <a:pPr marL="60325" marR="0">
                        <a:lnSpc>
                          <a:spcPct val="107000"/>
                        </a:lnSpc>
                        <a:spcBef>
                          <a:spcPts val="240"/>
                        </a:spcBef>
                        <a:spcAft>
                          <a:spcPts val="0"/>
                        </a:spcAft>
                      </a:pPr>
                      <a:r>
                        <a:rPr lang="en-US" sz="1600" b="1" kern="0" dirty="0">
                          <a:latin typeface="+mj-lt"/>
                          <a:ea typeface="Times New Roman"/>
                          <a:cs typeface="Times New Roman"/>
                        </a:rPr>
                        <a:t>Na</a:t>
                      </a:r>
                      <a:r>
                        <a:rPr lang="en-US" sz="1600" b="1" kern="0" spc="5" dirty="0">
                          <a:latin typeface="+mj-lt"/>
                          <a:ea typeface="Times New Roman"/>
                          <a:cs typeface="Times New Roman"/>
                        </a:rPr>
                        <a:t>t</a:t>
                      </a:r>
                      <a:r>
                        <a:rPr lang="en-US" sz="1600" b="1" kern="0" dirty="0">
                          <a:latin typeface="+mj-lt"/>
                          <a:ea typeface="Times New Roman"/>
                          <a:cs typeface="Times New Roman"/>
                        </a:rPr>
                        <a:t>io</a:t>
                      </a:r>
                      <a:r>
                        <a:rPr lang="en-US" sz="1600" b="1" kern="0" spc="5" dirty="0">
                          <a:latin typeface="+mj-lt"/>
                          <a:ea typeface="Times New Roman"/>
                          <a:cs typeface="Times New Roman"/>
                        </a:rPr>
                        <a:t>n</a:t>
                      </a:r>
                      <a:r>
                        <a:rPr lang="en-US" sz="1600" b="1" kern="0" dirty="0">
                          <a:latin typeface="+mj-lt"/>
                          <a:ea typeface="Times New Roman"/>
                          <a:cs typeface="Times New Roman"/>
                        </a:rPr>
                        <a:t>al</a:t>
                      </a:r>
                      <a:endParaRPr lang="en-US" sz="1600" kern="100" dirty="0">
                        <a:latin typeface="+mj-lt"/>
                        <a:ea typeface="Times New Roman"/>
                        <a:cs typeface="Times New Roman"/>
                      </a:endParaRPr>
                    </a:p>
                    <a:p>
                      <a:pPr marL="60325" marR="0">
                        <a:lnSpc>
                          <a:spcPct val="107000"/>
                        </a:lnSpc>
                        <a:spcBef>
                          <a:spcPts val="225"/>
                        </a:spcBef>
                        <a:spcAft>
                          <a:spcPts val="0"/>
                        </a:spcAft>
                      </a:pPr>
                      <a:r>
                        <a:rPr lang="en-US" sz="1600" kern="0" spc="-10" dirty="0">
                          <a:latin typeface="+mj-lt"/>
                          <a:ea typeface="Times New Roman"/>
                          <a:cs typeface="Times New Roman"/>
                        </a:rPr>
                        <a:t>M</a:t>
                      </a:r>
                      <a:r>
                        <a:rPr lang="en-US" sz="1600" kern="0" spc="20" dirty="0">
                          <a:latin typeface="+mj-lt"/>
                          <a:ea typeface="Times New Roman"/>
                          <a:cs typeface="Times New Roman"/>
                        </a:rPr>
                        <a:t>a</a:t>
                      </a:r>
                      <a:r>
                        <a:rPr lang="en-US" sz="1600" kern="0" spc="-20" dirty="0">
                          <a:latin typeface="+mj-lt"/>
                          <a:ea typeface="Times New Roman"/>
                          <a:cs typeface="Times New Roman"/>
                        </a:rPr>
                        <a:t>l</a:t>
                      </a:r>
                      <a:r>
                        <a:rPr lang="en-US" sz="1600" kern="0" dirty="0">
                          <a:latin typeface="+mj-lt"/>
                          <a:ea typeface="Times New Roman"/>
                          <a:cs typeface="Times New Roman"/>
                        </a:rPr>
                        <a:t>e</a:t>
                      </a:r>
                      <a:endParaRPr lang="en-US" sz="1600" kern="100" dirty="0">
                        <a:latin typeface="+mj-lt"/>
                        <a:ea typeface="Times New Roman"/>
                        <a:cs typeface="Times New Roman"/>
                      </a:endParaRPr>
                    </a:p>
                    <a:p>
                      <a:pPr marL="60325" marR="0">
                        <a:lnSpc>
                          <a:spcPct val="107000"/>
                        </a:lnSpc>
                        <a:spcBef>
                          <a:spcPts val="255"/>
                        </a:spcBef>
                        <a:spcAft>
                          <a:spcPts val="0"/>
                        </a:spcAft>
                      </a:pPr>
                      <a:r>
                        <a:rPr lang="en-US" sz="1600" kern="0" spc="-20" dirty="0">
                          <a:latin typeface="+mj-lt"/>
                          <a:ea typeface="Times New Roman"/>
                          <a:cs typeface="Times New Roman"/>
                        </a:rPr>
                        <a:t>F</a:t>
                      </a:r>
                      <a:r>
                        <a:rPr lang="en-US" sz="1600" kern="0" spc="20" dirty="0">
                          <a:latin typeface="+mj-lt"/>
                          <a:ea typeface="Times New Roman"/>
                          <a:cs typeface="Times New Roman"/>
                        </a:rPr>
                        <a:t>e</a:t>
                      </a:r>
                      <a:r>
                        <a:rPr lang="en-US" sz="1600" kern="0" spc="-20" dirty="0">
                          <a:latin typeface="+mj-lt"/>
                          <a:ea typeface="Times New Roman"/>
                          <a:cs typeface="Times New Roman"/>
                        </a:rPr>
                        <a:t>m</a:t>
                      </a:r>
                      <a:r>
                        <a:rPr lang="en-US" sz="1600" kern="0" spc="20" dirty="0">
                          <a:latin typeface="+mj-lt"/>
                          <a:ea typeface="Times New Roman"/>
                          <a:cs typeface="Times New Roman"/>
                        </a:rPr>
                        <a:t>a</a:t>
                      </a:r>
                      <a:r>
                        <a:rPr lang="en-US" sz="1600" kern="0" spc="-20" dirty="0">
                          <a:latin typeface="+mj-lt"/>
                          <a:ea typeface="Times New Roman"/>
                          <a:cs typeface="Times New Roman"/>
                        </a:rPr>
                        <a:t>l</a:t>
                      </a:r>
                      <a:r>
                        <a:rPr lang="en-US" sz="1600" kern="0" dirty="0">
                          <a:latin typeface="+mj-lt"/>
                          <a:ea typeface="Times New Roman"/>
                          <a:cs typeface="Times New Roman"/>
                        </a:rPr>
                        <a:t>e</a:t>
                      </a:r>
                      <a:endParaRPr lang="en-US" sz="16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gn="ctr">
                        <a:lnSpc>
                          <a:spcPct val="107000"/>
                        </a:lnSpc>
                        <a:spcBef>
                          <a:spcPts val="240"/>
                        </a:spcBef>
                        <a:spcAft>
                          <a:spcPts val="0"/>
                        </a:spcAft>
                      </a:pPr>
                      <a:r>
                        <a:rPr lang="en-US" sz="1400" b="1" kern="0" dirty="0">
                          <a:latin typeface="+mj-lt"/>
                          <a:ea typeface="Times New Roman"/>
                          <a:cs typeface="Times New Roman"/>
                        </a:rPr>
                        <a:t>73</a:t>
                      </a:r>
                      <a:endParaRPr lang="en-US" sz="1400" kern="100" dirty="0">
                        <a:latin typeface="+mj-lt"/>
                        <a:ea typeface="Times New Roman"/>
                        <a:cs typeface="Times New Roman"/>
                      </a:endParaRPr>
                    </a:p>
                    <a:p>
                      <a:pPr marL="63500" marR="0" algn="ctr">
                        <a:lnSpc>
                          <a:spcPct val="107000"/>
                        </a:lnSpc>
                        <a:spcBef>
                          <a:spcPts val="225"/>
                        </a:spcBef>
                        <a:spcAft>
                          <a:spcPts val="0"/>
                        </a:spcAft>
                      </a:pPr>
                      <a:r>
                        <a:rPr lang="en-US" sz="1400" kern="0" dirty="0">
                          <a:latin typeface="+mj-lt"/>
                          <a:ea typeface="Times New Roman"/>
                          <a:cs typeface="Times New Roman"/>
                        </a:rPr>
                        <a:t>69</a:t>
                      </a:r>
                      <a:endParaRPr lang="en-US" sz="1400" kern="100" dirty="0">
                        <a:latin typeface="+mj-lt"/>
                        <a:ea typeface="Times New Roman"/>
                        <a:cs typeface="Times New Roman"/>
                      </a:endParaRPr>
                    </a:p>
                    <a:p>
                      <a:pPr marL="63500" marR="0" algn="ctr">
                        <a:lnSpc>
                          <a:spcPct val="107000"/>
                        </a:lnSpc>
                        <a:spcBef>
                          <a:spcPts val="255"/>
                        </a:spcBef>
                        <a:spcAft>
                          <a:spcPts val="0"/>
                        </a:spcAft>
                      </a:pPr>
                      <a:r>
                        <a:rPr lang="en-US" sz="1400" kern="0" dirty="0">
                          <a:latin typeface="+mj-lt"/>
                          <a:ea typeface="Times New Roman"/>
                          <a:cs typeface="Times New Roman"/>
                        </a:rPr>
                        <a:t>78</a:t>
                      </a:r>
                      <a:endParaRPr lang="en-US" sz="14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400" b="1" kern="0" dirty="0">
                          <a:latin typeface="+mj-lt"/>
                          <a:ea typeface="Times New Roman"/>
                          <a:cs typeface="Times New Roman"/>
                        </a:rPr>
                        <a:t>11</a:t>
                      </a:r>
                      <a:endParaRPr lang="en-US" sz="1400" kern="100" dirty="0">
                        <a:latin typeface="+mj-lt"/>
                        <a:ea typeface="Times New Roman"/>
                        <a:cs typeface="Times New Roman"/>
                      </a:endParaRPr>
                    </a:p>
                    <a:p>
                      <a:pPr marL="60325" marR="0" algn="ctr">
                        <a:lnSpc>
                          <a:spcPct val="107000"/>
                        </a:lnSpc>
                        <a:spcBef>
                          <a:spcPts val="225"/>
                        </a:spcBef>
                        <a:spcAft>
                          <a:spcPts val="0"/>
                        </a:spcAft>
                      </a:pPr>
                      <a:r>
                        <a:rPr lang="en-US" sz="1400" kern="0" dirty="0">
                          <a:latin typeface="+mj-lt"/>
                          <a:ea typeface="Times New Roman"/>
                          <a:cs typeface="Times New Roman"/>
                        </a:rPr>
                        <a:t>12</a:t>
                      </a:r>
                      <a:endParaRPr lang="en-US" sz="1400" kern="100" dirty="0">
                        <a:latin typeface="+mj-lt"/>
                        <a:ea typeface="Times New Roman"/>
                        <a:cs typeface="Times New Roman"/>
                      </a:endParaRPr>
                    </a:p>
                    <a:p>
                      <a:pPr marL="60325" marR="0" algn="ctr">
                        <a:lnSpc>
                          <a:spcPct val="107000"/>
                        </a:lnSpc>
                        <a:spcBef>
                          <a:spcPts val="255"/>
                        </a:spcBef>
                        <a:spcAft>
                          <a:spcPts val="0"/>
                        </a:spcAft>
                      </a:pPr>
                      <a:r>
                        <a:rPr lang="en-US" sz="1400" kern="0" dirty="0">
                          <a:latin typeface="+mj-lt"/>
                          <a:ea typeface="Times New Roman"/>
                          <a:cs typeface="Times New Roman"/>
                        </a:rPr>
                        <a:t>10</a:t>
                      </a:r>
                      <a:endParaRPr lang="en-US" sz="14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400" b="1" kern="0" dirty="0">
                          <a:latin typeface="+mj-lt"/>
                          <a:ea typeface="Times New Roman"/>
                          <a:cs typeface="Times New Roman"/>
                        </a:rPr>
                        <a:t>9</a:t>
                      </a:r>
                      <a:endParaRPr lang="en-US" sz="1400" kern="100" dirty="0">
                        <a:latin typeface="+mj-lt"/>
                        <a:ea typeface="Times New Roman"/>
                        <a:cs typeface="Times New Roman"/>
                      </a:endParaRPr>
                    </a:p>
                    <a:p>
                      <a:pPr marL="60325" marR="0" algn="ctr">
                        <a:lnSpc>
                          <a:spcPct val="107000"/>
                        </a:lnSpc>
                        <a:spcBef>
                          <a:spcPts val="225"/>
                        </a:spcBef>
                        <a:spcAft>
                          <a:spcPts val="0"/>
                        </a:spcAft>
                      </a:pPr>
                      <a:r>
                        <a:rPr lang="en-US" sz="1400" kern="0" dirty="0">
                          <a:latin typeface="+mj-lt"/>
                          <a:ea typeface="Times New Roman"/>
                          <a:cs typeface="Times New Roman"/>
                        </a:rPr>
                        <a:t>10</a:t>
                      </a:r>
                      <a:endParaRPr lang="en-US" sz="1400" kern="100" dirty="0">
                        <a:latin typeface="+mj-lt"/>
                        <a:ea typeface="Times New Roman"/>
                        <a:cs typeface="Times New Roman"/>
                      </a:endParaRPr>
                    </a:p>
                    <a:p>
                      <a:pPr marL="60325" marR="0" algn="ctr">
                        <a:lnSpc>
                          <a:spcPct val="107000"/>
                        </a:lnSpc>
                        <a:spcBef>
                          <a:spcPts val="255"/>
                        </a:spcBef>
                        <a:spcAft>
                          <a:spcPts val="0"/>
                        </a:spcAft>
                      </a:pPr>
                      <a:r>
                        <a:rPr lang="en-US" sz="1400" kern="0" dirty="0">
                          <a:latin typeface="+mj-lt"/>
                          <a:ea typeface="Times New Roman"/>
                          <a:cs typeface="Times New Roman"/>
                        </a:rPr>
                        <a:t>7</a:t>
                      </a:r>
                      <a:endParaRPr lang="en-US" sz="14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400" b="1" kern="0" dirty="0">
                          <a:latin typeface="+mj-lt"/>
                          <a:ea typeface="Times New Roman"/>
                          <a:cs typeface="Times New Roman"/>
                        </a:rPr>
                        <a:t>7</a:t>
                      </a:r>
                      <a:endParaRPr lang="en-US" sz="1400" kern="100" dirty="0">
                        <a:latin typeface="+mj-lt"/>
                        <a:ea typeface="Times New Roman"/>
                        <a:cs typeface="Times New Roman"/>
                      </a:endParaRPr>
                    </a:p>
                    <a:p>
                      <a:pPr marL="60325" marR="0" algn="ctr">
                        <a:lnSpc>
                          <a:spcPct val="107000"/>
                        </a:lnSpc>
                        <a:spcBef>
                          <a:spcPts val="225"/>
                        </a:spcBef>
                        <a:spcAft>
                          <a:spcPts val="0"/>
                        </a:spcAft>
                      </a:pPr>
                      <a:r>
                        <a:rPr lang="en-US" sz="1400" kern="0" dirty="0">
                          <a:latin typeface="+mj-lt"/>
                          <a:ea typeface="Times New Roman"/>
                          <a:cs typeface="Times New Roman"/>
                        </a:rPr>
                        <a:t>9</a:t>
                      </a:r>
                      <a:endParaRPr lang="en-US" sz="1400" kern="100" dirty="0">
                        <a:latin typeface="+mj-lt"/>
                        <a:ea typeface="Times New Roman"/>
                        <a:cs typeface="Times New Roman"/>
                      </a:endParaRPr>
                    </a:p>
                    <a:p>
                      <a:pPr marL="60325" marR="0" algn="ctr">
                        <a:lnSpc>
                          <a:spcPct val="107000"/>
                        </a:lnSpc>
                        <a:spcBef>
                          <a:spcPts val="255"/>
                        </a:spcBef>
                        <a:spcAft>
                          <a:spcPts val="0"/>
                        </a:spcAft>
                      </a:pPr>
                      <a:r>
                        <a:rPr lang="en-US" sz="1400" kern="0" dirty="0">
                          <a:latin typeface="+mj-lt"/>
                          <a:ea typeface="Times New Roman"/>
                          <a:cs typeface="Times New Roman"/>
                        </a:rPr>
                        <a:t>5</a:t>
                      </a:r>
                      <a:endParaRPr lang="en-US" sz="14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marL="60325" marR="0">
                        <a:lnSpc>
                          <a:spcPct val="107000"/>
                        </a:lnSpc>
                        <a:spcBef>
                          <a:spcPts val="240"/>
                        </a:spcBef>
                        <a:spcAft>
                          <a:spcPts val="0"/>
                        </a:spcAft>
                      </a:pPr>
                      <a:r>
                        <a:rPr lang="en-US" sz="1600" b="1" kern="0" dirty="0">
                          <a:latin typeface="+mj-lt"/>
                          <a:ea typeface="Times New Roman"/>
                          <a:cs typeface="Times New Roman"/>
                        </a:rPr>
                        <a:t>U</a:t>
                      </a:r>
                      <a:r>
                        <a:rPr lang="en-US" sz="1600" b="1" kern="0" spc="-30" dirty="0">
                          <a:latin typeface="+mj-lt"/>
                          <a:ea typeface="Times New Roman"/>
                          <a:cs typeface="Times New Roman"/>
                        </a:rPr>
                        <a:t>r</a:t>
                      </a:r>
                      <a:r>
                        <a:rPr lang="en-US" sz="1600" b="1" kern="0" spc="5" dirty="0">
                          <a:latin typeface="+mj-lt"/>
                          <a:ea typeface="Times New Roman"/>
                          <a:cs typeface="Times New Roman"/>
                        </a:rPr>
                        <a:t>b</a:t>
                      </a:r>
                      <a:r>
                        <a:rPr lang="en-US" sz="1600" b="1" kern="0" dirty="0">
                          <a:latin typeface="+mj-lt"/>
                          <a:ea typeface="Times New Roman"/>
                          <a:cs typeface="Times New Roman"/>
                        </a:rPr>
                        <a:t>an</a:t>
                      </a:r>
                      <a:endParaRPr lang="en-US" sz="1600" kern="100" dirty="0">
                        <a:latin typeface="+mj-lt"/>
                        <a:ea typeface="Times New Roman"/>
                        <a:cs typeface="Times New Roman"/>
                      </a:endParaRPr>
                    </a:p>
                    <a:p>
                      <a:pPr marL="60325" marR="0">
                        <a:lnSpc>
                          <a:spcPct val="107000"/>
                        </a:lnSpc>
                        <a:spcBef>
                          <a:spcPts val="225"/>
                        </a:spcBef>
                        <a:spcAft>
                          <a:spcPts val="0"/>
                        </a:spcAft>
                      </a:pPr>
                      <a:r>
                        <a:rPr lang="en-US" sz="1600" kern="0" spc="-10" dirty="0">
                          <a:latin typeface="+mj-lt"/>
                          <a:ea typeface="Times New Roman"/>
                          <a:cs typeface="Times New Roman"/>
                        </a:rPr>
                        <a:t>M</a:t>
                      </a:r>
                      <a:r>
                        <a:rPr lang="en-US" sz="1600" kern="0" spc="20" dirty="0">
                          <a:latin typeface="+mj-lt"/>
                          <a:ea typeface="Times New Roman"/>
                          <a:cs typeface="Times New Roman"/>
                        </a:rPr>
                        <a:t>a</a:t>
                      </a:r>
                      <a:r>
                        <a:rPr lang="en-US" sz="1600" kern="0" spc="-20" dirty="0">
                          <a:latin typeface="+mj-lt"/>
                          <a:ea typeface="Times New Roman"/>
                          <a:cs typeface="Times New Roman"/>
                        </a:rPr>
                        <a:t>l</a:t>
                      </a:r>
                      <a:r>
                        <a:rPr lang="en-US" sz="1600" kern="0" dirty="0">
                          <a:latin typeface="+mj-lt"/>
                          <a:ea typeface="Times New Roman"/>
                          <a:cs typeface="Times New Roman"/>
                        </a:rPr>
                        <a:t>e</a:t>
                      </a:r>
                      <a:endParaRPr lang="en-US" sz="1600" kern="100" dirty="0">
                        <a:latin typeface="+mj-lt"/>
                        <a:ea typeface="Times New Roman"/>
                        <a:cs typeface="Times New Roman"/>
                      </a:endParaRPr>
                    </a:p>
                    <a:p>
                      <a:pPr marL="60325" marR="0">
                        <a:lnSpc>
                          <a:spcPct val="107000"/>
                        </a:lnSpc>
                        <a:spcBef>
                          <a:spcPts val="250"/>
                        </a:spcBef>
                        <a:spcAft>
                          <a:spcPts val="0"/>
                        </a:spcAft>
                      </a:pPr>
                      <a:r>
                        <a:rPr lang="en-US" sz="1600" kern="0" spc="-20" dirty="0">
                          <a:latin typeface="+mj-lt"/>
                          <a:ea typeface="Times New Roman"/>
                          <a:cs typeface="Times New Roman"/>
                        </a:rPr>
                        <a:t>F</a:t>
                      </a:r>
                      <a:r>
                        <a:rPr lang="en-US" sz="1600" kern="0" spc="20" dirty="0">
                          <a:latin typeface="+mj-lt"/>
                          <a:ea typeface="Times New Roman"/>
                          <a:cs typeface="Times New Roman"/>
                        </a:rPr>
                        <a:t>e</a:t>
                      </a:r>
                      <a:r>
                        <a:rPr lang="en-US" sz="1600" kern="0" spc="-20" dirty="0">
                          <a:latin typeface="+mj-lt"/>
                          <a:ea typeface="Times New Roman"/>
                          <a:cs typeface="Times New Roman"/>
                        </a:rPr>
                        <a:t>m</a:t>
                      </a:r>
                      <a:r>
                        <a:rPr lang="en-US" sz="1600" kern="0" spc="20" dirty="0">
                          <a:latin typeface="+mj-lt"/>
                          <a:ea typeface="Times New Roman"/>
                          <a:cs typeface="Times New Roman"/>
                        </a:rPr>
                        <a:t>a</a:t>
                      </a:r>
                      <a:r>
                        <a:rPr lang="en-US" sz="1600" kern="0" spc="-20" dirty="0">
                          <a:latin typeface="+mj-lt"/>
                          <a:ea typeface="Times New Roman"/>
                          <a:cs typeface="Times New Roman"/>
                        </a:rPr>
                        <a:t>l</a:t>
                      </a:r>
                      <a:r>
                        <a:rPr lang="en-US" sz="1600" kern="0" dirty="0">
                          <a:latin typeface="+mj-lt"/>
                          <a:ea typeface="Times New Roman"/>
                          <a:cs typeface="Times New Roman"/>
                        </a:rPr>
                        <a:t>e</a:t>
                      </a:r>
                      <a:endParaRPr lang="en-US" sz="16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gn="ctr">
                        <a:lnSpc>
                          <a:spcPct val="107000"/>
                        </a:lnSpc>
                        <a:spcBef>
                          <a:spcPts val="240"/>
                        </a:spcBef>
                        <a:spcAft>
                          <a:spcPts val="0"/>
                        </a:spcAft>
                      </a:pPr>
                      <a:r>
                        <a:rPr lang="en-US" sz="1400" b="1" kern="0">
                          <a:latin typeface="+mj-lt"/>
                          <a:ea typeface="Times New Roman"/>
                          <a:cs typeface="Times New Roman"/>
                        </a:rPr>
                        <a:t>47</a:t>
                      </a:r>
                      <a:endParaRPr lang="en-US" sz="1400" kern="100">
                        <a:latin typeface="+mj-lt"/>
                        <a:ea typeface="Times New Roman"/>
                        <a:cs typeface="Times New Roman"/>
                      </a:endParaRPr>
                    </a:p>
                    <a:p>
                      <a:pPr marL="63500" marR="0" algn="ctr">
                        <a:lnSpc>
                          <a:spcPct val="107000"/>
                        </a:lnSpc>
                        <a:spcBef>
                          <a:spcPts val="225"/>
                        </a:spcBef>
                        <a:spcAft>
                          <a:spcPts val="0"/>
                        </a:spcAft>
                      </a:pPr>
                      <a:r>
                        <a:rPr lang="en-US" sz="1400" kern="0">
                          <a:latin typeface="+mj-lt"/>
                          <a:ea typeface="Times New Roman"/>
                          <a:cs typeface="Times New Roman"/>
                        </a:rPr>
                        <a:t>42</a:t>
                      </a:r>
                      <a:endParaRPr lang="en-US" sz="1400" kern="100">
                        <a:latin typeface="+mj-lt"/>
                        <a:ea typeface="Times New Roman"/>
                        <a:cs typeface="Times New Roman"/>
                      </a:endParaRPr>
                    </a:p>
                    <a:p>
                      <a:pPr marL="63500" marR="0" algn="ctr">
                        <a:lnSpc>
                          <a:spcPct val="107000"/>
                        </a:lnSpc>
                        <a:spcBef>
                          <a:spcPts val="250"/>
                        </a:spcBef>
                        <a:spcAft>
                          <a:spcPts val="0"/>
                        </a:spcAft>
                      </a:pPr>
                      <a:r>
                        <a:rPr lang="en-US" sz="1400" kern="0">
                          <a:latin typeface="+mj-lt"/>
                          <a:ea typeface="Times New Roman"/>
                          <a:cs typeface="Times New Roman"/>
                        </a:rPr>
                        <a:t>53</a:t>
                      </a:r>
                      <a:endParaRPr lang="en-US" sz="1400" kern="10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400" b="1" kern="0">
                          <a:latin typeface="+mj-lt"/>
                          <a:ea typeface="Times New Roman"/>
                          <a:cs typeface="Times New Roman"/>
                        </a:rPr>
                        <a:t>14</a:t>
                      </a:r>
                      <a:endParaRPr lang="en-US" sz="1400" kern="100">
                        <a:latin typeface="+mj-lt"/>
                        <a:ea typeface="Times New Roman"/>
                        <a:cs typeface="Times New Roman"/>
                      </a:endParaRPr>
                    </a:p>
                    <a:p>
                      <a:pPr marL="60325" marR="0" algn="ctr">
                        <a:lnSpc>
                          <a:spcPct val="107000"/>
                        </a:lnSpc>
                        <a:spcBef>
                          <a:spcPts val="225"/>
                        </a:spcBef>
                        <a:spcAft>
                          <a:spcPts val="0"/>
                        </a:spcAft>
                      </a:pPr>
                      <a:r>
                        <a:rPr lang="en-US" sz="1400" kern="0">
                          <a:latin typeface="+mj-lt"/>
                          <a:ea typeface="Times New Roman"/>
                          <a:cs typeface="Times New Roman"/>
                        </a:rPr>
                        <a:t>13</a:t>
                      </a:r>
                      <a:endParaRPr lang="en-US" sz="1400" kern="100">
                        <a:latin typeface="+mj-lt"/>
                        <a:ea typeface="Times New Roman"/>
                        <a:cs typeface="Times New Roman"/>
                      </a:endParaRPr>
                    </a:p>
                    <a:p>
                      <a:pPr marL="60325" marR="0" algn="ctr">
                        <a:lnSpc>
                          <a:spcPct val="107000"/>
                        </a:lnSpc>
                        <a:spcBef>
                          <a:spcPts val="250"/>
                        </a:spcBef>
                        <a:spcAft>
                          <a:spcPts val="0"/>
                        </a:spcAft>
                      </a:pPr>
                      <a:r>
                        <a:rPr lang="en-US" sz="1400" kern="0">
                          <a:latin typeface="+mj-lt"/>
                          <a:ea typeface="Times New Roman"/>
                          <a:cs typeface="Times New Roman"/>
                        </a:rPr>
                        <a:t>14</a:t>
                      </a:r>
                      <a:endParaRPr lang="en-US" sz="1400" kern="10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400" b="1" kern="0" dirty="0">
                          <a:latin typeface="+mj-lt"/>
                          <a:ea typeface="Times New Roman"/>
                          <a:cs typeface="Times New Roman"/>
                        </a:rPr>
                        <a:t>17</a:t>
                      </a:r>
                      <a:endParaRPr lang="en-US" sz="1400" kern="100" dirty="0">
                        <a:latin typeface="+mj-lt"/>
                        <a:ea typeface="Times New Roman"/>
                        <a:cs typeface="Times New Roman"/>
                      </a:endParaRPr>
                    </a:p>
                    <a:p>
                      <a:pPr marL="60325" marR="0" algn="ctr">
                        <a:lnSpc>
                          <a:spcPct val="107000"/>
                        </a:lnSpc>
                        <a:spcBef>
                          <a:spcPts val="225"/>
                        </a:spcBef>
                        <a:spcAft>
                          <a:spcPts val="0"/>
                        </a:spcAft>
                      </a:pPr>
                      <a:r>
                        <a:rPr lang="en-US" sz="1400" kern="0" dirty="0">
                          <a:latin typeface="+mj-lt"/>
                          <a:ea typeface="Times New Roman"/>
                          <a:cs typeface="Times New Roman"/>
                        </a:rPr>
                        <a:t>18</a:t>
                      </a:r>
                      <a:endParaRPr lang="en-US" sz="1400" kern="100" dirty="0">
                        <a:latin typeface="+mj-lt"/>
                        <a:ea typeface="Times New Roman"/>
                        <a:cs typeface="Times New Roman"/>
                      </a:endParaRPr>
                    </a:p>
                    <a:p>
                      <a:pPr marL="60325" marR="0" algn="ctr">
                        <a:lnSpc>
                          <a:spcPct val="107000"/>
                        </a:lnSpc>
                        <a:spcBef>
                          <a:spcPts val="250"/>
                        </a:spcBef>
                        <a:spcAft>
                          <a:spcPts val="0"/>
                        </a:spcAft>
                      </a:pPr>
                      <a:r>
                        <a:rPr lang="en-US" sz="1400" kern="0" dirty="0">
                          <a:latin typeface="+mj-lt"/>
                          <a:ea typeface="Times New Roman"/>
                          <a:cs typeface="Times New Roman"/>
                        </a:rPr>
                        <a:t>17</a:t>
                      </a:r>
                      <a:endParaRPr lang="en-US" sz="14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400" b="1" kern="0" dirty="0">
                          <a:latin typeface="+mj-lt"/>
                          <a:ea typeface="Times New Roman"/>
                          <a:cs typeface="Times New Roman"/>
                        </a:rPr>
                        <a:t>22</a:t>
                      </a:r>
                      <a:endParaRPr lang="en-US" sz="1400" kern="100" dirty="0">
                        <a:latin typeface="+mj-lt"/>
                        <a:ea typeface="Times New Roman"/>
                        <a:cs typeface="Times New Roman"/>
                      </a:endParaRPr>
                    </a:p>
                    <a:p>
                      <a:pPr marL="60325" marR="0" algn="ctr">
                        <a:lnSpc>
                          <a:spcPct val="107000"/>
                        </a:lnSpc>
                        <a:spcBef>
                          <a:spcPts val="225"/>
                        </a:spcBef>
                        <a:spcAft>
                          <a:spcPts val="0"/>
                        </a:spcAft>
                      </a:pPr>
                      <a:r>
                        <a:rPr lang="en-US" sz="1400" kern="0" dirty="0">
                          <a:latin typeface="+mj-lt"/>
                          <a:ea typeface="Times New Roman"/>
                          <a:cs typeface="Times New Roman"/>
                        </a:rPr>
                        <a:t>27</a:t>
                      </a:r>
                      <a:endParaRPr lang="en-US" sz="1400" kern="100" dirty="0">
                        <a:latin typeface="+mj-lt"/>
                        <a:ea typeface="Times New Roman"/>
                        <a:cs typeface="Times New Roman"/>
                      </a:endParaRPr>
                    </a:p>
                    <a:p>
                      <a:pPr marL="60325" marR="0" algn="ctr">
                        <a:lnSpc>
                          <a:spcPct val="107000"/>
                        </a:lnSpc>
                        <a:spcBef>
                          <a:spcPts val="250"/>
                        </a:spcBef>
                        <a:spcAft>
                          <a:spcPts val="0"/>
                        </a:spcAft>
                      </a:pPr>
                      <a:r>
                        <a:rPr lang="en-US" sz="1400" kern="0" dirty="0">
                          <a:latin typeface="+mj-lt"/>
                          <a:ea typeface="Times New Roman"/>
                          <a:cs typeface="Times New Roman"/>
                        </a:rPr>
                        <a:t>16</a:t>
                      </a:r>
                      <a:endParaRPr lang="en-US" sz="14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marL="60325" marR="481965">
                        <a:lnSpc>
                          <a:spcPct val="108000"/>
                        </a:lnSpc>
                        <a:spcBef>
                          <a:spcPts val="240"/>
                        </a:spcBef>
                        <a:spcAft>
                          <a:spcPts val="0"/>
                        </a:spcAft>
                      </a:pPr>
                      <a:r>
                        <a:rPr lang="en-US" sz="1600" b="1" kern="0" dirty="0">
                          <a:latin typeface="+mj-lt"/>
                          <a:ea typeface="Times New Roman"/>
                          <a:cs typeface="Times New Roman"/>
                        </a:rPr>
                        <a:t>Ru</a:t>
                      </a:r>
                      <a:r>
                        <a:rPr lang="en-US" sz="1600" b="1" kern="0" spc="-25" dirty="0">
                          <a:latin typeface="+mj-lt"/>
                          <a:ea typeface="Times New Roman"/>
                          <a:cs typeface="Times New Roman"/>
                        </a:rPr>
                        <a:t>r</a:t>
                      </a:r>
                      <a:r>
                        <a:rPr lang="en-US" sz="1600" b="1" kern="0" spc="25" dirty="0">
                          <a:latin typeface="+mj-lt"/>
                          <a:ea typeface="Times New Roman"/>
                          <a:cs typeface="Times New Roman"/>
                        </a:rPr>
                        <a:t>a</a:t>
                      </a:r>
                      <a:r>
                        <a:rPr lang="en-US" sz="1600" b="1" kern="0" dirty="0">
                          <a:latin typeface="+mj-lt"/>
                          <a:ea typeface="Times New Roman"/>
                          <a:cs typeface="Times New Roman"/>
                        </a:rPr>
                        <a:t>l </a:t>
                      </a:r>
                      <a:r>
                        <a:rPr lang="en-US" sz="1600" kern="0" spc="-10" dirty="0">
                          <a:latin typeface="+mj-lt"/>
                          <a:ea typeface="Times New Roman"/>
                          <a:cs typeface="Times New Roman"/>
                        </a:rPr>
                        <a:t>M</a:t>
                      </a:r>
                      <a:r>
                        <a:rPr lang="en-US" sz="1600" kern="0" spc="20" dirty="0">
                          <a:latin typeface="+mj-lt"/>
                          <a:ea typeface="Times New Roman"/>
                          <a:cs typeface="Times New Roman"/>
                        </a:rPr>
                        <a:t>a</a:t>
                      </a:r>
                      <a:r>
                        <a:rPr lang="en-US" sz="1600" kern="0" spc="-20" dirty="0">
                          <a:latin typeface="+mj-lt"/>
                          <a:ea typeface="Times New Roman"/>
                          <a:cs typeface="Times New Roman"/>
                        </a:rPr>
                        <a:t>l</a:t>
                      </a:r>
                      <a:r>
                        <a:rPr lang="en-US" sz="1600" kern="0" dirty="0">
                          <a:latin typeface="+mj-lt"/>
                          <a:ea typeface="Times New Roman"/>
                          <a:cs typeface="Times New Roman"/>
                        </a:rPr>
                        <a:t>e </a:t>
                      </a:r>
                      <a:r>
                        <a:rPr lang="en-US" sz="1600" kern="0" spc="-20" dirty="0">
                          <a:latin typeface="+mj-lt"/>
                          <a:ea typeface="Times New Roman"/>
                          <a:cs typeface="Times New Roman"/>
                        </a:rPr>
                        <a:t>F</a:t>
                      </a:r>
                      <a:r>
                        <a:rPr lang="en-US" sz="1600" kern="0" spc="20" dirty="0">
                          <a:latin typeface="+mj-lt"/>
                          <a:ea typeface="Times New Roman"/>
                          <a:cs typeface="Times New Roman"/>
                        </a:rPr>
                        <a:t>e</a:t>
                      </a:r>
                      <a:r>
                        <a:rPr lang="en-US" sz="1600" kern="0" spc="-20" dirty="0">
                          <a:latin typeface="+mj-lt"/>
                          <a:ea typeface="Times New Roman"/>
                          <a:cs typeface="Times New Roman"/>
                        </a:rPr>
                        <a:t>m</a:t>
                      </a:r>
                      <a:r>
                        <a:rPr lang="en-US" sz="1600" kern="0" spc="20" dirty="0">
                          <a:latin typeface="+mj-lt"/>
                          <a:ea typeface="Times New Roman"/>
                          <a:cs typeface="Times New Roman"/>
                        </a:rPr>
                        <a:t>a</a:t>
                      </a:r>
                      <a:r>
                        <a:rPr lang="en-US" sz="1600" kern="0" spc="-20" dirty="0">
                          <a:latin typeface="+mj-lt"/>
                          <a:ea typeface="Times New Roman"/>
                          <a:cs typeface="Times New Roman"/>
                        </a:rPr>
                        <a:t>l</a:t>
                      </a:r>
                      <a:r>
                        <a:rPr lang="en-US" sz="1600" kern="0" dirty="0">
                          <a:latin typeface="+mj-lt"/>
                          <a:ea typeface="Times New Roman"/>
                          <a:cs typeface="Times New Roman"/>
                        </a:rPr>
                        <a:t>e</a:t>
                      </a:r>
                      <a:endParaRPr lang="en-US" sz="16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gn="ctr">
                        <a:lnSpc>
                          <a:spcPct val="107000"/>
                        </a:lnSpc>
                        <a:spcBef>
                          <a:spcPts val="240"/>
                        </a:spcBef>
                        <a:spcAft>
                          <a:spcPts val="0"/>
                        </a:spcAft>
                      </a:pPr>
                      <a:r>
                        <a:rPr lang="en-US" sz="1400" b="1" kern="0" dirty="0">
                          <a:latin typeface="+mj-lt"/>
                          <a:ea typeface="Times New Roman"/>
                          <a:cs typeface="Times New Roman"/>
                        </a:rPr>
                        <a:t>79</a:t>
                      </a:r>
                      <a:endParaRPr lang="en-US" sz="1400" kern="100" dirty="0">
                        <a:latin typeface="+mj-lt"/>
                        <a:ea typeface="Times New Roman"/>
                        <a:cs typeface="Times New Roman"/>
                      </a:endParaRPr>
                    </a:p>
                    <a:p>
                      <a:pPr marL="63500" marR="0" algn="ctr">
                        <a:lnSpc>
                          <a:spcPct val="107000"/>
                        </a:lnSpc>
                        <a:spcBef>
                          <a:spcPts val="230"/>
                        </a:spcBef>
                        <a:spcAft>
                          <a:spcPts val="0"/>
                        </a:spcAft>
                      </a:pPr>
                      <a:r>
                        <a:rPr lang="en-US" sz="1400" kern="0" dirty="0">
                          <a:latin typeface="+mj-lt"/>
                          <a:ea typeface="Times New Roman"/>
                          <a:cs typeface="Times New Roman"/>
                        </a:rPr>
                        <a:t>75</a:t>
                      </a:r>
                      <a:endParaRPr lang="en-US" sz="1400" kern="100" dirty="0">
                        <a:latin typeface="+mj-lt"/>
                        <a:ea typeface="Times New Roman"/>
                        <a:cs typeface="Times New Roman"/>
                      </a:endParaRPr>
                    </a:p>
                    <a:p>
                      <a:pPr marL="63500" marR="0" algn="ctr">
                        <a:lnSpc>
                          <a:spcPct val="107000"/>
                        </a:lnSpc>
                        <a:spcBef>
                          <a:spcPts val="275"/>
                        </a:spcBef>
                        <a:spcAft>
                          <a:spcPts val="0"/>
                        </a:spcAft>
                      </a:pPr>
                      <a:r>
                        <a:rPr lang="en-US" sz="1400" kern="0" dirty="0">
                          <a:latin typeface="+mj-lt"/>
                          <a:ea typeface="Times New Roman"/>
                          <a:cs typeface="Times New Roman"/>
                        </a:rPr>
                        <a:t>84</a:t>
                      </a:r>
                      <a:endParaRPr lang="en-US" sz="14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400" b="1" kern="0" dirty="0">
                          <a:latin typeface="+mj-lt"/>
                          <a:ea typeface="Times New Roman"/>
                          <a:cs typeface="Times New Roman"/>
                        </a:rPr>
                        <a:t>10</a:t>
                      </a:r>
                      <a:endParaRPr lang="en-US" sz="1400" kern="100" dirty="0">
                        <a:latin typeface="+mj-lt"/>
                        <a:ea typeface="Times New Roman"/>
                        <a:cs typeface="Times New Roman"/>
                      </a:endParaRPr>
                    </a:p>
                    <a:p>
                      <a:pPr marL="60325" marR="0" algn="ctr">
                        <a:lnSpc>
                          <a:spcPct val="107000"/>
                        </a:lnSpc>
                        <a:spcBef>
                          <a:spcPts val="230"/>
                        </a:spcBef>
                        <a:spcAft>
                          <a:spcPts val="0"/>
                        </a:spcAft>
                      </a:pPr>
                      <a:r>
                        <a:rPr lang="en-US" sz="1400" kern="0" dirty="0">
                          <a:latin typeface="+mj-lt"/>
                          <a:ea typeface="Times New Roman"/>
                          <a:cs typeface="Times New Roman"/>
                        </a:rPr>
                        <a:t>11</a:t>
                      </a:r>
                      <a:endParaRPr lang="en-US" sz="1400" kern="100" dirty="0">
                        <a:latin typeface="+mj-lt"/>
                        <a:ea typeface="Times New Roman"/>
                        <a:cs typeface="Times New Roman"/>
                      </a:endParaRPr>
                    </a:p>
                    <a:p>
                      <a:pPr marL="60325" marR="0" algn="ctr">
                        <a:lnSpc>
                          <a:spcPct val="107000"/>
                        </a:lnSpc>
                        <a:spcBef>
                          <a:spcPts val="275"/>
                        </a:spcBef>
                        <a:spcAft>
                          <a:spcPts val="0"/>
                        </a:spcAft>
                      </a:pPr>
                      <a:r>
                        <a:rPr lang="en-US" sz="1400" kern="0" dirty="0">
                          <a:latin typeface="+mj-lt"/>
                          <a:ea typeface="Times New Roman"/>
                          <a:cs typeface="Times New Roman"/>
                        </a:rPr>
                        <a:t>9</a:t>
                      </a:r>
                      <a:endParaRPr lang="en-US" sz="14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400" b="1" kern="0">
                          <a:latin typeface="+mj-lt"/>
                          <a:ea typeface="Times New Roman"/>
                          <a:cs typeface="Times New Roman"/>
                        </a:rPr>
                        <a:t>7</a:t>
                      </a:r>
                      <a:endParaRPr lang="en-US" sz="1400" kern="100">
                        <a:latin typeface="+mj-lt"/>
                        <a:ea typeface="Times New Roman"/>
                        <a:cs typeface="Times New Roman"/>
                      </a:endParaRPr>
                    </a:p>
                    <a:p>
                      <a:pPr marL="60325" marR="0" algn="ctr">
                        <a:lnSpc>
                          <a:spcPct val="107000"/>
                        </a:lnSpc>
                        <a:spcBef>
                          <a:spcPts val="230"/>
                        </a:spcBef>
                        <a:spcAft>
                          <a:spcPts val="0"/>
                        </a:spcAft>
                      </a:pPr>
                      <a:r>
                        <a:rPr lang="en-US" sz="1400" kern="0">
                          <a:latin typeface="+mj-lt"/>
                          <a:ea typeface="Times New Roman"/>
                          <a:cs typeface="Times New Roman"/>
                        </a:rPr>
                        <a:t>8</a:t>
                      </a:r>
                      <a:endParaRPr lang="en-US" sz="1400" kern="100">
                        <a:latin typeface="+mj-lt"/>
                        <a:ea typeface="Times New Roman"/>
                        <a:cs typeface="Times New Roman"/>
                      </a:endParaRPr>
                    </a:p>
                    <a:p>
                      <a:pPr marL="60325" marR="0" algn="ctr">
                        <a:lnSpc>
                          <a:spcPct val="107000"/>
                        </a:lnSpc>
                        <a:spcBef>
                          <a:spcPts val="275"/>
                        </a:spcBef>
                        <a:spcAft>
                          <a:spcPts val="0"/>
                        </a:spcAft>
                      </a:pPr>
                      <a:r>
                        <a:rPr lang="en-US" sz="1400" kern="0">
                          <a:latin typeface="+mj-lt"/>
                          <a:ea typeface="Times New Roman"/>
                          <a:cs typeface="Times New Roman"/>
                        </a:rPr>
                        <a:t>5</a:t>
                      </a:r>
                      <a:endParaRPr lang="en-US" sz="1400" kern="10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0" algn="ctr">
                        <a:lnSpc>
                          <a:spcPct val="107000"/>
                        </a:lnSpc>
                        <a:spcBef>
                          <a:spcPts val="240"/>
                        </a:spcBef>
                        <a:spcAft>
                          <a:spcPts val="0"/>
                        </a:spcAft>
                      </a:pPr>
                      <a:r>
                        <a:rPr lang="en-US" sz="1400" b="1" kern="0" dirty="0">
                          <a:latin typeface="+mj-lt"/>
                          <a:ea typeface="Times New Roman"/>
                          <a:cs typeface="Times New Roman"/>
                        </a:rPr>
                        <a:t>4</a:t>
                      </a:r>
                      <a:endParaRPr lang="en-US" sz="1400" kern="100" dirty="0">
                        <a:latin typeface="+mj-lt"/>
                        <a:ea typeface="Times New Roman"/>
                        <a:cs typeface="Times New Roman"/>
                      </a:endParaRPr>
                    </a:p>
                    <a:p>
                      <a:pPr marL="60325" marR="0" algn="ctr">
                        <a:lnSpc>
                          <a:spcPct val="107000"/>
                        </a:lnSpc>
                        <a:spcBef>
                          <a:spcPts val="230"/>
                        </a:spcBef>
                        <a:spcAft>
                          <a:spcPts val="0"/>
                        </a:spcAft>
                      </a:pPr>
                      <a:r>
                        <a:rPr lang="en-US" sz="1400" kern="0" dirty="0">
                          <a:latin typeface="+mj-lt"/>
                          <a:ea typeface="Times New Roman"/>
                          <a:cs typeface="Times New Roman"/>
                        </a:rPr>
                        <a:t>5</a:t>
                      </a:r>
                      <a:endParaRPr lang="en-US" sz="1400" kern="100" dirty="0">
                        <a:latin typeface="+mj-lt"/>
                        <a:ea typeface="Times New Roman"/>
                        <a:cs typeface="Times New Roman"/>
                      </a:endParaRPr>
                    </a:p>
                    <a:p>
                      <a:pPr marL="60325" marR="0" algn="ctr">
                        <a:lnSpc>
                          <a:spcPct val="107000"/>
                        </a:lnSpc>
                        <a:spcBef>
                          <a:spcPts val="275"/>
                        </a:spcBef>
                        <a:spcAft>
                          <a:spcPts val="0"/>
                        </a:spcAft>
                      </a:pPr>
                      <a:r>
                        <a:rPr lang="en-US" sz="1400" kern="0" dirty="0">
                          <a:latin typeface="+mj-lt"/>
                          <a:ea typeface="Times New Roman"/>
                          <a:cs typeface="Times New Roman"/>
                        </a:rPr>
                        <a:t>2</a:t>
                      </a:r>
                      <a:endParaRPr lang="en-US" sz="1400" kern="100" dirty="0">
                        <a:latin typeface="+mj-lt"/>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827584" y="6381328"/>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
        <p:nvSpPr>
          <p:cNvPr id="7" name="Oval 6"/>
          <p:cNvSpPr/>
          <p:nvPr/>
        </p:nvSpPr>
        <p:spPr>
          <a:xfrm>
            <a:off x="2771800" y="3356992"/>
            <a:ext cx="360040"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476672"/>
            <a:ext cx="8280920" cy="1368152"/>
          </a:xfrm>
        </p:spPr>
        <p:txBody>
          <a:bodyPr>
            <a:normAutofit/>
          </a:bodyPr>
          <a:lstStyle/>
          <a:p>
            <a:r>
              <a:rPr lang="en-US" sz="1800" dirty="0" smtClean="0"/>
              <a:t>defined as ability to read and write in any </a:t>
            </a:r>
            <a:r>
              <a:rPr lang="en-US" sz="1800" dirty="0" smtClean="0"/>
              <a:t>language</a:t>
            </a:r>
          </a:p>
          <a:p>
            <a:pPr lvl="1"/>
            <a:r>
              <a:rPr lang="en-US" sz="1800" dirty="0" smtClean="0"/>
              <a:t>For population aged 5 years and over</a:t>
            </a:r>
          </a:p>
          <a:p>
            <a:r>
              <a:rPr lang="en-US" sz="1800" dirty="0" smtClean="0"/>
              <a:t>also has an impact on efforts to narrow the gap that exists between men and women in accessing information and other resources</a:t>
            </a:r>
            <a:endParaRPr lang="en-US" sz="1800" dirty="0"/>
          </a:p>
        </p:txBody>
      </p:sp>
      <p:sp>
        <p:nvSpPr>
          <p:cNvPr id="4" name="Rectangle 3"/>
          <p:cNvSpPr/>
          <p:nvPr/>
        </p:nvSpPr>
        <p:spPr>
          <a:xfrm>
            <a:off x="323528" y="0"/>
            <a:ext cx="1535998" cy="461665"/>
          </a:xfrm>
          <a:prstGeom prst="rect">
            <a:avLst/>
          </a:prstGeom>
        </p:spPr>
        <p:txBody>
          <a:bodyPr wrap="none">
            <a:spAutoFit/>
          </a:bodyPr>
          <a:lstStyle/>
          <a:p>
            <a:r>
              <a:rPr lang="en-US" sz="2400" b="1" dirty="0" smtClean="0">
                <a:latin typeface="+mj-lt"/>
              </a:rPr>
              <a:t>Literacy</a:t>
            </a:r>
            <a:endParaRPr lang="en-US" sz="2400" dirty="0">
              <a:latin typeface="+mj-lt"/>
            </a:endParaRPr>
          </a:p>
        </p:txBody>
      </p:sp>
      <p:pic>
        <p:nvPicPr>
          <p:cNvPr id="34818" name="Picture 2"/>
          <p:cNvPicPr>
            <a:picLocks noChangeAspect="1" noChangeArrowheads="1"/>
          </p:cNvPicPr>
          <p:nvPr/>
        </p:nvPicPr>
        <p:blipFill>
          <a:blip r:embed="rId2" cstate="print"/>
          <a:srcRect/>
          <a:stretch>
            <a:fillRect/>
          </a:stretch>
        </p:blipFill>
        <p:spPr bwMode="auto">
          <a:xfrm>
            <a:off x="467544" y="1988840"/>
            <a:ext cx="7133003" cy="4869160"/>
          </a:xfrm>
          <a:prstGeom prst="rect">
            <a:avLst/>
          </a:prstGeom>
          <a:noFill/>
          <a:ln w="9525">
            <a:noFill/>
            <a:miter lim="800000"/>
            <a:headEnd/>
            <a:tailEnd/>
          </a:ln>
        </p:spPr>
      </p:pic>
      <p:sp>
        <p:nvSpPr>
          <p:cNvPr id="6" name="Rectangle 5"/>
          <p:cNvSpPr/>
          <p:nvPr/>
        </p:nvSpPr>
        <p:spPr>
          <a:xfrm>
            <a:off x="755576" y="6581001"/>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548680"/>
            <a:ext cx="8147248" cy="1008112"/>
          </a:xfrm>
        </p:spPr>
        <p:txBody>
          <a:bodyPr>
            <a:normAutofit/>
          </a:bodyPr>
          <a:lstStyle/>
          <a:p>
            <a:r>
              <a:rPr lang="en-US" sz="1800" dirty="0" smtClean="0"/>
              <a:t>Shelter is one of the basic necessities of human survival </a:t>
            </a:r>
          </a:p>
          <a:p>
            <a:r>
              <a:rPr lang="en-US" sz="1800" dirty="0" smtClean="0"/>
              <a:t>Owning one’s own house is crucial to guaranteeing the security of tenure of the household</a:t>
            </a:r>
          </a:p>
        </p:txBody>
      </p:sp>
      <p:pic>
        <p:nvPicPr>
          <p:cNvPr id="3074" name="Picture 2"/>
          <p:cNvPicPr>
            <a:picLocks noChangeAspect="1" noChangeArrowheads="1"/>
          </p:cNvPicPr>
          <p:nvPr/>
        </p:nvPicPr>
        <p:blipFill>
          <a:blip r:embed="rId2" cstate="print"/>
          <a:srcRect/>
          <a:stretch>
            <a:fillRect/>
          </a:stretch>
        </p:blipFill>
        <p:spPr bwMode="auto">
          <a:xfrm>
            <a:off x="467544" y="1628800"/>
            <a:ext cx="7272808" cy="4959236"/>
          </a:xfrm>
          <a:prstGeom prst="rect">
            <a:avLst/>
          </a:prstGeom>
          <a:noFill/>
          <a:ln w="9525">
            <a:noFill/>
            <a:miter lim="800000"/>
            <a:headEnd/>
            <a:tailEnd/>
          </a:ln>
        </p:spPr>
      </p:pic>
      <p:sp>
        <p:nvSpPr>
          <p:cNvPr id="5" name="Rectangle 4"/>
          <p:cNvSpPr/>
          <p:nvPr/>
        </p:nvSpPr>
        <p:spPr>
          <a:xfrm>
            <a:off x="251520" y="0"/>
            <a:ext cx="6606480" cy="369332"/>
          </a:xfrm>
          <a:prstGeom prst="rect">
            <a:avLst/>
          </a:prstGeom>
        </p:spPr>
        <p:txBody>
          <a:bodyPr wrap="square">
            <a:spAutoFit/>
          </a:bodyPr>
          <a:lstStyle/>
          <a:p>
            <a:r>
              <a:rPr lang="en-US" b="1" dirty="0" smtClean="0">
                <a:latin typeface="+mj-lt"/>
              </a:rPr>
              <a:t>Ownership of Household Structure by Headship</a:t>
            </a:r>
            <a:endParaRPr lang="en-US" dirty="0">
              <a:latin typeface="+mj-lt"/>
            </a:endParaRPr>
          </a:p>
        </p:txBody>
      </p:sp>
      <p:sp>
        <p:nvSpPr>
          <p:cNvPr id="6" name="Rectangle 5"/>
          <p:cNvSpPr/>
          <p:nvPr/>
        </p:nvSpPr>
        <p:spPr>
          <a:xfrm>
            <a:off x="323528" y="6581001"/>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620688"/>
            <a:ext cx="8219256" cy="676672"/>
          </a:xfrm>
        </p:spPr>
        <p:txBody>
          <a:bodyPr>
            <a:normAutofit/>
          </a:bodyPr>
          <a:lstStyle/>
          <a:p>
            <a:r>
              <a:rPr lang="en-US" sz="1800" dirty="0" smtClean="0"/>
              <a:t>assets a household owns are another key indicator for household wealth and general socio-economic status</a:t>
            </a:r>
            <a:endParaRPr lang="en-US" sz="1800" dirty="0"/>
          </a:p>
        </p:txBody>
      </p:sp>
      <p:sp>
        <p:nvSpPr>
          <p:cNvPr id="4" name="Rectangle 3"/>
          <p:cNvSpPr/>
          <p:nvPr/>
        </p:nvSpPr>
        <p:spPr>
          <a:xfrm>
            <a:off x="251520" y="188640"/>
            <a:ext cx="5814392" cy="369332"/>
          </a:xfrm>
          <a:prstGeom prst="rect">
            <a:avLst/>
          </a:prstGeom>
        </p:spPr>
        <p:txBody>
          <a:bodyPr wrap="square">
            <a:spAutoFit/>
          </a:bodyPr>
          <a:lstStyle/>
          <a:p>
            <a:r>
              <a:rPr lang="en-US" b="1" dirty="0" smtClean="0">
                <a:latin typeface="+mj-lt"/>
              </a:rPr>
              <a:t>Ownership of Household Assets by Headship</a:t>
            </a:r>
            <a:endParaRPr lang="en-US" dirty="0">
              <a:latin typeface="+mj-lt"/>
            </a:endParaRPr>
          </a:p>
        </p:txBody>
      </p:sp>
      <p:pic>
        <p:nvPicPr>
          <p:cNvPr id="4098" name="Picture 2"/>
          <p:cNvPicPr>
            <a:picLocks noChangeAspect="1" noChangeArrowheads="1"/>
          </p:cNvPicPr>
          <p:nvPr/>
        </p:nvPicPr>
        <p:blipFill>
          <a:blip r:embed="rId2" cstate="print"/>
          <a:srcRect/>
          <a:stretch>
            <a:fillRect/>
          </a:stretch>
        </p:blipFill>
        <p:spPr bwMode="auto">
          <a:xfrm>
            <a:off x="539552" y="1340768"/>
            <a:ext cx="7542237" cy="5157192"/>
          </a:xfrm>
          <a:prstGeom prst="rect">
            <a:avLst/>
          </a:prstGeom>
          <a:noFill/>
          <a:ln w="9525">
            <a:noFill/>
            <a:miter lim="800000"/>
            <a:headEnd/>
            <a:tailEnd/>
          </a:ln>
        </p:spPr>
      </p:pic>
      <p:sp>
        <p:nvSpPr>
          <p:cNvPr id="6" name="Rectangle 5"/>
          <p:cNvSpPr/>
          <p:nvPr/>
        </p:nvSpPr>
        <p:spPr>
          <a:xfrm>
            <a:off x="323528" y="6581001"/>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80928"/>
            <a:ext cx="7467600" cy="1143000"/>
          </a:xfrm>
        </p:spPr>
        <p:txBody>
          <a:bodyPr>
            <a:normAutofit/>
          </a:bodyPr>
          <a:lstStyle/>
          <a:p>
            <a:pPr algn="ctr"/>
            <a:r>
              <a:rPr lang="en-US" sz="6600" b="1" dirty="0" smtClean="0"/>
              <a:t>Thank You!</a:t>
            </a:r>
            <a:endParaRPr lang="en-US" sz="6600" b="1" dirty="0"/>
          </a:p>
        </p:txBody>
      </p:sp>
      <p:sp>
        <p:nvSpPr>
          <p:cNvPr id="4" name="Rectangle 3"/>
          <p:cNvSpPr txBox="1">
            <a:spLocks noChangeArrowheads="1"/>
          </p:cNvSpPr>
          <p:nvPr/>
        </p:nvSpPr>
        <p:spPr>
          <a:xfrm>
            <a:off x="971600" y="5445224"/>
            <a:ext cx="7088832" cy="432048"/>
          </a:xfrm>
          <a:prstGeom prst="rect">
            <a:avLst/>
          </a:prstGeom>
        </p:spPr>
        <p:txBody>
          <a:bodyPr vert="horz">
            <a:normAutofit/>
          </a:bodyPr>
          <a:lstStyle/>
          <a:p>
            <a:pPr marL="274320" marR="0" lvl="0" indent="-274320" algn="l" defTabSz="914400" rtl="0" eaLnBrk="1" fontAlgn="auto" latinLnBrk="0" hangingPunct="1">
              <a:lnSpc>
                <a:spcPct val="90000"/>
              </a:lnSpc>
              <a:spcBef>
                <a:spcPts val="600"/>
              </a:spcBef>
              <a:spcAft>
                <a:spcPts val="0"/>
              </a:spcAft>
              <a:buClr>
                <a:schemeClr val="accent1"/>
              </a:buClr>
              <a:buSzPct val="70000"/>
              <a:tabLst/>
              <a:defRPr/>
            </a:pPr>
            <a:r>
              <a:rPr kumimoji="0" lang="en-US" sz="2400" b="0" i="0" u="none" strike="noStrike" kern="1200" cap="none" spc="0" normalizeH="0" baseline="0" noProof="0" dirty="0" smtClean="0">
                <a:ln>
                  <a:noFill/>
                </a:ln>
                <a:solidFill>
                  <a:srgbClr val="0070C0"/>
                </a:solidFill>
                <a:effectLst/>
                <a:uLnTx/>
                <a:uFillTx/>
                <a:latin typeface="Century Gothic" pitchFamily="34" charset="0"/>
                <a:ea typeface="+mn-ea"/>
                <a:cs typeface="+mn-cs"/>
              </a:rPr>
              <a:t>Get the full report at: </a:t>
            </a:r>
            <a:r>
              <a:rPr kumimoji="0" lang="en-US" sz="2400" b="0" i="0" u="sng" strike="noStrike" kern="1200" cap="none" spc="0" normalizeH="0" baseline="0" noProof="0" dirty="0" smtClean="0">
                <a:ln>
                  <a:noFill/>
                </a:ln>
                <a:solidFill>
                  <a:srgbClr val="0070C0"/>
                </a:solidFill>
                <a:effectLst/>
                <a:uLnTx/>
                <a:uFillTx/>
                <a:latin typeface="Century Gothic" pitchFamily="34" charset="0"/>
                <a:ea typeface="+mn-ea"/>
                <a:cs typeface="+mn-cs"/>
              </a:rPr>
              <a:t>www.nsomalawi.mw</a:t>
            </a:r>
          </a:p>
          <a:p>
            <a:pPr marL="274320" marR="0" lvl="0" indent="-274320" algn="l" defTabSz="914400" rtl="0" eaLnBrk="1" fontAlgn="auto" latinLnBrk="0" hangingPunct="1">
              <a:lnSpc>
                <a:spcPct val="90000"/>
              </a:lnSpc>
              <a:spcBef>
                <a:spcPts val="600"/>
              </a:spcBef>
              <a:spcAft>
                <a:spcPts val="0"/>
              </a:spcAft>
              <a:buClr>
                <a:schemeClr val="accent1"/>
              </a:buClr>
              <a:buSzPct val="70000"/>
              <a:buFont typeface="Wingdings"/>
              <a:buChar char=""/>
              <a:tabLst/>
              <a:defRPr/>
            </a:pPr>
            <a:endParaRPr kumimoji="0" lang="en-US" sz="2400" b="1" i="0" u="none" strike="noStrike" kern="1200" cap="none" spc="0" normalizeH="0" baseline="0" noProof="0" dirty="0" smtClean="0">
              <a:ln>
                <a:noFill/>
              </a:ln>
              <a:solidFill>
                <a:schemeClr val="tx1"/>
              </a:solidFill>
              <a:effectLst/>
              <a:uLnTx/>
              <a:uFillTx/>
              <a:latin typeface="Century Gothic" pitchFamily="34"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smtClean="0"/>
              <a:t>History of Malawi Censuses</a:t>
            </a:r>
          </a:p>
        </p:txBody>
      </p:sp>
      <p:sp>
        <p:nvSpPr>
          <p:cNvPr id="6147" name="Rectangle 3"/>
          <p:cNvSpPr>
            <a:spLocks noGrp="1" noChangeArrowheads="1"/>
          </p:cNvSpPr>
          <p:nvPr>
            <p:ph type="body" idx="1"/>
          </p:nvPr>
        </p:nvSpPr>
        <p:spPr/>
        <p:txBody>
          <a:bodyPr/>
          <a:lstStyle/>
          <a:p>
            <a:r>
              <a:rPr lang="en-US" dirty="0" smtClean="0"/>
              <a:t>First attempt 1891 when Malawi was then a British Protectorate</a:t>
            </a:r>
          </a:p>
          <a:p>
            <a:r>
              <a:rPr lang="en-US" dirty="0" smtClean="0"/>
              <a:t>The population count  for  that  year  </a:t>
            </a:r>
            <a:r>
              <a:rPr lang="en-US" b="1" dirty="0" smtClean="0"/>
              <a:t>completely excluded</a:t>
            </a:r>
            <a:r>
              <a:rPr lang="en-US" dirty="0" smtClean="0"/>
              <a:t>  Africans!</a:t>
            </a:r>
          </a:p>
          <a:p>
            <a:r>
              <a:rPr lang="en-US" dirty="0" smtClean="0"/>
              <a:t>Post independence censuses: 1966, 1977, 1987, 1998 and latest 2008</a:t>
            </a:r>
          </a:p>
          <a:p>
            <a:r>
              <a:rPr lang="en-US" dirty="0" smtClean="0"/>
              <a:t>It  was  both de  jure and  de  facto</a:t>
            </a:r>
          </a:p>
          <a:p>
            <a:r>
              <a:rPr lang="en-US" dirty="0" smtClean="0"/>
              <a:t>The Census collected and disaggregated data on population size and composition; population dynamics; and population characteristics by sex</a:t>
            </a:r>
          </a:p>
          <a:p>
            <a:pPr eaLnBrk="1" hangingPunct="1">
              <a:buFont typeface="Times" pitchFamily="18" charse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dirty="0" smtClean="0"/>
              <a:t>Method of Analyzing the Gender Aspects of the Populations Census </a:t>
            </a:r>
          </a:p>
        </p:txBody>
      </p:sp>
      <p:sp>
        <p:nvSpPr>
          <p:cNvPr id="7171" name="Rectangle 3"/>
          <p:cNvSpPr>
            <a:spLocks noGrp="1" noChangeArrowheads="1"/>
          </p:cNvSpPr>
          <p:nvPr>
            <p:ph type="body" idx="1"/>
          </p:nvPr>
        </p:nvSpPr>
        <p:spPr/>
        <p:txBody>
          <a:bodyPr>
            <a:normAutofit lnSpcReduction="10000"/>
          </a:bodyPr>
          <a:lstStyle/>
          <a:p>
            <a:pPr marL="381000" indent="-381000"/>
            <a:r>
              <a:rPr lang="en-US" dirty="0" smtClean="0"/>
              <a:t>In undertaking a gender analysis, variables in the population census were developed to check:</a:t>
            </a:r>
          </a:p>
          <a:p>
            <a:pPr marL="838200" lvl="1" indent="-381000" eaLnBrk="1" hangingPunct="1">
              <a:lnSpc>
                <a:spcPct val="100000"/>
              </a:lnSpc>
              <a:spcBef>
                <a:spcPct val="10000"/>
              </a:spcBef>
            </a:pPr>
            <a:endParaRPr lang="en-US" sz="2000" dirty="0" smtClean="0"/>
          </a:p>
          <a:p>
            <a:pPr marL="838200" lvl="1" indent="-381000">
              <a:spcBef>
                <a:spcPct val="10000"/>
              </a:spcBef>
            </a:pPr>
            <a:r>
              <a:rPr lang="en-US" sz="2000" dirty="0" smtClean="0"/>
              <a:t>What are the gender gaps with regard to a given variable?</a:t>
            </a:r>
          </a:p>
          <a:p>
            <a:pPr marL="838200" lvl="1" indent="-381000">
              <a:spcBef>
                <a:spcPct val="10000"/>
              </a:spcBef>
            </a:pPr>
            <a:endParaRPr lang="en-US" sz="2000" dirty="0" smtClean="0"/>
          </a:p>
          <a:p>
            <a:pPr marL="838200" lvl="1" indent="-381000">
              <a:spcBef>
                <a:spcPct val="10000"/>
              </a:spcBef>
            </a:pPr>
            <a:r>
              <a:rPr lang="en-US" sz="2000" dirty="0" smtClean="0"/>
              <a:t>What are the gender disparities?</a:t>
            </a:r>
          </a:p>
          <a:p>
            <a:pPr marL="838200" lvl="1" indent="-381000">
              <a:spcBef>
                <a:spcPct val="10000"/>
              </a:spcBef>
            </a:pPr>
            <a:endParaRPr lang="en-US" sz="2000" dirty="0" smtClean="0"/>
          </a:p>
          <a:p>
            <a:pPr marL="838200" lvl="1" indent="-381000">
              <a:spcBef>
                <a:spcPct val="10000"/>
              </a:spcBef>
            </a:pPr>
            <a:r>
              <a:rPr lang="en-US" sz="2000" dirty="0" smtClean="0"/>
              <a:t>What do these disparities tell us or imply</a:t>
            </a:r>
          </a:p>
          <a:p>
            <a:pPr marL="838200" lvl="1" indent="-381000">
              <a:spcBef>
                <a:spcPct val="10000"/>
              </a:spcBef>
            </a:pPr>
            <a:endParaRPr lang="en-US" sz="2000" dirty="0" smtClean="0"/>
          </a:p>
          <a:p>
            <a:pPr marL="838200" lvl="1" indent="-381000">
              <a:spcBef>
                <a:spcPct val="10000"/>
              </a:spcBef>
            </a:pPr>
            <a:r>
              <a:rPr lang="en-US" sz="2000" dirty="0" smtClean="0"/>
              <a:t>What factors (direct or indirect) account for these gaps and disparities?</a:t>
            </a:r>
          </a:p>
          <a:p>
            <a:pPr marL="838200" lvl="1" indent="-381000">
              <a:spcBef>
                <a:spcPct val="10000"/>
              </a:spcBef>
            </a:pPr>
            <a:endParaRPr lang="en-US" sz="2000" dirty="0" smtClean="0"/>
          </a:p>
          <a:p>
            <a:pPr marL="838200" lvl="1" indent="-381000">
              <a:spcBef>
                <a:spcPct val="10000"/>
              </a:spcBef>
            </a:pPr>
            <a:r>
              <a:rPr lang="en-US" sz="2000" dirty="0" smtClean="0"/>
              <a:t>What are the policy implications and recommendations?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457200" y="274638"/>
            <a:ext cx="8363272" cy="490066"/>
          </a:xfrm>
        </p:spPr>
        <p:txBody>
          <a:bodyPr>
            <a:normAutofit fontScale="90000"/>
          </a:bodyPr>
          <a:lstStyle/>
          <a:p>
            <a:r>
              <a:rPr lang="en-US" b="1" dirty="0" smtClean="0"/>
              <a:t>P</a:t>
            </a:r>
            <a:r>
              <a:rPr lang="en-US" b="1" dirty="0" smtClean="0"/>
              <a:t>OPULATION </a:t>
            </a:r>
            <a:r>
              <a:rPr lang="en-US" b="1" dirty="0" smtClean="0"/>
              <a:t>SIZE AND COMPOSITION</a:t>
            </a:r>
          </a:p>
        </p:txBody>
      </p:sp>
      <p:sp>
        <p:nvSpPr>
          <p:cNvPr id="15" name="Rectangle 3"/>
          <p:cNvSpPr txBox="1">
            <a:spLocks noChangeArrowheads="1"/>
          </p:cNvSpPr>
          <p:nvPr/>
        </p:nvSpPr>
        <p:spPr>
          <a:xfrm>
            <a:off x="323528" y="836712"/>
            <a:ext cx="4392488" cy="1512168"/>
          </a:xfrm>
          <a:prstGeom prst="rect">
            <a:avLst/>
          </a:prstGeom>
        </p:spPr>
        <p:txBody>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13.1 Million</a:t>
            </a:r>
          </a:p>
          <a:p>
            <a:pPr marL="731520" lvl="1" indent="-274320" fontAlgn="auto">
              <a:spcBef>
                <a:spcPts val="600"/>
              </a:spcBef>
              <a:spcAft>
                <a:spcPts val="0"/>
              </a:spcAft>
              <a:buClr>
                <a:schemeClr val="accent1"/>
              </a:buClr>
              <a:buSzPct val="70000"/>
              <a:buFont typeface="Wingdings"/>
              <a:buChar char=""/>
            </a:pPr>
            <a:r>
              <a:rPr lang="en-US" dirty="0" smtClean="0">
                <a:latin typeface="+mn-lt"/>
              </a:rPr>
              <a:t>49% (6.4 million) Males</a:t>
            </a:r>
          </a:p>
          <a:p>
            <a:pPr marL="731520" lvl="1" indent="-274320" fontAlgn="auto">
              <a:spcBef>
                <a:spcPts val="600"/>
              </a:spcBef>
              <a:spcAft>
                <a:spcPts val="0"/>
              </a:spcAft>
              <a:buClr>
                <a:schemeClr val="accent1"/>
              </a:buClr>
              <a:buSzPct val="70000"/>
              <a:buFont typeface="Wingdings"/>
              <a:buChar char=""/>
            </a:pPr>
            <a:r>
              <a:rPr lang="en-US" dirty="0" smtClean="0">
                <a:latin typeface="+mn-lt"/>
              </a:rPr>
              <a:t>51% (6.7 million) Females</a:t>
            </a:r>
            <a:endParaRPr lang="en-US" dirty="0" smtClean="0">
              <a:latin typeface="+mn-lt"/>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dirty="0" smtClean="0">
                <a:latin typeface="+mn-lt"/>
                <a:cs typeface="+mn-cs"/>
              </a:rPr>
              <a:t>Sex ratio 94.7</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Times" pitchFamily="18" charset="0"/>
              <a:buNone/>
              <a:tabLst/>
              <a:defRP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7" name="Chart 16"/>
          <p:cNvGraphicFramePr/>
          <p:nvPr/>
        </p:nvGraphicFramePr>
        <p:xfrm>
          <a:off x="539552" y="2420888"/>
          <a:ext cx="6264696"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Box 17"/>
          <p:cNvSpPr txBox="1"/>
          <p:nvPr/>
        </p:nvSpPr>
        <p:spPr>
          <a:xfrm>
            <a:off x="467544" y="6581001"/>
            <a:ext cx="3268844" cy="276999"/>
          </a:xfrm>
          <a:prstGeom prst="rect">
            <a:avLst/>
          </a:prstGeom>
          <a:noFill/>
        </p:spPr>
        <p:txBody>
          <a:bodyPr wrap="none" rtlCol="0">
            <a:spAutoFit/>
          </a:bodyPr>
          <a:lstStyle/>
          <a:p>
            <a:r>
              <a:rPr lang="en-US" sz="1200" i="1" dirty="0" smtClean="0">
                <a:latin typeface="+mn-lt"/>
              </a:rPr>
              <a:t>Source: Census Data </a:t>
            </a:r>
            <a:r>
              <a:rPr lang="en-US" sz="1200" i="1" dirty="0" smtClean="0">
                <a:latin typeface="+mn-lt"/>
              </a:rPr>
              <a:t>(1987, 1998 </a:t>
            </a:r>
            <a:r>
              <a:rPr lang="en-US" sz="1200" i="1" dirty="0" smtClean="0">
                <a:latin typeface="+mn-lt"/>
              </a:rPr>
              <a:t>and 2008)</a:t>
            </a:r>
            <a:endParaRPr lang="en-US" sz="12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p:cNvPicPr>
            <a:picLocks noChangeAspect="1" noChangeArrowheads="1"/>
          </p:cNvPicPr>
          <p:nvPr/>
        </p:nvPicPr>
        <p:blipFill>
          <a:blip r:embed="rId2" cstate="print"/>
          <a:srcRect/>
          <a:stretch>
            <a:fillRect/>
          </a:stretch>
        </p:blipFill>
        <p:spPr bwMode="auto">
          <a:xfrm>
            <a:off x="539552" y="1412776"/>
            <a:ext cx="5790108" cy="4142613"/>
          </a:xfrm>
          <a:prstGeom prst="rect">
            <a:avLst/>
          </a:prstGeom>
          <a:solidFill>
            <a:srgbClr val="FE8637"/>
          </a:solidFill>
          <a:ln w="9525">
            <a:noFill/>
            <a:miter lim="800000"/>
            <a:headEnd/>
            <a:tailEnd/>
          </a:ln>
        </p:spPr>
      </p:pic>
      <p:sp>
        <p:nvSpPr>
          <p:cNvPr id="9" name="TextBox 8"/>
          <p:cNvSpPr txBox="1"/>
          <p:nvPr/>
        </p:nvSpPr>
        <p:spPr>
          <a:xfrm>
            <a:off x="2267744" y="692696"/>
            <a:ext cx="2223686" cy="369332"/>
          </a:xfrm>
          <a:prstGeom prst="rect">
            <a:avLst/>
          </a:prstGeom>
          <a:noFill/>
        </p:spPr>
        <p:txBody>
          <a:bodyPr wrap="none" rtlCol="0">
            <a:spAutoFit/>
          </a:bodyPr>
          <a:lstStyle/>
          <a:p>
            <a:r>
              <a:rPr lang="en-US" b="1" dirty="0" smtClean="0">
                <a:latin typeface="+mj-lt"/>
              </a:rPr>
              <a:t>Residence by sex</a:t>
            </a:r>
            <a:endParaRPr lang="en-US" b="1" dirty="0">
              <a:latin typeface="+mj-lt"/>
            </a:endParaRPr>
          </a:p>
        </p:txBody>
      </p:sp>
      <p:sp>
        <p:nvSpPr>
          <p:cNvPr id="10" name="TextBox 9"/>
          <p:cNvSpPr txBox="1"/>
          <p:nvPr/>
        </p:nvSpPr>
        <p:spPr>
          <a:xfrm>
            <a:off x="6444208" y="1268760"/>
            <a:ext cx="2585964" cy="646331"/>
          </a:xfrm>
          <a:prstGeom prst="rect">
            <a:avLst/>
          </a:prstGeom>
          <a:noFill/>
        </p:spPr>
        <p:txBody>
          <a:bodyPr wrap="none" rtlCol="0">
            <a:spAutoFit/>
          </a:bodyPr>
          <a:lstStyle/>
          <a:p>
            <a:pPr>
              <a:buFont typeface="Arial" pitchFamily="34" charset="0"/>
              <a:buChar char="•"/>
            </a:pPr>
            <a:r>
              <a:rPr lang="en-US" dirty="0" smtClean="0">
                <a:latin typeface="+mj-lt"/>
              </a:rPr>
              <a:t>Most population is in </a:t>
            </a:r>
          </a:p>
          <a:p>
            <a:r>
              <a:rPr lang="en-US" dirty="0" smtClean="0">
                <a:latin typeface="+mj-lt"/>
              </a:rPr>
              <a:t>the rural area</a:t>
            </a:r>
            <a:endParaRPr lang="en-US" dirty="0">
              <a:latin typeface="+mj-lt"/>
            </a:endParaRPr>
          </a:p>
        </p:txBody>
      </p:sp>
      <p:sp>
        <p:nvSpPr>
          <p:cNvPr id="5" name="Rectangle 4"/>
          <p:cNvSpPr/>
          <p:nvPr/>
        </p:nvSpPr>
        <p:spPr>
          <a:xfrm>
            <a:off x="611560" y="5877272"/>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16632"/>
            <a:ext cx="6179897" cy="461665"/>
          </a:xfrm>
          <a:prstGeom prst="rect">
            <a:avLst/>
          </a:prstGeom>
          <a:noFill/>
        </p:spPr>
        <p:txBody>
          <a:bodyPr wrap="none" rtlCol="0">
            <a:spAutoFit/>
          </a:bodyPr>
          <a:lstStyle/>
          <a:p>
            <a:r>
              <a:rPr lang="en-US" sz="2400" b="1" dirty="0" smtClean="0">
                <a:latin typeface="+mj-lt"/>
              </a:rPr>
              <a:t>Single Mean Age at Marriage (SMAM)</a:t>
            </a:r>
            <a:endParaRPr lang="en-US" sz="2400" dirty="0">
              <a:latin typeface="+mj-lt"/>
            </a:endParaRPr>
          </a:p>
        </p:txBody>
      </p:sp>
      <p:sp>
        <p:nvSpPr>
          <p:cNvPr id="6" name="Rectangle 3"/>
          <p:cNvSpPr txBox="1">
            <a:spLocks noChangeArrowheads="1"/>
          </p:cNvSpPr>
          <p:nvPr/>
        </p:nvSpPr>
        <p:spPr>
          <a:xfrm>
            <a:off x="179512" y="764704"/>
            <a:ext cx="8496944" cy="1440160"/>
          </a:xfrm>
          <a:prstGeom prst="rect">
            <a:avLst/>
          </a:prstGeom>
        </p:spPr>
        <p:txBody>
          <a:bodyPr vert="horz">
            <a:normAutofit/>
          </a:bodyPr>
          <a:lstStyle/>
          <a:p>
            <a:pPr marL="381000" indent="-381000" fontAlgn="auto">
              <a:spcBef>
                <a:spcPts val="600"/>
              </a:spcBef>
              <a:spcAft>
                <a:spcPts val="0"/>
              </a:spcAft>
              <a:buClr>
                <a:schemeClr val="accent1"/>
              </a:buClr>
              <a:buSzPct val="70000"/>
              <a:buFont typeface="Wingdings"/>
              <a:buChar char=""/>
            </a:pPr>
            <a:r>
              <a:rPr lang="en-US" dirty="0" smtClean="0">
                <a:latin typeface="+mj-lt"/>
              </a:rPr>
              <a:t>an estimate of the average age at first marriage obtained from the population never married at successive ages</a:t>
            </a:r>
          </a:p>
          <a:p>
            <a:pPr marL="381000" lvl="0" indent="-381000" fontAlgn="auto">
              <a:spcBef>
                <a:spcPts val="600"/>
              </a:spcBef>
              <a:spcAft>
                <a:spcPts val="0"/>
              </a:spcAft>
              <a:buClr>
                <a:schemeClr val="accent1"/>
              </a:buClr>
              <a:buSzPct val="70000"/>
              <a:buFont typeface="Wingdings"/>
              <a:buChar char=""/>
            </a:pPr>
            <a:r>
              <a:rPr lang="en-US" dirty="0" smtClean="0">
                <a:latin typeface="+mj-lt"/>
              </a:rPr>
              <a:t>often used as a proxy for the onset of women’s exposure to the risk of pregnancy and related reproductive health risks</a:t>
            </a:r>
          </a:p>
          <a:p>
            <a:pPr marL="381000" lvl="0" indent="-381000" fontAlgn="auto">
              <a:spcBef>
                <a:spcPts val="600"/>
              </a:spcBef>
              <a:spcAft>
                <a:spcPts val="0"/>
              </a:spcAft>
              <a:buClr>
                <a:schemeClr val="accent1"/>
              </a:buClr>
              <a:buSzPct val="70000"/>
              <a:buFont typeface="Wingdings"/>
              <a:buChar cha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7" name="Table 6"/>
          <p:cNvGraphicFramePr>
            <a:graphicFrameLocks noGrp="1"/>
          </p:cNvGraphicFramePr>
          <p:nvPr/>
        </p:nvGraphicFramePr>
        <p:xfrm>
          <a:off x="395536" y="2276872"/>
          <a:ext cx="4824537" cy="3744417"/>
        </p:xfrm>
        <a:graphic>
          <a:graphicData uri="http://schemas.openxmlformats.org/drawingml/2006/table">
            <a:tbl>
              <a:tblPr/>
              <a:tblGrid>
                <a:gridCol w="1832753"/>
                <a:gridCol w="1438797"/>
                <a:gridCol w="1552987"/>
              </a:tblGrid>
              <a:tr h="456204">
                <a:tc>
                  <a:txBody>
                    <a:bodyPr/>
                    <a:lstStyle/>
                    <a:p>
                      <a:pPr algn="l" fontAlgn="b"/>
                      <a:r>
                        <a:rPr lang="en-US" sz="1400" b="1" i="0" u="none" strike="noStrike" dirty="0">
                          <a:solidFill>
                            <a:srgbClr val="000000"/>
                          </a:solidFill>
                          <a:latin typeface="+mj-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400" b="1" i="0" u="none" strike="noStrike" dirty="0">
                          <a:solidFill>
                            <a:srgbClr val="000000"/>
                          </a:solidFill>
                          <a:latin typeface="+mj-lt"/>
                        </a:rPr>
                        <a:t>Proportion Single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65357">
                <a:tc>
                  <a:txBody>
                    <a:bodyPr/>
                    <a:lstStyle/>
                    <a:p>
                      <a:pPr algn="l" fontAlgn="t"/>
                      <a:r>
                        <a:rPr lang="en-US" sz="1400" b="1" i="0" u="none" strike="noStrike" dirty="0">
                          <a:solidFill>
                            <a:srgbClr val="000000"/>
                          </a:solidFill>
                          <a:latin typeface="+mj-lt"/>
                        </a:rPr>
                        <a:t>Age Group</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dirty="0">
                          <a:solidFill>
                            <a:srgbClr val="000000"/>
                          </a:solidFill>
                          <a:latin typeface="+mj-lt"/>
                        </a:rPr>
                        <a:t>Male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dirty="0">
                          <a:solidFill>
                            <a:srgbClr val="000000"/>
                          </a:solidFill>
                          <a:latin typeface="+mj-lt"/>
                        </a:rPr>
                        <a:t>Female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357">
                <a:tc>
                  <a:txBody>
                    <a:bodyPr/>
                    <a:lstStyle/>
                    <a:p>
                      <a:pPr algn="l" fontAlgn="t"/>
                      <a:r>
                        <a:rPr lang="en-US" sz="1400" b="1" i="0" u="none" strike="noStrike" kern="0">
                          <a:solidFill>
                            <a:srgbClr val="000000"/>
                          </a:solidFill>
                          <a:latin typeface="+mj-lt"/>
                        </a:rPr>
                        <a:t>15-19</a:t>
                      </a:r>
                      <a:endParaRPr lang="en-US" sz="1400" b="1"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dirty="0">
                          <a:solidFill>
                            <a:srgbClr val="000000"/>
                          </a:solidFill>
                          <a:latin typeface="+mj-lt"/>
                        </a:rPr>
                        <a:t>95.2</a:t>
                      </a:r>
                      <a:endParaRPr lang="en-US" sz="1400" b="0"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dirty="0">
                          <a:solidFill>
                            <a:srgbClr val="000000"/>
                          </a:solidFill>
                          <a:latin typeface="+mj-lt"/>
                        </a:rPr>
                        <a:t>70.6</a:t>
                      </a:r>
                      <a:endParaRPr lang="en-US" sz="1400" b="0"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357">
                <a:tc>
                  <a:txBody>
                    <a:bodyPr/>
                    <a:lstStyle/>
                    <a:p>
                      <a:pPr algn="l" fontAlgn="t"/>
                      <a:r>
                        <a:rPr lang="en-US" sz="1400" b="1" i="0" u="none" strike="noStrike" kern="0">
                          <a:solidFill>
                            <a:srgbClr val="000000"/>
                          </a:solidFill>
                          <a:latin typeface="+mj-lt"/>
                        </a:rPr>
                        <a:t>20-24</a:t>
                      </a:r>
                      <a:endParaRPr lang="en-US" sz="1400" b="1"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dirty="0">
                          <a:solidFill>
                            <a:srgbClr val="000000"/>
                          </a:solidFill>
                          <a:latin typeface="+mj-lt"/>
                        </a:rPr>
                        <a:t>54</a:t>
                      </a:r>
                      <a:endParaRPr lang="en-US" sz="1400" b="0"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dirty="0">
                          <a:solidFill>
                            <a:srgbClr val="000000"/>
                          </a:solidFill>
                          <a:latin typeface="+mj-lt"/>
                        </a:rPr>
                        <a:t>17.4</a:t>
                      </a:r>
                      <a:endParaRPr lang="en-US" sz="1400" b="0"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357">
                <a:tc>
                  <a:txBody>
                    <a:bodyPr/>
                    <a:lstStyle/>
                    <a:p>
                      <a:pPr algn="l" fontAlgn="t"/>
                      <a:r>
                        <a:rPr lang="en-US" sz="1400" b="1" i="0" u="none" strike="noStrike" kern="0">
                          <a:solidFill>
                            <a:srgbClr val="000000"/>
                          </a:solidFill>
                          <a:latin typeface="+mj-lt"/>
                        </a:rPr>
                        <a:t>25-29</a:t>
                      </a:r>
                      <a:endParaRPr lang="en-US" sz="1400" b="1"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dirty="0">
                          <a:solidFill>
                            <a:srgbClr val="000000"/>
                          </a:solidFill>
                          <a:latin typeface="+mj-lt"/>
                        </a:rPr>
                        <a:t>21.2</a:t>
                      </a:r>
                      <a:endParaRPr lang="en-US" sz="1400" b="0"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dirty="0">
                          <a:solidFill>
                            <a:srgbClr val="000000"/>
                          </a:solidFill>
                          <a:latin typeface="+mj-lt"/>
                        </a:rPr>
                        <a:t>6.7</a:t>
                      </a:r>
                      <a:endParaRPr lang="en-US" sz="1400" b="0"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357">
                <a:tc>
                  <a:txBody>
                    <a:bodyPr/>
                    <a:lstStyle/>
                    <a:p>
                      <a:pPr algn="l" fontAlgn="t"/>
                      <a:r>
                        <a:rPr lang="en-US" sz="1400" b="1" i="0" u="none" strike="noStrike" kern="0">
                          <a:solidFill>
                            <a:srgbClr val="000000"/>
                          </a:solidFill>
                          <a:latin typeface="+mj-lt"/>
                        </a:rPr>
                        <a:t>30-34</a:t>
                      </a:r>
                      <a:endParaRPr lang="en-US" sz="1400" b="1"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a:solidFill>
                            <a:srgbClr val="000000"/>
                          </a:solidFill>
                          <a:latin typeface="+mj-lt"/>
                        </a:rPr>
                        <a:t>7.7</a:t>
                      </a:r>
                      <a:endParaRPr lang="en-US" sz="1400" b="0"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dirty="0">
                          <a:solidFill>
                            <a:srgbClr val="000000"/>
                          </a:solidFill>
                          <a:latin typeface="+mj-lt"/>
                        </a:rPr>
                        <a:t>3</a:t>
                      </a:r>
                      <a:endParaRPr lang="en-US" sz="1400" b="0"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357">
                <a:tc>
                  <a:txBody>
                    <a:bodyPr/>
                    <a:lstStyle/>
                    <a:p>
                      <a:pPr algn="l" fontAlgn="t"/>
                      <a:r>
                        <a:rPr lang="en-US" sz="1400" b="1" i="0" u="none" strike="noStrike" kern="0">
                          <a:solidFill>
                            <a:srgbClr val="000000"/>
                          </a:solidFill>
                          <a:latin typeface="+mj-lt"/>
                        </a:rPr>
                        <a:t>35-39</a:t>
                      </a:r>
                      <a:endParaRPr lang="en-US" sz="1400" b="1"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a:solidFill>
                            <a:srgbClr val="000000"/>
                          </a:solidFill>
                          <a:latin typeface="+mj-lt"/>
                        </a:rPr>
                        <a:t>4.1</a:t>
                      </a:r>
                      <a:endParaRPr lang="en-US" sz="1400" b="0"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dirty="0">
                          <a:solidFill>
                            <a:srgbClr val="000000"/>
                          </a:solidFill>
                          <a:latin typeface="+mj-lt"/>
                        </a:rPr>
                        <a:t>1.9</a:t>
                      </a:r>
                      <a:endParaRPr lang="en-US" sz="1400" b="0"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357">
                <a:tc>
                  <a:txBody>
                    <a:bodyPr/>
                    <a:lstStyle/>
                    <a:p>
                      <a:pPr algn="l" fontAlgn="t"/>
                      <a:r>
                        <a:rPr lang="en-US" sz="1400" b="1" i="0" u="none" strike="noStrike" kern="0">
                          <a:solidFill>
                            <a:srgbClr val="000000"/>
                          </a:solidFill>
                          <a:latin typeface="+mj-lt"/>
                        </a:rPr>
                        <a:t>40-44</a:t>
                      </a:r>
                      <a:endParaRPr lang="en-US" sz="1400" b="1"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a:solidFill>
                            <a:srgbClr val="000000"/>
                          </a:solidFill>
                          <a:latin typeface="+mj-lt"/>
                        </a:rPr>
                        <a:t>2.7</a:t>
                      </a:r>
                      <a:endParaRPr lang="en-US" sz="1400" b="0"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dirty="0">
                          <a:solidFill>
                            <a:srgbClr val="000000"/>
                          </a:solidFill>
                          <a:latin typeface="+mj-lt"/>
                        </a:rPr>
                        <a:t>1.5</a:t>
                      </a:r>
                      <a:endParaRPr lang="en-US" sz="1400" b="0"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357">
                <a:tc>
                  <a:txBody>
                    <a:bodyPr/>
                    <a:lstStyle/>
                    <a:p>
                      <a:pPr algn="l" fontAlgn="t"/>
                      <a:r>
                        <a:rPr lang="en-US" sz="1400" b="1" i="0" u="none" strike="noStrike" kern="0">
                          <a:solidFill>
                            <a:srgbClr val="000000"/>
                          </a:solidFill>
                          <a:latin typeface="+mj-lt"/>
                        </a:rPr>
                        <a:t>45-49</a:t>
                      </a:r>
                      <a:endParaRPr lang="en-US" sz="1400" b="1"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a:solidFill>
                            <a:srgbClr val="000000"/>
                          </a:solidFill>
                          <a:latin typeface="+mj-lt"/>
                        </a:rPr>
                        <a:t>2.1</a:t>
                      </a:r>
                      <a:endParaRPr lang="en-US" sz="1400" b="0"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kern="0" dirty="0">
                          <a:solidFill>
                            <a:srgbClr val="000000"/>
                          </a:solidFill>
                          <a:latin typeface="+mj-lt"/>
                        </a:rPr>
                        <a:t>1.2</a:t>
                      </a:r>
                      <a:endParaRPr lang="en-US" sz="1400" b="0"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357">
                <a:tc>
                  <a:txBody>
                    <a:bodyPr/>
                    <a:lstStyle/>
                    <a:p>
                      <a:pPr algn="l" fontAlgn="t"/>
                      <a:r>
                        <a:rPr lang="en-US" sz="1400" b="1" i="0" u="none" strike="noStrike" kern="0" spc="5">
                          <a:solidFill>
                            <a:srgbClr val="000000"/>
                          </a:solidFill>
                          <a:latin typeface="+mj-lt"/>
                        </a:rPr>
                        <a:t>SMAM</a:t>
                      </a:r>
                      <a:endParaRPr lang="en-US" sz="1400" b="1"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kern="0">
                          <a:solidFill>
                            <a:srgbClr val="000000"/>
                          </a:solidFill>
                          <a:latin typeface="+mj-lt"/>
                        </a:rPr>
                        <a:t>23.9</a:t>
                      </a:r>
                      <a:endParaRPr lang="en-US" sz="1400" b="1" i="0" u="none" strike="noStrike">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kern="0" dirty="0">
                          <a:solidFill>
                            <a:srgbClr val="000000"/>
                          </a:solidFill>
                          <a:latin typeface="+mj-lt"/>
                        </a:rPr>
                        <a:t>19.8</a:t>
                      </a:r>
                      <a:endParaRPr lang="en-US" sz="1400" b="1" i="0" u="none" strike="noStrike" dirty="0">
                        <a:solidFill>
                          <a:srgbClr val="000000"/>
                        </a:solidFill>
                        <a:latin typeface="+mj-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3"/>
          <p:cNvSpPr txBox="1">
            <a:spLocks noChangeArrowheads="1"/>
          </p:cNvSpPr>
          <p:nvPr/>
        </p:nvSpPr>
        <p:spPr>
          <a:xfrm>
            <a:off x="5220072" y="2924944"/>
            <a:ext cx="3600400" cy="1944216"/>
          </a:xfrm>
          <a:prstGeom prst="rect">
            <a:avLst/>
          </a:prstGeom>
        </p:spPr>
        <p:txBody>
          <a:bodyPr vert="horz">
            <a:normAutofit fontScale="92500" lnSpcReduction="10000"/>
          </a:bodyPr>
          <a:lstStyle/>
          <a:p>
            <a:pPr marL="381000" indent="-381000" fontAlgn="auto">
              <a:spcBef>
                <a:spcPts val="600"/>
              </a:spcBef>
              <a:spcAft>
                <a:spcPts val="0"/>
              </a:spcAft>
              <a:buClr>
                <a:schemeClr val="accent1"/>
              </a:buClr>
              <a:buSzPct val="70000"/>
              <a:buFont typeface="Wingdings"/>
              <a:buChar char=""/>
            </a:pPr>
            <a:r>
              <a:rPr lang="en-US" dirty="0" smtClean="0">
                <a:latin typeface="+mj-lt"/>
              </a:rPr>
              <a:t>W</a:t>
            </a:r>
            <a:r>
              <a:rPr lang="en-US" dirty="0" smtClean="0">
                <a:latin typeface="+mj-lt"/>
              </a:rPr>
              <a:t>omen </a:t>
            </a:r>
            <a:r>
              <a:rPr lang="en-US" dirty="0" smtClean="0">
                <a:latin typeface="+mj-lt"/>
              </a:rPr>
              <a:t>marry younger than males</a:t>
            </a:r>
          </a:p>
          <a:p>
            <a:pPr marL="381000" indent="-381000" fontAlgn="auto">
              <a:spcBef>
                <a:spcPts val="600"/>
              </a:spcBef>
              <a:spcAft>
                <a:spcPts val="0"/>
              </a:spcAft>
              <a:buClr>
                <a:schemeClr val="accent1"/>
              </a:buClr>
              <a:buSzPct val="70000"/>
              <a:buFont typeface="Wingdings"/>
              <a:buChar char=""/>
            </a:pPr>
            <a:endParaRPr lang="en-US" dirty="0" smtClean="0">
              <a:latin typeface="+mj-lt"/>
            </a:endParaRPr>
          </a:p>
          <a:p>
            <a:pPr marL="381000" indent="-381000" fontAlgn="auto">
              <a:spcBef>
                <a:spcPts val="600"/>
              </a:spcBef>
              <a:spcAft>
                <a:spcPts val="0"/>
              </a:spcAft>
              <a:buClr>
                <a:schemeClr val="accent1"/>
              </a:buClr>
              <a:buSzPct val="70000"/>
              <a:buFont typeface="Wingdings"/>
              <a:buChar char=""/>
            </a:pPr>
            <a:r>
              <a:rPr lang="en-US" dirty="0" smtClean="0">
                <a:latin typeface="+mj-lt"/>
              </a:rPr>
              <a:t>predisposes them to early child bearing, higher fertility and longer exposure to associated reproductive risks</a:t>
            </a:r>
          </a:p>
          <a:p>
            <a:pPr marL="381000" lvl="0" indent="-381000" fontAlgn="auto">
              <a:spcBef>
                <a:spcPts val="600"/>
              </a:spcBef>
              <a:spcAft>
                <a:spcPts val="0"/>
              </a:spcAft>
              <a:buClr>
                <a:schemeClr val="accent1"/>
              </a:buClr>
              <a:buSzPct val="70000"/>
              <a:buFont typeface="Wingdings"/>
              <a:buChar cha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Rectangle 7"/>
          <p:cNvSpPr/>
          <p:nvPr/>
        </p:nvSpPr>
        <p:spPr>
          <a:xfrm>
            <a:off x="395536" y="6237312"/>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260648"/>
            <a:ext cx="7936788" cy="707886"/>
          </a:xfrm>
          <a:prstGeom prst="rect">
            <a:avLst/>
          </a:prstGeom>
          <a:noFill/>
        </p:spPr>
        <p:txBody>
          <a:bodyPr wrap="square" rtlCol="0">
            <a:spAutoFit/>
          </a:bodyPr>
          <a:lstStyle/>
          <a:p>
            <a:r>
              <a:rPr lang="en-US" sz="2000" b="1" dirty="0" smtClean="0">
                <a:latin typeface="+mj-lt"/>
              </a:rPr>
              <a:t>Single and Mean Age at Marriage by Residence and Educational Attainment</a:t>
            </a:r>
            <a:endParaRPr lang="en-US" sz="2000" dirty="0" smtClean="0">
              <a:latin typeface="+mj-lt"/>
            </a:endParaRPr>
          </a:p>
        </p:txBody>
      </p:sp>
      <p:graphicFrame>
        <p:nvGraphicFramePr>
          <p:cNvPr id="7" name="Table 6"/>
          <p:cNvGraphicFramePr>
            <a:graphicFrameLocks noGrp="1"/>
          </p:cNvGraphicFramePr>
          <p:nvPr/>
        </p:nvGraphicFramePr>
        <p:xfrm>
          <a:off x="539552" y="1412776"/>
          <a:ext cx="6048670" cy="4248473"/>
        </p:xfrm>
        <a:graphic>
          <a:graphicData uri="http://schemas.openxmlformats.org/drawingml/2006/table">
            <a:tbl>
              <a:tblPr/>
              <a:tblGrid>
                <a:gridCol w="2147716"/>
                <a:gridCol w="2060054"/>
                <a:gridCol w="1840900"/>
              </a:tblGrid>
              <a:tr h="317502">
                <a:tc>
                  <a:txBody>
                    <a:bodyPr/>
                    <a:lstStyle/>
                    <a:p>
                      <a:pPr algn="l" fontAlgn="t"/>
                      <a:r>
                        <a:rPr lang="en-US" sz="1600" b="0" i="0" u="none" strike="noStrike" kern="0" dirty="0">
                          <a:solidFill>
                            <a:srgbClr val="000000"/>
                          </a:solidFill>
                          <a:latin typeface="+mj-lt"/>
                        </a:rPr>
                        <a:t> </a:t>
                      </a:r>
                      <a:endParaRPr lang="en-US" sz="1600" b="0"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600" b="1" i="0" u="none" strike="noStrike" kern="0" spc="5" dirty="0" smtClean="0">
                          <a:solidFill>
                            <a:srgbClr val="000000"/>
                          </a:solidFill>
                          <a:latin typeface="+mj-lt"/>
                        </a:rPr>
                        <a:t> SMAM</a:t>
                      </a:r>
                      <a:endParaRPr lang="en-US" sz="1600" b="1"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98931">
                <a:tc>
                  <a:txBody>
                    <a:bodyPr/>
                    <a:lstStyle/>
                    <a:p>
                      <a:pPr algn="l" fontAlgn="t"/>
                      <a:r>
                        <a:rPr lang="en-US" sz="1600" b="1" i="0" u="none" strike="noStrike" dirty="0">
                          <a:solidFill>
                            <a:srgbClr val="000000"/>
                          </a:solidFill>
                          <a:latin typeface="+mj-lt"/>
                        </a:rPr>
                        <a:t>Characteristics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1" i="0" u="none" strike="noStrike" kern="0" spc="-10" dirty="0">
                          <a:solidFill>
                            <a:srgbClr val="000000"/>
                          </a:solidFill>
                          <a:latin typeface="+mj-lt"/>
                        </a:rPr>
                        <a:t>Male</a:t>
                      </a:r>
                      <a:endParaRPr lang="en-US" sz="1600" b="1"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1" i="0" u="none" strike="noStrike" kern="0" spc="-20">
                          <a:solidFill>
                            <a:srgbClr val="000000"/>
                          </a:solidFill>
                          <a:latin typeface="+mj-lt"/>
                        </a:rPr>
                        <a:t>Female</a:t>
                      </a:r>
                      <a:endParaRPr lang="en-US" sz="1600" b="1" i="0" u="none" strike="noStrike">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02">
                <a:tc gridSpan="3">
                  <a:txBody>
                    <a:bodyPr/>
                    <a:lstStyle/>
                    <a:p>
                      <a:pPr algn="l" fontAlgn="t"/>
                      <a:r>
                        <a:rPr lang="en-US" sz="1600" b="1" i="0" u="none" strike="noStrike" dirty="0">
                          <a:solidFill>
                            <a:srgbClr val="000000"/>
                          </a:solidFill>
                          <a:latin typeface="+mj-lt"/>
                        </a:rPr>
                        <a:t>Residence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38455">
                <a:tc>
                  <a:txBody>
                    <a:bodyPr/>
                    <a:lstStyle/>
                    <a:p>
                      <a:pPr algn="l" fontAlgn="t"/>
                      <a:r>
                        <a:rPr lang="en-US" sz="1600" b="1" i="0" u="none" strike="noStrike" kern="0">
                          <a:solidFill>
                            <a:srgbClr val="000000"/>
                          </a:solidFill>
                          <a:latin typeface="+mj-lt"/>
                        </a:rPr>
                        <a:t>Urban</a:t>
                      </a:r>
                      <a:endParaRPr lang="en-US" sz="1600" b="1" i="0" u="none" strike="noStrike">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dirty="0">
                          <a:solidFill>
                            <a:srgbClr val="000000"/>
                          </a:solidFill>
                          <a:latin typeface="+mj-lt"/>
                        </a:rPr>
                        <a:t>25.9</a:t>
                      </a:r>
                      <a:endParaRPr lang="en-US" sz="1600" b="0"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dirty="0">
                          <a:solidFill>
                            <a:srgbClr val="000000"/>
                          </a:solidFill>
                          <a:latin typeface="+mj-lt"/>
                        </a:rPr>
                        <a:t>21.9</a:t>
                      </a:r>
                      <a:endParaRPr lang="en-US" sz="1600" b="0"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8216">
                <a:tc>
                  <a:txBody>
                    <a:bodyPr/>
                    <a:lstStyle/>
                    <a:p>
                      <a:pPr algn="l" fontAlgn="t"/>
                      <a:r>
                        <a:rPr lang="en-US" sz="1600" b="1" i="0" u="none" strike="noStrike" kern="0" spc="-10" dirty="0">
                          <a:solidFill>
                            <a:srgbClr val="000000"/>
                          </a:solidFill>
                          <a:latin typeface="+mj-lt"/>
                        </a:rPr>
                        <a:t>Rural</a:t>
                      </a:r>
                      <a:endParaRPr lang="en-US" sz="1600" b="1"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dirty="0">
                          <a:solidFill>
                            <a:srgbClr val="000000"/>
                          </a:solidFill>
                          <a:latin typeface="+mj-lt"/>
                        </a:rPr>
                        <a:t>23.4</a:t>
                      </a:r>
                      <a:endParaRPr lang="en-US" sz="1600" b="0"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a:solidFill>
                            <a:srgbClr val="000000"/>
                          </a:solidFill>
                          <a:latin typeface="+mj-lt"/>
                        </a:rPr>
                        <a:t>19.8</a:t>
                      </a:r>
                      <a:endParaRPr lang="en-US" sz="1600" b="0" i="0" u="none" strike="noStrike">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8931">
                <a:tc gridSpan="3">
                  <a:txBody>
                    <a:bodyPr/>
                    <a:lstStyle/>
                    <a:p>
                      <a:pPr algn="l" fontAlgn="t"/>
                      <a:r>
                        <a:rPr lang="en-US" sz="1600" b="1" i="0" u="none" strike="noStrike" kern="0" spc="10" dirty="0">
                          <a:solidFill>
                            <a:srgbClr val="000000"/>
                          </a:solidFill>
                          <a:latin typeface="+mj-lt"/>
                        </a:rPr>
                        <a:t>Educational Attainment</a:t>
                      </a:r>
                      <a:endParaRPr lang="en-US" sz="1600" b="1"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08216">
                <a:tc>
                  <a:txBody>
                    <a:bodyPr/>
                    <a:lstStyle/>
                    <a:p>
                      <a:pPr algn="l" fontAlgn="t"/>
                      <a:r>
                        <a:rPr lang="en-US" sz="1600" b="1" i="0" u="none" strike="noStrike" kern="0">
                          <a:solidFill>
                            <a:srgbClr val="000000"/>
                          </a:solidFill>
                          <a:latin typeface="+mj-lt"/>
                        </a:rPr>
                        <a:t>No Education</a:t>
                      </a:r>
                      <a:endParaRPr lang="en-US" sz="1600" b="1" i="0" u="none" strike="noStrike">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dirty="0">
                          <a:solidFill>
                            <a:srgbClr val="000000"/>
                          </a:solidFill>
                          <a:latin typeface="+mj-lt"/>
                        </a:rPr>
                        <a:t>23</a:t>
                      </a:r>
                      <a:endParaRPr lang="en-US" sz="1600" b="0"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a:solidFill>
                            <a:srgbClr val="000000"/>
                          </a:solidFill>
                          <a:latin typeface="+mj-lt"/>
                        </a:rPr>
                        <a:t>18.2</a:t>
                      </a:r>
                      <a:endParaRPr lang="en-US" sz="1600" b="0" i="0" u="none" strike="noStrike">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3572">
                <a:tc>
                  <a:txBody>
                    <a:bodyPr/>
                    <a:lstStyle/>
                    <a:p>
                      <a:pPr algn="l" fontAlgn="t"/>
                      <a:r>
                        <a:rPr lang="en-US" sz="1600" b="1" i="0" u="none" strike="noStrike" kern="0" spc="5">
                          <a:solidFill>
                            <a:srgbClr val="000000"/>
                          </a:solidFill>
                          <a:latin typeface="+mj-lt"/>
                        </a:rPr>
                        <a:t>Primary</a:t>
                      </a:r>
                      <a:endParaRPr lang="en-US" sz="1600" b="1" i="0" u="none" strike="noStrike">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dirty="0">
                          <a:solidFill>
                            <a:srgbClr val="000000"/>
                          </a:solidFill>
                          <a:latin typeface="+mj-lt"/>
                        </a:rPr>
                        <a:t>23</a:t>
                      </a:r>
                      <a:endParaRPr lang="en-US" sz="1600" b="0"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dirty="0">
                          <a:solidFill>
                            <a:srgbClr val="000000"/>
                          </a:solidFill>
                          <a:latin typeface="+mj-lt"/>
                        </a:rPr>
                        <a:t>19.5</a:t>
                      </a:r>
                      <a:endParaRPr lang="en-US" sz="1600" b="0"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8455">
                <a:tc>
                  <a:txBody>
                    <a:bodyPr/>
                    <a:lstStyle/>
                    <a:p>
                      <a:pPr algn="l" fontAlgn="t"/>
                      <a:r>
                        <a:rPr lang="en-US" sz="1600" b="1" i="0" u="none" strike="noStrike" kern="0" spc="5">
                          <a:solidFill>
                            <a:srgbClr val="000000"/>
                          </a:solidFill>
                          <a:latin typeface="+mj-lt"/>
                        </a:rPr>
                        <a:t>Secondary</a:t>
                      </a:r>
                      <a:endParaRPr lang="en-US" sz="1600" b="1" i="0" u="none" strike="noStrike">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a:solidFill>
                            <a:srgbClr val="000000"/>
                          </a:solidFill>
                          <a:latin typeface="+mj-lt"/>
                        </a:rPr>
                        <a:t>25.2</a:t>
                      </a:r>
                      <a:endParaRPr lang="en-US" sz="1600" b="0" i="0" u="none" strike="noStrike">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dirty="0">
                          <a:solidFill>
                            <a:srgbClr val="000000"/>
                          </a:solidFill>
                          <a:latin typeface="+mj-lt"/>
                        </a:rPr>
                        <a:t>22.1</a:t>
                      </a:r>
                      <a:endParaRPr lang="en-US" sz="1600" b="0"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8693">
                <a:tc>
                  <a:txBody>
                    <a:bodyPr/>
                    <a:lstStyle/>
                    <a:p>
                      <a:pPr algn="l" fontAlgn="t"/>
                      <a:r>
                        <a:rPr lang="en-US" sz="1600" b="1" i="0" u="none" strike="noStrike" kern="0" spc="5">
                          <a:solidFill>
                            <a:srgbClr val="000000"/>
                          </a:solidFill>
                          <a:latin typeface="+mj-lt"/>
                        </a:rPr>
                        <a:t>Post-Secondary</a:t>
                      </a:r>
                      <a:endParaRPr lang="en-US" sz="1600" b="1" i="0" u="none" strike="noStrike">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a:solidFill>
                            <a:srgbClr val="000000"/>
                          </a:solidFill>
                          <a:latin typeface="+mj-lt"/>
                        </a:rPr>
                        <a:t>28.5</a:t>
                      </a:r>
                      <a:endParaRPr lang="en-US" sz="1600" b="0" i="0" u="none" strike="noStrike">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kern="0" dirty="0">
                          <a:solidFill>
                            <a:srgbClr val="000000"/>
                          </a:solidFill>
                          <a:latin typeface="+mj-lt"/>
                        </a:rPr>
                        <a:t>26.2</a:t>
                      </a:r>
                      <a:endParaRPr lang="en-US" sz="1600" b="0" i="0" u="none" strike="noStrike" dirty="0">
                        <a:solidFill>
                          <a:srgbClr val="000000"/>
                        </a:solidFill>
                        <a:latin typeface="+mj-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611560" y="5877272"/>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908720"/>
            <a:ext cx="7467600" cy="3744416"/>
          </a:xfrm>
        </p:spPr>
        <p:txBody>
          <a:bodyPr>
            <a:normAutofit/>
          </a:bodyPr>
          <a:lstStyle/>
          <a:p>
            <a:r>
              <a:rPr lang="en-US" sz="1800" dirty="0" smtClean="0"/>
              <a:t>an adolescent was defined as a person aged 15-19 years</a:t>
            </a:r>
          </a:p>
          <a:p>
            <a:r>
              <a:rPr lang="en-US" sz="1800" dirty="0" smtClean="0"/>
              <a:t>651,028 were enumerated, constituting 9.69% of the total number of females</a:t>
            </a:r>
          </a:p>
          <a:p>
            <a:r>
              <a:rPr lang="en-US" sz="1800" dirty="0" smtClean="0"/>
              <a:t>The adolescent fertility rate looked at the number of children women aged 15 -19 years had as a proxy indicator of the number of children a woman would have at the end of their reproductive cycle</a:t>
            </a:r>
          </a:p>
          <a:p>
            <a:r>
              <a:rPr lang="en-US" sz="1800" dirty="0" smtClean="0"/>
              <a:t>The adolescent fertility rate (AFR) is of gender concern because it is a proxy indicator of gender inequalities with regard to women’s position and status in society, depicted through early marriage and teenage pregnancy, access to services and opportunities such as education and health care</a:t>
            </a:r>
          </a:p>
          <a:p>
            <a:endParaRPr lang="en-US" sz="1800" dirty="0"/>
          </a:p>
        </p:txBody>
      </p:sp>
      <p:sp>
        <p:nvSpPr>
          <p:cNvPr id="4" name="TextBox 3"/>
          <p:cNvSpPr txBox="1"/>
          <p:nvPr/>
        </p:nvSpPr>
        <p:spPr>
          <a:xfrm>
            <a:off x="323528" y="404664"/>
            <a:ext cx="6683240" cy="400110"/>
          </a:xfrm>
          <a:prstGeom prst="rect">
            <a:avLst/>
          </a:prstGeom>
          <a:noFill/>
        </p:spPr>
        <p:txBody>
          <a:bodyPr wrap="none" rtlCol="0">
            <a:spAutoFit/>
          </a:bodyPr>
          <a:lstStyle/>
          <a:p>
            <a:r>
              <a:rPr lang="en-US" sz="2000" b="1" dirty="0" smtClean="0">
                <a:latin typeface="+mj-lt"/>
              </a:rPr>
              <a:t>Adolescent Fertility and Adolescent Mean Parity</a:t>
            </a:r>
            <a:endParaRPr lang="en-US" sz="2000" dirty="0">
              <a:latin typeface="+mj-lt"/>
            </a:endParaRPr>
          </a:p>
        </p:txBody>
      </p:sp>
      <p:graphicFrame>
        <p:nvGraphicFramePr>
          <p:cNvPr id="5" name="Table 4"/>
          <p:cNvGraphicFramePr>
            <a:graphicFrameLocks noGrp="1"/>
          </p:cNvGraphicFramePr>
          <p:nvPr/>
        </p:nvGraphicFramePr>
        <p:xfrm>
          <a:off x="827584" y="4869160"/>
          <a:ext cx="3816424" cy="1296144"/>
        </p:xfrm>
        <a:graphic>
          <a:graphicData uri="http://schemas.openxmlformats.org/drawingml/2006/table">
            <a:tbl>
              <a:tblPr/>
              <a:tblGrid>
                <a:gridCol w="915942"/>
                <a:gridCol w="763285"/>
                <a:gridCol w="1297584"/>
                <a:gridCol w="839613"/>
              </a:tblGrid>
              <a:tr h="726323">
                <a:tc>
                  <a:txBody>
                    <a:bodyPr/>
                    <a:lstStyle/>
                    <a:p>
                      <a:pPr algn="l" fontAlgn="b"/>
                      <a:r>
                        <a:rPr lang="en-US" sz="1400" b="0" i="0" u="none" strike="noStrike" dirty="0">
                          <a:solidFill>
                            <a:srgbClr val="000000"/>
                          </a:solidFill>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mj-lt"/>
                        </a:rPr>
                        <a:t>ASFR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mj-lt"/>
                        </a:rPr>
                        <a:t>Adolescent Fertility Rate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mj-lt"/>
                        </a:rPr>
                        <a:t>Mean Parity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9821">
                <a:tc>
                  <a:txBody>
                    <a:bodyPr/>
                    <a:lstStyle/>
                    <a:p>
                      <a:pPr algn="l" fontAlgn="b"/>
                      <a:r>
                        <a:rPr lang="en-US" sz="1400" b="1" i="0" u="none" strike="noStrike">
                          <a:solidFill>
                            <a:srgbClr val="000000"/>
                          </a:solidFill>
                          <a:latin typeface="+mj-lt"/>
                        </a:rPr>
                        <a:t>Malawi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mj-lt"/>
                        </a:rPr>
                        <a:t>0.193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mj-lt"/>
                        </a:rPr>
                        <a:t>0.966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mj-lt"/>
                        </a:rPr>
                        <a:t>0.283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764704"/>
            <a:ext cx="7467600" cy="1080120"/>
          </a:xfrm>
        </p:spPr>
        <p:txBody>
          <a:bodyPr>
            <a:normAutofit/>
          </a:bodyPr>
          <a:lstStyle/>
          <a:p>
            <a:r>
              <a:rPr lang="en-US" sz="1800" dirty="0" smtClean="0"/>
              <a:t>average number of years a newborn infant is expected to live</a:t>
            </a:r>
          </a:p>
          <a:p>
            <a:r>
              <a:rPr lang="en-US" sz="1800" dirty="0" smtClean="0"/>
              <a:t>It is a measure of a population’s state of general health, reflecting the overall mortality level of a population</a:t>
            </a:r>
            <a:endParaRPr lang="en-US" sz="1800" dirty="0"/>
          </a:p>
        </p:txBody>
      </p:sp>
      <p:sp>
        <p:nvSpPr>
          <p:cNvPr id="4" name="Rectangle 3"/>
          <p:cNvSpPr/>
          <p:nvPr/>
        </p:nvSpPr>
        <p:spPr>
          <a:xfrm>
            <a:off x="395536" y="188640"/>
            <a:ext cx="5253361" cy="461665"/>
          </a:xfrm>
          <a:prstGeom prst="rect">
            <a:avLst/>
          </a:prstGeom>
        </p:spPr>
        <p:txBody>
          <a:bodyPr wrap="none">
            <a:spAutoFit/>
          </a:bodyPr>
          <a:lstStyle/>
          <a:p>
            <a:r>
              <a:rPr lang="en-US" sz="2400" b="1" dirty="0" smtClean="0">
                <a:latin typeface="+mj-lt"/>
              </a:rPr>
              <a:t>Life Expectancy at Birth by Sex</a:t>
            </a:r>
            <a:endParaRPr lang="en-US" sz="2400" dirty="0">
              <a:latin typeface="+mj-lt"/>
            </a:endParaRPr>
          </a:p>
        </p:txBody>
      </p:sp>
      <p:pic>
        <p:nvPicPr>
          <p:cNvPr id="1026" name="Picture 2"/>
          <p:cNvPicPr>
            <a:picLocks noChangeAspect="1" noChangeArrowheads="1"/>
          </p:cNvPicPr>
          <p:nvPr/>
        </p:nvPicPr>
        <p:blipFill>
          <a:blip r:embed="rId2" cstate="print"/>
          <a:srcRect/>
          <a:stretch>
            <a:fillRect/>
          </a:stretch>
        </p:blipFill>
        <p:spPr bwMode="auto">
          <a:xfrm>
            <a:off x="611559" y="1988839"/>
            <a:ext cx="6192689" cy="3892915"/>
          </a:xfrm>
          <a:prstGeom prst="rect">
            <a:avLst/>
          </a:prstGeom>
          <a:noFill/>
          <a:ln w="9525">
            <a:noFill/>
            <a:miter lim="800000"/>
            <a:headEnd/>
            <a:tailEnd/>
          </a:ln>
        </p:spPr>
      </p:pic>
      <p:sp>
        <p:nvSpPr>
          <p:cNvPr id="6" name="Rectangle 5"/>
          <p:cNvSpPr/>
          <p:nvPr/>
        </p:nvSpPr>
        <p:spPr>
          <a:xfrm>
            <a:off x="683568" y="6093296"/>
            <a:ext cx="2036135" cy="276999"/>
          </a:xfrm>
          <a:prstGeom prst="rect">
            <a:avLst/>
          </a:prstGeom>
        </p:spPr>
        <p:txBody>
          <a:bodyPr wrap="none">
            <a:spAutoFit/>
          </a:bodyPr>
          <a:lstStyle/>
          <a:p>
            <a:r>
              <a:rPr lang="en-US" sz="1200" i="1" dirty="0" smtClean="0">
                <a:latin typeface="+mj-lt"/>
              </a:rPr>
              <a:t>Source: Census Data 2008</a:t>
            </a:r>
            <a:endParaRPr lang="en-US" sz="12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16341</TotalTime>
  <Words>971</Words>
  <Application>Microsoft Office PowerPoint</Application>
  <PresentationFormat>On-screen Show (4:3)</PresentationFormat>
  <Paragraphs>211</Paragraphs>
  <Slides>19</Slides>
  <Notes>1</Notes>
  <HiddenSlides>0</HiddenSlides>
  <MMClips>0</MMClips>
  <ScaleCrop>false</ScaleCrop>
  <HeadingPairs>
    <vt:vector size="6" baseType="variant">
      <vt:variant>
        <vt:lpstr>Theme</vt:lpstr>
      </vt:variant>
      <vt:variant>
        <vt:i4>1</vt:i4>
      </vt:variant>
      <vt:variant>
        <vt:lpstr>Slide Titles</vt:lpstr>
      </vt:variant>
      <vt:variant>
        <vt:i4>19</vt:i4>
      </vt:variant>
      <vt:variant>
        <vt:lpstr>Custom Shows</vt:lpstr>
      </vt:variant>
      <vt:variant>
        <vt:i4>1</vt:i4>
      </vt:variant>
    </vt:vector>
  </HeadingPairs>
  <TitlesOfParts>
    <vt:vector size="21" baseType="lpstr">
      <vt:lpstr>Oriel</vt:lpstr>
      <vt:lpstr>Use Of Census Data For Gender Statistics  An Extract from 2008 Malawi Gender Thematic report</vt:lpstr>
      <vt:lpstr>History of Malawi Censuses</vt:lpstr>
      <vt:lpstr>Method of Analyzing the Gender Aspects of the Populations Census </vt:lpstr>
      <vt:lpstr>POPULATION SIZE AND COMPOSITION</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Thank You!</vt:lpstr>
      <vt:lpstr>Dissemination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POPULATION AND HOUSING CENSUS RESULTS</dc:title>
  <dc:creator>1st user</dc:creator>
  <cp:lastModifiedBy>Kingsley</cp:lastModifiedBy>
  <cp:revision>947</cp:revision>
  <dcterms:created xsi:type="dcterms:W3CDTF">2009-10-22T07:05:23Z</dcterms:created>
  <dcterms:modified xsi:type="dcterms:W3CDTF">2012-12-06T08:20:49Z</dcterms:modified>
</cp:coreProperties>
</file>