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84" r:id="rId18"/>
    <p:sldId id="302" r:id="rId19"/>
    <p:sldId id="303" r:id="rId20"/>
    <p:sldId id="304" r:id="rId21"/>
    <p:sldId id="305" r:id="rId22"/>
    <p:sldId id="308" r:id="rId23"/>
    <p:sldId id="307" r:id="rId24"/>
    <p:sldId id="309" r:id="rId25"/>
    <p:sldId id="31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RICA%20STATISTICS%20DAY%202012\Presentation%20on%20What%20the%20Figures%20say\Popul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AFRICA%20STATISTICS%20DAY%202012\Presentation%20on%20What%20the%20Figures%20say\Marriage%20&amp;%20divorce%20rate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AFRICA%20STATISTICS%20DAY%202012\Presentation%20on%20What%20the%20Figures%20say\TablesESI2010(Meera)%20updated%20by%20cindy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AFRICA%20STATISTICS%20DAY%202012\Brochure\Revised%20charts%20from%20Chettun%20141112\Incom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RICA%20STATISTICS%20DAY%202012\Presentation%20on%20Gender%20Statistics\povert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RICA%20STATISTICS%20DAY%202012\Brochure\Brochure17%2011%2012%2020.00%20h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RICA%20STATISTICS%20DAY%202012\Brochure\Brochure18%2011%202012%2009.10%20hr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FRICA%20STATISTICS%20DAY%202012\Brochure\Brochure17%2011%2012%2020.00%20h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GB" sz="1800"/>
              <a:t>Population by sex, 1851 - 2011                 </a:t>
            </a:r>
          </a:p>
        </c:rich>
      </c:tx>
      <c:layout>
        <c:manualLayout>
          <c:xMode val="edge"/>
          <c:yMode val="edge"/>
          <c:x val="0.28133680555555612"/>
          <c:y val="6.52174099102505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86570428696444"/>
          <c:y val="0.12542558306337834"/>
          <c:w val="0.6624901357009535"/>
          <c:h val="0.6931113610798646"/>
        </c:manualLayout>
      </c:layout>
      <c:lineChart>
        <c:grouping val="standard"/>
        <c:varyColors val="0"/>
        <c:ser>
          <c:idx val="1"/>
          <c:order val="0"/>
          <c:tx>
            <c:strRef>
              <c:f>'Population by sex, 1851-2011'!$B$4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Lit>
              <c:formatCode>General</c:formatCode>
              <c:ptCount val="19"/>
              <c:pt idx="0">
                <c:v>1851</c:v>
              </c:pt>
              <c:pt idx="1">
                <c:v>1861</c:v>
              </c:pt>
              <c:pt idx="2">
                <c:v>1871</c:v>
              </c:pt>
              <c:pt idx="3">
                <c:v>1881</c:v>
              </c:pt>
              <c:pt idx="4">
                <c:v>1891</c:v>
              </c:pt>
              <c:pt idx="5">
                <c:v>1901</c:v>
              </c:pt>
              <c:pt idx="6">
                <c:v>1911</c:v>
              </c:pt>
              <c:pt idx="7">
                <c:v>1921</c:v>
              </c:pt>
              <c:pt idx="8">
                <c:v>1931</c:v>
              </c:pt>
              <c:pt idx="9">
                <c:v>1944</c:v>
              </c:pt>
              <c:pt idx="10">
                <c:v>1952</c:v>
              </c:pt>
              <c:pt idx="11">
                <c:v>1962</c:v>
              </c:pt>
              <c:pt idx="12">
                <c:v>1972</c:v>
              </c:pt>
              <c:pt idx="13">
                <c:v>1983</c:v>
              </c:pt>
              <c:pt idx="14">
                <c:v>1990</c:v>
              </c:pt>
              <c:pt idx="15">
                <c:v>2000</c:v>
              </c:pt>
              <c:pt idx="16">
                <c:v>2009</c:v>
              </c:pt>
              <c:pt idx="17">
                <c:v>2010</c:v>
              </c:pt>
              <c:pt idx="18">
                <c:v>2011</c:v>
              </c:pt>
            </c:numLit>
          </c:cat>
          <c:val>
            <c:numRef>
              <c:f>'Population by sex, 1851-2011'!$B$5:$B$23</c:f>
              <c:numCache>
                <c:formatCode>#,##0</c:formatCode>
                <c:ptCount val="19"/>
                <c:pt idx="0">
                  <c:v>119.6</c:v>
                </c:pt>
                <c:pt idx="1">
                  <c:v>203.4</c:v>
                </c:pt>
                <c:pt idx="2">
                  <c:v>194.3</c:v>
                </c:pt>
                <c:pt idx="3">
                  <c:v>209.5</c:v>
                </c:pt>
                <c:pt idx="4">
                  <c:v>207.2</c:v>
                </c:pt>
                <c:pt idx="5">
                  <c:v>201.2</c:v>
                </c:pt>
                <c:pt idx="6">
                  <c:v>196.7</c:v>
                </c:pt>
                <c:pt idx="7">
                  <c:v>197.4</c:v>
                </c:pt>
                <c:pt idx="8">
                  <c:v>204.6</c:v>
                </c:pt>
                <c:pt idx="9">
                  <c:v>216.1</c:v>
                </c:pt>
                <c:pt idx="10">
                  <c:v>258</c:v>
                </c:pt>
                <c:pt idx="11">
                  <c:v>351.4</c:v>
                </c:pt>
                <c:pt idx="12">
                  <c:v>425.9</c:v>
                </c:pt>
                <c:pt idx="13">
                  <c:v>497.9</c:v>
                </c:pt>
                <c:pt idx="14">
                  <c:v>527.79999999999995</c:v>
                </c:pt>
                <c:pt idx="15">
                  <c:v>583.79999999999995</c:v>
                </c:pt>
                <c:pt idx="16">
                  <c:v>629.20000000000005</c:v>
                </c:pt>
                <c:pt idx="17">
                  <c:v>631.70000000000005</c:v>
                </c:pt>
                <c:pt idx="18">
                  <c:v>633.70000000000005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'Population by sex, 1851-2011'!$C$4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Lit>
              <c:formatCode>General</c:formatCode>
              <c:ptCount val="19"/>
              <c:pt idx="0">
                <c:v>1851</c:v>
              </c:pt>
              <c:pt idx="1">
                <c:v>1861</c:v>
              </c:pt>
              <c:pt idx="2">
                <c:v>1871</c:v>
              </c:pt>
              <c:pt idx="3">
                <c:v>1881</c:v>
              </c:pt>
              <c:pt idx="4">
                <c:v>1891</c:v>
              </c:pt>
              <c:pt idx="5">
                <c:v>1901</c:v>
              </c:pt>
              <c:pt idx="6">
                <c:v>1911</c:v>
              </c:pt>
              <c:pt idx="7">
                <c:v>1921</c:v>
              </c:pt>
              <c:pt idx="8">
                <c:v>1931</c:v>
              </c:pt>
              <c:pt idx="9">
                <c:v>1944</c:v>
              </c:pt>
              <c:pt idx="10">
                <c:v>1952</c:v>
              </c:pt>
              <c:pt idx="11">
                <c:v>1962</c:v>
              </c:pt>
              <c:pt idx="12">
                <c:v>1972</c:v>
              </c:pt>
              <c:pt idx="13">
                <c:v>1983</c:v>
              </c:pt>
              <c:pt idx="14">
                <c:v>1990</c:v>
              </c:pt>
              <c:pt idx="15">
                <c:v>2000</c:v>
              </c:pt>
              <c:pt idx="16">
                <c:v>2009</c:v>
              </c:pt>
              <c:pt idx="17">
                <c:v>2010</c:v>
              </c:pt>
              <c:pt idx="18">
                <c:v>2011</c:v>
              </c:pt>
            </c:numLit>
          </c:cat>
          <c:val>
            <c:numRef>
              <c:f>'Population by sex, 1851-2011'!$C$5:$C$23</c:f>
              <c:numCache>
                <c:formatCode>#,##0</c:formatCode>
                <c:ptCount val="19"/>
                <c:pt idx="0">
                  <c:v>61.7</c:v>
                </c:pt>
                <c:pt idx="1">
                  <c:v>107.3</c:v>
                </c:pt>
                <c:pt idx="2">
                  <c:v>122.9</c:v>
                </c:pt>
                <c:pt idx="3">
                  <c:v>151.80000000000001</c:v>
                </c:pt>
                <c:pt idx="4">
                  <c:v>165.5</c:v>
                </c:pt>
                <c:pt idx="5">
                  <c:v>172.9</c:v>
                </c:pt>
                <c:pt idx="6">
                  <c:v>177</c:v>
                </c:pt>
                <c:pt idx="7">
                  <c:v>185.7</c:v>
                </c:pt>
                <c:pt idx="8">
                  <c:v>196.8</c:v>
                </c:pt>
                <c:pt idx="9">
                  <c:v>215</c:v>
                </c:pt>
                <c:pt idx="10">
                  <c:v>256.8</c:v>
                </c:pt>
                <c:pt idx="11">
                  <c:v>348.6</c:v>
                </c:pt>
                <c:pt idx="12">
                  <c:v>425.1</c:v>
                </c:pt>
                <c:pt idx="13">
                  <c:v>502</c:v>
                </c:pt>
                <c:pt idx="14">
                  <c:v>528.9</c:v>
                </c:pt>
                <c:pt idx="15">
                  <c:v>595</c:v>
                </c:pt>
                <c:pt idx="16">
                  <c:v>645.9</c:v>
                </c:pt>
                <c:pt idx="17">
                  <c:v>649.20000000000005</c:v>
                </c:pt>
                <c:pt idx="18">
                  <c:v>652.29999999999995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517824"/>
        <c:axId val="85519744"/>
      </c:lineChart>
      <c:catAx>
        <c:axId val="8551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4524189511033343"/>
              <c:y val="0.940790943275499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300"/>
            </a:pPr>
            <a:endParaRPr lang="en-US"/>
          </a:p>
        </c:txPr>
        <c:crossAx val="85519744"/>
        <c:crosses val="autoZero"/>
        <c:auto val="1"/>
        <c:lblAlgn val="ctr"/>
        <c:lblOffset val="100"/>
        <c:noMultiLvlLbl val="0"/>
      </c:catAx>
      <c:valAx>
        <c:axId val="855197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Population ('000)</a:t>
                </a:r>
              </a:p>
            </c:rich>
          </c:tx>
          <c:layout>
            <c:manualLayout>
              <c:xMode val="edge"/>
              <c:yMode val="edge"/>
              <c:x val="1.6666666666666715E-2"/>
              <c:y val="0.3133674957297020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551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58333333333334"/>
          <c:y val="0.47374416739574343"/>
          <c:w val="0.14041666666666691"/>
          <c:h val="0.1552894429862942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en-US" sz="1400">
                <a:latin typeface="Times New Roman" pitchFamily="18" charset="0"/>
                <a:cs typeface="Times New Roman" pitchFamily="18" charset="0"/>
              </a:rPr>
              <a:t>Marriage and Divorce Rates, 1990 - 2011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818872876739471"/>
          <c:y val="0.18074669237773902"/>
          <c:w val="0.75995603674540835"/>
          <c:h val="0.69174358413531645"/>
        </c:manualLayout>
      </c:layout>
      <c:lineChart>
        <c:grouping val="standard"/>
        <c:varyColors val="0"/>
        <c:ser>
          <c:idx val="0"/>
          <c:order val="0"/>
          <c:tx>
            <c:strRef>
              <c:f>'sheet1 '!$B$6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'sheet1 '!$C$5:$G$5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'sheet1 '!$C$6:$G$6</c:f>
              <c:numCache>
                <c:formatCode>0</c:formatCode>
                <c:ptCount val="5"/>
                <c:pt idx="0">
                  <c:v>21.6</c:v>
                </c:pt>
                <c:pt idx="1">
                  <c:v>18.899999999999999</c:v>
                </c:pt>
                <c:pt idx="2">
                  <c:v>18.5</c:v>
                </c:pt>
                <c:pt idx="3">
                  <c:v>18.2</c:v>
                </c:pt>
                <c:pt idx="4">
                  <c:v>16.3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'!$B$7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'sheet1 '!$C$5:$G$5</c:f>
              <c:numCache>
                <c:formatCode>General</c:formatCode>
                <c:ptCount val="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2011</c:v>
                </c:pt>
              </c:numCache>
            </c:numRef>
          </c:cat>
          <c:val>
            <c:numRef>
              <c:f>'sheet1 '!$C$7:$G$7</c:f>
              <c:numCache>
                <c:formatCode>0.0</c:formatCode>
                <c:ptCount val="5"/>
                <c:pt idx="0">
                  <c:v>1</c:v>
                </c:pt>
                <c:pt idx="1">
                  <c:v>1.4</c:v>
                </c:pt>
                <c:pt idx="2">
                  <c:v>2</c:v>
                </c:pt>
                <c:pt idx="3">
                  <c:v>1.8</c:v>
                </c:pt>
                <c:pt idx="4">
                  <c:v>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84416"/>
        <c:axId val="87094400"/>
      </c:lineChart>
      <c:catAx>
        <c:axId val="8708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094400"/>
        <c:crosses val="autoZero"/>
        <c:auto val="1"/>
        <c:lblAlgn val="ctr"/>
        <c:lblOffset val="100"/>
        <c:noMultiLvlLbl val="0"/>
      </c:catAx>
      <c:valAx>
        <c:axId val="87094400"/>
        <c:scaling>
          <c:orientation val="minMax"/>
          <c:max val="24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 b="0">
                    <a:latin typeface="Times New Roman" pitchFamily="18" charset="0"/>
                    <a:cs typeface="Times New Roman" pitchFamily="18" charset="0"/>
                  </a:rPr>
                  <a:t>per 1,000 persons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084416"/>
        <c:crosses val="autoZero"/>
        <c:crossBetween val="between"/>
        <c:majorUnit val="4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83308336458141E-2"/>
          <c:y val="6.2456528871391179E-2"/>
          <c:w val="0.67706692913385824"/>
          <c:h val="0.80594050743657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-3.9682539682539602E-3"/>
                  <c:y val="1.736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20634920634953E-3"/>
                  <c:y val="-3.4722222222222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873015873015883E-2"/>
                  <c:y val="3.47222222222222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CPE</c:v>
                </c:pt>
                <c:pt idx="1">
                  <c:v>SC</c:v>
                </c:pt>
                <c:pt idx="2">
                  <c:v>HSC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62.7</c:v>
                </c:pt>
                <c:pt idx="1">
                  <c:v>71.8</c:v>
                </c:pt>
                <c:pt idx="2">
                  <c:v>75.3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CPE</c:v>
                </c:pt>
                <c:pt idx="1">
                  <c:v>SC</c:v>
                </c:pt>
                <c:pt idx="2">
                  <c:v>HSC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74.900000000000006</c:v>
                </c:pt>
                <c:pt idx="1">
                  <c:v>81.2</c:v>
                </c:pt>
                <c:pt idx="2">
                  <c:v>82.3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CPE</c:v>
                </c:pt>
                <c:pt idx="1">
                  <c:v>SC</c:v>
                </c:pt>
                <c:pt idx="2">
                  <c:v>HSC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12.2</c:v>
                </c:pt>
                <c:pt idx="1">
                  <c:v>9.4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3808"/>
        <c:axId val="6505600"/>
      </c:barChart>
      <c:catAx>
        <c:axId val="6503808"/>
        <c:scaling>
          <c:orientation val="minMax"/>
        </c:scaling>
        <c:delete val="0"/>
        <c:axPos val="b"/>
        <c:majorTickMark val="out"/>
        <c:minorTickMark val="none"/>
        <c:tickLblPos val="nextTo"/>
        <c:crossAx val="6505600"/>
        <c:crosses val="autoZero"/>
        <c:auto val="1"/>
        <c:lblAlgn val="ctr"/>
        <c:lblOffset val="100"/>
        <c:noMultiLvlLbl val="0"/>
      </c:catAx>
      <c:valAx>
        <c:axId val="65056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65038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/>
              <a:t>Unemployment rate, 2000 to 2011</a:t>
            </a:r>
          </a:p>
        </c:rich>
      </c:tx>
      <c:layout>
        <c:manualLayout>
          <c:xMode val="edge"/>
          <c:yMode val="edge"/>
          <c:x val="0.2541400159374983"/>
          <c:y val="2.08333333333334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040659391260304"/>
          <c:y val="0.15535889872173098"/>
          <c:w val="0.79235677119307468"/>
          <c:h val="0.64172936716243911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rate (2)'!$B$3</c:f>
              <c:strCache>
                <c:ptCount val="1"/>
                <c:pt idx="0">
                  <c:v>Male</c:v>
                </c:pt>
              </c:strCache>
            </c:strRef>
          </c:tx>
          <c:spPr>
            <a:ln w="34925">
              <a:solidFill>
                <a:schemeClr val="bg2">
                  <a:lumMod val="2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'Unemployment rate (2)'!$A$4:$A$15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'Unemployment rate (2)'!$B$4:$B$15</c:f>
              <c:numCache>
                <c:formatCode>0.0\ \ \ </c:formatCode>
                <c:ptCount val="12"/>
                <c:pt idx="0">
                  <c:v>5.0999999999999996</c:v>
                </c:pt>
                <c:pt idx="1">
                  <c:v>5.4</c:v>
                </c:pt>
                <c:pt idx="2">
                  <c:v>5.3</c:v>
                </c:pt>
                <c:pt idx="3">
                  <c:v>5.7</c:v>
                </c:pt>
                <c:pt idx="4">
                  <c:v>5.8</c:v>
                </c:pt>
                <c:pt idx="5">
                  <c:v>5.8</c:v>
                </c:pt>
                <c:pt idx="6">
                  <c:v>5.5</c:v>
                </c:pt>
                <c:pt idx="7">
                  <c:v>5.3</c:v>
                </c:pt>
                <c:pt idx="8">
                  <c:v>4.0999999999999996</c:v>
                </c:pt>
                <c:pt idx="9">
                  <c:v>4.4000000000000004</c:v>
                </c:pt>
                <c:pt idx="10">
                  <c:v>4.5999999999999996</c:v>
                </c:pt>
                <c:pt idx="11">
                  <c:v>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'Unemployment rate (2)'!$C$3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'Unemployment rate (2)'!$A$4:$A$15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'Unemployment rate (2)'!$C$4:$C$15</c:f>
              <c:numCache>
                <c:formatCode>0.0\ \ \ </c:formatCode>
                <c:ptCount val="12"/>
                <c:pt idx="0">
                  <c:v>9.2000000000000011</c:v>
                </c:pt>
                <c:pt idx="1">
                  <c:v>9.5</c:v>
                </c:pt>
                <c:pt idx="2">
                  <c:v>10.9</c:v>
                </c:pt>
                <c:pt idx="3">
                  <c:v>11.5</c:v>
                </c:pt>
                <c:pt idx="4">
                  <c:v>13.4</c:v>
                </c:pt>
                <c:pt idx="5">
                  <c:v>16.399999999999999</c:v>
                </c:pt>
                <c:pt idx="6">
                  <c:v>15.5</c:v>
                </c:pt>
                <c:pt idx="7">
                  <c:v>14.4</c:v>
                </c:pt>
                <c:pt idx="8">
                  <c:v>12.7</c:v>
                </c:pt>
                <c:pt idx="9">
                  <c:v>12.3</c:v>
                </c:pt>
                <c:pt idx="10">
                  <c:v>13</c:v>
                </c:pt>
                <c:pt idx="11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195840"/>
        <c:axId val="88197760"/>
      </c:lineChart>
      <c:catAx>
        <c:axId val="8819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Year</a:t>
                </a:r>
              </a:p>
            </c:rich>
          </c:tx>
          <c:layout>
            <c:manualLayout>
              <c:xMode val="edge"/>
              <c:yMode val="edge"/>
              <c:x val="0.51189171417267165"/>
              <c:y val="0.937038221784777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197760"/>
        <c:crosses val="autoZero"/>
        <c:auto val="1"/>
        <c:lblAlgn val="ctr"/>
        <c:lblOffset val="100"/>
        <c:noMultiLvlLbl val="0"/>
      </c:catAx>
      <c:valAx>
        <c:axId val="88197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Unemployment rate (%)</a:t>
                </a:r>
              </a:p>
            </c:rich>
          </c:tx>
          <c:layout>
            <c:manualLayout>
              <c:xMode val="edge"/>
              <c:yMode val="edge"/>
              <c:x val="0"/>
              <c:y val="0.23889927821522339"/>
            </c:manualLayout>
          </c:layout>
          <c:overlay val="0"/>
        </c:title>
        <c:numFmt formatCode="0.0\ \ \ 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1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Monthly employment income, 2001 to 2011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430074039252571"/>
          <c:y val="0.19822600299962503"/>
          <c:w val="0.8021416843442517"/>
          <c:h val="0.62978034589782728"/>
        </c:manualLayout>
      </c:layout>
      <c:lineChart>
        <c:grouping val="standard"/>
        <c:varyColors val="0"/>
        <c:ser>
          <c:idx val="0"/>
          <c:order val="0"/>
          <c:tx>
            <c:strRef>
              <c:f>revise!$B$25</c:f>
              <c:strCache>
                <c:ptCount val="1"/>
                <c:pt idx="0">
                  <c:v>Male</c:v>
                </c:pt>
              </c:strCache>
            </c:strRef>
          </c:tx>
          <c:spPr>
            <a:ln w="22225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revise!$A$26:$A$36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revise!$B$26:$B$36</c:f>
              <c:numCache>
                <c:formatCode>#,##0</c:formatCode>
                <c:ptCount val="11"/>
                <c:pt idx="0">
                  <c:v>8.013974000000001</c:v>
                </c:pt>
                <c:pt idx="1">
                  <c:v>8.436910000000001</c:v>
                </c:pt>
                <c:pt idx="2">
                  <c:v>8.9246930000000013</c:v>
                </c:pt>
                <c:pt idx="3">
                  <c:v>9.560867</c:v>
                </c:pt>
                <c:pt idx="4">
                  <c:v>10.738729999999999</c:v>
                </c:pt>
                <c:pt idx="5">
                  <c:v>10.925730000000026</c:v>
                </c:pt>
                <c:pt idx="6">
                  <c:v>11.394210000000001</c:v>
                </c:pt>
                <c:pt idx="7">
                  <c:v>12.94942</c:v>
                </c:pt>
                <c:pt idx="8">
                  <c:v>14.766160000000001</c:v>
                </c:pt>
                <c:pt idx="9">
                  <c:v>15.699460000000002</c:v>
                </c:pt>
                <c:pt idx="10">
                  <c:v>16.353439999999928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revise!$C$25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Pt>
            <c:idx val="4"/>
            <c:bubble3D val="0"/>
            <c:spPr>
              <a:ln>
                <a:solidFill>
                  <a:srgbClr val="FF0000"/>
                </a:solidFill>
              </a:ln>
            </c:spPr>
          </c:dPt>
          <c:cat>
            <c:numRef>
              <c:f>revise!$A$26:$A$36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revise!$C$26:$C$36</c:f>
              <c:numCache>
                <c:formatCode>#,##0</c:formatCode>
                <c:ptCount val="11"/>
                <c:pt idx="0">
                  <c:v>5.0755060000000007</c:v>
                </c:pt>
                <c:pt idx="1">
                  <c:v>5.5195870000000005</c:v>
                </c:pt>
                <c:pt idx="2">
                  <c:v>5.7883249999999995</c:v>
                </c:pt>
                <c:pt idx="3">
                  <c:v>6.1726749999999955</c:v>
                </c:pt>
                <c:pt idx="4">
                  <c:v>7.2052060000000004</c:v>
                </c:pt>
                <c:pt idx="5">
                  <c:v>7.1478969999999817</c:v>
                </c:pt>
                <c:pt idx="6">
                  <c:v>7.789461000000018</c:v>
                </c:pt>
                <c:pt idx="7">
                  <c:v>8.7284270000000017</c:v>
                </c:pt>
                <c:pt idx="8">
                  <c:v>9.9404240000000001</c:v>
                </c:pt>
                <c:pt idx="9">
                  <c:v>10.544669999999998</c:v>
                </c:pt>
                <c:pt idx="10">
                  <c:v>11.032820000000001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96000"/>
        <c:axId val="88497536"/>
      </c:lineChart>
      <c:catAx>
        <c:axId val="8849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8497536"/>
        <c:crosses val="autoZero"/>
        <c:auto val="1"/>
        <c:lblAlgn val="ctr"/>
        <c:lblOffset val="100"/>
        <c:tickLblSkip val="2"/>
        <c:noMultiLvlLbl val="0"/>
      </c:catAx>
      <c:valAx>
        <c:axId val="88497536"/>
        <c:scaling>
          <c:orientation val="minMax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Income, Rs ('000)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849600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Poverty rate, 2006/2007</a:t>
            </a:r>
          </a:p>
        </c:rich>
      </c:tx>
      <c:layout>
        <c:manualLayout>
          <c:xMode val="edge"/>
          <c:yMode val="edge"/>
          <c:x val="0.26966010498687681"/>
          <c:y val="4.386803393761832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40549260610717"/>
          <c:y val="0.19028944298629419"/>
          <c:w val="0.77436143652775213"/>
          <c:h val="0.562113954505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 1'!$B$3</c:f>
              <c:strCache>
                <c:ptCount val="1"/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 1'!$A$4:$A$5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'sheet 1'!$B$4:$B$5</c:f>
              <c:numCache>
                <c:formatCode>General</c:formatCode>
                <c:ptCount val="2"/>
                <c:pt idx="0">
                  <c:v>8.1</c:v>
                </c:pt>
                <c:pt idx="1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18816"/>
        <c:axId val="88820352"/>
      </c:barChart>
      <c:catAx>
        <c:axId val="8881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20352"/>
        <c:crosses val="autoZero"/>
        <c:auto val="1"/>
        <c:lblAlgn val="ctr"/>
        <c:lblOffset val="100"/>
        <c:noMultiLvlLbl val="0"/>
      </c:catAx>
      <c:valAx>
        <c:axId val="88820352"/>
        <c:scaling>
          <c:orientation val="minMax"/>
          <c:min val="7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Percent </a:t>
                </a:r>
              </a:p>
            </c:rich>
          </c:tx>
          <c:layout>
            <c:manualLayout>
              <c:xMode val="edge"/>
              <c:yMode val="edge"/>
              <c:x val="3.5933820772403473E-2"/>
              <c:y val="0.382237685405603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81881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Calibri" pitchFamily="34" charset="0"/>
                <a:cs typeface="Times New Roman" pitchFamily="18" charset="0"/>
              </a:defRPr>
            </a:pPr>
            <a:r>
              <a:rPr lang="en-US" sz="2000" b="0" dirty="0">
                <a:latin typeface="Calibri" pitchFamily="34" charset="0"/>
                <a:cs typeface="Times New Roman" pitchFamily="18" charset="0"/>
              </a:rPr>
              <a:t>Senior positions in government</a:t>
            </a:r>
            <a:r>
              <a:rPr lang="en-US" sz="2000" b="0" baseline="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b="0" baseline="0" dirty="0" smtClean="0">
                <a:latin typeface="Calibri" pitchFamily="34" charset="0"/>
                <a:cs typeface="Times New Roman" pitchFamily="18" charset="0"/>
              </a:rPr>
              <a:t>services, </a:t>
            </a:r>
            <a:r>
              <a:rPr lang="en-US" sz="2000" b="0" baseline="0" dirty="0">
                <a:latin typeface="Calibri" pitchFamily="34" charset="0"/>
                <a:cs typeface="Times New Roman" pitchFamily="18" charset="0"/>
              </a:rPr>
              <a:t>2011</a:t>
            </a:r>
            <a:endParaRPr lang="en-US" sz="2000" b="0" dirty="0">
              <a:latin typeface="Calibri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19437153689175"/>
          <c:y val="7.666666666666670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826309905706297"/>
          <c:y val="0.16630007801654587"/>
          <c:w val="0.7914157917760245"/>
          <c:h val="0.6222991396908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'http://mail.gov.mu/Session/354915-fjaqVnAsz03Zo7dSc9ca-kmbcpvb/MIME/INBOX/20387-02-B/Revised charts from Chettun 141112/[Senior position in govt service.xlsx]revise'!$C$3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'http://mail.gov.mu/Session/354915-fjaqVnAsz03Zo7dSc9ca-kmbcpvb/MIME/INBOX/20387-02-B/Revised charts from Chettun 141112/[Senior position in govt service.xlsx]revise'!$B$4:$B$5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'http://mail.gov.mu/Session/354915-fjaqVnAsz03Zo7dSc9ca-kmbcpvb/MIME/INBOX/20387-02-B/Revised charts from Chettun 141112/[Senior position in govt service.xlsx]revise'!$C$4:$C$5</c:f>
              <c:numCache>
                <c:formatCode>General</c:formatCode>
                <c:ptCount val="2"/>
                <c:pt idx="0">
                  <c:v>297</c:v>
                </c:pt>
                <c:pt idx="1">
                  <c:v>273</c:v>
                </c:pt>
              </c:numCache>
            </c:numRef>
          </c:val>
        </c:ser>
        <c:ser>
          <c:idx val="1"/>
          <c:order val="1"/>
          <c:tx>
            <c:strRef>
              <c:f>'http://mail.gov.mu/Session/354915-fjaqVnAsz03Zo7dSc9ca-kmbcpvb/MIME/INBOX/20387-02-B/Revised charts from Chettun 141112/[Senior position in govt service.xlsx]revise'!$D$3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'http://mail.gov.mu/Session/354915-fjaqVnAsz03Zo7dSc9ca-kmbcpvb/MIME/INBOX/20387-02-B/Revised charts from Chettun 141112/[Senior position in govt service.xlsx]revise'!$B$4:$B$5</c:f>
              <c:numCache>
                <c:formatCode>General</c:formatCode>
                <c:ptCount val="2"/>
                <c:pt idx="0">
                  <c:v>2001</c:v>
                </c:pt>
                <c:pt idx="1">
                  <c:v>2011</c:v>
                </c:pt>
              </c:numCache>
            </c:numRef>
          </c:cat>
          <c:val>
            <c:numRef>
              <c:f>'http://mail.gov.mu/Session/354915-fjaqVnAsz03Zo7dSc9ca-kmbcpvb/MIME/INBOX/20387-02-B/Revised charts from Chettun 141112/[Senior position in govt service.xlsx]revise'!$D$4:$D$5</c:f>
              <c:numCache>
                <c:formatCode>General</c:formatCode>
                <c:ptCount val="2"/>
                <c:pt idx="0">
                  <c:v>89</c:v>
                </c:pt>
                <c:pt idx="1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4176"/>
        <c:axId val="94115712"/>
      </c:barChart>
      <c:catAx>
        <c:axId val="9411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  <c:crossAx val="94115712"/>
        <c:crosses val="autoZero"/>
        <c:auto val="1"/>
        <c:lblAlgn val="ctr"/>
        <c:lblOffset val="100"/>
        <c:noMultiLvlLbl val="0"/>
      </c:catAx>
      <c:valAx>
        <c:axId val="94115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Calibri" pitchFamily="34" charset="0"/>
                    <a:cs typeface="Times New Roman" pitchFamily="18" charset="0"/>
                  </a:defRPr>
                </a:pPr>
                <a:r>
                  <a:rPr lang="en-US" sz="1200" b="0">
                    <a:latin typeface="Calibri" pitchFamily="34" charset="0"/>
                    <a:cs typeface="Times New Roman" pitchFamily="18" charset="0"/>
                  </a:rPr>
                  <a:t>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  <c:crossAx val="9411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109033245844356"/>
          <c:y val="0.8797954943132178"/>
          <c:w val="0.5761318897637796"/>
          <c:h val="8.3001603966171025E-2"/>
        </c:manualLayout>
      </c:layout>
      <c:overlay val="0"/>
      <c:txPr>
        <a:bodyPr/>
        <a:lstStyle/>
        <a:p>
          <a:pPr>
            <a:defRPr sz="1400">
              <a:latin typeface="Calibri" pitchFamily="34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Calibri" pitchFamily="34" charset="0"/>
                <a:cs typeface="Times New Roman" pitchFamily="18" charset="0"/>
              </a:defRPr>
            </a:pPr>
            <a:r>
              <a:rPr lang="en-US" sz="2000" b="0">
                <a:latin typeface="Calibri" pitchFamily="34" charset="0"/>
                <a:cs typeface="Times New Roman" pitchFamily="18" charset="0"/>
              </a:rPr>
              <a:t>Parliamentarians</a:t>
            </a:r>
            <a:r>
              <a:rPr lang="en-US" sz="2000" b="0" baseline="0">
                <a:latin typeface="Calibri" pitchFamily="34" charset="0"/>
                <a:cs typeface="Times New Roman" pitchFamily="18" charset="0"/>
              </a:rPr>
              <a:t> and ministers, 2012</a:t>
            </a:r>
            <a:endParaRPr lang="en-US" sz="2000" b="0">
              <a:latin typeface="Calibri" pitchFamily="34" charset="0"/>
              <a:cs typeface="Times New Roman" pitchFamily="18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936834546625225"/>
          <c:y val="0.14862277631962667"/>
          <c:w val="0.77051824889813303"/>
          <c:h val="0.58526210265383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'F:\AFRICA STATISTICS DAY 2012\Brochure\Revised charts from Chettun 141112\[politics.xlsx]revise'!$B$3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774886370910953"/>
                  <c:y val="-2.430251774083801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08225108225108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'F:\AFRICA STATISTICS DAY 2012\Brochure\Revised charts from Chettun 141112\[politics.xlsx]revise'!$A$4:$A$5</c:f>
              <c:strCache>
                <c:ptCount val="2"/>
                <c:pt idx="0">
                  <c:v>Parliamentarians</c:v>
                </c:pt>
                <c:pt idx="1">
                  <c:v>Ministers</c:v>
                </c:pt>
              </c:strCache>
            </c:strRef>
          </c:cat>
          <c:val>
            <c:numRef>
              <c:f>'F:\AFRICA STATISTICS DAY 2012\Brochure\Revised charts from Chettun 141112\[politics.xlsx]revise'!$B$4:$B$5</c:f>
              <c:numCache>
                <c:formatCode>General</c:formatCode>
                <c:ptCount val="2"/>
                <c:pt idx="0">
                  <c:v>81</c:v>
                </c:pt>
                <c:pt idx="1">
                  <c:v>92</c:v>
                </c:pt>
              </c:numCache>
            </c:numRef>
          </c:val>
        </c:ser>
        <c:ser>
          <c:idx val="1"/>
          <c:order val="1"/>
          <c:tx>
            <c:strRef>
              <c:f>'F:\AFRICA STATISTICS DAY 2012\Brochure\Revised charts from Chettun 141112\[politics.xlsx]revise'!$C$3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2121212121212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3593073593066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'F:\AFRICA STATISTICS DAY 2012\Brochure\Revised charts from Chettun 141112\[politics.xlsx]revise'!$A$4:$A$5</c:f>
              <c:strCache>
                <c:ptCount val="2"/>
                <c:pt idx="0">
                  <c:v>Parliamentarians</c:v>
                </c:pt>
                <c:pt idx="1">
                  <c:v>Ministers</c:v>
                </c:pt>
              </c:strCache>
            </c:strRef>
          </c:cat>
          <c:val>
            <c:numRef>
              <c:f>'F:\AFRICA STATISTICS DAY 2012\Brochure\Revised charts from Chettun 141112\[politics.xlsx]revise'!$C$4:$C$5</c:f>
              <c:numCache>
                <c:formatCode>General</c:formatCode>
                <c:ptCount val="2"/>
                <c:pt idx="0">
                  <c:v>19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182784"/>
        <c:axId val="94184576"/>
      </c:barChart>
      <c:catAx>
        <c:axId val="9418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  <c:crossAx val="94184576"/>
        <c:crosses val="autoZero"/>
        <c:auto val="1"/>
        <c:lblAlgn val="ctr"/>
        <c:lblOffset val="100"/>
        <c:noMultiLvlLbl val="0"/>
      </c:catAx>
      <c:valAx>
        <c:axId val="9418457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Calibri" pitchFamily="34" charset="0"/>
                    <a:cs typeface="Times New Roman" pitchFamily="18" charset="0"/>
                  </a:defRPr>
                </a:pPr>
                <a:r>
                  <a:rPr lang="en-US" sz="1200" b="0">
                    <a:latin typeface="Calibri" pitchFamily="34" charset="0"/>
                    <a:cs typeface="Times New Roman" pitchFamily="18" charset="0"/>
                  </a:rPr>
                  <a:t>Percent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  <c:crossAx val="9418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65823369301058"/>
          <c:y val="0.82633949946121954"/>
          <c:w val="0.60946522309711282"/>
          <c:h val="7.3742344706911711E-2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Calibri" pitchFamily="34" charset="0"/>
                <a:cs typeface="Times New Roman" pitchFamily="18" charset="0"/>
              </a:defRPr>
            </a:pPr>
            <a:r>
              <a:rPr lang="en-US" sz="1800" b="0">
                <a:latin typeface="Calibri" pitchFamily="34" charset="0"/>
                <a:cs typeface="Times New Roman" pitchFamily="18" charset="0"/>
              </a:rPr>
              <a:t>Gender Inequality Index by selected countries, 2011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984946709894691"/>
          <c:y val="0.18095699576014579"/>
          <c:w val="0.77555860356165163"/>
          <c:h val="0.62707952046534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'http://mail.gov.mu/Session/354915-fjaqVnAsz03Zo7dSc9ca-kmbcpvb/MIME/INBOX/20387-02-B/Revised charts from Chettun 141112/[GII Chart.xlsx]revise'!$A$4</c:f>
              <c:strCache>
                <c:ptCount val="1"/>
                <c:pt idx="0">
                  <c:v>Country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smtClean="0"/>
                      <a:t>0</a:t>
                    </a:r>
                    <a:r>
                      <a:rPr lang="en-US" smtClean="0"/>
                      <a:t>.05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smtClean="0"/>
                      <a:t>0</a:t>
                    </a:r>
                    <a:r>
                      <a:rPr lang="en-US" smtClean="0"/>
                      <a:t>.14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700" b="1">
                        <a:latin typeface="Calibri" pitchFamily="34" charset="0"/>
                        <a:cs typeface="Times New Roman" pitchFamily="18" charset="0"/>
                      </a:defRPr>
                    </a:pPr>
                    <a:r>
                      <a:rPr lang="en-US" sz="1700" b="1" smtClean="0"/>
                      <a:t>0.35</a:t>
                    </a:r>
                    <a:endParaRPr lang="en-US" sz="170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0.49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smtClean="0"/>
                      <a:t>0</a:t>
                    </a:r>
                    <a:r>
                      <a:rPr lang="en-US" smtClean="0"/>
                      <a:t>.77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latin typeface="Calibri" pitchFamily="34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'http://mail.gov.mu/Session/354915-fjaqVnAsz03Zo7dSc9ca-kmbcpvb/MIME/INBOX/20387-02-B/Revised charts from Chettun 141112/[GII Chart.xlsx]revise'!$A$5:$A$9</c:f>
              <c:strCache>
                <c:ptCount val="5"/>
                <c:pt idx="0">
                  <c:v>Sweden</c:v>
                </c:pt>
                <c:pt idx="1">
                  <c:v>Australia</c:v>
                </c:pt>
                <c:pt idx="2">
                  <c:v>Mauritius</c:v>
                </c:pt>
                <c:pt idx="3">
                  <c:v>South Africa</c:v>
                </c:pt>
                <c:pt idx="4">
                  <c:v>Yemen</c:v>
                </c:pt>
              </c:strCache>
            </c:strRef>
          </c:cat>
          <c:val>
            <c:numRef>
              <c:f>'http://mail.gov.mu/Session/354915-fjaqVnAsz03Zo7dSc9ca-kmbcpvb/MIME/INBOX/20387-02-B/Revised charts from Chettun 141112/[GII Chart.xlsx]revise'!$B$5:$B$9</c:f>
              <c:numCache>
                <c:formatCode>General</c:formatCode>
                <c:ptCount val="5"/>
                <c:pt idx="0">
                  <c:v>4.9000000000000078E-2</c:v>
                </c:pt>
                <c:pt idx="1">
                  <c:v>0.13600000000000001</c:v>
                </c:pt>
                <c:pt idx="2">
                  <c:v>0.35300000000000031</c:v>
                </c:pt>
                <c:pt idx="3">
                  <c:v>0.49000000000000032</c:v>
                </c:pt>
                <c:pt idx="4">
                  <c:v>0.76900000000000113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24768"/>
        <c:axId val="94226304"/>
      </c:barChart>
      <c:catAx>
        <c:axId val="94224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  <a:cs typeface="Times New Roman" pitchFamily="18" charset="0"/>
              </a:defRPr>
            </a:pPr>
            <a:endParaRPr lang="en-US"/>
          </a:p>
        </c:txPr>
        <c:crossAx val="94226304"/>
        <c:crosses val="autoZero"/>
        <c:auto val="1"/>
        <c:lblAlgn val="ctr"/>
        <c:lblOffset val="100"/>
        <c:noMultiLvlLbl val="0"/>
      </c:catAx>
      <c:valAx>
        <c:axId val="942263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>
                    <a:latin typeface="Calibri" pitchFamily="34" charset="0"/>
                    <a:cs typeface="Times New Roman" pitchFamily="18" charset="0"/>
                  </a:defRPr>
                </a:pPr>
                <a:r>
                  <a:rPr lang="en-US" sz="1200" b="0">
                    <a:latin typeface="Calibri" pitchFamily="34" charset="0"/>
                    <a:cs typeface="Times New Roman" pitchFamily="18" charset="0"/>
                  </a:rPr>
                  <a:t>GII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422476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0.22642</cdr:x>
      <cdr:y>0.44898</cdr:y>
    </cdr:from>
    <cdr:to>
      <cdr:x>0.62264</cdr:x>
      <cdr:y>0.53061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676400"/>
          <a:ext cx="1600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0.10714</cdr:x>
      <cdr:y>0</cdr:y>
    </cdr:from>
    <cdr:to>
      <cdr:x>0.60714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-304800"/>
          <a:ext cx="3200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Pass rate,% 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0.67941</cdr:x>
      <cdr:y>0.20833</cdr:y>
    </cdr:from>
    <cdr:to>
      <cdr:x>0.84608</cdr:x>
      <cdr:y>0.29682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762000"/>
          <a:ext cx="747727" cy="323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Female</a:t>
          </a:r>
        </a:p>
      </cdr:txBody>
    </cdr:sp>
  </cdr:relSizeAnchor>
  <cdr:relSizeAnchor xmlns:cdr="http://schemas.openxmlformats.org/drawingml/2006/chartDrawing">
    <cdr:from>
      <cdr:x>0.57749</cdr:x>
      <cdr:y>0.51852</cdr:y>
    </cdr:from>
    <cdr:to>
      <cdr:x>0.72662</cdr:x>
      <cdr:y>0.57752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0800" y="2133600"/>
          <a:ext cx="669038" cy="24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Male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0.89394</cdr:x>
      <cdr:y>0.31111</cdr:y>
    </cdr:from>
    <cdr:to>
      <cdr:x>0.9697</cdr:x>
      <cdr:y>0.37778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1066800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0.16667</cdr:x>
      <cdr:y>0.60377</cdr:y>
    </cdr:from>
    <cdr:to>
      <cdr:x>0.19697</cdr:x>
      <cdr:y>0.67925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990600" y="2438400"/>
          <a:ext cx="180109" cy="30480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0.57692</cdr:x>
      <cdr:y>0.32075</cdr:y>
    </cdr:from>
    <cdr:to>
      <cdr:x>0.69231</cdr:x>
      <cdr:y>0.39623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9000" y="12954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Male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0.67949</cdr:x>
      <cdr:y>0.56604</cdr:y>
    </cdr:from>
    <cdr:to>
      <cdr:x>0.82051</cdr:x>
      <cdr:y>0.62264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38600" y="2286000"/>
          <a:ext cx="838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Female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0.1831</cdr:x>
      <cdr:y>0.58929</cdr:y>
    </cdr:from>
    <cdr:to>
      <cdr:x>0.35714</cdr:x>
      <cdr:y>0.64286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76654" y="2514618"/>
          <a:ext cx="928345" cy="228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dirty="0" smtClean="0"/>
            <a:t>Rs 2,900</a:t>
          </a:r>
          <a:endParaRPr lang="en-US" sz="1300" dirty="0"/>
        </a:p>
      </cdr:txBody>
    </cdr:sp>
  </cdr:relSizeAnchor>
  <cdr:relSizeAnchor xmlns:cdr="http://schemas.openxmlformats.org/drawingml/2006/chartDrawing">
    <cdr:from>
      <cdr:x>0.83099</cdr:x>
      <cdr:y>0.32143</cdr:y>
    </cdr:from>
    <cdr:to>
      <cdr:x>0.89552</cdr:x>
      <cdr:y>0.44643</cdr:y>
    </cdr:to>
    <cdr:sp macro="" textlink="">
      <cdr:nvSpPr>
        <cdr:cNvPr id="11" name="Right Brace 10"/>
        <cdr:cNvSpPr/>
      </cdr:nvSpPr>
      <cdr:spPr>
        <a:xfrm xmlns:a="http://schemas.openxmlformats.org/drawingml/2006/main">
          <a:off x="4495800" y="1371600"/>
          <a:ext cx="349142" cy="53340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0.84507</cdr:x>
      <cdr:y>0.26786</cdr:y>
    </cdr:from>
    <cdr:to>
      <cdr:x>1</cdr:x>
      <cdr:y>0.33929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507603" y="1143012"/>
          <a:ext cx="826397" cy="304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dirty="0" smtClean="0"/>
            <a:t>Rs 5,400</a:t>
          </a:r>
          <a:endParaRPr lang="en-US" sz="13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44CD-5F41-4E3C-919B-3940FE3C7223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29079-E8F3-43A3-A26E-62E5A1C1A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5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270D-4339-4664-9A49-801DF68F44CB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7AA4-E99D-4DF2-87A7-F9552181F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5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005C-A893-4888-AB1E-D273FB5FDC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005C-A893-4888-AB1E-D273FB5FDC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005C-A893-4888-AB1E-D273FB5FDC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005C-A893-4888-AB1E-D273FB5FDC0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69F9-3B91-4EF1-B4AC-CC62BD39C576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E1FB-538A-427E-8578-640F2514B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10600" cy="4495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aramond" pitchFamily="18" charset="0"/>
              </a:rPr>
              <a:t/>
            </a:r>
            <a:br>
              <a:rPr lang="en-US" sz="5400" dirty="0" smtClean="0">
                <a:latin typeface="Garamond" pitchFamily="18" charset="0"/>
              </a:rPr>
            </a:br>
            <a:r>
              <a:rPr lang="en-US" sz="5400" dirty="0" smtClean="0">
                <a:latin typeface="Garamond" pitchFamily="18" charset="0"/>
              </a:rPr>
              <a:t/>
            </a:r>
            <a:br>
              <a:rPr lang="en-US" sz="5400" dirty="0" smtClean="0">
                <a:latin typeface="Garamond" pitchFamily="18" charset="0"/>
              </a:rPr>
            </a:br>
            <a:r>
              <a:rPr lang="en-US" sz="5400" b="1" dirty="0" smtClean="0">
                <a:latin typeface="Garamond" pitchFamily="18" charset="0"/>
              </a:rPr>
              <a:t>Integrating a Gender Perspective into Statistics</a:t>
            </a:r>
            <a:r>
              <a:rPr lang="en-US" sz="5400" dirty="0" smtClean="0">
                <a:latin typeface="Garamond" pitchFamily="18" charset="0"/>
              </a:rPr>
              <a:t/>
            </a:r>
            <a:br>
              <a:rPr lang="en-US" sz="5400" dirty="0" smtClean="0">
                <a:latin typeface="Garamond" pitchFamily="18" charset="0"/>
              </a:rPr>
            </a:br>
            <a:r>
              <a:rPr lang="en-US" sz="5400" dirty="0" smtClean="0">
                <a:latin typeface="Garamond" pitchFamily="18" charset="0"/>
              </a:rPr>
              <a:t/>
            </a:r>
            <a:br>
              <a:rPr lang="en-US" sz="5400" dirty="0" smtClean="0">
                <a:latin typeface="Garamond" pitchFamily="18" charset="0"/>
              </a:rPr>
            </a:br>
            <a:r>
              <a:rPr lang="en-US" sz="4000" b="1" dirty="0" smtClean="0">
                <a:latin typeface="Garamond" pitchFamily="18" charset="0"/>
              </a:rPr>
              <a:t>Selected topic: Poverty Statistics</a:t>
            </a:r>
            <a:r>
              <a:rPr lang="en-US" sz="6000" dirty="0" smtClean="0">
                <a:latin typeface="Garamond" pitchFamily="18" charset="0"/>
              </a:rPr>
              <a:t/>
            </a:r>
            <a:br>
              <a:rPr lang="en-US" sz="6000" dirty="0" smtClean="0">
                <a:latin typeface="Garamond" pitchFamily="18" charset="0"/>
              </a:rPr>
            </a:br>
            <a:r>
              <a:rPr lang="en-US" sz="6000" dirty="0" smtClean="0">
                <a:latin typeface="Garamond" pitchFamily="18" charset="0"/>
              </a:rPr>
              <a:t/>
            </a:r>
            <a:br>
              <a:rPr lang="en-US" sz="6000" dirty="0" smtClean="0">
                <a:latin typeface="Garamond" pitchFamily="18" charset="0"/>
              </a:rPr>
            </a:br>
            <a:endParaRPr lang="en-US" sz="6000" dirty="0"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006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		</a:t>
            </a:r>
            <a:r>
              <a:rPr lang="en-US" sz="4000" dirty="0" smtClean="0"/>
              <a:t>	</a:t>
            </a: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S. Nunhuck</a:t>
            </a:r>
          </a:p>
          <a:p>
            <a:pPr>
              <a:spcBef>
                <a:spcPts val="0"/>
              </a:spcBef>
            </a:pPr>
            <a:r>
              <a:rPr lang="en-US" sz="4000" dirty="0" smtClean="0">
                <a:solidFill>
                  <a:schemeClr val="tx1"/>
                </a:solidFill>
                <a:latin typeface="Garamond" pitchFamily="18" charset="0"/>
              </a:rPr>
              <a:t>          Statistics Mauritius</a:t>
            </a:r>
            <a:endParaRPr lang="en-US" sz="40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3152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Unemployment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5334000" y="1447800"/>
            <a:ext cx="3355975" cy="4876800"/>
          </a:xfrm>
        </p:spPr>
        <p:txBody>
          <a:bodyPr>
            <a:normAutofit fontScale="92500"/>
          </a:bodyPr>
          <a:lstStyle/>
          <a:p>
            <a:r>
              <a:rPr lang="en-US" sz="2100" dirty="0" smtClean="0">
                <a:latin typeface="+mj-lt"/>
              </a:rPr>
              <a:t>Women are much more likely then men to be unemployed</a:t>
            </a:r>
          </a:p>
          <a:p>
            <a:pPr>
              <a:buNone/>
            </a:pPr>
            <a:r>
              <a:rPr lang="en-US" sz="2100" dirty="0" smtClean="0">
                <a:latin typeface="+mj-lt"/>
              </a:rPr>
              <a:t>	-  In 2011, female unemployment rate at 12.5% is more than twice the rate for men</a:t>
            </a:r>
          </a:p>
          <a:p>
            <a:endParaRPr lang="en-US" sz="2100" dirty="0" smtClean="0">
              <a:latin typeface="+mj-lt"/>
            </a:endParaRPr>
          </a:p>
          <a:p>
            <a:r>
              <a:rPr lang="en-US" sz="2100" dirty="0" smtClean="0">
                <a:latin typeface="+mj-lt"/>
              </a:rPr>
              <a:t>Unemployment rate  for women has been rising, with a peak of 16% in 2005</a:t>
            </a:r>
          </a:p>
          <a:p>
            <a:endParaRPr lang="en-US" sz="2100" dirty="0" smtClean="0">
              <a:latin typeface="+mj-lt"/>
            </a:endParaRPr>
          </a:p>
          <a:p>
            <a:r>
              <a:rPr lang="en-US" sz="2100" dirty="0" smtClean="0">
                <a:latin typeface="+mj-lt"/>
              </a:rPr>
              <a:t>While unemployment rate for men remained in the range 4% to 6%</a:t>
            </a:r>
          </a:p>
          <a:p>
            <a:endParaRPr lang="en-US" sz="2100" dirty="0" smtClean="0">
              <a:latin typeface="+mj-lt"/>
            </a:endParaRP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676400"/>
          <a:ext cx="44862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685800"/>
            <a:ext cx="7543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Gap in employment income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10200" y="1600200"/>
            <a:ext cx="3505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Employed women earn lower income from work than men 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Men earn Rs 16,400 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Women earn Rs 11,000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Income gap of Rs  5,400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The gap in employment income between women and men has been increasing over the years</a:t>
            </a:r>
          </a:p>
          <a:p>
            <a:pPr lvl="1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From Rs 2,900  in 2001 to Rs 5,400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381000" y="1676400"/>
          <a:ext cx="5334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32004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Poverty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954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Women are more likely than men to live in poverty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2006/07, 8.9% of women live below the poverty line against 8.1% for men 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828801" y="1676400"/>
          <a:ext cx="533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83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Domestic violence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1"/>
            <a:ext cx="55400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1054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Women are more likely to be victims of domestic violence with 90% of reported cases</a:t>
            </a:r>
          </a:p>
          <a:p>
            <a:r>
              <a:rPr lang="en-US" sz="2000" b="1" dirty="0" smtClean="0"/>
              <a:t>Reported cases of domestic violence against men increased five fold in the last ten years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838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Senior Positions in Government Services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2989"/>
              </p:ext>
            </p:extLst>
          </p:nvPr>
        </p:nvGraphicFramePr>
        <p:xfrm>
          <a:off x="1333500" y="1371600"/>
          <a:ext cx="6858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1816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Women are increasingly occupying senior positions in government services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Share of women among senior government officers increased from 23% in 2001 to 37% in 2011</a:t>
            </a:r>
            <a:endParaRPr lang="en-US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Representation among parliamentarians and ministers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447800"/>
          <a:ext cx="5791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724400"/>
            <a:ext cx="670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Women are under-represented among  parliamentarians and ministers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Among every 10 parliamentarians, there are  2 women and 8 men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There is only one woman among every 10 ministers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Gender Inequality - International comparison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19200" y="1295400"/>
          <a:ext cx="6248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4724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According to the UN Gender Inequality Index, Mauritius ranks 63</a:t>
            </a:r>
            <a:r>
              <a:rPr lang="en-US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rd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among 146 countries, with a value of 0.35. An index value of zero indicates that women and men fare equally.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index reflects inequality in achievement between women and men in reproductive health, empowerment and </a:t>
            </a:r>
            <a:r>
              <a:rPr lang="en-US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market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1910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Rank </a:t>
            </a:r>
            <a:r>
              <a:rPr lang="en-US" sz="1600" b="1" dirty="0" smtClean="0"/>
              <a:t>:         </a:t>
            </a:r>
            <a:r>
              <a:rPr lang="en-US" sz="1600" dirty="0" smtClean="0"/>
              <a:t>1                 18                </a:t>
            </a:r>
            <a:r>
              <a:rPr lang="en-US" b="1" dirty="0" smtClean="0"/>
              <a:t>63</a:t>
            </a:r>
            <a:r>
              <a:rPr lang="en-US" sz="1600" b="1" dirty="0" smtClean="0"/>
              <a:t>  </a:t>
            </a:r>
            <a:r>
              <a:rPr lang="en-US" sz="1600" dirty="0" smtClean="0"/>
              <a:t>           94                146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3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Definition of the poor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A HH is considered poor if its income resources fall below a certain minimum threshold called the poverty line</a:t>
            </a:r>
            <a:endParaRPr lang="en-US" sz="3600" dirty="0">
              <a:latin typeface="Garamond" pitchFamily="18" charset="0"/>
            </a:endParaRPr>
          </a:p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A relative poverty line, defined as half the median of HH income adjusted for HH size, age composition and economies of scale, is used in poverty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Poverty analysis in Mauritius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We do not have a national poverty line</a:t>
            </a:r>
          </a:p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Poverty indicators &amp; analysis derived from the Survey of HH survey</a:t>
            </a:r>
          </a:p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The Household &amp; Budget Survey conducted every 5 years, last in 2006/07</a:t>
            </a:r>
          </a:p>
          <a:p>
            <a:pPr>
              <a:defRPr/>
            </a:pPr>
            <a:r>
              <a:rPr lang="en-US" sz="3600" dirty="0" smtClean="0">
                <a:latin typeface="Garamond" pitchFamily="18" charset="0"/>
              </a:rPr>
              <a:t>Absolute poverty line used (basic needs of a HH in terms of food, housing, clothing &amp; other essentials for living – minimum vital)</a:t>
            </a:r>
            <a:endParaRPr lang="en-US" sz="3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Half </a:t>
            </a:r>
            <a:r>
              <a:rPr lang="en-GB" sz="3200" b="1" dirty="0"/>
              <a:t>median monthly household income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615565"/>
              </p:ext>
            </p:extLst>
          </p:nvPr>
        </p:nvGraphicFramePr>
        <p:xfrm>
          <a:off x="685800" y="914400"/>
          <a:ext cx="7848600" cy="2004867"/>
        </p:xfrm>
        <a:graphic>
          <a:graphicData uri="http://schemas.openxmlformats.org/drawingml/2006/table">
            <a:tbl>
              <a:tblPr firstRow="1" firstCol="1" bandRow="1"/>
              <a:tblGrid>
                <a:gridCol w="4191000"/>
                <a:gridCol w="1121201"/>
                <a:gridCol w="1305833"/>
                <a:gridCol w="1230566"/>
              </a:tblGrid>
              <a:tr h="6883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1996/97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2001/02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2006/07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2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median monthly </a:t>
                      </a:r>
                      <a:r>
                        <a:rPr lang="en-GB" sz="20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household</a:t>
                      </a: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income (Rs)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3,935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5,575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7,320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82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households below the half median household income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14.2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84190"/>
              </p:ext>
            </p:extLst>
          </p:nvPr>
        </p:nvGraphicFramePr>
        <p:xfrm>
          <a:off x="685800" y="4267201"/>
          <a:ext cx="7696199" cy="2590799"/>
        </p:xfrm>
        <a:graphic>
          <a:graphicData uri="http://schemas.openxmlformats.org/drawingml/2006/table">
            <a:tbl>
              <a:tblPr firstRow="1" firstCol="1" bandRow="1"/>
              <a:tblGrid>
                <a:gridCol w="4431566"/>
                <a:gridCol w="1083580"/>
                <a:gridCol w="1083580"/>
                <a:gridCol w="1097473"/>
              </a:tblGrid>
              <a:tr h="616857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1996/97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2001/02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2006/07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9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Half median monthly household income  per adult equivalent (Rs)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2,004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2,804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3,821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69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households below the half median household income per adult equivalent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7.9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8788"/>
            <a:ext cx="82296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Mauritian Population Composition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1143000"/>
          <a:ext cx="73152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4922837"/>
            <a:ext cx="82296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Prior to 1950’s,  women were fewer than men in number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Female population grew at a faster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Balance in the population for some 40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 from 1990, there has been a larger number of women in Mauritius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524000"/>
          </a:xfrm>
        </p:spPr>
        <p:txBody>
          <a:bodyPr>
            <a:normAutofit/>
          </a:bodyPr>
          <a:lstStyle/>
          <a:p>
            <a:r>
              <a:rPr lang="en-US" sz="3200" b="1" dirty="0"/>
              <a:t> MAURITIUS STILL MAINTAINS ITS POSITION AMONG THE HIGH HUMAN DEVELOPMENT COUNTRIES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Based on the latest United Nations Human Development Report (HDR) 2010, Mauritius ranks 72 out of 169 countries with an HDI value of 0.701 in </a:t>
            </a:r>
            <a:r>
              <a:rPr lang="en-US" dirty="0" smtClean="0"/>
              <a:t>2010</a:t>
            </a:r>
          </a:p>
          <a:p>
            <a:r>
              <a:rPr lang="en-US" dirty="0"/>
              <a:t>The UN measures the average achievements in a country on the basis of 3 basic dimensions of human development, namely:- </a:t>
            </a:r>
          </a:p>
          <a:p>
            <a:pPr marL="0" lvl="0" indent="0">
              <a:buNone/>
            </a:pPr>
            <a:r>
              <a:rPr lang="en-US" dirty="0" smtClean="0"/>
              <a:t>(i) A </a:t>
            </a:r>
            <a:r>
              <a:rPr lang="en-US" dirty="0"/>
              <a:t>long and healthy life, as measured by life expectancy at birth;</a:t>
            </a:r>
          </a:p>
          <a:p>
            <a:pPr marL="0" lvl="0" indent="0">
              <a:buNone/>
            </a:pPr>
            <a:r>
              <a:rPr lang="en-US" dirty="0" smtClean="0"/>
              <a:t>(ii) Knowledge</a:t>
            </a:r>
            <a:r>
              <a:rPr lang="en-US" dirty="0"/>
              <a:t>, as measured by ‘mean years of schooling’ and ‘expected years of schooling’ and</a:t>
            </a:r>
          </a:p>
          <a:p>
            <a:pPr marL="0" lvl="0" indent="0">
              <a:buNone/>
            </a:pPr>
            <a:r>
              <a:rPr lang="en-US" dirty="0" smtClean="0"/>
              <a:t>(iii) A </a:t>
            </a:r>
            <a:r>
              <a:rPr lang="en-US" dirty="0"/>
              <a:t>decent standard of living, as measured by GNI per capita.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Mauritius Poverty 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Poverty Map is a spatial representation of poverty indicators at disaggregated geographical regions.  It gives an overview of the disparities that exist in poverty level within a country. </a:t>
            </a:r>
          </a:p>
          <a:p>
            <a:endParaRPr lang="en-US" dirty="0"/>
          </a:p>
          <a:p>
            <a:r>
              <a:rPr lang="en-US" dirty="0" smtClean="0"/>
              <a:t>Statistics Mauritius (SM) has </a:t>
            </a:r>
            <a:r>
              <a:rPr lang="en-US" dirty="0"/>
              <a:t>produced, with technical support from World Bank, two Poverty Maps one for 2001/02 and another one for 2006/07.  The maps which depict the poverty rate in each of the 145 administrative regions (20 Municipal Wards - MWs, 124 Village Council Areas - VCAs and Island of Rodrigues) of the country are given in Charts 1 and 2 </a:t>
            </a:r>
            <a:r>
              <a:rPr lang="en-US" dirty="0" smtClean="0"/>
              <a:t>respectively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Mauritius Poverty map</a:t>
            </a:r>
            <a:endParaRPr lang="en-US" dirty="0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" y="1143000"/>
            <a:ext cx="875708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Methodology for Poverty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of income or expenditure data (relative poverty based on income)</a:t>
            </a:r>
          </a:p>
          <a:p>
            <a:r>
              <a:rPr lang="en-US" dirty="0" smtClean="0"/>
              <a:t>Definition of income for poverty measurement (disposable income)</a:t>
            </a:r>
          </a:p>
          <a:p>
            <a:r>
              <a:rPr lang="en-US" dirty="0" smtClean="0"/>
              <a:t>Level of median HH income (based on half median </a:t>
            </a:r>
            <a:r>
              <a:rPr lang="en-US" dirty="0" smtClean="0"/>
              <a:t>income)</a:t>
            </a:r>
            <a:endParaRPr lang="en-US" dirty="0" smtClean="0"/>
          </a:p>
          <a:p>
            <a:r>
              <a:rPr lang="en-US" dirty="0" smtClean="0"/>
              <a:t>Definition of the poverty line used (used the half median monthly HH income per adult equivalent)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4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Methodology for Poverty analysis (ctd)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Equivalised HH income (Size of HH &amp; age of members; intra-HH differentials..)</a:t>
            </a:r>
          </a:p>
          <a:p>
            <a:r>
              <a:rPr lang="en-US" dirty="0" smtClean="0"/>
              <a:t>Use of Equivalence Scale (recommendation of World Bank to use the Bank &amp; Johnson’s non-linear equivalence scale). Thus allows comparison of income levels between HHs of differing size and composition.</a:t>
            </a:r>
          </a:p>
          <a:p>
            <a:r>
              <a:rPr lang="en-US" dirty="0" smtClean="0"/>
              <a:t>Determining poor HHs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Methodology for Poverty analysis (ctd)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Poverty line for selected HH compositions (equivalence scale for selected HH compositions)</a:t>
            </a:r>
          </a:p>
          <a:p>
            <a:r>
              <a:rPr lang="en-US" dirty="0" smtClean="0"/>
              <a:t>Decile group of HH income per adult equivalent (obtained by dividing the no. of HHs into 10 equal groups having the lowest to highest income)</a:t>
            </a:r>
          </a:p>
          <a:p>
            <a:r>
              <a:rPr lang="en-US" dirty="0" smtClean="0"/>
              <a:t>Poverty indicator ( headcount ratio, income gap ratio, poverty gap ratio,)</a:t>
            </a:r>
          </a:p>
          <a:p>
            <a:r>
              <a:rPr lang="en-US" dirty="0" smtClean="0"/>
              <a:t>Classifications </a:t>
            </a:r>
            <a:r>
              <a:rPr lang="en-US" sz="2200" dirty="0" smtClean="0"/>
              <a:t>(UN international Standard Classification of Occupation, UN classification of Consumption Expenditure according to Purpose – COICOP)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262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Garamond" pitchFamily="18" charset="0"/>
              </a:rPr>
              <a:t>Thank you!</a:t>
            </a:r>
            <a:endParaRPr lang="en-US" sz="48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Population , July 2012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800" b="1" dirty="0" smtClean="0"/>
              <a:t>At July 2012, there were 19,600 more women than men </a:t>
            </a:r>
          </a:p>
          <a:p>
            <a:r>
              <a:rPr lang="en-US" sz="2800" b="1" dirty="0" smtClean="0"/>
              <a:t>For every 100 women, there are 97 men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Total population of 1,291,200, of whom</a:t>
            </a:r>
          </a:p>
          <a:p>
            <a:pPr>
              <a:buNone/>
            </a:pPr>
            <a:r>
              <a:rPr lang="en-US" sz="2800" b="1" dirty="0" smtClean="0"/>
              <a:t>	655,400 women </a:t>
            </a:r>
          </a:p>
          <a:p>
            <a:pPr>
              <a:buNone/>
            </a:pPr>
            <a:r>
              <a:rPr lang="en-US" sz="2800" b="1" dirty="0" smtClean="0"/>
              <a:t>	635,800 men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15200" cy="609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Life expectancy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03094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5103674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Women live 7 years longer then men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gap in life expectancy between women and men more than doubled in 50 years, from 3 years in 1962 to 7 years in 2011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Marital status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457200" y="1828800"/>
          <a:ext cx="4038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Marriage rate on the decline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While divorce rate is on the rise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Women are more likely 	than men to initiate 	divorce  (60% of  	petitioners)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Women are largely over-represented in the widowed, divorced and separated population , indicating that they are less likely to remarry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2590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Marriage rate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191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Divorce 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Performance at examinations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878195"/>
              </p:ext>
            </p:extLst>
          </p:nvPr>
        </p:nvGraphicFramePr>
        <p:xfrm>
          <a:off x="1066800" y="1447800"/>
          <a:ext cx="6400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257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Girls perform better than boys  in examinations at both   primary and secondary  levels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The difference in performance is highest at primary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6294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Activity status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200"/>
            <a:ext cx="8229600" cy="1447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Women are becoming more economically active 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, employed or unemployed; their activity rate increased from 35% in 1990 to 44% in 2011</a:t>
            </a:r>
          </a:p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However, women remain less active than men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670" y="1447800"/>
            <a:ext cx="48392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Employment structure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47954"/>
            <a:ext cx="4953000" cy="41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employment structure  for women has undergone significant changes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1990, 5 out of every 10 women worked in the industrial sector (mainly textile manufacturing)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2011, 7 out of every 10 women worked in the services sector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Less marked changes are  observed among men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A7382-3EE1-49E3-B038-E640965F8A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Occupational distribution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7736031" cy="431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878030"/>
                <a:gridCol w="990600"/>
                <a:gridCol w="1057884"/>
                <a:gridCol w="1228117"/>
              </a:tblGrid>
              <a:tr h="22860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Occupational group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2001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</a:tr>
              <a:tr h="868681">
                <a:tc>
                  <a:txBody>
                    <a:bodyPr/>
                    <a:lstStyle/>
                    <a:p>
                      <a:r>
                        <a:rPr lang="en-US" dirty="0" smtClean="0"/>
                        <a:t> Legislators, senior officials and </a:t>
                      </a:r>
                      <a:r>
                        <a:rPr lang="en-US" dirty="0" err="1" smtClean="0"/>
                        <a:t>managers;professionals</a:t>
                      </a:r>
                      <a:r>
                        <a:rPr lang="en-US" dirty="0" smtClean="0"/>
                        <a:t>; technicians and associate professionals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21.2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r>
                        <a:rPr lang="en-US" dirty="0" smtClean="0"/>
                        <a:t>Clerks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17.8</a:t>
                      </a:r>
                      <a:endParaRPr lang="en-US" dirty="0"/>
                    </a:p>
                  </a:txBody>
                  <a:tcPr/>
                </a:tc>
              </a:tr>
              <a:tr h="603849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workers and shop and market sales workers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22.0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9641">
                <a:tc>
                  <a:txBody>
                    <a:bodyPr/>
                    <a:lstStyle/>
                    <a:p>
                      <a:r>
                        <a:rPr lang="en-US" dirty="0" smtClean="0"/>
                        <a:t>Skilled agricultural workers; craft and related trade workers; plant and machine operators and assemblers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Elementary occupations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21.9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16.5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22.7</a:t>
                      </a:r>
                      <a:endParaRPr lang="en-US" dirty="0"/>
                    </a:p>
                  </a:txBody>
                  <a:tcPr/>
                </a:tc>
              </a:tr>
              <a:tr h="345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100.0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C6CA7382-3EE1-49E3-B038-E640965F8A6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37338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91200" y="4419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22098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5957455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Movement from the lower occupational groups to the higher occupational groups is much more noticeable among women than men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1312</Words>
  <Application>Microsoft Office PowerPoint</Application>
  <PresentationFormat>On-screen Show (4:3)</PresentationFormat>
  <Paragraphs>225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Integrating a Gender Perspective into Statistics  Selected topic: Poverty Statistics  </vt:lpstr>
      <vt:lpstr>Mauritian Population Composition </vt:lpstr>
      <vt:lpstr>Population , July 2012</vt:lpstr>
      <vt:lpstr>Life expectancy</vt:lpstr>
      <vt:lpstr>Marital status</vt:lpstr>
      <vt:lpstr>Performance at examinations </vt:lpstr>
      <vt:lpstr>Activity status</vt:lpstr>
      <vt:lpstr>Employment structure</vt:lpstr>
      <vt:lpstr>Occupational distribution</vt:lpstr>
      <vt:lpstr>Unemployment</vt:lpstr>
      <vt:lpstr>Gap in employment income</vt:lpstr>
      <vt:lpstr>Poverty</vt:lpstr>
      <vt:lpstr>Domestic violence</vt:lpstr>
      <vt:lpstr>Senior Positions in Government Services</vt:lpstr>
      <vt:lpstr>Representation among parliamentarians and ministers </vt:lpstr>
      <vt:lpstr>Gender Inequality - International comparison</vt:lpstr>
      <vt:lpstr>Definition of the poor</vt:lpstr>
      <vt:lpstr>Poverty analysis in Mauritius</vt:lpstr>
      <vt:lpstr>Half median monthly household income</vt:lpstr>
      <vt:lpstr> MAURITIUS STILL MAINTAINS ITS POSITION AMONG THE HIGH HUMAN DEVELOPMENT COUNTRIES</vt:lpstr>
      <vt:lpstr>Mauritius Poverty map</vt:lpstr>
      <vt:lpstr>Mauritius Poverty map</vt:lpstr>
      <vt:lpstr>Methodology for Poverty analysis</vt:lpstr>
      <vt:lpstr>Methodology for Poverty analysis (ctd)</vt:lpstr>
      <vt:lpstr>Methodology for Poverty analysis (ctd)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Statistics System</dc:title>
  <dc:creator>salima</dc:creator>
  <cp:lastModifiedBy>DELL</cp:lastModifiedBy>
  <cp:revision>72</cp:revision>
  <dcterms:created xsi:type="dcterms:W3CDTF">2010-07-12T05:01:57Z</dcterms:created>
  <dcterms:modified xsi:type="dcterms:W3CDTF">2012-12-02T10:49:36Z</dcterms:modified>
</cp:coreProperties>
</file>