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71" r:id="rId13"/>
    <p:sldId id="266" r:id="rId14"/>
    <p:sldId id="267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4160557516517372E-2"/>
          <c:y val="5.1400554097404488E-2"/>
          <c:w val="0.8263201112400137"/>
          <c:h val="0.72415099154272378"/>
        </c:manualLayout>
      </c:layout>
      <c:lineChart>
        <c:grouping val="standard"/>
        <c:ser>
          <c:idx val="0"/>
          <c:order val="0"/>
          <c:tx>
            <c:strRef>
              <c:f>Sheet1!$D$50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strRef>
              <c:f>Sheet1!$C$51:$C$61</c:f>
              <c:strCache>
                <c:ptCount val="11"/>
                <c:pt idx="0">
                  <c:v>15 - 19      </c:v>
                </c:pt>
                <c:pt idx="1">
                  <c:v>20 - 24      </c:v>
                </c:pt>
                <c:pt idx="2">
                  <c:v>25 - 29      </c:v>
                </c:pt>
                <c:pt idx="3">
                  <c:v>30 - 34      </c:v>
                </c:pt>
                <c:pt idx="4">
                  <c:v>35 - 39      </c:v>
                </c:pt>
                <c:pt idx="5">
                  <c:v>40 - 44      </c:v>
                </c:pt>
                <c:pt idx="6">
                  <c:v>45 - 49      </c:v>
                </c:pt>
                <c:pt idx="7">
                  <c:v>50 - 54      </c:v>
                </c:pt>
                <c:pt idx="8">
                  <c:v>55 - 59      </c:v>
                </c:pt>
                <c:pt idx="9">
                  <c:v>60 - 64      </c:v>
                </c:pt>
                <c:pt idx="10">
                  <c:v>65+</c:v>
                </c:pt>
              </c:strCache>
            </c:strRef>
          </c:cat>
          <c:val>
            <c:numRef>
              <c:f>Sheet1!$D$51:$D$61</c:f>
              <c:numCache>
                <c:formatCode>General</c:formatCode>
                <c:ptCount val="11"/>
                <c:pt idx="0">
                  <c:v>75.11</c:v>
                </c:pt>
                <c:pt idx="1">
                  <c:v>93.61999999999999</c:v>
                </c:pt>
                <c:pt idx="2">
                  <c:v>97.960000000000022</c:v>
                </c:pt>
                <c:pt idx="3">
                  <c:v>97.88</c:v>
                </c:pt>
                <c:pt idx="4">
                  <c:v>97.93</c:v>
                </c:pt>
                <c:pt idx="5">
                  <c:v>97.69</c:v>
                </c:pt>
                <c:pt idx="6">
                  <c:v>97.56</c:v>
                </c:pt>
                <c:pt idx="7">
                  <c:v>95.35</c:v>
                </c:pt>
                <c:pt idx="8">
                  <c:v>94.57</c:v>
                </c:pt>
                <c:pt idx="9">
                  <c:v>88.09</c:v>
                </c:pt>
                <c:pt idx="10">
                  <c:v>78.22</c:v>
                </c:pt>
              </c:numCache>
            </c:numRef>
          </c:val>
        </c:ser>
        <c:ser>
          <c:idx val="1"/>
          <c:order val="1"/>
          <c:tx>
            <c:strRef>
              <c:f>Sheet1!$E$50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strRef>
              <c:f>Sheet1!$C$51:$C$61</c:f>
              <c:strCache>
                <c:ptCount val="11"/>
                <c:pt idx="0">
                  <c:v>15 - 19      </c:v>
                </c:pt>
                <c:pt idx="1">
                  <c:v>20 - 24      </c:v>
                </c:pt>
                <c:pt idx="2">
                  <c:v>25 - 29      </c:v>
                </c:pt>
                <c:pt idx="3">
                  <c:v>30 - 34      </c:v>
                </c:pt>
                <c:pt idx="4">
                  <c:v>35 - 39      </c:v>
                </c:pt>
                <c:pt idx="5">
                  <c:v>40 - 44      </c:v>
                </c:pt>
                <c:pt idx="6">
                  <c:v>45 - 49      </c:v>
                </c:pt>
                <c:pt idx="7">
                  <c:v>50 - 54      </c:v>
                </c:pt>
                <c:pt idx="8">
                  <c:v>55 - 59      </c:v>
                </c:pt>
                <c:pt idx="9">
                  <c:v>60 - 64      </c:v>
                </c:pt>
                <c:pt idx="10">
                  <c:v>65+</c:v>
                </c:pt>
              </c:strCache>
            </c:strRef>
          </c:cat>
          <c:val>
            <c:numRef>
              <c:f>Sheet1!$E$51:$E$61</c:f>
              <c:numCache>
                <c:formatCode>General</c:formatCode>
                <c:ptCount val="11"/>
                <c:pt idx="0">
                  <c:v>73.06</c:v>
                </c:pt>
                <c:pt idx="1">
                  <c:v>88.85</c:v>
                </c:pt>
                <c:pt idx="2">
                  <c:v>92.9</c:v>
                </c:pt>
                <c:pt idx="3">
                  <c:v>94.1</c:v>
                </c:pt>
                <c:pt idx="4">
                  <c:v>95.11</c:v>
                </c:pt>
                <c:pt idx="5">
                  <c:v>94.33</c:v>
                </c:pt>
                <c:pt idx="6">
                  <c:v>94.36</c:v>
                </c:pt>
                <c:pt idx="7">
                  <c:v>92.28</c:v>
                </c:pt>
                <c:pt idx="8">
                  <c:v>90.240000000000023</c:v>
                </c:pt>
                <c:pt idx="9">
                  <c:v>86.56</c:v>
                </c:pt>
                <c:pt idx="10">
                  <c:v>72.88</c:v>
                </c:pt>
              </c:numCache>
            </c:numRef>
          </c:val>
        </c:ser>
        <c:marker val="1"/>
        <c:axId val="49914624"/>
        <c:axId val="49916544"/>
      </c:lineChart>
      <c:catAx>
        <c:axId val="499146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 Group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49916544"/>
        <c:crosses val="autoZero"/>
        <c:auto val="1"/>
        <c:lblAlgn val="ctr"/>
        <c:lblOffset val="100"/>
      </c:catAx>
      <c:valAx>
        <c:axId val="49916544"/>
        <c:scaling>
          <c:orientation val="minMax"/>
          <c:max val="100"/>
          <c:min val="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914624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4339457567804046E-2"/>
          <c:y val="5.1400554097404488E-2"/>
          <c:w val="0.823872069467252"/>
          <c:h val="0.79822506561679785"/>
        </c:manualLayout>
      </c:layout>
      <c:lineChart>
        <c:grouping val="standard"/>
        <c:ser>
          <c:idx val="0"/>
          <c:order val="0"/>
          <c:tx>
            <c:strRef>
              <c:f>Sheet1!$F$50</c:f>
              <c:strCache>
                <c:ptCount val="1"/>
                <c:pt idx="0">
                  <c:v>Male</c:v>
                </c:pt>
              </c:strCache>
            </c:strRef>
          </c:tx>
          <c:marker>
            <c:symbol val="none"/>
          </c:marker>
          <c:cat>
            <c:strRef>
              <c:f>Sheet1!$C$51:$C$61</c:f>
              <c:strCache>
                <c:ptCount val="11"/>
                <c:pt idx="0">
                  <c:v>15 - 19      </c:v>
                </c:pt>
                <c:pt idx="1">
                  <c:v>20 - 24      </c:v>
                </c:pt>
                <c:pt idx="2">
                  <c:v>25 - 29      </c:v>
                </c:pt>
                <c:pt idx="3">
                  <c:v>30 - 34      </c:v>
                </c:pt>
                <c:pt idx="4">
                  <c:v>35 - 39      </c:v>
                </c:pt>
                <c:pt idx="5">
                  <c:v>40 - 44      </c:v>
                </c:pt>
                <c:pt idx="6">
                  <c:v>45 - 49      </c:v>
                </c:pt>
                <c:pt idx="7">
                  <c:v>50 - 54      </c:v>
                </c:pt>
                <c:pt idx="8">
                  <c:v>55 - 59      </c:v>
                </c:pt>
                <c:pt idx="9">
                  <c:v>60 - 64      </c:v>
                </c:pt>
                <c:pt idx="10">
                  <c:v>65+</c:v>
                </c:pt>
              </c:strCache>
            </c:strRef>
          </c:cat>
          <c:val>
            <c:numRef>
              <c:f>Sheet1!$F$51:$F$61</c:f>
              <c:numCache>
                <c:formatCode>General</c:formatCode>
                <c:ptCount val="11"/>
                <c:pt idx="0">
                  <c:v>73.900000000000006</c:v>
                </c:pt>
                <c:pt idx="1">
                  <c:v>91.8</c:v>
                </c:pt>
                <c:pt idx="2">
                  <c:v>97.3</c:v>
                </c:pt>
                <c:pt idx="3">
                  <c:v>98.1</c:v>
                </c:pt>
                <c:pt idx="4">
                  <c:v>97.7</c:v>
                </c:pt>
                <c:pt idx="5">
                  <c:v>97.4</c:v>
                </c:pt>
                <c:pt idx="6">
                  <c:v>96.4</c:v>
                </c:pt>
                <c:pt idx="7">
                  <c:v>97</c:v>
                </c:pt>
                <c:pt idx="8">
                  <c:v>95.9</c:v>
                </c:pt>
                <c:pt idx="9">
                  <c:v>92.6</c:v>
                </c:pt>
                <c:pt idx="10">
                  <c:v>73.8</c:v>
                </c:pt>
              </c:numCache>
            </c:numRef>
          </c:val>
        </c:ser>
        <c:ser>
          <c:idx val="1"/>
          <c:order val="1"/>
          <c:tx>
            <c:strRef>
              <c:f>Sheet1!$I$50</c:f>
              <c:strCache>
                <c:ptCount val="1"/>
                <c:pt idx="0">
                  <c:v>Female</c:v>
                </c:pt>
              </c:strCache>
            </c:strRef>
          </c:tx>
          <c:marker>
            <c:symbol val="none"/>
          </c:marker>
          <c:cat>
            <c:strRef>
              <c:f>Sheet1!$C$51:$C$61</c:f>
              <c:strCache>
                <c:ptCount val="11"/>
                <c:pt idx="0">
                  <c:v>15 - 19      </c:v>
                </c:pt>
                <c:pt idx="1">
                  <c:v>20 - 24      </c:v>
                </c:pt>
                <c:pt idx="2">
                  <c:v>25 - 29      </c:v>
                </c:pt>
                <c:pt idx="3">
                  <c:v>30 - 34      </c:v>
                </c:pt>
                <c:pt idx="4">
                  <c:v>35 - 39      </c:v>
                </c:pt>
                <c:pt idx="5">
                  <c:v>40 - 44      </c:v>
                </c:pt>
                <c:pt idx="6">
                  <c:v>45 - 49      </c:v>
                </c:pt>
                <c:pt idx="7">
                  <c:v>50 - 54      </c:v>
                </c:pt>
                <c:pt idx="8">
                  <c:v>55 - 59      </c:v>
                </c:pt>
                <c:pt idx="9">
                  <c:v>60 - 64      </c:v>
                </c:pt>
                <c:pt idx="10">
                  <c:v>65+</c:v>
                </c:pt>
              </c:strCache>
            </c:strRef>
          </c:cat>
          <c:val>
            <c:numRef>
              <c:f>Sheet1!$I$51:$I$61</c:f>
              <c:numCache>
                <c:formatCode>General</c:formatCode>
                <c:ptCount val="11"/>
                <c:pt idx="0">
                  <c:v>71.099999999999994</c:v>
                </c:pt>
                <c:pt idx="1">
                  <c:v>90.3</c:v>
                </c:pt>
                <c:pt idx="2">
                  <c:v>94</c:v>
                </c:pt>
                <c:pt idx="3">
                  <c:v>95.1</c:v>
                </c:pt>
                <c:pt idx="4">
                  <c:v>95.9</c:v>
                </c:pt>
                <c:pt idx="5">
                  <c:v>95.4</c:v>
                </c:pt>
                <c:pt idx="6">
                  <c:v>95.4</c:v>
                </c:pt>
                <c:pt idx="7">
                  <c:v>94</c:v>
                </c:pt>
                <c:pt idx="8">
                  <c:v>92.3</c:v>
                </c:pt>
                <c:pt idx="9">
                  <c:v>89.3</c:v>
                </c:pt>
                <c:pt idx="10">
                  <c:v>68.599999999999994</c:v>
                </c:pt>
              </c:numCache>
            </c:numRef>
          </c:val>
        </c:ser>
        <c:marker val="1"/>
        <c:axId val="49892736"/>
        <c:axId val="57832960"/>
      </c:lineChart>
      <c:catAx>
        <c:axId val="498927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Age Group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832960"/>
        <c:crosses val="autoZero"/>
        <c:auto val="1"/>
        <c:lblAlgn val="ctr"/>
        <c:lblOffset val="100"/>
      </c:catAx>
      <c:valAx>
        <c:axId val="57832960"/>
        <c:scaling>
          <c:orientation val="minMax"/>
          <c:max val="100"/>
          <c:min val="5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</a:p>
              <a:p>
                <a:pPr>
                  <a:defRPr/>
                </a:pPr>
                <a:endParaRPr lang="en-US" dirty="0"/>
              </a:p>
            </c:rich>
          </c:tx>
          <c:layout>
            <c:manualLayout>
              <c:xMode val="edge"/>
              <c:yMode val="edge"/>
              <c:x val="9.8039215686274508E-3"/>
              <c:y val="0.3829851268591428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49892736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Youth Aged 15-24 Years Unemployment Rate, 2011 LFCLS</a:t>
            </a:r>
            <a:endParaRPr lang="en-US" sz="1600" dirty="0"/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966454535648852E-2"/>
          <c:y val="0.16666666666666666"/>
          <c:w val="0.79875058425915935"/>
          <c:h val="0.72502323928258994"/>
        </c:manualLayout>
      </c:layout>
      <c:barChart>
        <c:barDir val="col"/>
        <c:grouping val="clustered"/>
        <c:ser>
          <c:idx val="0"/>
          <c:order val="0"/>
          <c:tx>
            <c:strRef>
              <c:f>Sheet1!$D$110</c:f>
              <c:strCache>
                <c:ptCount val="1"/>
                <c:pt idx="0">
                  <c:v>Male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Sheet1!$C$111:$C$113</c:f>
              <c:strCache>
                <c:ptCount val="3"/>
                <c:pt idx="0">
                  <c:v>15-19</c:v>
                </c:pt>
                <c:pt idx="1">
                  <c:v>20-24</c:v>
                </c:pt>
                <c:pt idx="2">
                  <c:v>Total</c:v>
                </c:pt>
              </c:strCache>
            </c:strRef>
          </c:cat>
          <c:val>
            <c:numRef>
              <c:f>Sheet1!$D$111:$D$113</c:f>
              <c:numCache>
                <c:formatCode>General</c:formatCode>
                <c:ptCount val="3"/>
                <c:pt idx="0">
                  <c:v>8.7000000000000011</c:v>
                </c:pt>
                <c:pt idx="1">
                  <c:v>13.8</c:v>
                </c:pt>
                <c:pt idx="2">
                  <c:v>11.1</c:v>
                </c:pt>
              </c:numCache>
            </c:numRef>
          </c:val>
        </c:ser>
        <c:ser>
          <c:idx val="1"/>
          <c:order val="1"/>
          <c:tx>
            <c:strRef>
              <c:f>Sheet1!$E$110</c:f>
              <c:strCache>
                <c:ptCount val="1"/>
                <c:pt idx="0">
                  <c:v>Female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strRef>
              <c:f>Sheet1!$C$111:$C$113</c:f>
              <c:strCache>
                <c:ptCount val="3"/>
                <c:pt idx="0">
                  <c:v>15-19</c:v>
                </c:pt>
                <c:pt idx="1">
                  <c:v>20-24</c:v>
                </c:pt>
                <c:pt idx="2">
                  <c:v>Total</c:v>
                </c:pt>
              </c:strCache>
            </c:strRef>
          </c:cat>
          <c:val>
            <c:numRef>
              <c:f>Sheet1!$E$111:$E$113</c:f>
              <c:numCache>
                <c:formatCode>0.0</c:formatCode>
                <c:ptCount val="3"/>
                <c:pt idx="0" formatCode="General">
                  <c:v>19.899999999999999</c:v>
                </c:pt>
                <c:pt idx="1">
                  <c:v>25</c:v>
                </c:pt>
                <c:pt idx="2" formatCode="General">
                  <c:v>21.6</c:v>
                </c:pt>
              </c:numCache>
            </c:numRef>
          </c:val>
        </c:ser>
        <c:axId val="57864576"/>
        <c:axId val="57866112"/>
      </c:barChart>
      <c:catAx>
        <c:axId val="578645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57866112"/>
        <c:crosses val="autoZero"/>
        <c:auto val="1"/>
        <c:lblAlgn val="ctr"/>
        <c:lblOffset val="100"/>
      </c:catAx>
      <c:valAx>
        <c:axId val="57866112"/>
        <c:scaling>
          <c:orientation val="minMax"/>
        </c:scaling>
        <c:axPos val="l"/>
        <c:majorGridlines/>
        <c:numFmt formatCode="General" sourceLinked="1"/>
        <c:tickLblPos val="nextTo"/>
        <c:crossAx val="57864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900815861872705"/>
          <c:y val="0.43977334864391954"/>
          <c:w val="0.10894364861018879"/>
          <c:h val="0.1655921916010499"/>
        </c:manualLayout>
      </c:layout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7.004220327381358E-2"/>
          <c:y val="3.7511665208515628E-2"/>
          <c:w val="0.90462676621380922"/>
          <c:h val="0.67099883347915001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multiLvlStrRef>
              <c:f>Sheet1!$F$132:$M$133</c:f>
              <c:multiLvlStrCache>
                <c:ptCount val="8"/>
                <c:lvl>
                  <c:pt idx="0">
                    <c:v>Male</c:v>
                  </c:pt>
                  <c:pt idx="3">
                    <c:v>Female</c:v>
                  </c:pt>
                  <c:pt idx="6">
                    <c:v>Male</c:v>
                  </c:pt>
                  <c:pt idx="7">
                    <c:v>Female</c:v>
                  </c:pt>
                </c:lvl>
                <c:lvl>
                  <c:pt idx="0">
                    <c:v>Economic Child Labour</c:v>
                  </c:pt>
                  <c:pt idx="6">
                    <c:v>Non Economic Child Labour</c:v>
                  </c:pt>
                </c:lvl>
              </c:multiLvlStrCache>
            </c:multiLvlStrRef>
          </c:cat>
          <c:val>
            <c:numRef>
              <c:f>Sheet1!$F$134:$M$134</c:f>
              <c:numCache>
                <c:formatCode>General</c:formatCode>
                <c:ptCount val="8"/>
                <c:pt idx="0">
                  <c:v>10.4</c:v>
                </c:pt>
                <c:pt idx="3">
                  <c:v>9.2000000000000011</c:v>
                </c:pt>
                <c:pt idx="6">
                  <c:v>0.6000000000000002</c:v>
                </c:pt>
                <c:pt idx="7">
                  <c:v>1.2</c:v>
                </c:pt>
              </c:numCache>
            </c:numRef>
          </c:val>
        </c:ser>
        <c:axId val="50363392"/>
        <c:axId val="50373376"/>
      </c:barChart>
      <c:catAx>
        <c:axId val="5036339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373376"/>
        <c:crosses val="autoZero"/>
        <c:auto val="1"/>
        <c:lblAlgn val="ctr"/>
        <c:lblOffset val="100"/>
      </c:catAx>
      <c:valAx>
        <c:axId val="5037337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Percent</a:t>
                </a:r>
              </a:p>
            </c:rich>
          </c:tx>
          <c:layout/>
        </c:title>
        <c:numFmt formatCode="General" sourceLinked="1"/>
        <c:tickLblPos val="nextTo"/>
        <c:crossAx val="50363392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dPt>
            <c:idx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6"/>
            <c:spPr>
              <a:solidFill>
                <a:schemeClr val="accent6">
                  <a:lumMod val="75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Sheet1!$C$120:$L$121</c:f>
              <c:multiLvlStrCache>
                <c:ptCount val="10"/>
                <c:lvl>
                  <c:pt idx="0">
                    <c:v>Male</c:v>
                  </c:pt>
                  <c:pt idx="1">
                    <c:v>Female</c:v>
                  </c:pt>
                  <c:pt idx="2">
                    <c:v>Male</c:v>
                  </c:pt>
                  <c:pt idx="3">
                    <c:v>Female</c:v>
                  </c:pt>
                  <c:pt idx="6">
                    <c:v>Male</c:v>
                  </c:pt>
                  <c:pt idx="9">
                    <c:v>Female</c:v>
                  </c:pt>
                </c:lvl>
                <c:lvl>
                  <c:pt idx="0">
                    <c:v>Never been to school</c:v>
                  </c:pt>
                  <c:pt idx="2">
                    <c:v>At School</c:v>
                  </c:pt>
                  <c:pt idx="6">
                    <c:v>Left School</c:v>
                  </c:pt>
                </c:lvl>
              </c:multiLvlStrCache>
            </c:multiLvlStrRef>
          </c:cat>
          <c:val>
            <c:numRef>
              <c:f>Sheet1!$C$122:$L$122</c:f>
              <c:numCache>
                <c:formatCode>General</c:formatCode>
                <c:ptCount val="10"/>
                <c:pt idx="0">
                  <c:v>0.24000000000000005</c:v>
                </c:pt>
                <c:pt idx="1">
                  <c:v>0.13</c:v>
                </c:pt>
                <c:pt idx="2">
                  <c:v>8.77</c:v>
                </c:pt>
                <c:pt idx="3">
                  <c:v>7.84</c:v>
                </c:pt>
                <c:pt idx="6">
                  <c:v>1.3800000000000001</c:v>
                </c:pt>
                <c:pt idx="9">
                  <c:v>1.24</c:v>
                </c:pt>
              </c:numCache>
            </c:numRef>
          </c:val>
        </c:ser>
        <c:axId val="50407296"/>
        <c:axId val="50408832"/>
      </c:barChart>
      <c:catAx>
        <c:axId val="5040729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50408832"/>
        <c:crosses val="autoZero"/>
        <c:auto val="1"/>
        <c:lblAlgn val="ctr"/>
        <c:lblOffset val="100"/>
      </c:catAx>
      <c:valAx>
        <c:axId val="50408832"/>
        <c:scaling>
          <c:orientation val="minMax"/>
        </c:scaling>
        <c:axPos val="l"/>
        <c:majorGridlines/>
        <c:numFmt formatCode="General" sourceLinked="1"/>
        <c:tickLblPos val="nextTo"/>
        <c:crossAx val="5040729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847AC6B-FA7F-44E3-8D37-060783293DE0}" type="datetimeFigureOut">
              <a:rPr lang="en-US" smtClean="0"/>
              <a:pPr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0AA33FF-F7A2-4889-BF95-000D8159BE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37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Tinashe Enock MWADIWA</a:t>
            </a:r>
          </a:p>
          <a:p>
            <a:r>
              <a:rPr lang="en-US" dirty="0" smtClean="0"/>
              <a:t>Education and Gender Statistics Manager</a:t>
            </a:r>
          </a:p>
          <a:p>
            <a:r>
              <a:rPr lang="en-US" dirty="0" smtClean="0"/>
              <a:t>Zimbabwe National Statistics Agency (ZIMSTAT)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447800"/>
          </a:xfrm>
        </p:spPr>
        <p:txBody>
          <a:bodyPr>
            <a:normAutofit/>
          </a:bodyPr>
          <a:lstStyle/>
          <a:p>
            <a:r>
              <a:rPr sz="3200" smtClean="0"/>
              <a:t>Bringing Gender Issues into  Statistics on Work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772400" cy="304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Informal Employment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1981200"/>
          </a:xfrm>
        </p:spPr>
        <p:txBody>
          <a:bodyPr/>
          <a:lstStyle/>
          <a:p>
            <a:r>
              <a:rPr lang="en-US" dirty="0" smtClean="0"/>
              <a:t>Currently employed population (15years +) =5.4 million</a:t>
            </a:r>
          </a:p>
          <a:p>
            <a:r>
              <a:rPr lang="en-US" dirty="0" smtClean="0"/>
              <a:t>4.6 million (84%) were in informal employment</a:t>
            </a:r>
          </a:p>
          <a:p>
            <a:r>
              <a:rPr lang="en-US" dirty="0" smtClean="0"/>
              <a:t>Women constituted 53% of those in informal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Distribution of Currently Employed Persons Aged 15 Years and Above by Status in Employment, 2011 LFCLS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34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pPr marL="0" marR="0" algn="l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Status in Employment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Paid employee- permanent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21.8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15.5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Paid employee- casual/temporary/contract/seasonal.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7.3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Employer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Own account worker (communal, resettlement &amp; peri-urban farmer)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52.5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68.4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60.5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Own account worker (other)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12.8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13.2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Contributing family worker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1.2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Not  Stated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0.1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Percent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 Persons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2 704 060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2 726 967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5 431 026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43000" y="59436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Women are generally more in vulnerable employment (own account worker, contributing family workers)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Distribution of Share of Women in Wage (paid) Employment in the Non-agriculture Sector by Industry, 2011 LFCLS</a:t>
            </a:r>
            <a:endParaRPr lang="en-US" sz="1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762000"/>
            <a:ext cx="76200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Child Work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143000"/>
            <a:ext cx="7772400" cy="4572000"/>
          </a:xfrm>
        </p:spPr>
        <p:txBody>
          <a:bodyPr/>
          <a:lstStyle/>
          <a:p>
            <a:r>
              <a:rPr lang="en-US" dirty="0" smtClean="0"/>
              <a:t>The survey looked at work for children 5 to 17 years</a:t>
            </a:r>
          </a:p>
          <a:p>
            <a:r>
              <a:rPr lang="en-US" dirty="0" smtClean="0"/>
              <a:t>Analysis for child labour was confined to the 5 to 14 yr age group as the those aged 15 to 17 are allowed to do some work, as per national law (non hazardous)</a:t>
            </a:r>
          </a:p>
          <a:p>
            <a:r>
              <a:rPr lang="en-US" dirty="0" smtClean="0"/>
              <a:t>Gender Issues</a:t>
            </a:r>
          </a:p>
          <a:p>
            <a:pPr lvl="1"/>
            <a:r>
              <a:rPr lang="en-US" dirty="0" smtClean="0"/>
              <a:t>Are boys more often than girls involved in child labour</a:t>
            </a:r>
          </a:p>
          <a:p>
            <a:pPr lvl="1"/>
            <a:r>
              <a:rPr lang="en-US" dirty="0" smtClean="0"/>
              <a:t>Does child work affect more boys than girls in terms of school attendance.</a:t>
            </a:r>
          </a:p>
          <a:p>
            <a:pPr lvl="1"/>
            <a:r>
              <a:rPr lang="en-US" dirty="0" smtClean="0"/>
              <a:t>Are more girls than boys involved in care activities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533400"/>
            <a:ext cx="7772400" cy="639762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Economic and Non-Economic Child Labour By sex, 2011 LFCLS</a:t>
            </a:r>
            <a:endParaRPr lang="en-US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9762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School Attendance of Children in Economic Child Labour by Sex, 2011 LFCLS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772400" cy="487362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Proportion of Children aged 5-17 Years involved in Care Activities, 2011 LFCLS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Province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Manicaland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86.9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Mashonaland Central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84.8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Mashonaland East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75.3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83.0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Mashonaland West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69.8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86.0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Matabeleland North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69.1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80.5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Matabeleland South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84.9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Midlands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79.9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88.4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Masvingo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71.2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86.4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Harare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62.6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74.3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Bulawayo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60.5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77.3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Rural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85.9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Urban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66.3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77.9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72.7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83.7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772400" cy="14478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In 2011, Zim conducted the Labour Force and Child Labour Survey.</a:t>
            </a:r>
          </a:p>
          <a:p>
            <a:r>
              <a:rPr lang="en-US" dirty="0" smtClean="0"/>
              <a:t>Results disseminated in November 2012</a:t>
            </a:r>
            <a:endParaRPr lang="en-US" dirty="0"/>
          </a:p>
          <a:p>
            <a:pPr lvl="1"/>
            <a:r>
              <a:rPr lang="en-US" dirty="0" smtClean="0"/>
              <a:t>The presentation is looking at areas that will be covered in the Gender Fact Sheet</a:t>
            </a:r>
          </a:p>
          <a:p>
            <a:pPr lvl="2"/>
            <a:r>
              <a:rPr lang="en-US" dirty="0" smtClean="0"/>
              <a:t>A publication which is produced after every major census or survey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Labour force Participation-</a:t>
            </a:r>
          </a:p>
          <a:p>
            <a:r>
              <a:rPr lang="en-US" dirty="0" smtClean="0"/>
              <a:t>Employment Conditions-</a:t>
            </a:r>
          </a:p>
          <a:p>
            <a:r>
              <a:rPr lang="en-US" dirty="0" smtClean="0"/>
              <a:t>Child Work-</a:t>
            </a:r>
          </a:p>
          <a:p>
            <a:pPr lvl="1"/>
            <a:r>
              <a:rPr lang="en-US" dirty="0" smtClean="0"/>
              <a:t>At each area, we are looking at the associated gender issues  and the data drawn from the LFCLS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Labour Force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LFPR- a proportion of the working age population (15 years and above) that engages actively in the labour market.</a:t>
            </a:r>
          </a:p>
          <a:p>
            <a:r>
              <a:rPr lang="en-US" dirty="0" smtClean="0"/>
              <a:t>Gender issues are </a:t>
            </a:r>
          </a:p>
          <a:p>
            <a:pPr lvl="1"/>
            <a:r>
              <a:rPr lang="en-US" dirty="0" smtClean="0"/>
              <a:t>Are short-and long term labour force participation rates the same for women and men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2004 LFPR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2011 LFPR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90600"/>
            <a:ext cx="7772400" cy="5029200"/>
          </a:xfrm>
        </p:spPr>
        <p:txBody>
          <a:bodyPr/>
          <a:lstStyle/>
          <a:p>
            <a:r>
              <a:rPr lang="en-US" dirty="0" smtClean="0"/>
              <a:t>Youth Unemployment</a:t>
            </a:r>
          </a:p>
          <a:p>
            <a:pPr lvl="1"/>
            <a:r>
              <a:rPr lang="en-US" dirty="0" smtClean="0"/>
              <a:t>Gender Issue- Are young women likely to be unemployed than young man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762000" y="2209800"/>
          <a:ext cx="76200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Employment 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r>
              <a:rPr lang="en-US" dirty="0" smtClean="0"/>
              <a:t>Generally looking at the characteristics of the employed</a:t>
            </a:r>
          </a:p>
          <a:p>
            <a:r>
              <a:rPr lang="en-US" dirty="0" smtClean="0"/>
              <a:t>Gender issues include</a:t>
            </a:r>
          </a:p>
          <a:p>
            <a:pPr lvl="1"/>
            <a:r>
              <a:rPr lang="en-US" dirty="0" smtClean="0"/>
              <a:t>Do women have the same chances as men to be in managerial positions</a:t>
            </a:r>
          </a:p>
          <a:p>
            <a:pPr lvl="1"/>
            <a:r>
              <a:rPr lang="en-US" dirty="0" smtClean="0"/>
              <a:t>Are women more often than men found in in the informal employment </a:t>
            </a:r>
          </a:p>
          <a:p>
            <a:pPr lvl="1"/>
            <a:r>
              <a:rPr lang="en-US" dirty="0" smtClean="0"/>
              <a:t>Are women more likely than men to be in vulnerable employment</a:t>
            </a:r>
          </a:p>
          <a:p>
            <a:pPr lvl="1"/>
            <a:r>
              <a:rPr lang="en-US" dirty="0" smtClean="0"/>
              <a:t>Do women and men have equal access to paid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772400" cy="792162"/>
          </a:xfrm>
        </p:spPr>
        <p:txBody>
          <a:bodyPr>
            <a:noAutofit/>
          </a:bodyPr>
          <a:lstStyle/>
          <a:p>
            <a:r>
              <a:rPr lang="en-US" sz="2400" dirty="0" smtClean="0"/>
              <a:t>Distribution of currently employed population by Occupational Category and Sex, 2011 LFCLS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066800"/>
                <a:gridCol w="853440"/>
                <a:gridCol w="1554480"/>
                <a:gridCol w="1554480"/>
              </a:tblGrid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Occupation Category</a:t>
                      </a: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Male</a:t>
                      </a: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Female</a:t>
                      </a:r>
                      <a:endParaRPr lang="en-US" sz="1600" b="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TOTAL</a:t>
                      </a:r>
                      <a:endParaRPr lang="en-US" sz="160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Managers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20.6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58 747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Professionals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47.7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52.3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214 370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Technicians and associate professionals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67.7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32.3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86 013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Clerical support workers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62.4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37.6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68 007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Service and sales workers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46.9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53.1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572 777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Skilled agricultural, forestry and fishery workers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44.0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56.0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3 352 013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Craft and related trades workers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79.7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20.3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303 802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Plant and machine operators, and assemblers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93.6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6.4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162 111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Elementary occupations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605 018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Armed forces occupations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0.0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Times New Roman"/>
                          <a:cs typeface="Times New Roman"/>
                        </a:rPr>
                        <a:t>8 167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49.8</a:t>
                      </a:r>
                      <a:endParaRPr lang="en-US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50.2</a:t>
                      </a:r>
                      <a:endParaRPr lang="en-US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kumimoji="0" lang="en-US" sz="1000" b="1" kern="1200" dirty="0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000" b="1" kern="1200" dirty="0" smtClean="0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5 431 026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530</TotalTime>
  <Words>668</Words>
  <Application>Microsoft Office PowerPoint</Application>
  <PresentationFormat>On-screen Show (4:3)</PresentationFormat>
  <Paragraphs>195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Equity</vt:lpstr>
      <vt:lpstr>Bringing Gender Issues into  Statistics on Work</vt:lpstr>
      <vt:lpstr>Slide 2</vt:lpstr>
      <vt:lpstr>Presentation Outline</vt:lpstr>
      <vt:lpstr>Labour Force Participation</vt:lpstr>
      <vt:lpstr>2004 LFPR</vt:lpstr>
      <vt:lpstr>2011 LFPR</vt:lpstr>
      <vt:lpstr>Slide 7</vt:lpstr>
      <vt:lpstr>Employment Conditions</vt:lpstr>
      <vt:lpstr>Distribution of currently employed population by Occupational Category and Sex, 2011 LFCLS</vt:lpstr>
      <vt:lpstr>Informal Employment</vt:lpstr>
      <vt:lpstr>Distribution of Currently Employed Persons Aged 15 Years and Above by Status in Employment, 2011 LFCLS</vt:lpstr>
      <vt:lpstr>Distribution of Share of Women in Wage (paid) Employment in the Non-agriculture Sector by Industry, 2011 LFCLS</vt:lpstr>
      <vt:lpstr>Child Work</vt:lpstr>
      <vt:lpstr>Economic and Non-Economic Child Labour By sex, 2011 LFCLS</vt:lpstr>
      <vt:lpstr>School Attendance of Children in Economic Child Labour by Sex, 2011 LFCLS</vt:lpstr>
      <vt:lpstr>Proportion of Children aged 5-17 Years involved in Care Activities, 2011 LFCLS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Gender Statistics Drawn from Census Data</dc:title>
  <dc:creator>mwadiwa</dc:creator>
  <cp:lastModifiedBy>Mwadiwa</cp:lastModifiedBy>
  <cp:revision>51</cp:revision>
  <dcterms:created xsi:type="dcterms:W3CDTF">2012-11-23T12:41:26Z</dcterms:created>
  <dcterms:modified xsi:type="dcterms:W3CDTF">2012-12-03T19:19:41Z</dcterms:modified>
</cp:coreProperties>
</file>