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1" r:id="rId3"/>
    <p:sldId id="288" r:id="rId4"/>
    <p:sldId id="298" r:id="rId5"/>
    <p:sldId id="297" r:id="rId6"/>
    <p:sldId id="299" r:id="rId7"/>
    <p:sldId id="305" r:id="rId8"/>
    <p:sldId id="300" r:id="rId9"/>
    <p:sldId id="301" r:id="rId10"/>
    <p:sldId id="302" r:id="rId11"/>
    <p:sldId id="306" r:id="rId12"/>
    <p:sldId id="303" r:id="rId13"/>
    <p:sldId id="304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xmlns="" val="1"/>
    </p:ext>
    <p:ext uri="{D31A062A-798A-4329-ABDD-BBA856620510}">
      <p14:defaultImageDpi xmlns:p14="http://schemas.microsoft.com/office/powerpoint/2010/main" xmlns="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7458" autoAdjust="0"/>
  </p:normalViewPr>
  <p:slideViewPr>
    <p:cSldViewPr>
      <p:cViewPr>
        <p:scale>
          <a:sx n="80" d="100"/>
          <a:sy n="8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Uganda%20Trip\Pyramid%20-%20K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ganda%20Workshop\Pyramid%20-%20Kin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ganda%20Workshop\Pyramid%20-%20K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Sheet1!$C$24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cat>
            <c:strRef>
              <c:f>Sheet1!$B$25:$B$42</c:f>
              <c:strCache>
                <c:ptCount val="18"/>
                <c:pt idx="0">
                  <c:v>        0 - 4</c:v>
                </c:pt>
                <c:pt idx="1">
                  <c:v>        5 - 9</c:v>
                </c:pt>
                <c:pt idx="2">
                  <c:v>        10 - 14</c:v>
                </c:pt>
                <c:pt idx="3">
                  <c:v>        15 - 19</c:v>
                </c:pt>
                <c:pt idx="4">
                  <c:v>        20 - 24</c:v>
                </c:pt>
                <c:pt idx="5">
                  <c:v>        25 - 29</c:v>
                </c:pt>
                <c:pt idx="6">
                  <c:v>        30 - 34</c:v>
                </c:pt>
                <c:pt idx="7">
                  <c:v>        35 - 39</c:v>
                </c:pt>
                <c:pt idx="8">
                  <c:v>        40 - 44</c:v>
                </c:pt>
                <c:pt idx="9">
                  <c:v>        45 - 49</c:v>
                </c:pt>
                <c:pt idx="10">
                  <c:v>        50 - 54</c:v>
                </c:pt>
                <c:pt idx="11">
                  <c:v>        55 - 59</c:v>
                </c:pt>
                <c:pt idx="12">
                  <c:v>        60 - 64</c:v>
                </c:pt>
                <c:pt idx="13">
                  <c:v>        65 - 69</c:v>
                </c:pt>
                <c:pt idx="14">
                  <c:v>        70 - 74</c:v>
                </c:pt>
                <c:pt idx="15">
                  <c:v>        75 - 79</c:v>
                </c:pt>
                <c:pt idx="16">
                  <c:v>        80 - 84</c:v>
                </c:pt>
                <c:pt idx="17">
                  <c:v>        85 +</c:v>
                </c:pt>
              </c:strCache>
            </c:strRef>
          </c:cat>
          <c:val>
            <c:numRef>
              <c:f>Sheet1!$C$25:$C$42</c:f>
              <c:numCache>
                <c:formatCode>General</c:formatCode>
                <c:ptCount val="18"/>
                <c:pt idx="0">
                  <c:v>-9.0405235528684926</c:v>
                </c:pt>
                <c:pt idx="1">
                  <c:v>-7.5069293716286793</c:v>
                </c:pt>
                <c:pt idx="2">
                  <c:v>-6.3712912064637974</c:v>
                </c:pt>
                <c:pt idx="3">
                  <c:v>-4.8146366857900897</c:v>
                </c:pt>
                <c:pt idx="4">
                  <c:v>-4.2493202757043589</c:v>
                </c:pt>
                <c:pt idx="5">
                  <c:v>-4.0411321219880314</c:v>
                </c:pt>
                <c:pt idx="6">
                  <c:v>-3.1644039761092708</c:v>
                </c:pt>
                <c:pt idx="7">
                  <c:v>-2.4386911302644143</c:v>
                </c:pt>
                <c:pt idx="8">
                  <c:v>-1.6370587038363813</c:v>
                </c:pt>
                <c:pt idx="9">
                  <c:v>-1.2498439715826979</c:v>
                </c:pt>
                <c:pt idx="10">
                  <c:v>-0.94646876796852797</c:v>
                </c:pt>
                <c:pt idx="11">
                  <c:v>-0.91953006339222676</c:v>
                </c:pt>
                <c:pt idx="12">
                  <c:v>-0.65367940267891955</c:v>
                </c:pt>
                <c:pt idx="13">
                  <c:v>-0.5400876059730243</c:v>
                </c:pt>
                <c:pt idx="14">
                  <c:v>-0.34791811069056294</c:v>
                </c:pt>
                <c:pt idx="15">
                  <c:v>-0.34180910267066344</c:v>
                </c:pt>
                <c:pt idx="16">
                  <c:v>-0.16173326703064772</c:v>
                </c:pt>
                <c:pt idx="17">
                  <c:v>-0.21650448778921264</c:v>
                </c:pt>
              </c:numCache>
            </c:numRef>
          </c:val>
        </c:ser>
        <c:ser>
          <c:idx val="1"/>
          <c:order val="1"/>
          <c:tx>
            <c:strRef>
              <c:f>Sheet1!$D$24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Sheet1!$B$25:$B$42</c:f>
              <c:strCache>
                <c:ptCount val="18"/>
                <c:pt idx="0">
                  <c:v>        0 - 4</c:v>
                </c:pt>
                <c:pt idx="1">
                  <c:v>        5 - 9</c:v>
                </c:pt>
                <c:pt idx="2">
                  <c:v>        10 - 14</c:v>
                </c:pt>
                <c:pt idx="3">
                  <c:v>        15 - 19</c:v>
                </c:pt>
                <c:pt idx="4">
                  <c:v>        20 - 24</c:v>
                </c:pt>
                <c:pt idx="5">
                  <c:v>        25 - 29</c:v>
                </c:pt>
                <c:pt idx="6">
                  <c:v>        30 - 34</c:v>
                </c:pt>
                <c:pt idx="7">
                  <c:v>        35 - 39</c:v>
                </c:pt>
                <c:pt idx="8">
                  <c:v>        40 - 44</c:v>
                </c:pt>
                <c:pt idx="9">
                  <c:v>        45 - 49</c:v>
                </c:pt>
                <c:pt idx="10">
                  <c:v>        50 - 54</c:v>
                </c:pt>
                <c:pt idx="11">
                  <c:v>        55 - 59</c:v>
                </c:pt>
                <c:pt idx="12">
                  <c:v>        60 - 64</c:v>
                </c:pt>
                <c:pt idx="13">
                  <c:v>        65 - 69</c:v>
                </c:pt>
                <c:pt idx="14">
                  <c:v>        70 - 74</c:v>
                </c:pt>
                <c:pt idx="15">
                  <c:v>        75 - 79</c:v>
                </c:pt>
                <c:pt idx="16">
                  <c:v>        80 - 84</c:v>
                </c:pt>
                <c:pt idx="17">
                  <c:v>        85 +</c:v>
                </c:pt>
              </c:strCache>
            </c:strRef>
          </c:cat>
          <c:val>
            <c:numRef>
              <c:f>Sheet1!$D$25:$D$42</c:f>
              <c:numCache>
                <c:formatCode>General</c:formatCode>
                <c:ptCount val="18"/>
                <c:pt idx="0">
                  <c:v>9.2742436294160679</c:v>
                </c:pt>
                <c:pt idx="1">
                  <c:v>7.6896322361627467</c:v>
                </c:pt>
                <c:pt idx="2">
                  <c:v>6.5112154703088985</c:v>
                </c:pt>
                <c:pt idx="3">
                  <c:v>5.0055082111751945</c:v>
                </c:pt>
                <c:pt idx="4">
                  <c:v>5.2506302149049535</c:v>
                </c:pt>
                <c:pt idx="5">
                  <c:v>4.3649794975162042</c:v>
                </c:pt>
                <c:pt idx="6">
                  <c:v>3.1040755788440584</c:v>
                </c:pt>
                <c:pt idx="7">
                  <c:v>2.2582344531575145</c:v>
                </c:pt>
                <c:pt idx="8">
                  <c:v>1.6664845363597147</c:v>
                </c:pt>
                <c:pt idx="9">
                  <c:v>1.3137087538976016</c:v>
                </c:pt>
                <c:pt idx="10">
                  <c:v>1.0649804146446447</c:v>
                </c:pt>
                <c:pt idx="11">
                  <c:v>1.0149191924357734</c:v>
                </c:pt>
                <c:pt idx="12">
                  <c:v>0.7308503195104471</c:v>
                </c:pt>
                <c:pt idx="13">
                  <c:v>0.61127387118200593</c:v>
                </c:pt>
                <c:pt idx="14">
                  <c:v>0.44420882361490766</c:v>
                </c:pt>
                <c:pt idx="15">
                  <c:v>0.45220649441958433</c:v>
                </c:pt>
                <c:pt idx="16">
                  <c:v>0.25217922927946562</c:v>
                </c:pt>
                <c:pt idx="17">
                  <c:v>0.34910726874023762</c:v>
                </c:pt>
              </c:numCache>
            </c:numRef>
          </c:val>
        </c:ser>
        <c:gapWidth val="0"/>
        <c:overlap val="100"/>
        <c:axId val="131495808"/>
        <c:axId val="132612096"/>
      </c:barChart>
      <c:catAx>
        <c:axId val="1314958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r>
                  <a:rPr lang="en-US">
                    <a:latin typeface="Arial" pitchFamily="34" charset="0"/>
                    <a:cs typeface="Arial" pitchFamily="34" charset="0"/>
                  </a:rPr>
                  <a:t>Age group</a:t>
                </a:r>
              </a:p>
            </c:rich>
          </c:tx>
          <c:layout/>
        </c:title>
        <c:tickLblPos val="low"/>
        <c:spPr>
          <a:ln>
            <a:solidFill>
              <a:schemeClr val="tx1"/>
            </a:solidFill>
          </a:ln>
        </c:spPr>
        <c:crossAx val="132612096"/>
        <c:crosses val="autoZero"/>
        <c:auto val="1"/>
        <c:lblAlgn val="ctr"/>
        <c:lblOffset val="100"/>
      </c:catAx>
      <c:valAx>
        <c:axId val="132612096"/>
        <c:scaling>
          <c:orientation val="minMax"/>
          <c:max val="10"/>
        </c:scaling>
        <c:axPos val="b"/>
        <c:majorGridlines/>
        <c:title>
          <c:tx>
            <c:rich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r>
                  <a:rPr lang="en-US" b="1">
                    <a:latin typeface="Arial" pitchFamily="34" charset="0"/>
                    <a:cs typeface="Arial" pitchFamily="34" charset="0"/>
                  </a:rPr>
                  <a:t>Percentage of Population</a:t>
                </a:r>
              </a:p>
            </c:rich>
          </c:tx>
          <c:layout>
            <c:manualLayout>
              <c:xMode val="edge"/>
              <c:yMode val="edge"/>
              <c:x val="0.45787302425613913"/>
              <c:y val="0.9087091650502015"/>
            </c:manualLayout>
          </c:layout>
        </c:title>
        <c:numFmt formatCode="0;0" sourceLinked="0"/>
        <c:tickLblPos val="low"/>
        <c:crossAx val="131495808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.24921496999175771"/>
          <c:y val="0.95145399301077682"/>
          <c:w val="0.59964754766226869"/>
          <c:h val="3.6451289158831432E-2"/>
        </c:manualLayout>
      </c:layout>
      <c:txPr>
        <a:bodyPr/>
        <a:lstStyle/>
        <a:p>
          <a:pPr>
            <a:defRPr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Sheet3!$A$3</c:f>
              <c:strCache>
                <c:ptCount val="1"/>
                <c:pt idx="0">
                  <c:v>Male</c:v>
                </c:pt>
              </c:strCache>
            </c:strRef>
          </c:tx>
          <c:dLbls>
            <c:showVal val="1"/>
          </c:dLbls>
          <c:cat>
            <c:strRef>
              <c:f>Sheet3!$B$2:$F$2</c:f>
              <c:strCache>
                <c:ptCount val="5"/>
                <c:pt idx="0">
                  <c:v>Neonatal mortality</c:v>
                </c:pt>
                <c:pt idx="1">
                  <c:v>Post - neonatal mortality</c:v>
                </c:pt>
                <c:pt idx="2">
                  <c:v>Infant mortality</c:v>
                </c:pt>
                <c:pt idx="3">
                  <c:v>Child mortality</c:v>
                </c:pt>
                <c:pt idx="4">
                  <c:v>Under-5 mortality</c:v>
                </c:pt>
              </c:strCache>
            </c:strRef>
          </c:cat>
          <c:val>
            <c:numRef>
              <c:f>Sheet3!$B$3:$F$3</c:f>
              <c:numCache>
                <c:formatCode>General</c:formatCode>
                <c:ptCount val="5"/>
                <c:pt idx="0">
                  <c:v>39</c:v>
                </c:pt>
                <c:pt idx="1">
                  <c:v>42</c:v>
                </c:pt>
                <c:pt idx="2">
                  <c:v>81</c:v>
                </c:pt>
                <c:pt idx="3">
                  <c:v>62</c:v>
                </c:pt>
                <c:pt idx="4">
                  <c:v>138</c:v>
                </c:pt>
              </c:numCache>
            </c:numRef>
          </c:val>
        </c:ser>
        <c:ser>
          <c:idx val="1"/>
          <c:order val="1"/>
          <c:tx>
            <c:strRef>
              <c:f>Sheet3!$A$4</c:f>
              <c:strCache>
                <c:ptCount val="1"/>
                <c:pt idx="0">
                  <c:v>Female</c:v>
                </c:pt>
              </c:strCache>
            </c:strRef>
          </c:tx>
          <c:dLbls>
            <c:showVal val="1"/>
          </c:dLbls>
          <c:cat>
            <c:strRef>
              <c:f>Sheet3!$B$2:$F$2</c:f>
              <c:strCache>
                <c:ptCount val="5"/>
                <c:pt idx="0">
                  <c:v>Neonatal mortality</c:v>
                </c:pt>
                <c:pt idx="1">
                  <c:v>Post - neonatal mortality</c:v>
                </c:pt>
                <c:pt idx="2">
                  <c:v>Infant mortality</c:v>
                </c:pt>
                <c:pt idx="3">
                  <c:v>Child mortality</c:v>
                </c:pt>
                <c:pt idx="4">
                  <c:v>Under-5 mortality</c:v>
                </c:pt>
              </c:strCache>
            </c:strRef>
          </c:cat>
          <c:val>
            <c:numRef>
              <c:f>Sheet3!$B$4:$F$4</c:f>
              <c:numCache>
                <c:formatCode>General</c:formatCode>
                <c:ptCount val="5"/>
                <c:pt idx="0">
                  <c:v>27</c:v>
                </c:pt>
                <c:pt idx="1">
                  <c:v>38</c:v>
                </c:pt>
                <c:pt idx="2">
                  <c:v>65</c:v>
                </c:pt>
                <c:pt idx="3">
                  <c:v>55</c:v>
                </c:pt>
                <c:pt idx="4">
                  <c:v>117</c:v>
                </c:pt>
              </c:numCache>
            </c:numRef>
          </c:val>
        </c:ser>
        <c:axId val="132662016"/>
        <c:axId val="132663552"/>
      </c:barChart>
      <c:catAx>
        <c:axId val="132662016"/>
        <c:scaling>
          <c:orientation val="minMax"/>
        </c:scaling>
        <c:axPos val="b"/>
        <c:tickLblPos val="nextTo"/>
        <c:crossAx val="132663552"/>
        <c:crosses val="autoZero"/>
        <c:auto val="1"/>
        <c:lblAlgn val="ctr"/>
        <c:lblOffset val="100"/>
      </c:catAx>
      <c:valAx>
        <c:axId val="132663552"/>
        <c:scaling>
          <c:orientation val="minMax"/>
        </c:scaling>
        <c:axPos val="l"/>
        <c:majorGridlines/>
        <c:numFmt formatCode="General" sourceLinked="1"/>
        <c:tickLblPos val="nextTo"/>
        <c:crossAx val="1326620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315510392282046"/>
          <c:y val="3.7008398950131235E-2"/>
          <c:w val="0.7150656167979007"/>
          <c:h val="0.80880262467191599"/>
        </c:manualLayout>
      </c:layout>
      <c:lineChart>
        <c:grouping val="standard"/>
        <c:ser>
          <c:idx val="0"/>
          <c:order val="0"/>
          <c:tx>
            <c:strRef>
              <c:f>Sheet4!$B$23</c:f>
              <c:strCache>
                <c:ptCount val="1"/>
                <c:pt idx="0">
                  <c:v>Women</c:v>
                </c:pt>
              </c:strCache>
            </c:strRef>
          </c:tx>
          <c:dLbls>
            <c:dLbl>
              <c:idx val="1"/>
              <c:layout>
                <c:manualLayout>
                  <c:x val="-1.388888888888891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1.1111111111111125E-2"/>
                  <c:y val="-4.243778136006695E-17"/>
                </c:manualLayout>
              </c:layout>
              <c:showVal val="1"/>
            </c:dLbl>
            <c:dLbl>
              <c:idx val="5"/>
              <c:layout>
                <c:manualLayout>
                  <c:x val="-1.6666666666666691E-2"/>
                  <c:y val="-4.6296296296296363E-2"/>
                </c:manualLayout>
              </c:layout>
              <c:showVal val="1"/>
            </c:dLbl>
            <c:dLbl>
              <c:idx val="6"/>
              <c:layout>
                <c:manualLayout>
                  <c:x val="-8.3333333333332465E-3"/>
                  <c:y val="-1.3888888888888914E-2"/>
                </c:manualLayout>
              </c:layout>
              <c:showVal val="1"/>
            </c:dLbl>
            <c:txPr>
              <a:bodyPr/>
              <a:lstStyle/>
              <a:p>
                <a:pPr>
                  <a:defRPr sz="700">
                    <a:latin typeface="Century Gothic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Sheet4!$A$24:$A$30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Sheet4!$B$24:$B$30</c:f>
              <c:numCache>
                <c:formatCode>General</c:formatCode>
                <c:ptCount val="7"/>
                <c:pt idx="0">
                  <c:v>4.2</c:v>
                </c:pt>
                <c:pt idx="1">
                  <c:v>6.4</c:v>
                </c:pt>
                <c:pt idx="2">
                  <c:v>13.5</c:v>
                </c:pt>
                <c:pt idx="3">
                  <c:v>20.7</c:v>
                </c:pt>
                <c:pt idx="4">
                  <c:v>23.8</c:v>
                </c:pt>
                <c:pt idx="5">
                  <c:v>20.399999999999999</c:v>
                </c:pt>
                <c:pt idx="6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Sheet4!$C$23</c:f>
              <c:strCache>
                <c:ptCount val="1"/>
                <c:pt idx="0">
                  <c:v>Men</c:v>
                </c:pt>
              </c:strCache>
            </c:strRef>
          </c:tx>
          <c:dLbls>
            <c:dLbl>
              <c:idx val="3"/>
              <c:layout>
                <c:manualLayout>
                  <c:x val="-1.6666666666666691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3.6111111111111156E-2"/>
                  <c:y val="6.4814814814814922E-2"/>
                </c:manualLayout>
              </c:layout>
              <c:showVal val="1"/>
            </c:dLbl>
            <c:dLbl>
              <c:idx val="6"/>
              <c:layout>
                <c:manualLayout>
                  <c:x val="-4.4444444444444418E-2"/>
                  <c:y val="4.6296296296296377E-2"/>
                </c:manualLayout>
              </c:layout>
              <c:showVal val="1"/>
            </c:dLbl>
            <c:txPr>
              <a:bodyPr/>
              <a:lstStyle/>
              <a:p>
                <a:pPr>
                  <a:defRPr sz="700">
                    <a:latin typeface="Century Gothic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Sheet4!$A$24:$A$30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Sheet4!$C$24:$C$30</c:f>
              <c:numCache>
                <c:formatCode>General</c:formatCode>
                <c:ptCount val="7"/>
                <c:pt idx="0">
                  <c:v>1.3</c:v>
                </c:pt>
                <c:pt idx="1">
                  <c:v>2.8</c:v>
                </c:pt>
                <c:pt idx="2">
                  <c:v>6.9</c:v>
                </c:pt>
                <c:pt idx="3">
                  <c:v>10.8</c:v>
                </c:pt>
                <c:pt idx="4">
                  <c:v>18.100000000000001</c:v>
                </c:pt>
                <c:pt idx="5">
                  <c:v>20.9</c:v>
                </c:pt>
                <c:pt idx="6">
                  <c:v>14.9</c:v>
                </c:pt>
              </c:numCache>
            </c:numRef>
          </c:val>
        </c:ser>
        <c:marker val="1"/>
        <c:axId val="133067520"/>
        <c:axId val="133069440"/>
      </c:lineChart>
      <c:catAx>
        <c:axId val="133067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Age</a:t>
                </a:r>
              </a:p>
            </c:rich>
          </c:tx>
          <c:layout/>
        </c:title>
        <c:tickLblPos val="nextTo"/>
        <c:crossAx val="133069440"/>
        <c:crosses val="autoZero"/>
        <c:auto val="1"/>
        <c:lblAlgn val="ctr"/>
        <c:lblOffset val="100"/>
      </c:catAx>
      <c:valAx>
        <c:axId val="1330694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</c:title>
        <c:numFmt formatCode="General" sourceLinked="1"/>
        <c:tickLblPos val="nextTo"/>
        <c:crossAx val="1330675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0.05882</cdr:x>
      <cdr:y>0.94667</cdr:y>
    </cdr:from>
    <cdr:to>
      <cdr:x>0.34314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199" y="5791200"/>
          <a:ext cx="2209800" cy="30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Source:  Population Census 2008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2328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011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722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722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omalawi.m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demography@statistics.gov.mw" TargetMode="External"/><Relationship Id="rId4" Type="http://schemas.openxmlformats.org/officeDocument/2006/relationships/hyperlink" Target="mailto:enquiries@statistics.gov.m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371600"/>
            <a:ext cx="7315200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Century Gothic" pitchFamily="34" charset="0"/>
              </a:rPr>
              <a:t>BRINGING GENDER ISSUES INTO HEALTH STATISTICS</a:t>
            </a:r>
            <a:br>
              <a:rPr lang="en-US" sz="3600" dirty="0" smtClean="0">
                <a:latin typeface="Century Gothic" pitchFamily="34" charset="0"/>
              </a:rPr>
            </a:br>
            <a:r>
              <a:rPr lang="en-US" sz="3600" dirty="0" smtClean="0">
                <a:latin typeface="Century Gothic" pitchFamily="34" charset="0"/>
              </a:rPr>
              <a:t/>
            </a:r>
            <a:br>
              <a:rPr lang="en-US" sz="3600" dirty="0" smtClean="0">
                <a:latin typeface="Century Gothic" pitchFamily="34" charset="0"/>
              </a:rPr>
            </a:br>
            <a:r>
              <a:rPr lang="en-US" sz="3600" dirty="0" smtClean="0">
                <a:latin typeface="Century Gothic" pitchFamily="34" charset="0"/>
              </a:rPr>
              <a:t/>
            </a:r>
            <a:br>
              <a:rPr lang="en-US" sz="3600" dirty="0" smtClean="0">
                <a:latin typeface="Century Gothic" pitchFamily="34" charset="0"/>
              </a:rPr>
            </a:br>
            <a:r>
              <a:rPr lang="en-US" sz="3600" dirty="0" smtClean="0">
                <a:latin typeface="Century Gothic" pitchFamily="34" charset="0"/>
              </a:rPr>
              <a:t/>
            </a:r>
            <a:br>
              <a:rPr lang="en-US" sz="3600" dirty="0" smtClean="0">
                <a:latin typeface="Century Gothic" pitchFamily="34" charset="0"/>
              </a:rPr>
            </a:br>
            <a:r>
              <a:rPr lang="en-US" sz="3600" dirty="0" smtClean="0">
                <a:latin typeface="Century Gothic" pitchFamily="34" charset="0"/>
              </a:rPr>
              <a:t>THE MALAWI EXPERIENCE</a:t>
            </a:r>
            <a:endParaRPr lang="en-US" sz="3600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114800" y="5562600"/>
            <a:ext cx="4800600" cy="10668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Kingsley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Manda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National Statistical Office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MALAWI</a:t>
            </a:r>
          </a:p>
        </p:txBody>
      </p:sp>
      <p:pic>
        <p:nvPicPr>
          <p:cNvPr id="4" name="Picture 3" descr="Malawi Coat of Arm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0749" y="0"/>
            <a:ext cx="588426" cy="6047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0" y="533400"/>
            <a:ext cx="2366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Century Gothic" pitchFamily="34" charset="0"/>
              </a:rPr>
              <a:t>Government of Malawi</a:t>
            </a:r>
          </a:p>
          <a:p>
            <a:pPr algn="ctr"/>
            <a:r>
              <a:rPr lang="en-US" sz="1400" dirty="0" smtClean="0">
                <a:latin typeface="Century Gothic" pitchFamily="34" charset="0"/>
              </a:rPr>
              <a:t>National Statistical Office</a:t>
            </a:r>
            <a:endParaRPr lang="en-US" sz="1400" dirty="0">
              <a:latin typeface="Century Gothic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HEALTH MANAGEMENT INFORMATION SYSTEM (HMIS)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610410"/>
            <a:ext cx="71628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Another major source of health statistics aggregated sex</a:t>
            </a:r>
          </a:p>
          <a:p>
            <a:pPr>
              <a:buFontTx/>
              <a:buChar char="-"/>
            </a:pPr>
            <a:endParaRPr lang="en-US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Established in 2002 by Government of Malawi</a:t>
            </a:r>
          </a:p>
          <a:p>
            <a:pPr>
              <a:buFontTx/>
              <a:buChar char="-"/>
            </a:pPr>
            <a:endParaRPr lang="en-US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Implemented by the Ministry of Health through</a:t>
            </a:r>
          </a:p>
          <a:p>
            <a:pPr lvl="1">
              <a:buFontTx/>
              <a:buChar char="-"/>
            </a:pPr>
            <a:endParaRPr lang="en-US" b="1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Century Gothic" pitchFamily="34" charset="0"/>
              </a:rPr>
              <a:t>Government health facilities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Century Gothic" pitchFamily="34" charset="0"/>
              </a:rPr>
              <a:t>Non Governmental/Private health facilities</a:t>
            </a:r>
          </a:p>
          <a:p>
            <a:pPr lvl="1">
              <a:buFont typeface="Wingdings" pitchFamily="2" charset="2"/>
              <a:buChar char="Ø"/>
            </a:pPr>
            <a:endParaRPr lang="en-US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They submit reports to District Health Office (DHO)</a:t>
            </a:r>
          </a:p>
          <a:p>
            <a:pPr>
              <a:buFontTx/>
              <a:buChar char="-"/>
            </a:pPr>
            <a:endParaRPr lang="en-US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DHO submit reports to Ministry headquarters</a:t>
            </a:r>
          </a:p>
          <a:p>
            <a:pPr>
              <a:buFontTx/>
              <a:buChar char="-"/>
            </a:pPr>
            <a:endParaRPr lang="en-US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Century Gothic" pitchFamily="34" charset="0"/>
              </a:rPr>
              <a:t>Collects, among other information:</a:t>
            </a:r>
          </a:p>
          <a:p>
            <a:pPr>
              <a:buFontTx/>
              <a:buChar char="-"/>
            </a:pPr>
            <a:endParaRPr lang="en-US" sz="1100" b="1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Century Gothic" pitchFamily="34" charset="0"/>
              </a:rPr>
              <a:t> Information related to disease surveillance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Century Gothic" pitchFamily="34" charset="0"/>
              </a:rPr>
              <a:t> Vital statistics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Century Gothic" pitchFamily="34" charset="0"/>
              </a:rPr>
              <a:t> Maternal and child and reproductive health indicators</a:t>
            </a:r>
            <a:endParaRPr lang="en-US" b="1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MALAWI NATIONAL REGISTRATION BUREAU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Another source of health statistics aggregated by sex</a:t>
            </a:r>
          </a:p>
          <a:p>
            <a:pPr>
              <a:buFontTx/>
              <a:buChar char="-"/>
            </a:pPr>
            <a:endParaRPr lang="en-US" sz="24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Officially set up in 2007and launched in 2012</a:t>
            </a:r>
          </a:p>
          <a:p>
            <a:pPr>
              <a:buFontTx/>
              <a:buChar char="-"/>
            </a:pPr>
            <a:endParaRPr lang="en-US" sz="24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Mandated to establish the National Registration and Identification System (NRIS) for Malawi</a:t>
            </a:r>
          </a:p>
          <a:p>
            <a:pPr>
              <a:buFontTx/>
              <a:buChar char="-"/>
            </a:pPr>
            <a:endParaRPr lang="en-US" sz="24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works hand in hand with the Ministry of Health</a:t>
            </a:r>
          </a:p>
          <a:p>
            <a:pPr>
              <a:buFontTx/>
              <a:buChar char="-"/>
            </a:pPr>
            <a:endParaRPr lang="en-US" sz="24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Register children within 6 weeks of birth</a:t>
            </a:r>
          </a:p>
          <a:p>
            <a:pPr>
              <a:buFontTx/>
              <a:buChar char="-"/>
            </a:pPr>
            <a:endParaRPr lang="en-US" sz="24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latin typeface="Century Gothic" pitchFamily="34" charset="0"/>
              </a:rPr>
              <a:t>mainstreams birth registration into immunization and antenatal care programs</a:t>
            </a:r>
          </a:p>
          <a:p>
            <a:pPr>
              <a:buFontTx/>
              <a:buChar char="-"/>
            </a:pPr>
            <a:endParaRPr lang="en-US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772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CHALLENGES/ISSUES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609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b="1" dirty="0" smtClean="0">
                <a:latin typeface="Century Gothic" pitchFamily="34" charset="0"/>
              </a:rPr>
              <a:t>Health surveys focuses on a particular group.</a:t>
            </a:r>
          </a:p>
          <a:p>
            <a:pPr>
              <a:buFont typeface="Wingdings" pitchFamily="2" charset="2"/>
              <a:buChar char="Ø"/>
            </a:pPr>
            <a:endParaRPr lang="en-US" sz="12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entury Gothic" pitchFamily="34" charset="0"/>
              </a:rPr>
              <a:t> e.g. MICS and DHS mainly focuses on monitoring the situation of women and children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964353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b="1" dirty="0" smtClean="0">
                <a:latin typeface="Century Gothic" pitchFamily="34" charset="0"/>
              </a:rPr>
              <a:t>Health Management Information System (HMIS)</a:t>
            </a:r>
          </a:p>
          <a:p>
            <a:pPr>
              <a:buFont typeface="Wingdings" pitchFamily="2" charset="2"/>
              <a:buChar char="Ø"/>
            </a:pPr>
            <a:endParaRPr lang="en-US" sz="1200" b="1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entury Gothic" pitchFamily="34" charset="0"/>
              </a:rPr>
              <a:t>Unavailability of people with prerequisite skills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Century Gothic" pitchFamily="34" charset="0"/>
              </a:rPr>
              <a:t> Lack of computers at hospital and health center level for data entry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entury Gothic" pitchFamily="34" charset="0"/>
              </a:rPr>
              <a:t> These challenges affect data  quality</a:t>
            </a:r>
          </a:p>
          <a:p>
            <a:pPr lvl="1"/>
            <a:endParaRPr lang="en-US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400" b="1" dirty="0" smtClean="0">
                <a:latin typeface="Century Gothic" pitchFamily="34" charset="0"/>
              </a:rPr>
              <a:t>Completeness of data</a:t>
            </a:r>
          </a:p>
          <a:p>
            <a:pPr lvl="1">
              <a:buFont typeface="Wingdings" pitchFamily="2" charset="2"/>
              <a:buChar char="ü"/>
            </a:pPr>
            <a:endParaRPr lang="en-US" sz="1200" b="1" dirty="0" smtClean="0">
              <a:latin typeface="Century Gothic" pitchFamily="34" charset="0"/>
            </a:endParaRPr>
          </a:p>
          <a:p>
            <a:pPr lvl="2">
              <a:buFontTx/>
              <a:buChar char="-"/>
            </a:pPr>
            <a:r>
              <a:rPr lang="en-US" dirty="0" smtClean="0">
                <a:latin typeface="Century Gothic" pitchFamily="34" charset="0"/>
              </a:rPr>
              <a:t>Not all health facilities are submitting reports to district health office</a:t>
            </a:r>
          </a:p>
          <a:p>
            <a:pPr lvl="2">
              <a:buFontTx/>
              <a:buChar char="-"/>
            </a:pPr>
            <a:r>
              <a:rPr lang="en-US" dirty="0" smtClean="0">
                <a:latin typeface="Century Gothic" pitchFamily="34" charset="0"/>
              </a:rPr>
              <a:t>Not all data elements are reported by those facilities that report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b="1" dirty="0" smtClean="0">
                <a:latin typeface="Century Gothic" pitchFamily="34" charset="0"/>
              </a:rPr>
              <a:t>Timeliness of reporting</a:t>
            </a:r>
          </a:p>
          <a:p>
            <a:pPr lvl="1"/>
            <a:endParaRPr lang="en-US" sz="1200" b="1" dirty="0" smtClean="0">
              <a:latin typeface="Century Gothic" pitchFamily="34" charset="0"/>
            </a:endParaRPr>
          </a:p>
          <a:p>
            <a:pPr lvl="2"/>
            <a:r>
              <a:rPr lang="en-US" dirty="0" smtClean="0">
                <a:latin typeface="Century Gothic" pitchFamily="34" charset="0"/>
              </a:rPr>
              <a:t>-Facilities send Quarterly Reports to DHO late</a:t>
            </a:r>
          </a:p>
          <a:p>
            <a:pPr lvl="2"/>
            <a:r>
              <a:rPr lang="en-US" dirty="0" smtClean="0">
                <a:latin typeface="Century Gothic" pitchFamily="34" charset="0"/>
              </a:rPr>
              <a:t>-DHOs send reports to Headquarters late</a:t>
            </a:r>
          </a:p>
          <a:p>
            <a:pPr lvl="2"/>
            <a:r>
              <a:rPr lang="en-US" dirty="0" smtClean="0">
                <a:latin typeface="Century Gothic" pitchFamily="34" charset="0"/>
              </a:rPr>
              <a:t>-HMIS has been unable to provide data timely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SUGGESTIONS</a:t>
            </a:r>
            <a:endParaRPr lang="en-US" sz="3200" b="1" dirty="0">
              <a:latin typeface="Century Gothic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4478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sz="2400" b="1" dirty="0" smtClean="0">
                <a:latin typeface="Century Gothic" pitchFamily="34" charset="0"/>
              </a:rPr>
              <a:t>Need to have a Comparative Evaluation of Indicators for Gender Equity and Health</a:t>
            </a:r>
          </a:p>
          <a:p>
            <a:endParaRPr lang="en-US" sz="2400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GB" sz="2400" b="1" dirty="0" smtClean="0">
                <a:latin typeface="Century Gothic" pitchFamily="34" charset="0"/>
              </a:rPr>
              <a:t> developing a core set of gender and health indicators that can be used for comparisons across peer countries and communities</a:t>
            </a:r>
          </a:p>
          <a:p>
            <a:pPr>
              <a:buFontTx/>
              <a:buChar char="-"/>
            </a:pPr>
            <a:endParaRPr lang="en-GB" sz="2400" b="1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en-GB" sz="2400" b="1" dirty="0" smtClean="0">
                <a:latin typeface="Century Gothic" pitchFamily="34" charset="0"/>
              </a:rPr>
              <a:t>Establish statistical unit within CSO’s to coordinate collection gender related statistics</a:t>
            </a:r>
            <a:endParaRPr lang="en-US" sz="24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752600"/>
            <a:ext cx="7467600" cy="2819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Thank You for Listening!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5257800"/>
            <a:ext cx="48574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 pitchFamily="34" charset="0"/>
              </a:rPr>
              <a:t>Visit our website: </a:t>
            </a:r>
            <a:r>
              <a:rPr lang="en-US" sz="2000" b="1" u="sng" dirty="0" smtClean="0">
                <a:solidFill>
                  <a:srgbClr val="0070C0"/>
                </a:solidFill>
                <a:latin typeface="Century Gothic" pitchFamily="34" charset="0"/>
                <a:hlinkClick r:id="rId3"/>
              </a:rPr>
              <a:t>www.nsomalawi.mw</a:t>
            </a:r>
            <a:endParaRPr lang="en-US" sz="2000" b="1" u="sng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endParaRPr lang="en-US" sz="2000" b="1" u="sng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r>
              <a:rPr lang="en-US" sz="2000" b="1" dirty="0" smtClean="0">
                <a:latin typeface="Century Gothic" pitchFamily="34" charset="0"/>
              </a:rPr>
              <a:t>Email:   </a:t>
            </a:r>
            <a:r>
              <a:rPr lang="en-US" sz="2000" b="1" u="sng" dirty="0" smtClean="0">
                <a:solidFill>
                  <a:srgbClr val="0070C0"/>
                </a:solidFill>
                <a:latin typeface="Century Gothic" pitchFamily="34" charset="0"/>
                <a:hlinkClick r:id="rId4"/>
              </a:rPr>
              <a:t>enquiries@statistics.gov.mw</a:t>
            </a:r>
            <a:endParaRPr lang="en-US" sz="2000" b="1" u="sng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entury Gothic" pitchFamily="34" charset="0"/>
              </a:rPr>
              <a:t>           </a:t>
            </a:r>
            <a:r>
              <a:rPr lang="en-US" sz="2000" b="1" u="sng" dirty="0" smtClean="0">
                <a:solidFill>
                  <a:srgbClr val="0070C0"/>
                </a:solidFill>
                <a:latin typeface="Century Gothic" pitchFamily="34" charset="0"/>
                <a:hlinkClick r:id="rId5"/>
              </a:rPr>
              <a:t>demography@statistics.gov.mw</a:t>
            </a:r>
            <a:endParaRPr lang="en-US" sz="2000" b="1" u="sng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dminstrative Boundaries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2209800" y="304800"/>
            <a:ext cx="4876800" cy="6906239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0"/>
            <a:ext cx="80772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entury Gothic" pitchFamily="34" charset="0"/>
              </a:rPr>
              <a:t>Malawi – Geographic Location</a:t>
            </a:r>
            <a:endParaRPr lang="en-US" sz="3200" b="1" dirty="0">
              <a:latin typeface="Century Gothic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077200" cy="609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Population structure, Malawi (2008)</a:t>
            </a:r>
            <a:endParaRPr lang="en-US" sz="3200" dirty="0">
              <a:latin typeface="Century Gothic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62008" y="6248400"/>
            <a:ext cx="2133600" cy="365125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3</a:t>
            </a:r>
            <a:endParaRPr lang="en-US" dirty="0">
              <a:latin typeface="Century Gothic" pitchFamily="34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533401" y="762000"/>
          <a:ext cx="7772399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71101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62008" y="624840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>
                <a:latin typeface="Century Gothic" pitchFamily="34" charset="0"/>
              </a:rPr>
              <a:pPr/>
              <a:t>4</a:t>
            </a:fld>
            <a:endParaRPr lang="en-US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8229600" cy="762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POPULATION AND SEX RATIO</a:t>
            </a:r>
            <a:endParaRPr lang="en-US" sz="3200" b="1" dirty="0">
              <a:latin typeface="Century Gothic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676400"/>
          <a:ext cx="4800600" cy="4038600"/>
        </p:xfrm>
        <a:graphic>
          <a:graphicData uri="http://schemas.openxmlformats.org/drawingml/2006/table">
            <a:tbl>
              <a:tblPr/>
              <a:tblGrid>
                <a:gridCol w="1889031"/>
                <a:gridCol w="1416772"/>
                <a:gridCol w="1494797"/>
              </a:tblGrid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Sex ratio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Malawi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48.6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51.4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Rural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84.7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Rural 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48.3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Rural 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51.7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Urban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15.3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Urban 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50.6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102.6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Urban 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49.4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685800" y="5867400"/>
            <a:ext cx="2209848" cy="3169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latin typeface="Century Gothic" pitchFamily="34" charset="0"/>
              </a:rPr>
              <a:t>Source:  Population Census 2008</a:t>
            </a:r>
            <a:endParaRPr lang="en-US" sz="11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1752600"/>
            <a:ext cx="342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entury Gothic" pitchFamily="34" charset="0"/>
              </a:rPr>
              <a:t>Population 2008 – 13.1 Million</a:t>
            </a:r>
          </a:p>
          <a:p>
            <a:endParaRPr lang="en-US" sz="2000" dirty="0" smtClean="0">
              <a:latin typeface="Century Gothic" pitchFamily="34" charset="0"/>
            </a:endParaRPr>
          </a:p>
          <a:p>
            <a:r>
              <a:rPr lang="en-US" sz="2000" dirty="0" smtClean="0">
                <a:latin typeface="Century Gothic" pitchFamily="34" charset="0"/>
              </a:rPr>
              <a:t>Projected 2012 – 14.8 Million</a:t>
            </a:r>
          </a:p>
          <a:p>
            <a:endParaRPr lang="en-US" sz="20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endParaRPr lang="en-US" sz="2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0229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244334"/>
            <a:ext cx="8839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latin typeface="Century Gothic" pitchFamily="34" charset="0"/>
            </a:endParaRPr>
          </a:p>
          <a:p>
            <a:endParaRPr lang="en-US" b="1" dirty="0" smtClean="0">
              <a:latin typeface="Century Gothic" pitchFamily="34" charset="0"/>
            </a:endParaRPr>
          </a:p>
          <a:p>
            <a:endParaRPr lang="en-US" b="1" dirty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8077200" cy="3048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MAJOR SOURCES OF GENDER STATISTICS IN HEALTH</a:t>
            </a:r>
            <a:br>
              <a:rPr lang="en-US" sz="3200" b="1" dirty="0" smtClean="0">
                <a:latin typeface="Century Gothic" pitchFamily="34" charset="0"/>
              </a:rPr>
            </a:br>
            <a:r>
              <a:rPr lang="en-US" sz="3200" b="1" dirty="0" smtClean="0">
                <a:latin typeface="Century Gothic" pitchFamily="34" charset="0"/>
              </a:rPr>
              <a:t/>
            </a:r>
            <a:br>
              <a:rPr lang="en-US" sz="3200" b="1" dirty="0" smtClean="0">
                <a:latin typeface="Century Gothic" pitchFamily="34" charset="0"/>
              </a:rPr>
            </a:br>
            <a:r>
              <a:rPr lang="en-US" sz="3200" b="1" dirty="0" smtClean="0">
                <a:latin typeface="Century Gothic" pitchFamily="34" charset="0"/>
              </a:rPr>
              <a:t>- </a:t>
            </a:r>
            <a:r>
              <a:rPr lang="en-US" sz="2800" b="1" dirty="0">
                <a:latin typeface="Century Gothic" pitchFamily="34" charset="0"/>
              </a:rPr>
              <a:t>HEALTH RELATED </a:t>
            </a:r>
            <a:r>
              <a:rPr lang="en-US" sz="2800" b="1" dirty="0" smtClean="0">
                <a:latin typeface="Century Gothic" pitchFamily="34" charset="0"/>
              </a:rPr>
              <a:t>STUDIES</a:t>
            </a:r>
            <a:br>
              <a:rPr lang="en-US" sz="2800" b="1" dirty="0" smtClean="0">
                <a:latin typeface="Century Gothic" pitchFamily="34" charset="0"/>
              </a:rPr>
            </a:br>
            <a:r>
              <a:rPr lang="en-US" sz="2800" b="1" dirty="0">
                <a:latin typeface="Century Gothic" pitchFamily="34" charset="0"/>
              </a:rPr>
              <a:t/>
            </a:r>
            <a:br>
              <a:rPr lang="en-US" sz="2800" b="1" dirty="0">
                <a:latin typeface="Century Gothic" pitchFamily="34" charset="0"/>
              </a:rPr>
            </a:br>
            <a:r>
              <a:rPr lang="en-US" sz="2800" b="1" dirty="0" smtClean="0">
                <a:latin typeface="Century Gothic" pitchFamily="34" charset="0"/>
              </a:rPr>
              <a:t>   </a:t>
            </a:r>
            <a:r>
              <a:rPr lang="en-US" sz="2400" b="1" dirty="0" smtClean="0">
                <a:latin typeface="Century Gothic" pitchFamily="34" charset="0"/>
              </a:rPr>
              <a:t>Examples: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971800"/>
            <a:ext cx="8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US" sz="2800" dirty="0" smtClean="0">
              <a:latin typeface="Century Gothic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 Multiple Indicator Cluster Survey (MICS) 2006</a:t>
            </a:r>
          </a:p>
          <a:p>
            <a:pPr lvl="0" algn="just">
              <a:buFont typeface="Arial" pitchFamily="34" charset="0"/>
              <a:buChar char="•"/>
            </a:pPr>
            <a:endParaRPr lang="en-US" sz="2800" dirty="0" smtClean="0">
              <a:latin typeface="Century Gothic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Malawi Demographic and Health Survey (MDHS) - 1992, 2000, 2004, 2010</a:t>
            </a:r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>
                <a:latin typeface="Century Gothic" pitchFamily="34" charset="0"/>
              </a:rPr>
              <a:pPr/>
              <a:t>5</a:t>
            </a:fld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787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>
                <a:latin typeface="Century Gothic" pitchFamily="34" charset="0"/>
              </a:rPr>
              <a:pPr/>
              <a:t>6</a:t>
            </a:fld>
            <a:endParaRPr lang="en-US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4339"/>
            <a:ext cx="7696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EXAMPLES OF INDICATORS FROM HEALTH SURVEYS</a:t>
            </a:r>
          </a:p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10668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Early childhood  mortality rates by Gender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633478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Neonatal,  post-neonatal, infant,  child,  and  under-5  mortality  rates  for the  10-year  period preceding  the survey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867400"/>
            <a:ext cx="2361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Source: Malawi DHS 2010</a:t>
            </a:r>
            <a:endParaRPr lang="en-US" sz="1400" dirty="0">
              <a:latin typeface="Century Gothic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1066800" y="1524000"/>
          <a:ext cx="6934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112283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762000" y="-152400"/>
            <a:ext cx="8077200" cy="1143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EXAMPLES CONTINUED</a:t>
            </a:r>
            <a:endParaRPr lang="en-US" sz="3200" dirty="0">
              <a:latin typeface="Century Gothic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9906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Percentage  of children  age 12-23  months  by sex and type of vaccines received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905000"/>
          <a:ext cx="7924800" cy="1981200"/>
        </p:xfrm>
        <a:graphic>
          <a:graphicData uri="http://schemas.openxmlformats.org/drawingml/2006/table">
            <a:tbl>
              <a:tblPr/>
              <a:tblGrid>
                <a:gridCol w="764016"/>
                <a:gridCol w="640200"/>
                <a:gridCol w="826011"/>
                <a:gridCol w="826011"/>
                <a:gridCol w="678846"/>
                <a:gridCol w="822403"/>
                <a:gridCol w="822403"/>
                <a:gridCol w="822403"/>
                <a:gridCol w="822403"/>
                <a:gridCol w="900104"/>
              </a:tblGrid>
              <a:tr h="5957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BCG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DPT/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Pentavalent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(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DPT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HepB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–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Hib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Polio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Measles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96.6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96.6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95.4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92.7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73.8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95.8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86.1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91.7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96.7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74.3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95.6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85.1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94.3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4267200"/>
          <a:ext cx="3962399" cy="1581150"/>
        </p:xfrm>
        <a:graphic>
          <a:graphicData uri="http://schemas.openxmlformats.org/drawingml/2006/table">
            <a:tbl>
              <a:tblPr/>
              <a:tblGrid>
                <a:gridCol w="1066800"/>
                <a:gridCol w="1447800"/>
                <a:gridCol w="1447799"/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All basic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vaccinations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Number of children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1,895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80.8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1,880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6096000"/>
            <a:ext cx="2361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Source: Malawi DHS 2010</a:t>
            </a:r>
            <a:endParaRPr lang="en-US" sz="1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244334"/>
            <a:ext cx="8839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latin typeface="Century Gothic" pitchFamily="34" charset="0"/>
            </a:endParaRPr>
          </a:p>
          <a:p>
            <a:endParaRPr lang="en-US" b="1" dirty="0" smtClean="0">
              <a:latin typeface="Century Gothic" pitchFamily="34" charset="0"/>
            </a:endParaRPr>
          </a:p>
          <a:p>
            <a:endParaRPr lang="en-US" b="1" dirty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>
                <a:latin typeface="Century Gothic" pitchFamily="34" charset="0"/>
              </a:rPr>
              <a:pPr/>
              <a:t>8</a:t>
            </a:fld>
            <a:endParaRPr lang="en-US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04800"/>
            <a:ext cx="7620000" cy="609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EXAMPLES CONTINUED</a:t>
            </a:r>
            <a:endParaRPr lang="en-US" sz="3200" dirty="0"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0668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entury Gothic" pitchFamily="34" charset="0"/>
              </a:rPr>
              <a:t>Percentage  of women and men age 15-49 who have heard of AIDS</a:t>
            </a:r>
            <a:endParaRPr lang="en-US" b="1" dirty="0">
              <a:latin typeface="Century Gothic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1828800"/>
          <a:ext cx="6477000" cy="3733797"/>
        </p:xfrm>
        <a:graphic>
          <a:graphicData uri="http://schemas.openxmlformats.org/drawingml/2006/table">
            <a:tbl>
              <a:tblPr/>
              <a:tblGrid>
                <a:gridCol w="986972"/>
                <a:gridCol w="1375228"/>
                <a:gridCol w="1371600"/>
                <a:gridCol w="1427238"/>
                <a:gridCol w="1315962"/>
              </a:tblGrid>
              <a:tr h="5193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4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Have heard of AIDS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Number of 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Have heard of AIDS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Number of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Century Gothic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men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15-24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99.3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9,559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98.7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       2,987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15-19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5,005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98.2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       1,748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20-24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4,555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1,239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25-29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4,400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1,099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30-39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5,772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1,746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40-49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99.1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3,288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99.4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          986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5800" y="57912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Source: Malawi DHS 2010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56031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33400"/>
            <a:ext cx="7620000" cy="609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200" b="1" dirty="0" smtClean="0">
                <a:latin typeface="Century Gothic" pitchFamily="34" charset="0"/>
              </a:rPr>
              <a:t>EXAMPLES CONTINUED</a:t>
            </a:r>
            <a:endParaRPr lang="en-US" sz="32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447800"/>
            <a:ext cx="4156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 pitchFamily="34" charset="0"/>
              </a:rPr>
              <a:t>HIV Prevalence by Sex and Age</a:t>
            </a:r>
            <a:endParaRPr lang="en-US" sz="2000" dirty="0">
              <a:latin typeface="Century Gothic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3505200" y="2286000"/>
          <a:ext cx="5638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2209800"/>
          <a:ext cx="3048000" cy="3593685"/>
        </p:xfrm>
        <a:graphic>
          <a:graphicData uri="http://schemas.openxmlformats.org/drawingml/2006/table">
            <a:tbl>
              <a:tblPr/>
              <a:tblGrid>
                <a:gridCol w="457200"/>
                <a:gridCol w="762000"/>
                <a:gridCol w="609600"/>
                <a:gridCol w="685800"/>
                <a:gridCol w="533400"/>
              </a:tblGrid>
              <a:tr h="26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Women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Men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8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%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HIV positive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%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HIV positive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15-19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1,545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1,703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20-24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1,401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       1,176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25-29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13.5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1,407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1,041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30-34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20.7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937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  885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35-39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23.8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806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18.1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  757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40-44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533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20.9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  506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45-49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16.1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         462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14.9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          429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60198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Source: Malawi DHS 2010</a:t>
            </a:r>
            <a:endParaRPr lang="en-US" sz="1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713</Words>
  <Application>Microsoft Office PowerPoint</Application>
  <PresentationFormat>On-screen Show (4:3)</PresentationFormat>
  <Paragraphs>284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Training</vt:lpstr>
      <vt:lpstr>BRINGING GENDER ISSUES INTO HEALTH STATISTICS    THE MALAWI EXPERIENCE</vt:lpstr>
      <vt:lpstr>Malawi – Geographic Location</vt:lpstr>
      <vt:lpstr>Population structure, Malawi (2008)</vt:lpstr>
      <vt:lpstr>Slide 4</vt:lpstr>
      <vt:lpstr>MAJOR SOURCES OF GENDER STATISTICS IN HEALTH  - HEALTH RELATED STUDIES     Examples:</vt:lpstr>
      <vt:lpstr>Slide 6</vt:lpstr>
      <vt:lpstr>EXAMPLES CONTINUED</vt:lpstr>
      <vt:lpstr>Slide 8</vt:lpstr>
      <vt:lpstr>Slide 9</vt:lpstr>
      <vt:lpstr>HEALTH MANAGEMENT INFORMATION SYSTEM (HMIS)</vt:lpstr>
      <vt:lpstr>MALAWI NATIONAL REGISTRATION BUREAU</vt:lpstr>
      <vt:lpstr>CHALLENGES/ISSUES</vt:lpstr>
      <vt:lpstr>SUGGESTIONS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2012-11-12T20:01:21Z</dcterms:created>
  <dcterms:modified xsi:type="dcterms:W3CDTF">2012-12-04T10:08:03Z</dcterms:modified>
</cp:coreProperties>
</file>