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92" r:id="rId3"/>
    <p:sldId id="300" r:id="rId4"/>
    <p:sldId id="301" r:id="rId5"/>
    <p:sldId id="302" r:id="rId6"/>
    <p:sldId id="299" r:id="rId7"/>
    <p:sldId id="297" r:id="rId8"/>
  </p:sldIdLst>
  <p:sldSz cx="9144000" cy="6858000" type="screen4x3"/>
  <p:notesSz cx="67818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AC74D6"/>
    <a:srgbClr val="FBDE05"/>
    <a:srgbClr val="B482DA"/>
    <a:srgbClr val="C39BE1"/>
    <a:srgbClr val="FFCC66"/>
    <a:srgbClr val="00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73716" autoAdjust="0"/>
  </p:normalViewPr>
  <p:slideViewPr>
    <p:cSldViewPr>
      <p:cViewPr>
        <p:scale>
          <a:sx n="100" d="100"/>
          <a:sy n="100" d="100"/>
        </p:scale>
        <p:origin x="-50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F62957D-2E80-42D3-A9D1-A9F5A95EF77B}" type="datetimeFigureOut">
              <a:rPr lang="en-US"/>
              <a:pPr>
                <a:defRPr/>
              </a:pPr>
              <a:t>09/06/2014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0CD3528-F11A-4218-8816-AE0ADD6E2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8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8C46EE-DE9C-442A-B9B1-4B394565483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CD3528-F11A-4218-8816-AE0ADD6E2B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17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CD3528-F11A-4218-8816-AE0ADD6E2B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56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CD3528-F11A-4218-8816-AE0ADD6E2BD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71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CD3528-F11A-4218-8816-AE0ADD6E2BD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8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" name="Text Box 16"/>
          <p:cNvSpPr txBox="1">
            <a:spLocks noChangeArrowheads="1"/>
          </p:cNvSpPr>
          <p:nvPr userDrawn="1"/>
        </p:nvSpPr>
        <p:spPr bwMode="auto">
          <a:xfrm>
            <a:off x="0" y="6624638"/>
            <a:ext cx="91440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4C7FE5"/>
                    </a:outerShdw>
                  </a:cont>
                  <a:cont type="tree" name="">
                    <a:effect ref="fillLine"/>
                    <a:outerShdw dist="38100" dir="2700000" algn="tl">
                      <a:srgbClr val="001E5B"/>
                    </a:outerShdw>
                  </a:cont>
                  <a:effect ref="fillLine"/>
                </a:effectDag>
                <a:latin typeface="Tahoma" pitchFamily="34" charset="0"/>
                <a:cs typeface="Tahoma" pitchFamily="34" charset="0"/>
              </a:rPr>
              <a:t>MINISTRY OF HEALTH MINISTRY OF HEALTH MINISTRY OF HEALTH MINISTRY OF HEALTH MINISTRY OF HEALTH MINISTRY OF HEALTH</a:t>
            </a:r>
          </a:p>
        </p:txBody>
      </p:sp>
      <p:sp>
        <p:nvSpPr>
          <p:cNvPr id="11" name="Text Box 17"/>
          <p:cNvSpPr txBox="1">
            <a:spLocks noChangeArrowheads="1"/>
          </p:cNvSpPr>
          <p:nvPr userDrawn="1"/>
        </p:nvSpPr>
        <p:spPr bwMode="auto">
          <a:xfrm>
            <a:off x="1182688" y="692150"/>
            <a:ext cx="2309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>
              <a:defRPr/>
            </a:pPr>
            <a:r>
              <a:rPr lang="en-GB" sz="2000" b="1">
                <a:latin typeface="Arial" charset="0"/>
              </a:rPr>
              <a:t>Ministry of Health</a:t>
            </a:r>
          </a:p>
          <a:p>
            <a:pPr>
              <a:defRPr/>
            </a:pPr>
            <a:r>
              <a:rPr lang="en-GB">
                <a:latin typeface="Arial" charset="0"/>
              </a:rPr>
              <a:t>Republic of Maldives</a:t>
            </a:r>
          </a:p>
        </p:txBody>
      </p:sp>
      <p:sp>
        <p:nvSpPr>
          <p:cNvPr id="12" name="Text Box 18"/>
          <p:cNvSpPr txBox="1">
            <a:spLocks noChangeArrowheads="1"/>
          </p:cNvSpPr>
          <p:nvPr userDrawn="1"/>
        </p:nvSpPr>
        <p:spPr bwMode="auto">
          <a:xfrm>
            <a:off x="0" y="6624638"/>
            <a:ext cx="91440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4C7FE5"/>
                    </a:outerShdw>
                  </a:cont>
                  <a:cont type="tree" name="">
                    <a:effect ref="fillLine"/>
                    <a:outerShdw dist="38100" dir="2700000" algn="tl">
                      <a:srgbClr val="001E5B"/>
                    </a:outerShdw>
                  </a:cont>
                  <a:effect ref="fillLine"/>
                </a:effectDag>
                <a:latin typeface="Tahoma" pitchFamily="34" charset="0"/>
                <a:cs typeface="Tahoma" pitchFamily="34" charset="0"/>
              </a:rPr>
              <a:t>MINISTRY OF HEALTH MINISTRY OF HEALTH MINISTRY OF HEALTH MINISTRY OF HEALTH MINISTRY OF HEALTH MINISTRY OF HEALTH</a:t>
            </a:r>
          </a:p>
        </p:txBody>
      </p:sp>
      <p:pic>
        <p:nvPicPr>
          <p:cNvPr id="13" name="Object 1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432800" y="6092825"/>
            <a:ext cx="482600" cy="5143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14" name="Object 1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33375"/>
            <a:ext cx="887413" cy="9461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B2267-AA50-4798-A1BC-CB6266139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036C7-1397-44E0-AF56-30EE95FB1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822FE-4D35-4464-9CCA-0E752F2B1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66009-BD89-476C-9CAE-CB8ECB6AE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B064-287C-42C3-8D17-724599887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B3D41-0ABE-46E4-8923-5BCBA55EE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B07B8-2EA1-49BF-B3AD-789F70BFE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CD4B8-9794-43A6-BC12-53F807C4A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0370B-C609-477D-9C74-FF37C2A57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8699-C1FB-4D25-9D2A-9013524D3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645B9-0179-4842-AF1D-772AF5BEF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53C0845-3ECF-49AE-AB82-676F0F22A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Text Box 16"/>
          <p:cNvSpPr txBox="1">
            <a:spLocks noChangeArrowheads="1"/>
          </p:cNvSpPr>
          <p:nvPr userDrawn="1"/>
        </p:nvSpPr>
        <p:spPr bwMode="auto">
          <a:xfrm>
            <a:off x="0" y="6624638"/>
            <a:ext cx="91440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4C7FE5"/>
                    </a:outerShdw>
                  </a:cont>
                  <a:cont type="tree" name="">
                    <a:effect ref="fillLine"/>
                    <a:outerShdw dist="38100" dir="2700000" algn="tl">
                      <a:srgbClr val="001E5B"/>
                    </a:outerShdw>
                  </a:cont>
                  <a:effect ref="fillLine"/>
                </a:effectDag>
                <a:latin typeface="Tahoma" pitchFamily="34" charset="0"/>
                <a:cs typeface="Tahoma" pitchFamily="34" charset="0"/>
              </a:rPr>
              <a:t>MINISTRY OF HEALTH MINISTRY OF HEALTH MINISTRY OF HEALTH MINISTRY OF HEALTH MINISTRY OF HEALTH MINISTRY OF HEALTH</a:t>
            </a:r>
          </a:p>
        </p:txBody>
      </p:sp>
      <p:pic>
        <p:nvPicPr>
          <p:cNvPr id="1026" name="Object 1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432800" y="6092825"/>
            <a:ext cx="482600" cy="5143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11" r:id="rId9"/>
    <p:sldLayoutId id="2147483707" r:id="rId10"/>
    <p:sldLayoutId id="214748370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ichiwall.com/beautiful-maldives-beach-wallpaper-hd/beautiful-maldives-beach-wallpaper-hd-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eautiful Maldives beach Wallpaper HD Wallpap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" y="1442392"/>
            <a:ext cx="9107488" cy="522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924944"/>
            <a:ext cx="7851648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rgbClr val="FFFF00"/>
                </a:solidFill>
              </a:rPr>
              <a:t>Status of </a:t>
            </a:r>
            <a:r>
              <a:rPr lang="ko-KR" altLang="en-US" dirty="0" smtClean="0">
                <a:solidFill>
                  <a:srgbClr val="FFFF00"/>
                </a:solidFill>
              </a:rPr>
              <a:t> </a:t>
            </a:r>
            <a:r>
              <a:rPr lang="en-US" altLang="ko-KR" dirty="0" smtClean="0">
                <a:solidFill>
                  <a:srgbClr val="FFFF00"/>
                </a:solidFill>
              </a:rPr>
              <a:t>Vital </a:t>
            </a:r>
            <a:r>
              <a:rPr lang="en-US" dirty="0" smtClean="0">
                <a:solidFill>
                  <a:srgbClr val="FFFF00"/>
                </a:solidFill>
              </a:rPr>
              <a:t>Statistics Reporting in Maldives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59632" y="692696"/>
            <a:ext cx="345638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Ministry of Health &amp; Gender</a:t>
            </a:r>
          </a:p>
          <a:p>
            <a:r>
              <a:rPr lang="en-US" dirty="0" smtClean="0"/>
              <a:t>Republic of Maldives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40560"/>
          </a:xfrm>
        </p:spPr>
        <p:txBody>
          <a:bodyPr/>
          <a:lstStyle/>
          <a:p>
            <a:r>
              <a:rPr lang="en-US" sz="3200" dirty="0" smtClean="0">
                <a:latin typeface="+mj-lt"/>
              </a:rPr>
              <a:t>Vital Statistics produced from Civil Registration data </a:t>
            </a:r>
          </a:p>
          <a:p>
            <a:r>
              <a:rPr lang="en-US" sz="3200" dirty="0" smtClean="0">
                <a:latin typeface="+mj-lt"/>
              </a:rPr>
              <a:t>The VRS system in Maldives ensures universal coverage. </a:t>
            </a:r>
          </a:p>
          <a:p>
            <a:r>
              <a:rPr lang="en-US" sz="3200" dirty="0" smtClean="0">
                <a:latin typeface="+mj-lt"/>
              </a:rPr>
              <a:t>The data is compiled monthly and reports are generated annually however  there is a delay of  about five months in report generation</a:t>
            </a:r>
          </a:p>
          <a:p>
            <a:r>
              <a:rPr lang="en-US" sz="3200" dirty="0" smtClean="0">
                <a:latin typeface="+mj-lt"/>
              </a:rPr>
              <a:t>The health institutions  plays the main role in filling and sending the forms on time to DNR   </a:t>
            </a:r>
          </a:p>
        </p:txBody>
      </p:sp>
    </p:spTree>
    <p:extLst>
      <p:ext uri="{BB962C8B-B14F-4D97-AF65-F5344CB8AC3E}">
        <p14:creationId xmlns:p14="http://schemas.microsoft.com/office/powerpoint/2010/main" val="135460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1364" y="1052736"/>
            <a:ext cx="8507288" cy="579090"/>
          </a:xfrm>
        </p:spPr>
        <p:txBody>
          <a:bodyPr/>
          <a:lstStyle/>
          <a:p>
            <a:r>
              <a:rPr lang="en-US" altLang="ko-KR" sz="3200" dirty="0" smtClean="0"/>
              <a:t>Role of Health Institutions in Maldives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467544" y="1700808"/>
            <a:ext cx="8208912" cy="3689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altLang="en-US" sz="3200" dirty="0" smtClean="0">
                <a:latin typeface="+mj-lt"/>
              </a:rPr>
              <a:t>Health institutions have a </a:t>
            </a:r>
            <a:r>
              <a:rPr lang="en-US" altLang="en-US" sz="3200" dirty="0">
                <a:latin typeface="+mj-lt"/>
              </a:rPr>
              <a:t>critical and dual </a:t>
            </a:r>
            <a:r>
              <a:rPr lang="en-US" altLang="en-US" sz="3200" dirty="0" smtClean="0">
                <a:latin typeface="+mj-lt"/>
              </a:rPr>
              <a:t>role</a:t>
            </a:r>
          </a:p>
          <a:p>
            <a:pPr lvl="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en-US" sz="3200" dirty="0">
                <a:latin typeface="+mj-lt"/>
              </a:rPr>
              <a:t>Informants of the occurrence </a:t>
            </a:r>
            <a:r>
              <a:rPr lang="en-US" altLang="en-US" sz="3200" dirty="0" smtClean="0">
                <a:latin typeface="+mj-lt"/>
              </a:rPr>
              <a:t>of births</a:t>
            </a:r>
            <a:r>
              <a:rPr lang="en-US" altLang="en-US" sz="3200" dirty="0">
                <a:latin typeface="+mj-lt"/>
              </a:rPr>
              <a:t>, deaths </a:t>
            </a:r>
            <a:r>
              <a:rPr lang="en-US" altLang="en-US" sz="3200" dirty="0" smtClean="0">
                <a:latin typeface="+mj-lt"/>
              </a:rPr>
              <a:t>, </a:t>
            </a:r>
            <a:r>
              <a:rPr lang="en-US" altLang="en-US" sz="3200" dirty="0" err="1" smtClean="0">
                <a:latin typeface="+mj-lt"/>
              </a:rPr>
              <a:t>foetal</a:t>
            </a:r>
            <a:r>
              <a:rPr lang="en-US" altLang="en-US" sz="3200" dirty="0" smtClean="0">
                <a:latin typeface="+mj-lt"/>
              </a:rPr>
              <a:t> deaths and abortions.</a:t>
            </a:r>
            <a:endParaRPr lang="en-US" altLang="en-US" sz="3200" dirty="0">
              <a:latin typeface="+mj-lt"/>
            </a:endParaRPr>
          </a:p>
          <a:p>
            <a:pPr lvl="3">
              <a:spcBef>
                <a:spcPts val="2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en-US" sz="3200" dirty="0">
                <a:latin typeface="+mj-lt"/>
              </a:rPr>
              <a:t>Certifiers of </a:t>
            </a:r>
            <a:r>
              <a:rPr lang="en-US" altLang="en-US" sz="3200" dirty="0" smtClean="0">
                <a:latin typeface="+mj-lt"/>
              </a:rPr>
              <a:t>cause of deaths</a:t>
            </a:r>
            <a:endParaRPr lang="en-US" altLang="en-US" sz="3200" dirty="0">
              <a:latin typeface="+mj-lt"/>
            </a:endParaRPr>
          </a:p>
          <a:p>
            <a:pPr lvl="3">
              <a:spcBef>
                <a:spcPts val="2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en-US" sz="3200" dirty="0">
                <a:latin typeface="+mj-lt"/>
              </a:rPr>
              <a:t>In addition, sources of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3950907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8964488" cy="6336704"/>
          </a:xfrm>
        </p:spPr>
        <p:txBody>
          <a:bodyPr/>
          <a:lstStyle/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+mj-lt"/>
                <a:cs typeface="Arial" pitchFamily="34" charset="0"/>
              </a:rPr>
              <a:t>MoH&amp;G</a:t>
            </a:r>
            <a:r>
              <a:rPr lang="en-US" sz="3200" dirty="0" smtClean="0">
                <a:latin typeface="+mj-lt"/>
                <a:cs typeface="Arial" pitchFamily="34" charset="0"/>
              </a:rPr>
              <a:t> is  coordinating in the  compilation and analyzing of the VRS data and coding, while DNR is gathering hardcopies  from </a:t>
            </a:r>
            <a:r>
              <a:rPr lang="en-US" altLang="ko-KR" sz="3200" dirty="0" smtClean="0">
                <a:latin typeface="+mj-lt"/>
                <a:cs typeface="Arial" pitchFamily="34" charset="0"/>
              </a:rPr>
              <a:t>institutes (health facilities / Atoll and Inland councils )</a:t>
            </a:r>
            <a:r>
              <a:rPr lang="en-US" sz="3200" dirty="0" smtClean="0">
                <a:latin typeface="+mj-lt"/>
                <a:cs typeface="Arial" pitchFamily="34" charset="0"/>
              </a:rPr>
              <a:t>and entering data into the online system.</a:t>
            </a:r>
          </a:p>
          <a:p>
            <a:pPr marL="0" indent="0">
              <a:buNone/>
            </a:pPr>
            <a:endParaRPr lang="en-US" sz="3200" dirty="0" smtClean="0">
              <a:latin typeface="+mj-lt"/>
              <a:cs typeface="Arial" pitchFamily="34" charset="0"/>
            </a:endParaRPr>
          </a:p>
          <a:p>
            <a:r>
              <a:rPr lang="en-US" altLang="en-US" sz="3200" dirty="0" smtClean="0">
                <a:latin typeface="+mj-lt"/>
                <a:cs typeface="Arial" pitchFamily="34" charset="0"/>
              </a:rPr>
              <a:t>The definitions, principals and recommendations  of UNSD on vital events in </a:t>
            </a:r>
            <a:r>
              <a:rPr lang="en-US" altLang="en-US" sz="3200" dirty="0">
                <a:latin typeface="+mj-lt"/>
                <a:cs typeface="Arial" pitchFamily="34" charset="0"/>
              </a:rPr>
              <a:t>Maldives </a:t>
            </a:r>
            <a:r>
              <a:rPr lang="en-US" altLang="en-US" sz="3200" dirty="0" smtClean="0">
                <a:latin typeface="+mj-lt"/>
                <a:cs typeface="Arial" pitchFamily="34" charset="0"/>
              </a:rPr>
              <a:t> are complying </a:t>
            </a:r>
            <a:r>
              <a:rPr lang="en-US" altLang="en-US" sz="3200" dirty="0">
                <a:latin typeface="+mj-lt"/>
                <a:cs typeface="Arial" pitchFamily="34" charset="0"/>
              </a:rPr>
              <a:t>with international </a:t>
            </a:r>
            <a:r>
              <a:rPr lang="en-US" altLang="en-US" sz="3200" dirty="0" smtClean="0">
                <a:latin typeface="+mj-lt"/>
                <a:cs typeface="Arial" pitchFamily="34" charset="0"/>
              </a:rPr>
              <a:t>standards.</a:t>
            </a:r>
          </a:p>
          <a:p>
            <a:pPr marL="0" indent="0">
              <a:buNone/>
            </a:pPr>
            <a:endParaRPr lang="en-US" altLang="en-US" sz="3200" dirty="0">
              <a:latin typeface="Arial" charset="0"/>
            </a:endParaRPr>
          </a:p>
          <a:p>
            <a:endParaRPr lang="en-US" altLang="en-US" sz="2000" dirty="0">
              <a:latin typeface="Arial" charset="0"/>
            </a:endParaRP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08747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437"/>
          </a:xfrm>
        </p:spPr>
        <p:txBody>
          <a:bodyPr/>
          <a:lstStyle/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3200" dirty="0">
                <a:latin typeface="+mj-lt"/>
                <a:cs typeface="Arial" pitchFamily="34" charset="0"/>
              </a:rPr>
              <a:t>We are also apply all the quality assessment methods for data analysis, data correction and </a:t>
            </a:r>
            <a:r>
              <a:rPr lang="en-US" altLang="en-US" sz="3200" dirty="0" smtClean="0">
                <a:latin typeface="+mj-lt"/>
                <a:cs typeface="Arial" pitchFamily="34" charset="0"/>
              </a:rPr>
              <a:t>dissemination.</a:t>
            </a:r>
          </a:p>
          <a:p>
            <a:pPr marL="0" indent="0">
              <a:buNone/>
            </a:pPr>
            <a:endParaRPr lang="en-US" altLang="en-US" sz="3200" dirty="0">
              <a:latin typeface="+mj-lt"/>
              <a:cs typeface="Arial" pitchFamily="34" charset="0"/>
            </a:endParaRPr>
          </a:p>
          <a:p>
            <a:r>
              <a:rPr lang="en-US" altLang="en-US" sz="3200" dirty="0" smtClean="0">
                <a:latin typeface="+mj-lt"/>
                <a:cs typeface="Arial" pitchFamily="34" charset="0"/>
              </a:rPr>
              <a:t>Recently there was a mid term review of Health Master  Plan. During which vital statistics  were extensively used to review the master plan.</a:t>
            </a:r>
          </a:p>
          <a:p>
            <a:endParaRPr lang="en-US" altLang="en-U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9564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29680" cy="558167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Introduced in early 1970s to provide cause-specific mortality profile.</a:t>
            </a:r>
          </a:p>
          <a:p>
            <a:pPr algn="just">
              <a:lnSpc>
                <a:spcPct val="110000"/>
              </a:lnSpc>
              <a:buNone/>
            </a:pPr>
            <a:endParaRPr lang="en-US" sz="3500" dirty="0" smtClean="0">
              <a:latin typeface="+mj-lt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Restricted to urban areas hospitals only.</a:t>
            </a:r>
          </a:p>
          <a:p>
            <a:pPr algn="just">
              <a:lnSpc>
                <a:spcPct val="110000"/>
              </a:lnSpc>
              <a:buNone/>
            </a:pPr>
            <a:endParaRPr lang="en-US" sz="3500" dirty="0" smtClean="0">
              <a:latin typeface="+mj-lt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At various stages of implementation across country</a:t>
            </a:r>
          </a:p>
          <a:p>
            <a:pPr algn="just">
              <a:lnSpc>
                <a:spcPct val="110000"/>
              </a:lnSpc>
              <a:buNone/>
            </a:pPr>
            <a:endParaRPr lang="en-US" sz="3500" dirty="0" smtClean="0">
              <a:latin typeface="+mj-lt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Coding is as per ICD-10.</a:t>
            </a:r>
          </a:p>
          <a:p>
            <a:pPr algn="just">
              <a:lnSpc>
                <a:spcPct val="110000"/>
              </a:lnSpc>
              <a:buNone/>
            </a:pPr>
            <a:endParaRPr lang="en-US" sz="3500" dirty="0" smtClean="0">
              <a:latin typeface="+mj-lt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Covers about 100% of the total registered deaths.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endParaRPr lang="en-US" sz="3500" dirty="0" smtClean="0">
              <a:latin typeface="+mj-lt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Garbage codes(R00-R99) are to the tune of 13% in 2009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500" dirty="0" smtClean="0">
                <a:latin typeface="+mj-lt"/>
              </a:rPr>
              <a:t> Reports </a:t>
            </a:r>
            <a:r>
              <a:rPr lang="en-US" altLang="ko-KR" sz="3500" dirty="0" smtClean="0">
                <a:latin typeface="+mj-lt"/>
              </a:rPr>
              <a:t>are</a:t>
            </a:r>
            <a:r>
              <a:rPr lang="ko-KR" altLang="en-US" sz="3500" dirty="0" smtClean="0">
                <a:latin typeface="+mj-lt"/>
              </a:rPr>
              <a:t> </a:t>
            </a:r>
            <a:r>
              <a:rPr lang="en-US" altLang="ko-KR" sz="3500" dirty="0" smtClean="0">
                <a:latin typeface="+mj-lt"/>
              </a:rPr>
              <a:t>being released  every year.</a:t>
            </a:r>
            <a:endParaRPr lang="en-US" sz="3500" dirty="0" smtClean="0">
              <a:latin typeface="+mj-lt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US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US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IN" sz="3000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286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800" b="1" dirty="0" smtClean="0">
                <a:latin typeface="Cambria" pitchFamily="18" charset="0"/>
              </a:rPr>
              <a:t>Medical Certification of Causes of Death (MCCD)</a:t>
            </a:r>
          </a:p>
        </p:txBody>
      </p:sp>
    </p:spTree>
    <p:extLst>
      <p:ext uri="{BB962C8B-B14F-4D97-AF65-F5344CB8AC3E}">
        <p14:creationId xmlns:p14="http://schemas.microsoft.com/office/powerpoint/2010/main" val="414875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1280x800xmaldives-beach-wallpaper-14.jpg.pagespeed.ic.iGV1iG-a5X[1]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09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1764437" y="3244334"/>
            <a:ext cx="56151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80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Thank  you!</a:t>
            </a:r>
          </a:p>
        </p:txBody>
      </p:sp>
    </p:spTree>
    <p:extLst>
      <p:ext uri="{BB962C8B-B14F-4D97-AF65-F5344CB8AC3E}">
        <p14:creationId xmlns:p14="http://schemas.microsoft.com/office/powerpoint/2010/main" val="212330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</TotalTime>
  <Words>290</Words>
  <Application>Microsoft Office PowerPoint</Application>
  <PresentationFormat>On-screen Show (4:3)</PresentationFormat>
  <Paragraphs>41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Status of  Vital Statistics Reporting in Maldives</vt:lpstr>
      <vt:lpstr>PowerPoint Presentation</vt:lpstr>
      <vt:lpstr>Role of Health Institutions in Maldives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Andrea De Luka</cp:lastModifiedBy>
  <cp:revision>252</cp:revision>
  <cp:lastPrinted>2014-05-21T04:44:27Z</cp:lastPrinted>
  <dcterms:created xsi:type="dcterms:W3CDTF">2006-02-22T18:25:49Z</dcterms:created>
  <dcterms:modified xsi:type="dcterms:W3CDTF">2014-06-09T18:13:40Z</dcterms:modified>
</cp:coreProperties>
</file>