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7"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59" autoAdjust="0"/>
    <p:restoredTop sz="94660"/>
  </p:normalViewPr>
  <p:slideViewPr>
    <p:cSldViewPr>
      <p:cViewPr>
        <p:scale>
          <a:sx n="100" d="100"/>
          <a:sy n="100" d="100"/>
        </p:scale>
        <p:origin x="-414" y="-3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0160E93-25B5-4585-A3EB-CBDEC18923AD}" type="datetimeFigureOut">
              <a:rPr lang="en-US" smtClean="0"/>
              <a:pPr/>
              <a:t>09/06/2014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F4EF20B-6CB8-405B-8712-3B066E0D26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160E93-25B5-4585-A3EB-CBDEC18923AD}" type="datetimeFigureOut">
              <a:rPr lang="en-US" smtClean="0"/>
              <a:pPr/>
              <a:t>09/06/2014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F4EF20B-6CB8-405B-8712-3B066E0D26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160E93-25B5-4585-A3EB-CBDEC18923AD}" type="datetimeFigureOut">
              <a:rPr lang="en-US" smtClean="0"/>
              <a:pPr/>
              <a:t>09/06/2014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F4EF20B-6CB8-405B-8712-3B066E0D26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160E93-25B5-4585-A3EB-CBDEC18923AD}" type="datetimeFigureOut">
              <a:rPr lang="en-US" smtClean="0"/>
              <a:pPr/>
              <a:t>09/06/2014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F4EF20B-6CB8-405B-8712-3B066E0D261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0160E93-25B5-4585-A3EB-CBDEC18923AD}" type="datetimeFigureOut">
              <a:rPr lang="en-US" smtClean="0"/>
              <a:pPr/>
              <a:t>09/06/2014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F4EF20B-6CB8-405B-8712-3B066E0D261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160E93-25B5-4585-A3EB-CBDEC18923AD}" type="datetimeFigureOut">
              <a:rPr lang="en-US" smtClean="0"/>
              <a:pPr/>
              <a:t>09/06/2014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F4EF20B-6CB8-405B-8712-3B066E0D261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0160E93-25B5-4585-A3EB-CBDEC18923AD}" type="datetimeFigureOut">
              <a:rPr lang="en-US" smtClean="0"/>
              <a:pPr/>
              <a:t>09/06/2014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F4EF20B-6CB8-405B-8712-3B066E0D261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0160E93-25B5-4585-A3EB-CBDEC18923AD}" type="datetimeFigureOut">
              <a:rPr lang="en-US" smtClean="0"/>
              <a:pPr/>
              <a:t>09/06/2014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F4EF20B-6CB8-405B-8712-3B066E0D261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0160E93-25B5-4585-A3EB-CBDEC18923AD}" type="datetimeFigureOut">
              <a:rPr lang="en-US" smtClean="0"/>
              <a:pPr/>
              <a:t>09/06/2014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F4EF20B-6CB8-405B-8712-3B066E0D26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0160E93-25B5-4585-A3EB-CBDEC18923AD}" type="datetimeFigureOut">
              <a:rPr lang="en-US" smtClean="0"/>
              <a:pPr/>
              <a:t>09/06/2014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F4EF20B-6CB8-405B-8712-3B066E0D261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0160E93-25B5-4585-A3EB-CBDEC18923AD}" type="datetimeFigureOut">
              <a:rPr lang="en-US" smtClean="0"/>
              <a:pPr/>
              <a:t>09/06/2014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F4EF20B-6CB8-405B-8712-3B066E0D261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0160E93-25B5-4585-A3EB-CBDEC18923AD}" type="datetimeFigureOut">
              <a:rPr lang="en-US" smtClean="0"/>
              <a:pPr/>
              <a:t>09/06/2014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F4EF20B-6CB8-405B-8712-3B066E0D26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785926"/>
            <a:ext cx="7772400" cy="1571636"/>
          </a:xfrm>
        </p:spPr>
        <p:txBody>
          <a:bodyPr>
            <a:normAutofit fontScale="90000"/>
          </a:bodyPr>
          <a:lstStyle/>
          <a:p>
            <a:pPr algn="ctr"/>
            <a:r>
              <a:rPr lang="en-US" dirty="0" smtClean="0"/>
              <a:t/>
            </a:r>
            <a:br>
              <a:rPr lang="en-US" dirty="0" smtClean="0"/>
            </a:br>
            <a:r>
              <a:rPr lang="en-US" sz="4400" dirty="0" smtClean="0"/>
              <a:t>Civil Registration and Vital Statistics in Lao PDR</a:t>
            </a:r>
            <a:endParaRPr lang="en-US" sz="4400" dirty="0"/>
          </a:p>
        </p:txBody>
      </p:sp>
      <p:sp>
        <p:nvSpPr>
          <p:cNvPr id="3" name="Subtitle 2"/>
          <p:cNvSpPr>
            <a:spLocks noGrp="1"/>
          </p:cNvSpPr>
          <p:nvPr>
            <p:ph type="subTitle" idx="1"/>
          </p:nvPr>
        </p:nvSpPr>
        <p:spPr>
          <a:xfrm>
            <a:off x="642910" y="4000504"/>
            <a:ext cx="7772400" cy="1199704"/>
          </a:xfrm>
        </p:spPr>
        <p:txBody>
          <a:bodyPr/>
          <a:lstStyle/>
          <a:p>
            <a:pPr algn="ctr"/>
            <a:r>
              <a:rPr lang="en-US" dirty="0" smtClean="0">
                <a:solidFill>
                  <a:schemeClr val="tx1"/>
                </a:solidFill>
              </a:rPr>
              <a:t>Presented by: Lao participants</a:t>
            </a:r>
            <a:endParaRPr lang="en-US" dirty="0">
              <a:solidFill>
                <a:schemeClr val="tx1"/>
              </a:solidFill>
            </a:endParaRPr>
          </a:p>
        </p:txBody>
      </p:sp>
      <p:pic>
        <p:nvPicPr>
          <p:cNvPr id="4" name="Picture 3" descr="HEADER"/>
          <p:cNvPicPr/>
          <p:nvPr/>
        </p:nvPicPr>
        <p:blipFill>
          <a:blip r:embed="rId2" cstate="print"/>
          <a:srcRect/>
          <a:stretch>
            <a:fillRect/>
          </a:stretch>
        </p:blipFill>
        <p:spPr bwMode="auto">
          <a:xfrm>
            <a:off x="3500430" y="285728"/>
            <a:ext cx="2071702" cy="16430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lvl="0"/>
            <a:r>
              <a:rPr lang="en-US" dirty="0" smtClean="0"/>
              <a:t>Lao  Statistics Bureau is  responsible for maintaining, compiling and disseminating vital Statistics</a:t>
            </a:r>
          </a:p>
          <a:p>
            <a:pPr lvl="0"/>
            <a:r>
              <a:rPr lang="en-US" dirty="0" smtClean="0"/>
              <a:t>Ministry of Home Affairs  (MOHA) is responsible for collecting vital statistics (However, as Ministry of Public Security currently hold the family books, coordination between the two ministries will need to be ensured).</a:t>
            </a:r>
          </a:p>
          <a:p>
            <a:pPr lvl="0"/>
            <a:r>
              <a:rPr lang="en-US" dirty="0" smtClean="0"/>
              <a:t>The CMSC is responsible for inter-ministerial coordination, leadership in citizen administration, and policy-making.</a:t>
            </a:r>
          </a:p>
          <a:p>
            <a:endParaRPr lang="en-US" dirty="0"/>
          </a:p>
        </p:txBody>
      </p:sp>
      <p:sp>
        <p:nvSpPr>
          <p:cNvPr id="2" name="Title 1"/>
          <p:cNvSpPr>
            <a:spLocks noGrp="1"/>
          </p:cNvSpPr>
          <p:nvPr>
            <p:ph type="title"/>
          </p:nvPr>
        </p:nvSpPr>
        <p:spPr/>
        <p:txBody>
          <a:bodyPr>
            <a:normAutofit/>
          </a:bodyPr>
          <a:lstStyle/>
          <a:p>
            <a:pPr algn="just"/>
            <a:r>
              <a:rPr lang="en-US" sz="3600" dirty="0" smtClean="0"/>
              <a:t>CRVS framework</a:t>
            </a:r>
            <a:endParaRPr lang="en-US" sz="3600" dirty="0"/>
          </a:p>
        </p:txBody>
      </p:sp>
      <p:pic>
        <p:nvPicPr>
          <p:cNvPr id="4" name="Picture 3" descr="C:\Users\user\Pictures\general\images.jpg.8.jpg"/>
          <p:cNvPicPr>
            <a:picLocks noChangeAspect="1" noChangeArrowheads="1"/>
          </p:cNvPicPr>
          <p:nvPr/>
        </p:nvPicPr>
        <p:blipFill>
          <a:blip r:embed="rId2"/>
          <a:srcRect/>
          <a:stretch>
            <a:fillRect/>
          </a:stretch>
        </p:blipFill>
        <p:spPr bwMode="auto">
          <a:xfrm>
            <a:off x="7143768" y="285728"/>
            <a:ext cx="1643074" cy="142876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400568"/>
          </a:xfrm>
        </p:spPr>
        <p:txBody>
          <a:bodyPr>
            <a:normAutofit/>
          </a:bodyPr>
          <a:lstStyle/>
          <a:p>
            <a:r>
              <a:rPr lang="en-AU" dirty="0" smtClean="0"/>
              <a:t>Family law</a:t>
            </a:r>
          </a:p>
          <a:p>
            <a:r>
              <a:rPr lang="en-AU" dirty="0" smtClean="0"/>
              <a:t>Family Registration Law</a:t>
            </a:r>
            <a:endParaRPr lang="en-US" dirty="0" smtClean="0"/>
          </a:p>
          <a:p>
            <a:r>
              <a:rPr lang="en-AU" dirty="0" smtClean="0"/>
              <a:t>Law on Statistics No. 03/NA</a:t>
            </a:r>
          </a:p>
          <a:p>
            <a:r>
              <a:rPr lang="en-AU" dirty="0" smtClean="0"/>
              <a:t>Coordinating Committee</a:t>
            </a:r>
          </a:p>
          <a:p>
            <a:r>
              <a:rPr lang="en-AU" dirty="0" smtClean="0"/>
              <a:t>Other legislation that refers to the importance of birth registration includes: the Constitution, Civil Law, Criminal law, Education Law and Nationally Law</a:t>
            </a:r>
            <a:endParaRPr lang="en-US" dirty="0" smtClean="0"/>
          </a:p>
          <a:p>
            <a:pPr>
              <a:buNone/>
            </a:pPr>
            <a:endParaRPr lang="en-AU" dirty="0" smtClean="0"/>
          </a:p>
        </p:txBody>
      </p:sp>
      <p:sp>
        <p:nvSpPr>
          <p:cNvPr id="2" name="Title 1"/>
          <p:cNvSpPr>
            <a:spLocks noGrp="1"/>
          </p:cNvSpPr>
          <p:nvPr>
            <p:ph type="title"/>
          </p:nvPr>
        </p:nvSpPr>
        <p:spPr>
          <a:xfrm>
            <a:off x="500034" y="274638"/>
            <a:ext cx="8186766" cy="1143000"/>
          </a:xfrm>
        </p:spPr>
        <p:txBody>
          <a:bodyPr>
            <a:normAutofit/>
          </a:bodyPr>
          <a:lstStyle/>
          <a:p>
            <a:pPr algn="just"/>
            <a:r>
              <a:rPr lang="en-US" sz="3600" dirty="0" smtClean="0"/>
              <a:t>Legal Framework</a:t>
            </a:r>
            <a:endParaRPr lang="en-US" sz="3600" dirty="0"/>
          </a:p>
        </p:txBody>
      </p:sp>
      <p:pic>
        <p:nvPicPr>
          <p:cNvPr id="4" name="Picture 3" descr="C:\Users\user\Pictures\general\images.jpg.8.jpg"/>
          <p:cNvPicPr>
            <a:picLocks noChangeAspect="1" noChangeArrowheads="1"/>
          </p:cNvPicPr>
          <p:nvPr/>
        </p:nvPicPr>
        <p:blipFill>
          <a:blip r:embed="rId2"/>
          <a:srcRect/>
          <a:stretch>
            <a:fillRect/>
          </a:stretch>
        </p:blipFill>
        <p:spPr bwMode="auto">
          <a:xfrm>
            <a:off x="7000892" y="214290"/>
            <a:ext cx="1643074" cy="142876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14818"/>
            <a:ext cx="8229600" cy="1911345"/>
          </a:xfrm>
        </p:spPr>
        <p:txBody>
          <a:bodyPr/>
          <a:lstStyle/>
          <a:p>
            <a:endParaRPr lang="en-US" dirty="0"/>
          </a:p>
        </p:txBody>
      </p:sp>
      <p:sp>
        <p:nvSpPr>
          <p:cNvPr id="2" name="Title 1"/>
          <p:cNvSpPr>
            <a:spLocks noGrp="1"/>
          </p:cNvSpPr>
          <p:nvPr>
            <p:ph type="title"/>
          </p:nvPr>
        </p:nvSpPr>
        <p:spPr>
          <a:xfrm>
            <a:off x="3143240" y="2000240"/>
            <a:ext cx="5429288" cy="1143000"/>
          </a:xfrm>
        </p:spPr>
        <p:txBody>
          <a:bodyPr>
            <a:normAutofit fontScale="90000"/>
          </a:bodyPr>
          <a:lstStyle/>
          <a:p>
            <a:pPr algn="ctr"/>
            <a:r>
              <a:rPr lang="en-US" sz="3800" dirty="0" smtClean="0"/>
              <a:t>Thank you for attention</a:t>
            </a:r>
            <a:r>
              <a:rPr lang="en-US" dirty="0" smtClean="0"/>
              <a:t/>
            </a:r>
            <a:br>
              <a:rPr lang="en-US" dirty="0" smtClean="0"/>
            </a:br>
            <a:r>
              <a:rPr lang="en-US" dirty="0" smtClean="0"/>
              <a:t>Kop </a:t>
            </a:r>
            <a:r>
              <a:rPr lang="en-US" dirty="0" err="1" smtClean="0"/>
              <a:t>chai</a:t>
            </a:r>
            <a:r>
              <a:rPr lang="en-US" dirty="0" smtClean="0"/>
              <a:t> </a:t>
            </a:r>
            <a:endParaRPr lang="en-US" dirty="0"/>
          </a:p>
        </p:txBody>
      </p:sp>
      <p:pic>
        <p:nvPicPr>
          <p:cNvPr id="4" name="Picture 3" descr="D:\images[11].jpg"/>
          <p:cNvPicPr>
            <a:picLocks noChangeAspect="1" noChangeArrowheads="1"/>
          </p:cNvPicPr>
          <p:nvPr/>
        </p:nvPicPr>
        <p:blipFill>
          <a:blip r:embed="rId2" cstate="print">
            <a:lum contrast="20000"/>
          </a:blip>
          <a:srcRect/>
          <a:stretch>
            <a:fillRect/>
          </a:stretch>
        </p:blipFill>
        <p:spPr bwMode="auto">
          <a:xfrm>
            <a:off x="428596" y="714356"/>
            <a:ext cx="3200400" cy="5143536"/>
          </a:xfrm>
          <a:prstGeom prst="rect">
            <a:avLst/>
          </a:prstGeom>
          <a:noFill/>
          <a:effectLst>
            <a:softEdge rad="6350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214554"/>
            <a:ext cx="8229600" cy="4286256"/>
          </a:xfrm>
        </p:spPr>
        <p:txBody>
          <a:bodyPr>
            <a:normAutofit/>
          </a:bodyPr>
          <a:lstStyle/>
          <a:p>
            <a:r>
              <a:rPr lang="en-US" dirty="0" smtClean="0"/>
              <a:t>In Lao PDR ‘registration’ is usually understood as registration in the ‘family book’ and not necessarily possession of a birth certificate</a:t>
            </a:r>
          </a:p>
          <a:p>
            <a:r>
              <a:rPr lang="en-AU" dirty="0" smtClean="0"/>
              <a:t>There are several different systems for registering citizens, but none of them can be considered as part of a common civil registration system</a:t>
            </a:r>
          </a:p>
        </p:txBody>
      </p:sp>
      <p:sp>
        <p:nvSpPr>
          <p:cNvPr id="2" name="Title 1"/>
          <p:cNvSpPr>
            <a:spLocks noGrp="1"/>
          </p:cNvSpPr>
          <p:nvPr>
            <p:ph type="title"/>
          </p:nvPr>
        </p:nvSpPr>
        <p:spPr>
          <a:xfrm>
            <a:off x="714348" y="642918"/>
            <a:ext cx="7500990" cy="1143000"/>
          </a:xfrm>
        </p:spPr>
        <p:txBody>
          <a:bodyPr>
            <a:normAutofit fontScale="90000"/>
          </a:bodyPr>
          <a:lstStyle/>
          <a:p>
            <a:r>
              <a:rPr lang="en-US" dirty="0" smtClean="0"/>
              <a:t>Civil Registration and Vital Statistics Practice in Laos</a:t>
            </a:r>
            <a:endParaRPr lang="en-US" dirty="0"/>
          </a:p>
        </p:txBody>
      </p:sp>
      <p:pic>
        <p:nvPicPr>
          <p:cNvPr id="5" name="Picture 3" descr="C:\Users\user\Pictures\general\images.jpg.8.jpg"/>
          <p:cNvPicPr>
            <a:picLocks noChangeAspect="1" noChangeArrowheads="1"/>
          </p:cNvPicPr>
          <p:nvPr/>
        </p:nvPicPr>
        <p:blipFill>
          <a:blip r:embed="rId2"/>
          <a:srcRect/>
          <a:stretch>
            <a:fillRect/>
          </a:stretch>
        </p:blipFill>
        <p:spPr bwMode="auto">
          <a:xfrm>
            <a:off x="7072330" y="214290"/>
            <a:ext cx="1928858" cy="157163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643050"/>
            <a:ext cx="8229600" cy="4383087"/>
          </a:xfrm>
        </p:spPr>
        <p:txBody>
          <a:bodyPr>
            <a:normAutofit/>
          </a:bodyPr>
          <a:lstStyle/>
          <a:p>
            <a:r>
              <a:rPr lang="en-AU" dirty="0" smtClean="0"/>
              <a:t>Roles and responsibilities have not been clear for several years and only since the creation of the new Ministry of Home Affairs in 2011 a clear mandate to oversight the civil registration system has been given by the Government of Lao PDR to a unique agency.</a:t>
            </a:r>
          </a:p>
          <a:p>
            <a:r>
              <a:rPr lang="en-AU" dirty="0" smtClean="0"/>
              <a:t>The different systems designed for very different purposes are in general paper based and a centralised computer based database and dataset does not exist yet.</a:t>
            </a:r>
            <a:endParaRPr lang="en-US" dirty="0" smtClean="0"/>
          </a:p>
          <a:p>
            <a:endParaRPr lang="en-US" dirty="0"/>
          </a:p>
        </p:txBody>
      </p:sp>
      <p:sp>
        <p:nvSpPr>
          <p:cNvPr id="2" name="Title 1"/>
          <p:cNvSpPr>
            <a:spLocks noGrp="1"/>
          </p:cNvSpPr>
          <p:nvPr>
            <p:ph type="title"/>
          </p:nvPr>
        </p:nvSpPr>
        <p:spPr>
          <a:xfrm>
            <a:off x="500034" y="571480"/>
            <a:ext cx="5286412" cy="857248"/>
          </a:xfrm>
        </p:spPr>
        <p:txBody>
          <a:bodyPr>
            <a:noAutofit/>
          </a:bodyPr>
          <a:lstStyle/>
          <a:p>
            <a:pPr algn="l"/>
            <a:r>
              <a:rPr lang="en-US" sz="3400" dirty="0" smtClean="0"/>
              <a:t>CRVS Practice in Laos     ( continued )</a:t>
            </a:r>
            <a:endParaRPr lang="en-US" sz="3400" dirty="0"/>
          </a:p>
        </p:txBody>
      </p:sp>
      <p:pic>
        <p:nvPicPr>
          <p:cNvPr id="5" name="Picture 3" descr="C:\Users\user\Pictures\general\images.jpg.8.jpg"/>
          <p:cNvPicPr>
            <a:picLocks noChangeAspect="1" noChangeArrowheads="1"/>
          </p:cNvPicPr>
          <p:nvPr/>
        </p:nvPicPr>
        <p:blipFill>
          <a:blip r:embed="rId2"/>
          <a:srcRect/>
          <a:stretch>
            <a:fillRect/>
          </a:stretch>
        </p:blipFill>
        <p:spPr bwMode="auto">
          <a:xfrm>
            <a:off x="6929454" y="0"/>
            <a:ext cx="1785982" cy="157163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332037"/>
            <a:ext cx="8229600" cy="4525963"/>
          </a:xfrm>
        </p:spPr>
        <p:txBody>
          <a:bodyPr/>
          <a:lstStyle/>
          <a:p>
            <a:r>
              <a:rPr lang="en-AU" dirty="0" smtClean="0"/>
              <a:t>community knowledge</a:t>
            </a:r>
          </a:p>
          <a:p>
            <a:r>
              <a:rPr lang="en-AU" dirty="0" smtClean="0"/>
              <a:t>physical accessibility </a:t>
            </a:r>
          </a:p>
          <a:p>
            <a:r>
              <a:rPr lang="en-AU" dirty="0" smtClean="0"/>
              <a:t>costs associated to registration </a:t>
            </a:r>
          </a:p>
          <a:p>
            <a:r>
              <a:rPr lang="en-AU" dirty="0" smtClean="0"/>
              <a:t>Lack of clear procedures and administrative processes to register children</a:t>
            </a:r>
          </a:p>
          <a:p>
            <a:r>
              <a:rPr lang="en-AU" dirty="0" smtClean="0"/>
              <a:t>Geographic and reaching ethnic group</a:t>
            </a:r>
            <a:endParaRPr lang="en-US" dirty="0"/>
          </a:p>
        </p:txBody>
      </p:sp>
      <p:sp>
        <p:nvSpPr>
          <p:cNvPr id="2" name="Title 1"/>
          <p:cNvSpPr>
            <a:spLocks noGrp="1"/>
          </p:cNvSpPr>
          <p:nvPr>
            <p:ph type="title"/>
          </p:nvPr>
        </p:nvSpPr>
        <p:spPr>
          <a:xfrm>
            <a:off x="571472" y="928670"/>
            <a:ext cx="8158162" cy="1143000"/>
          </a:xfrm>
        </p:spPr>
        <p:txBody>
          <a:bodyPr>
            <a:normAutofit/>
          </a:bodyPr>
          <a:lstStyle/>
          <a:p>
            <a:pPr algn="just"/>
            <a:r>
              <a:rPr lang="en-US" sz="3400" dirty="0" smtClean="0"/>
              <a:t>Obstacle of Civil Registration</a:t>
            </a:r>
            <a:endParaRPr lang="en-US" sz="3400" dirty="0"/>
          </a:p>
        </p:txBody>
      </p:sp>
      <p:pic>
        <p:nvPicPr>
          <p:cNvPr id="5" name="Picture 3" descr="C:\Users\user\Pictures\general\images.jpg.8.jpg"/>
          <p:cNvPicPr>
            <a:picLocks noChangeAspect="1" noChangeArrowheads="1"/>
          </p:cNvPicPr>
          <p:nvPr/>
        </p:nvPicPr>
        <p:blipFill>
          <a:blip r:embed="rId2"/>
          <a:srcRect/>
          <a:stretch>
            <a:fillRect/>
          </a:stretch>
        </p:blipFill>
        <p:spPr bwMode="auto">
          <a:xfrm>
            <a:off x="6858016" y="214290"/>
            <a:ext cx="1857388" cy="17859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928802"/>
            <a:ext cx="8229600" cy="4643470"/>
          </a:xfrm>
        </p:spPr>
        <p:txBody>
          <a:bodyPr>
            <a:normAutofit/>
          </a:bodyPr>
          <a:lstStyle/>
          <a:p>
            <a:r>
              <a:rPr lang="en-AU" dirty="0" smtClean="0"/>
              <a:t>Census and survey</a:t>
            </a:r>
          </a:p>
          <a:p>
            <a:pPr>
              <a:buNone/>
            </a:pPr>
            <a:endParaRPr lang="en-AU" dirty="0" smtClean="0"/>
          </a:p>
          <a:p>
            <a:pPr>
              <a:buNone/>
            </a:pPr>
            <a:r>
              <a:rPr lang="en-AU" sz="3400" dirty="0" smtClean="0">
                <a:solidFill>
                  <a:schemeClr val="tx2">
                    <a:lumMod val="75000"/>
                  </a:schemeClr>
                </a:solidFill>
              </a:rPr>
              <a:t>Key person to report birth and death</a:t>
            </a:r>
          </a:p>
          <a:p>
            <a:pPr>
              <a:buNone/>
            </a:pPr>
            <a:endParaRPr lang="en-AU" sz="3900" dirty="0" smtClean="0"/>
          </a:p>
          <a:p>
            <a:r>
              <a:rPr lang="en-AU" dirty="0" smtClean="0"/>
              <a:t>Individual</a:t>
            </a:r>
          </a:p>
          <a:p>
            <a:r>
              <a:rPr lang="en-AU" dirty="0" smtClean="0"/>
              <a:t>Head of household</a:t>
            </a:r>
          </a:p>
          <a:p>
            <a:r>
              <a:rPr lang="en-AU" dirty="0" smtClean="0"/>
              <a:t>Village chief </a:t>
            </a:r>
          </a:p>
          <a:p>
            <a:pPr>
              <a:buNone/>
            </a:pPr>
            <a:r>
              <a:rPr lang="en-AU" dirty="0" smtClean="0"/>
              <a:t>	</a:t>
            </a:r>
          </a:p>
          <a:p>
            <a:pPr>
              <a:buNone/>
            </a:pPr>
            <a:r>
              <a:rPr lang="en-US" dirty="0" smtClean="0"/>
              <a:t>	</a:t>
            </a:r>
          </a:p>
          <a:p>
            <a:pPr>
              <a:buNone/>
            </a:pPr>
            <a:endParaRPr lang="en-US" dirty="0" smtClean="0"/>
          </a:p>
          <a:p>
            <a:pPr>
              <a:buNone/>
            </a:pPr>
            <a:endParaRPr lang="en-AU" dirty="0" smtClean="0"/>
          </a:p>
          <a:p>
            <a:pPr>
              <a:buNone/>
            </a:pPr>
            <a:endParaRPr lang="en-AU" dirty="0" smtClean="0"/>
          </a:p>
          <a:p>
            <a:pPr>
              <a:buNone/>
            </a:pPr>
            <a:endParaRPr lang="en-US" dirty="0"/>
          </a:p>
        </p:txBody>
      </p:sp>
      <p:sp>
        <p:nvSpPr>
          <p:cNvPr id="2" name="Title 1"/>
          <p:cNvSpPr>
            <a:spLocks noGrp="1"/>
          </p:cNvSpPr>
          <p:nvPr>
            <p:ph type="title"/>
          </p:nvPr>
        </p:nvSpPr>
        <p:spPr>
          <a:xfrm>
            <a:off x="428596" y="785794"/>
            <a:ext cx="7000924" cy="725470"/>
          </a:xfrm>
        </p:spPr>
        <p:txBody>
          <a:bodyPr>
            <a:normAutofit fontScale="90000"/>
          </a:bodyPr>
          <a:lstStyle/>
          <a:p>
            <a:pPr algn="just"/>
            <a:r>
              <a:rPr lang="en-AU" sz="3600" dirty="0" smtClean="0"/>
              <a:t>Sources of data for producing VS</a:t>
            </a:r>
            <a:endParaRPr lang="en-US" sz="3600" dirty="0"/>
          </a:p>
        </p:txBody>
      </p:sp>
      <p:pic>
        <p:nvPicPr>
          <p:cNvPr id="5" name="Picture 3" descr="C:\Users\user\Pictures\general\images.jpg.8.jpg"/>
          <p:cNvPicPr>
            <a:picLocks noChangeAspect="1" noChangeArrowheads="1"/>
          </p:cNvPicPr>
          <p:nvPr/>
        </p:nvPicPr>
        <p:blipFill>
          <a:blip r:embed="rId2"/>
          <a:srcRect/>
          <a:stretch>
            <a:fillRect/>
          </a:stretch>
        </p:blipFill>
        <p:spPr bwMode="auto">
          <a:xfrm>
            <a:off x="7072330" y="214290"/>
            <a:ext cx="1785950" cy="17859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786058"/>
            <a:ext cx="8229600" cy="3500462"/>
          </a:xfrm>
        </p:spPr>
        <p:txBody>
          <a:bodyPr/>
          <a:lstStyle/>
          <a:p>
            <a:r>
              <a:rPr lang="en-US" dirty="0" smtClean="0"/>
              <a:t>Public Security responsible for issuing family book and identity </a:t>
            </a:r>
          </a:p>
          <a:p>
            <a:r>
              <a:rPr lang="en-US" dirty="0" smtClean="0"/>
              <a:t>MOHA carried out the family registration</a:t>
            </a:r>
          </a:p>
          <a:p>
            <a:r>
              <a:rPr lang="en-US" dirty="0" smtClean="0"/>
              <a:t>Public Health responsible for issuing birth notification</a:t>
            </a:r>
            <a:endParaRPr lang="en-US" dirty="0"/>
          </a:p>
        </p:txBody>
      </p:sp>
      <p:sp>
        <p:nvSpPr>
          <p:cNvPr id="2" name="Title 1"/>
          <p:cNvSpPr>
            <a:spLocks noGrp="1"/>
          </p:cNvSpPr>
          <p:nvPr>
            <p:ph type="title"/>
          </p:nvPr>
        </p:nvSpPr>
        <p:spPr>
          <a:xfrm>
            <a:off x="571472" y="1571612"/>
            <a:ext cx="7715304" cy="1071562"/>
          </a:xfrm>
        </p:spPr>
        <p:txBody>
          <a:bodyPr>
            <a:normAutofit/>
          </a:bodyPr>
          <a:lstStyle/>
          <a:p>
            <a:r>
              <a:rPr lang="en-US" sz="3400" dirty="0" smtClean="0"/>
              <a:t>Organization involve in registration </a:t>
            </a:r>
            <a:endParaRPr lang="en-US" sz="3400" dirty="0"/>
          </a:p>
        </p:txBody>
      </p:sp>
      <p:pic>
        <p:nvPicPr>
          <p:cNvPr id="5" name="Picture 3" descr="C:\Users\user\Pictures\general\images.jpg.8.jpg"/>
          <p:cNvPicPr>
            <a:picLocks noChangeAspect="1" noChangeArrowheads="1"/>
          </p:cNvPicPr>
          <p:nvPr/>
        </p:nvPicPr>
        <p:blipFill>
          <a:blip r:embed="rId2"/>
          <a:srcRect/>
          <a:stretch>
            <a:fillRect/>
          </a:stretch>
        </p:blipFill>
        <p:spPr bwMode="auto">
          <a:xfrm>
            <a:off x="7143768" y="214290"/>
            <a:ext cx="1714512" cy="150019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3116"/>
            <a:ext cx="8715404" cy="4525963"/>
          </a:xfrm>
        </p:spPr>
        <p:txBody>
          <a:bodyPr/>
          <a:lstStyle/>
          <a:p>
            <a:r>
              <a:rPr lang="en-US" dirty="0" smtClean="0"/>
              <a:t>Village report to District 4 times/year</a:t>
            </a:r>
          </a:p>
          <a:p>
            <a:r>
              <a:rPr lang="en-US" dirty="0" smtClean="0"/>
              <a:t>District report to province 2 times/year</a:t>
            </a:r>
          </a:p>
          <a:p>
            <a:r>
              <a:rPr lang="en-US" dirty="0" smtClean="0"/>
              <a:t>Province report to central ( MOHA ) once a year</a:t>
            </a:r>
          </a:p>
          <a:p>
            <a:pPr>
              <a:buNone/>
            </a:pPr>
            <a:r>
              <a:rPr lang="en-US" dirty="0" smtClean="0"/>
              <a:t>  </a:t>
            </a:r>
            <a:endParaRPr lang="en-US" dirty="0"/>
          </a:p>
        </p:txBody>
      </p:sp>
      <p:sp>
        <p:nvSpPr>
          <p:cNvPr id="2" name="Title 1"/>
          <p:cNvSpPr>
            <a:spLocks noGrp="1"/>
          </p:cNvSpPr>
          <p:nvPr>
            <p:ph type="title"/>
          </p:nvPr>
        </p:nvSpPr>
        <p:spPr>
          <a:xfrm>
            <a:off x="500034" y="642918"/>
            <a:ext cx="8229600" cy="1143000"/>
          </a:xfrm>
        </p:spPr>
        <p:txBody>
          <a:bodyPr>
            <a:normAutofit/>
          </a:bodyPr>
          <a:lstStyle/>
          <a:p>
            <a:pPr algn="l"/>
            <a:r>
              <a:rPr lang="en-US" sz="3600" dirty="0" smtClean="0"/>
              <a:t>Transfer data to VS</a:t>
            </a:r>
            <a:endParaRPr lang="en-US" sz="3600" dirty="0"/>
          </a:p>
        </p:txBody>
      </p:sp>
      <p:pic>
        <p:nvPicPr>
          <p:cNvPr id="4" name="Picture 3" descr="C:\Users\user\Pictures\general\images.jpg.8.jpg"/>
          <p:cNvPicPr>
            <a:picLocks noChangeAspect="1" noChangeArrowheads="1"/>
          </p:cNvPicPr>
          <p:nvPr/>
        </p:nvPicPr>
        <p:blipFill>
          <a:blip r:embed="rId2"/>
          <a:srcRect/>
          <a:stretch>
            <a:fillRect/>
          </a:stretch>
        </p:blipFill>
        <p:spPr bwMode="auto">
          <a:xfrm>
            <a:off x="6858016" y="214290"/>
            <a:ext cx="1643074" cy="164307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3089267"/>
            <a:ext cx="8229600" cy="2268559"/>
          </a:xfrm>
        </p:spPr>
        <p:txBody>
          <a:bodyPr/>
          <a:lstStyle/>
          <a:p>
            <a:pPr>
              <a:buNone/>
            </a:pPr>
            <a:r>
              <a:rPr lang="en-AU" dirty="0" smtClean="0"/>
              <a:t>	The main source of Vital Statistics is from the Population Census and Survey which is disseminated in the format of report, Statistical Year Book, and Webpage: Lao Info. </a:t>
            </a:r>
            <a:endParaRPr lang="en-US" b="1" dirty="0" smtClean="0"/>
          </a:p>
          <a:p>
            <a:endParaRPr lang="en-US" dirty="0"/>
          </a:p>
        </p:txBody>
      </p:sp>
      <p:sp>
        <p:nvSpPr>
          <p:cNvPr id="2" name="Title 1"/>
          <p:cNvSpPr>
            <a:spLocks noGrp="1"/>
          </p:cNvSpPr>
          <p:nvPr>
            <p:ph type="title"/>
          </p:nvPr>
        </p:nvSpPr>
        <p:spPr>
          <a:xfrm>
            <a:off x="357158" y="1785926"/>
            <a:ext cx="8229600" cy="1143000"/>
          </a:xfrm>
        </p:spPr>
        <p:txBody>
          <a:bodyPr>
            <a:normAutofit fontScale="90000"/>
          </a:bodyPr>
          <a:lstStyle/>
          <a:p>
            <a:r>
              <a:rPr lang="en-AU" sz="3600" b="1" dirty="0" smtClean="0"/>
              <a:t>Process for dissemination of VS </a:t>
            </a:r>
            <a:br>
              <a:rPr lang="en-AU" sz="3600" b="1" dirty="0" smtClean="0"/>
            </a:br>
            <a:r>
              <a:rPr lang="en-AU" sz="3600" dirty="0" smtClean="0"/>
              <a:t>and</a:t>
            </a:r>
            <a:r>
              <a:rPr lang="en-AU" sz="3600" b="1" dirty="0" smtClean="0"/>
              <a:t> modes of access to information by members of public and other users</a:t>
            </a:r>
            <a:r>
              <a:rPr lang="en-US" b="1" u="sng" dirty="0" smtClean="0"/>
              <a:t/>
            </a:r>
            <a:br>
              <a:rPr lang="en-US" b="1" u="sng" dirty="0" smtClean="0"/>
            </a:br>
            <a:endParaRPr lang="en-US" dirty="0"/>
          </a:p>
        </p:txBody>
      </p:sp>
      <p:pic>
        <p:nvPicPr>
          <p:cNvPr id="4" name="Picture 3" descr="C:\Users\user\Pictures\general\images.jpg.8.jpg"/>
          <p:cNvPicPr>
            <a:picLocks noChangeAspect="1" noChangeArrowheads="1"/>
          </p:cNvPicPr>
          <p:nvPr/>
        </p:nvPicPr>
        <p:blipFill>
          <a:blip r:embed="rId2"/>
          <a:srcRect/>
          <a:stretch>
            <a:fillRect/>
          </a:stretch>
        </p:blipFill>
        <p:spPr bwMode="auto">
          <a:xfrm>
            <a:off x="6929454" y="214290"/>
            <a:ext cx="1785950" cy="142876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143116"/>
            <a:ext cx="8229600" cy="2792605"/>
          </a:xfrm>
        </p:spPr>
        <p:txBody>
          <a:bodyPr/>
          <a:lstStyle/>
          <a:p>
            <a:r>
              <a:rPr lang="en-US" dirty="0" smtClean="0"/>
              <a:t>Citizen Management Steering Committee</a:t>
            </a:r>
          </a:p>
          <a:p>
            <a:r>
              <a:rPr lang="en-US" dirty="0" smtClean="0"/>
              <a:t>Legislations</a:t>
            </a:r>
          </a:p>
          <a:p>
            <a:r>
              <a:rPr lang="en-US" dirty="0" smtClean="0"/>
              <a:t>International Development partners </a:t>
            </a:r>
            <a:endParaRPr lang="en-US" dirty="0"/>
          </a:p>
        </p:txBody>
      </p:sp>
      <p:sp>
        <p:nvSpPr>
          <p:cNvPr id="2" name="Title 1"/>
          <p:cNvSpPr>
            <a:spLocks noGrp="1"/>
          </p:cNvSpPr>
          <p:nvPr>
            <p:ph type="title"/>
          </p:nvPr>
        </p:nvSpPr>
        <p:spPr>
          <a:xfrm>
            <a:off x="500034" y="714356"/>
            <a:ext cx="8229600" cy="1143000"/>
          </a:xfrm>
        </p:spPr>
        <p:txBody>
          <a:bodyPr>
            <a:normAutofit/>
          </a:bodyPr>
          <a:lstStyle/>
          <a:p>
            <a:pPr algn="just"/>
            <a:r>
              <a:rPr lang="en-US" sz="3600" dirty="0" smtClean="0"/>
              <a:t>CRVS reform</a:t>
            </a:r>
            <a:endParaRPr lang="en-US" sz="3600" dirty="0"/>
          </a:p>
        </p:txBody>
      </p:sp>
      <p:pic>
        <p:nvPicPr>
          <p:cNvPr id="4" name="Picture 3" descr="C:\Users\user\Pictures\general\images.jpg.8.jpg"/>
          <p:cNvPicPr>
            <a:picLocks noChangeAspect="1" noChangeArrowheads="1"/>
          </p:cNvPicPr>
          <p:nvPr/>
        </p:nvPicPr>
        <p:blipFill>
          <a:blip r:embed="rId2"/>
          <a:srcRect/>
          <a:stretch>
            <a:fillRect/>
          </a:stretch>
        </p:blipFill>
        <p:spPr bwMode="auto">
          <a:xfrm>
            <a:off x="7072330" y="214290"/>
            <a:ext cx="1571636" cy="157163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255</TotalTime>
  <Words>373</Words>
  <Application>Microsoft Office PowerPoint</Application>
  <PresentationFormat>On-screen Show (4:3)</PresentationFormat>
  <Paragraphs>52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 Civil Registration and Vital Statistics in Lao PDR</vt:lpstr>
      <vt:lpstr>Civil Registration and Vital Statistics Practice in Laos</vt:lpstr>
      <vt:lpstr>CRVS Practice in Laos     ( continued )</vt:lpstr>
      <vt:lpstr>Obstacle of Civil Registration</vt:lpstr>
      <vt:lpstr>Sources of data for producing VS</vt:lpstr>
      <vt:lpstr>Organization involve in registration </vt:lpstr>
      <vt:lpstr>Transfer data to VS</vt:lpstr>
      <vt:lpstr>Process for dissemination of VS  and modes of access to information by members of public and other users </vt:lpstr>
      <vt:lpstr>CRVS reform</vt:lpstr>
      <vt:lpstr>CRVS framework</vt:lpstr>
      <vt:lpstr>Legal Framework</vt:lpstr>
      <vt:lpstr>Thank you for attention Kop chai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Registration and Vital Statistics in Laos</dc:title>
  <dc:creator>user</dc:creator>
  <cp:lastModifiedBy>Andrea De Luka</cp:lastModifiedBy>
  <cp:revision>31</cp:revision>
  <dcterms:created xsi:type="dcterms:W3CDTF">2014-05-25T02:28:19Z</dcterms:created>
  <dcterms:modified xsi:type="dcterms:W3CDTF">2014-06-09T15:28:28Z</dcterms:modified>
</cp:coreProperties>
</file>