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wav" ContentType="audio/wav"/>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7" r:id="rId2"/>
    <p:sldId id="346" r:id="rId3"/>
    <p:sldId id="347" r:id="rId4"/>
    <p:sldId id="348" r:id="rId5"/>
    <p:sldId id="349" r:id="rId6"/>
    <p:sldId id="354" r:id="rId7"/>
    <p:sldId id="357" r:id="rId8"/>
    <p:sldId id="358" r:id="rId9"/>
    <p:sldId id="372" r:id="rId10"/>
    <p:sldId id="359" r:id="rId11"/>
    <p:sldId id="360" r:id="rId12"/>
    <p:sldId id="350" r:id="rId13"/>
    <p:sldId id="351" r:id="rId14"/>
    <p:sldId id="355" r:id="rId15"/>
    <p:sldId id="356" r:id="rId16"/>
    <p:sldId id="352" r:id="rId17"/>
    <p:sldId id="361" r:id="rId18"/>
    <p:sldId id="362" r:id="rId19"/>
    <p:sldId id="368" r:id="rId20"/>
    <p:sldId id="366" r:id="rId21"/>
    <p:sldId id="367" r:id="rId22"/>
    <p:sldId id="353" r:id="rId23"/>
    <p:sldId id="345" r:id="rId24"/>
    <p:sldId id="382" r:id="rId25"/>
    <p:sldId id="380" r:id="rId26"/>
    <p:sldId id="369" r:id="rId27"/>
    <p:sldId id="381" r:id="rId28"/>
    <p:sldId id="261" r:id="rId29"/>
    <p:sldId id="310" r:id="rId30"/>
    <p:sldId id="266" r:id="rId31"/>
    <p:sldId id="326" r:id="rId32"/>
    <p:sldId id="383" r:id="rId33"/>
    <p:sldId id="384" r:id="rId34"/>
    <p:sldId id="403" r:id="rId35"/>
    <p:sldId id="385" r:id="rId36"/>
    <p:sldId id="386" r:id="rId37"/>
    <p:sldId id="387" r:id="rId38"/>
    <p:sldId id="388" r:id="rId39"/>
    <p:sldId id="389" r:id="rId40"/>
    <p:sldId id="390" r:id="rId41"/>
    <p:sldId id="391" r:id="rId42"/>
    <p:sldId id="392" r:id="rId43"/>
    <p:sldId id="393" r:id="rId44"/>
    <p:sldId id="394" r:id="rId45"/>
    <p:sldId id="395" r:id="rId46"/>
    <p:sldId id="398" r:id="rId47"/>
    <p:sldId id="399" r:id="rId48"/>
    <p:sldId id="400" r:id="rId49"/>
    <p:sldId id="401" r:id="rId50"/>
    <p:sldId id="402" r:id="rId51"/>
    <p:sldId id="397" r:id="rId52"/>
    <p:sldId id="269" r:id="rId53"/>
    <p:sldId id="270" r:id="rId54"/>
    <p:sldId id="309" r:id="rId55"/>
    <p:sldId id="271" r:id="rId56"/>
    <p:sldId id="313" r:id="rId57"/>
    <p:sldId id="273" r:id="rId58"/>
    <p:sldId id="314" r:id="rId59"/>
    <p:sldId id="315" r:id="rId60"/>
    <p:sldId id="275" r:id="rId61"/>
    <p:sldId id="276" r:id="rId62"/>
    <p:sldId id="277" r:id="rId63"/>
    <p:sldId id="278" r:id="rId64"/>
    <p:sldId id="280" r:id="rId65"/>
    <p:sldId id="316" r:id="rId66"/>
    <p:sldId id="306" r:id="rId6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003399"/>
    <a:srgbClr val="0B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79" autoAdjust="0"/>
    <p:restoredTop sz="94660"/>
  </p:normalViewPr>
  <p:slideViewPr>
    <p:cSldViewPr>
      <p:cViewPr>
        <p:scale>
          <a:sx n="100" d="100"/>
          <a:sy n="100" d="100"/>
        </p:scale>
        <p:origin x="-372"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_rels/chart2.xml.rels><?xml version="1.0" encoding="UTF-8" standalone="yes"?>
<Relationships xmlns="http://schemas.openxmlformats.org/package/2006/relationships"><Relationship Id="rId1" Type="http://schemas.openxmlformats.org/officeDocument/2006/relationships/oleObject" Target="Worksheet%20in%20Bangkok%20Presentation%2018-19%20apr%2013%20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sheet%20in%20Bangkok%20Presentation%2018-19%20apr%2013"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RGI\Desktop\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RGI\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25738946931352"/>
          <c:y val="2.8388909168822512E-2"/>
          <c:w val="0.86256645766957796"/>
          <c:h val="0.85571441136170057"/>
        </c:manualLayout>
      </c:layout>
      <c:areaChart>
        <c:grouping val="stacked"/>
        <c:varyColors val="0"/>
        <c:ser>
          <c:idx val="0"/>
          <c:order val="0"/>
          <c:tx>
            <c:strRef>
              <c:f>'2.8'!$F$32</c:f>
              <c:strCache>
                <c:ptCount val="1"/>
                <c:pt idx="0">
                  <c:v>Medically certified Death</c:v>
                </c:pt>
              </c:strCache>
            </c:strRef>
          </c:tx>
          <c:cat>
            <c:numRef>
              <c:f>'2.8'!$E$33:$E$57</c:f>
              <c:numCache>
                <c:formatCode>General</c:formatCode>
                <c:ptCount val="2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numCache>
            </c:numRef>
          </c:cat>
          <c:val>
            <c:numRef>
              <c:f>'2.8'!$F$33:$F$57</c:f>
              <c:numCache>
                <c:formatCode>General</c:formatCode>
                <c:ptCount val="25"/>
                <c:pt idx="0">
                  <c:v>259.37</c:v>
                </c:pt>
                <c:pt idx="1">
                  <c:v>336.05500000000001</c:v>
                </c:pt>
                <c:pt idx="2">
                  <c:v>368.315</c:v>
                </c:pt>
                <c:pt idx="3">
                  <c:v>336.73599999999999</c:v>
                </c:pt>
                <c:pt idx="4">
                  <c:v>350.09899999999999</c:v>
                </c:pt>
                <c:pt idx="5">
                  <c:v>384.23500000000001</c:v>
                </c:pt>
                <c:pt idx="6">
                  <c:v>374.839</c:v>
                </c:pt>
                <c:pt idx="7">
                  <c:v>362.58100000000002</c:v>
                </c:pt>
                <c:pt idx="8">
                  <c:v>374.14100000000002</c:v>
                </c:pt>
                <c:pt idx="9">
                  <c:v>388.20100000000002</c:v>
                </c:pt>
                <c:pt idx="10">
                  <c:v>414.279</c:v>
                </c:pt>
                <c:pt idx="11">
                  <c:v>419.35300000000001</c:v>
                </c:pt>
                <c:pt idx="12">
                  <c:v>498.58600000000001</c:v>
                </c:pt>
                <c:pt idx="13">
                  <c:v>488.61900000000003</c:v>
                </c:pt>
                <c:pt idx="14">
                  <c:v>510.58</c:v>
                </c:pt>
                <c:pt idx="15">
                  <c:v>533.91999999999996</c:v>
                </c:pt>
                <c:pt idx="16">
                  <c:v>543.39099999999996</c:v>
                </c:pt>
                <c:pt idx="17">
                  <c:v>586.70000000000005</c:v>
                </c:pt>
                <c:pt idx="18">
                  <c:v>603.26</c:v>
                </c:pt>
                <c:pt idx="19">
                  <c:v>650.50699999999995</c:v>
                </c:pt>
                <c:pt idx="20">
                  <c:v>720.04700000000003</c:v>
                </c:pt>
                <c:pt idx="21">
                  <c:v>798.54600000000005</c:v>
                </c:pt>
                <c:pt idx="22">
                  <c:v>878.33900000000006</c:v>
                </c:pt>
                <c:pt idx="23">
                  <c:v>946.01800000000003</c:v>
                </c:pt>
                <c:pt idx="24">
                  <c:v>970.89599999999996</c:v>
                </c:pt>
              </c:numCache>
            </c:numRef>
          </c:val>
        </c:ser>
        <c:ser>
          <c:idx val="1"/>
          <c:order val="1"/>
          <c:tx>
            <c:strRef>
              <c:f>'2.8'!$G$32</c:f>
              <c:strCache>
                <c:ptCount val="1"/>
                <c:pt idx="0">
                  <c:v>Registered Deaths Not Medically Certified</c:v>
                </c:pt>
              </c:strCache>
            </c:strRef>
          </c:tx>
          <c:cat>
            <c:numRef>
              <c:f>'2.8'!$E$33:$E$57</c:f>
              <c:numCache>
                <c:formatCode>General</c:formatCode>
                <c:ptCount val="2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numCache>
            </c:numRef>
          </c:cat>
          <c:val>
            <c:numRef>
              <c:f>'2.8'!$G$33:$G$57</c:f>
              <c:numCache>
                <c:formatCode>General</c:formatCode>
                <c:ptCount val="25"/>
                <c:pt idx="0">
                  <c:v>1682.529</c:v>
                </c:pt>
                <c:pt idx="1">
                  <c:v>1753.5039999999999</c:v>
                </c:pt>
                <c:pt idx="2">
                  <c:v>2211.587</c:v>
                </c:pt>
                <c:pt idx="3">
                  <c:v>2053.232</c:v>
                </c:pt>
                <c:pt idx="4">
                  <c:v>2019.6279999999999</c:v>
                </c:pt>
                <c:pt idx="5">
                  <c:v>2231.8870000000002</c:v>
                </c:pt>
                <c:pt idx="6">
                  <c:v>1930.559</c:v>
                </c:pt>
                <c:pt idx="7">
                  <c:v>2058.1559999999999</c:v>
                </c:pt>
                <c:pt idx="8">
                  <c:v>2396.5529999999999</c:v>
                </c:pt>
                <c:pt idx="9">
                  <c:v>2348.1860000000001</c:v>
                </c:pt>
                <c:pt idx="10">
                  <c:v>2579.9650000000001</c:v>
                </c:pt>
                <c:pt idx="11">
                  <c:v>2896.8620000000001</c:v>
                </c:pt>
                <c:pt idx="12">
                  <c:v>2855.1170000000002</c:v>
                </c:pt>
                <c:pt idx="13">
                  <c:v>3115.1219999999998</c:v>
                </c:pt>
                <c:pt idx="14">
                  <c:v>3017.7579999999998</c:v>
                </c:pt>
                <c:pt idx="15">
                  <c:v>3174.0949999999998</c:v>
                </c:pt>
                <c:pt idx="16">
                  <c:v>3708.241</c:v>
                </c:pt>
                <c:pt idx="17">
                  <c:v>3768.9070000000002</c:v>
                </c:pt>
                <c:pt idx="18">
                  <c:v>3655.18</c:v>
                </c:pt>
                <c:pt idx="19">
                  <c:v>4163.0450000000001</c:v>
                </c:pt>
                <c:pt idx="20">
                  <c:v>3607.6170000000002</c:v>
                </c:pt>
                <c:pt idx="21">
                  <c:v>3421.2240000000002</c:v>
                </c:pt>
                <c:pt idx="22">
                  <c:v>3682.1860000000001</c:v>
                </c:pt>
                <c:pt idx="23">
                  <c:v>3808.7629999999999</c:v>
                </c:pt>
                <c:pt idx="24">
                  <c:v>3842.6559999999999</c:v>
                </c:pt>
              </c:numCache>
            </c:numRef>
          </c:val>
        </c:ser>
        <c:dLbls>
          <c:showLegendKey val="0"/>
          <c:showVal val="0"/>
          <c:showCatName val="0"/>
          <c:showSerName val="0"/>
          <c:showPercent val="0"/>
          <c:showBubbleSize val="0"/>
        </c:dLbls>
        <c:axId val="44708608"/>
        <c:axId val="44710144"/>
      </c:areaChart>
      <c:catAx>
        <c:axId val="44708608"/>
        <c:scaling>
          <c:orientation val="minMax"/>
        </c:scaling>
        <c:delete val="0"/>
        <c:axPos val="b"/>
        <c:numFmt formatCode="General" sourceLinked="1"/>
        <c:majorTickMark val="none"/>
        <c:minorTickMark val="none"/>
        <c:tickLblPos val="nextTo"/>
        <c:txPr>
          <a:bodyPr rot="-5400000" vert="horz"/>
          <a:lstStyle/>
          <a:p>
            <a:pPr>
              <a:defRPr sz="1200">
                <a:latin typeface="Cambria" panose="02040503050406030204" pitchFamily="18" charset="0"/>
              </a:defRPr>
            </a:pPr>
            <a:endParaRPr lang="en-US"/>
          </a:p>
        </c:txPr>
        <c:crossAx val="44710144"/>
        <c:crosses val="autoZero"/>
        <c:auto val="1"/>
        <c:lblAlgn val="ctr"/>
        <c:lblOffset val="100"/>
        <c:noMultiLvlLbl val="0"/>
      </c:catAx>
      <c:valAx>
        <c:axId val="44710144"/>
        <c:scaling>
          <c:orientation val="minMax"/>
        </c:scaling>
        <c:delete val="0"/>
        <c:axPos val="l"/>
        <c:title>
          <c:tx>
            <c:rich>
              <a:bodyPr rot="-5400000" vert="horz"/>
              <a:lstStyle/>
              <a:p>
                <a:pPr>
                  <a:defRPr sz="1400"/>
                </a:pPr>
                <a:r>
                  <a:rPr lang="en-US" sz="1400"/>
                  <a:t>Number of Deaths (in thousand)</a:t>
                </a:r>
              </a:p>
            </c:rich>
          </c:tx>
          <c:layout>
            <c:manualLayout>
              <c:xMode val="edge"/>
              <c:yMode val="edge"/>
              <c:x val="7.8436625321200871E-3"/>
              <c:y val="0.11445295760788482"/>
            </c:manualLayout>
          </c:layout>
          <c:overlay val="0"/>
          <c:spPr>
            <a:noFill/>
            <a:ln w="25400">
              <a:noFill/>
            </a:ln>
          </c:spPr>
        </c:title>
        <c:numFmt formatCode="General" sourceLinked="1"/>
        <c:majorTickMark val="none"/>
        <c:minorTickMark val="none"/>
        <c:tickLblPos val="nextTo"/>
        <c:txPr>
          <a:bodyPr/>
          <a:lstStyle/>
          <a:p>
            <a:pPr>
              <a:defRPr sz="1400"/>
            </a:pPr>
            <a:endParaRPr lang="en-US"/>
          </a:p>
        </c:txPr>
        <c:crossAx val="44708608"/>
        <c:crosses val="autoZero"/>
        <c:crossBetween val="midCat"/>
      </c:valAx>
      <c:spPr>
        <a:solidFill>
          <a:schemeClr val="accent6">
            <a:lumMod val="20000"/>
            <a:lumOff val="80000"/>
          </a:schemeClr>
        </a:solidFill>
        <a:ln w="3175"/>
      </c:spPr>
    </c:plotArea>
    <c:plotVisOnly val="1"/>
    <c:dispBlanksAs val="zero"/>
    <c:showDLblsOverMax val="0"/>
  </c:chart>
  <c:spPr>
    <a:solidFill>
      <a:schemeClr val="bg1"/>
    </a:solidFill>
    <a:ln w="12700" cap="flat" cmpd="sng" algn="ctr">
      <a:solidFill>
        <a:schemeClr val="tx2">
          <a:lumMod val="40000"/>
          <a:lumOff val="60000"/>
        </a:schemeClr>
      </a:solidFill>
      <a:prstDash val="solid"/>
    </a:ln>
    <a:effectLst/>
  </c:spPr>
  <c:txPr>
    <a:bodyPr/>
    <a:lstStyle/>
    <a:p>
      <a:pPr>
        <a:defRPr sz="1600">
          <a:solidFill>
            <a:schemeClr val="dk1"/>
          </a:solidFill>
          <a:latin typeface="Cambria" panose="02040503050406030204" pitchFamily="18" charset="0"/>
          <a:ea typeface="+mn-ea"/>
          <a:cs typeface="+mn-c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331909495900422E-2"/>
          <c:y val="8.8154507130539739E-2"/>
          <c:w val="0.88576035211321413"/>
          <c:h val="0.70248122869648788"/>
        </c:manualLayout>
      </c:layout>
      <c:lineChart>
        <c:grouping val="standard"/>
        <c:varyColors val="0"/>
        <c:ser>
          <c:idx val="0"/>
          <c:order val="0"/>
          <c:tx>
            <c:strRef>
              <c:f>'[Worksheet in Bangkok Presentation 18-19 apr 13 2]Sheet1'!$B$1</c:f>
              <c:strCache>
                <c:ptCount val="1"/>
                <c:pt idx="0">
                  <c:v>Total</c:v>
                </c:pt>
              </c:strCache>
            </c:strRef>
          </c:tx>
          <c:spPr>
            <a:ln w="25400">
              <a:solidFill>
                <a:srgbClr val="996666"/>
              </a:solidFill>
              <a:prstDash val="solid"/>
            </a:ln>
          </c:spPr>
          <c:marker>
            <c:symbol val="diamond"/>
            <c:size val="7"/>
            <c:spPr>
              <a:solidFill>
                <a:srgbClr val="996666"/>
              </a:solidFill>
              <a:ln>
                <a:solidFill>
                  <a:srgbClr val="996666"/>
                </a:solidFill>
                <a:prstDash val="solid"/>
              </a:ln>
            </c:spPr>
          </c:marker>
          <c:dLbls>
            <c:spPr>
              <a:noFill/>
              <a:ln w="25400">
                <a:noFill/>
              </a:ln>
            </c:spPr>
            <c:txPr>
              <a:bodyPr/>
              <a:lstStyle/>
              <a:p>
                <a:pPr>
                  <a:defRPr sz="1200" b="0" i="0" u="none" strike="noStrike" baseline="0">
                    <a:solidFill>
                      <a:srgbClr val="000000"/>
                    </a:solidFill>
                    <a:latin typeface="Cambria" pitchFamily="18" charset="0"/>
                    <a:ea typeface="Arial"/>
                    <a:cs typeface="Arial"/>
                  </a:defRPr>
                </a:pPr>
                <a:endParaRPr lang="en-US"/>
              </a:p>
            </c:txPr>
            <c:dLblPos val="b"/>
            <c:showLegendKey val="0"/>
            <c:showVal val="1"/>
            <c:showCatName val="0"/>
            <c:showSerName val="0"/>
            <c:showPercent val="0"/>
            <c:showBubbleSize val="0"/>
            <c:showLeaderLines val="0"/>
          </c:dLbls>
          <c:cat>
            <c:numRef>
              <c:f>'[Worksheet in Bangkok Presentation 18-19 apr 13 2]Sheet1'!$A$2:$A$6</c:f>
              <c:numCache>
                <c:formatCode>General</c:formatCode>
                <c:ptCount val="5"/>
                <c:pt idx="0">
                  <c:v>1990</c:v>
                </c:pt>
                <c:pt idx="1">
                  <c:v>1995</c:v>
                </c:pt>
                <c:pt idx="2">
                  <c:v>2000</c:v>
                </c:pt>
                <c:pt idx="3">
                  <c:v>2005</c:v>
                </c:pt>
                <c:pt idx="4">
                  <c:v>2011</c:v>
                </c:pt>
              </c:numCache>
            </c:numRef>
          </c:cat>
          <c:val>
            <c:numRef>
              <c:f>'[Worksheet in Bangkok Presentation 18-19 apr 13 2]Sheet1'!$B$2:$B$6</c:f>
              <c:numCache>
                <c:formatCode>_-* #,##0_-;\-* #,##0_-;_-* "-"??_-;_-@_-</c:formatCode>
                <c:ptCount val="5"/>
                <c:pt idx="0">
                  <c:v>80</c:v>
                </c:pt>
                <c:pt idx="1">
                  <c:v>74</c:v>
                </c:pt>
                <c:pt idx="2">
                  <c:v>68</c:v>
                </c:pt>
                <c:pt idx="3">
                  <c:v>58</c:v>
                </c:pt>
                <c:pt idx="4" formatCode="_(* #,##0_);_(* \(#,##0\);_(* &quot;-&quot;??_);_(@_)">
                  <c:v>44</c:v>
                </c:pt>
              </c:numCache>
            </c:numRef>
          </c:val>
          <c:smooth val="0"/>
        </c:ser>
        <c:ser>
          <c:idx val="1"/>
          <c:order val="1"/>
          <c:tx>
            <c:strRef>
              <c:f>'[Worksheet in Bangkok Presentation 18-19 apr 13 2]Sheet1'!$C$1</c:f>
              <c:strCache>
                <c:ptCount val="1"/>
                <c:pt idx="0">
                  <c:v>Rural</c:v>
                </c:pt>
              </c:strCache>
            </c:strRef>
          </c:tx>
          <c:spPr>
            <a:ln w="25400">
              <a:solidFill>
                <a:srgbClr val="339933"/>
              </a:solidFill>
              <a:prstDash val="solid"/>
            </a:ln>
          </c:spPr>
          <c:marker>
            <c:symbol val="square"/>
            <c:size val="7"/>
            <c:spPr>
              <a:solidFill>
                <a:srgbClr val="339933"/>
              </a:solidFill>
              <a:ln>
                <a:solidFill>
                  <a:srgbClr val="339933"/>
                </a:solidFill>
                <a:prstDash val="solid"/>
              </a:ln>
            </c:spPr>
          </c:marker>
          <c:dLbls>
            <c:spPr>
              <a:noFill/>
              <a:ln w="25400">
                <a:noFill/>
              </a:ln>
            </c:spPr>
            <c:txPr>
              <a:bodyPr/>
              <a:lstStyle/>
              <a:p>
                <a:pPr>
                  <a:defRPr sz="1200" b="0" i="0" u="none" strike="noStrike" baseline="0">
                    <a:solidFill>
                      <a:srgbClr val="000000"/>
                    </a:solidFill>
                    <a:latin typeface="Cambria" pitchFamily="18" charset="0"/>
                    <a:ea typeface="Arial"/>
                    <a:cs typeface="Arial"/>
                  </a:defRPr>
                </a:pPr>
                <a:endParaRPr lang="en-US"/>
              </a:p>
            </c:txPr>
            <c:dLblPos val="t"/>
            <c:showLegendKey val="0"/>
            <c:showVal val="1"/>
            <c:showCatName val="0"/>
            <c:showSerName val="0"/>
            <c:showPercent val="0"/>
            <c:showBubbleSize val="0"/>
            <c:showLeaderLines val="0"/>
          </c:dLbls>
          <c:cat>
            <c:numRef>
              <c:f>'[Worksheet in Bangkok Presentation 18-19 apr 13 2]Sheet1'!$A$2:$A$6</c:f>
              <c:numCache>
                <c:formatCode>General</c:formatCode>
                <c:ptCount val="5"/>
                <c:pt idx="0">
                  <c:v>1990</c:v>
                </c:pt>
                <c:pt idx="1">
                  <c:v>1995</c:v>
                </c:pt>
                <c:pt idx="2">
                  <c:v>2000</c:v>
                </c:pt>
                <c:pt idx="3">
                  <c:v>2005</c:v>
                </c:pt>
                <c:pt idx="4">
                  <c:v>2011</c:v>
                </c:pt>
              </c:numCache>
            </c:numRef>
          </c:cat>
          <c:val>
            <c:numRef>
              <c:f>'[Worksheet in Bangkok Presentation 18-19 apr 13 2]Sheet1'!$C$2:$C$6</c:f>
              <c:numCache>
                <c:formatCode>_-* #,##0_-;\-* #,##0_-;_-* "-"??_-;_-@_-</c:formatCode>
                <c:ptCount val="5"/>
                <c:pt idx="0">
                  <c:v>86</c:v>
                </c:pt>
                <c:pt idx="1">
                  <c:v>80</c:v>
                </c:pt>
                <c:pt idx="2">
                  <c:v>74</c:v>
                </c:pt>
                <c:pt idx="3">
                  <c:v>64</c:v>
                </c:pt>
                <c:pt idx="4" formatCode="_(* #,##0_);_(* \(#,##0\);_(* &quot;-&quot;??_);_(@_)">
                  <c:v>48</c:v>
                </c:pt>
              </c:numCache>
            </c:numRef>
          </c:val>
          <c:smooth val="0"/>
        </c:ser>
        <c:ser>
          <c:idx val="2"/>
          <c:order val="2"/>
          <c:tx>
            <c:strRef>
              <c:f>'[Worksheet in Bangkok Presentation 18-19 apr 13 2]Sheet1'!$D$1</c:f>
              <c:strCache>
                <c:ptCount val="1"/>
                <c:pt idx="0">
                  <c:v>Urban</c:v>
                </c:pt>
              </c:strCache>
            </c:strRef>
          </c:tx>
          <c:spPr>
            <a:ln w="25400">
              <a:solidFill>
                <a:srgbClr val="CC99FF"/>
              </a:solidFill>
              <a:prstDash val="solid"/>
            </a:ln>
          </c:spPr>
          <c:marker>
            <c:symbol val="triangle"/>
            <c:size val="7"/>
            <c:spPr>
              <a:solidFill>
                <a:srgbClr val="CC99FF"/>
              </a:solidFill>
              <a:ln>
                <a:solidFill>
                  <a:srgbClr val="CC99FF"/>
                </a:solidFill>
                <a:prstDash val="solid"/>
              </a:ln>
            </c:spPr>
          </c:marker>
          <c:dLbls>
            <c:spPr>
              <a:noFill/>
              <a:ln w="25400">
                <a:noFill/>
              </a:ln>
            </c:spPr>
            <c:txPr>
              <a:bodyPr/>
              <a:lstStyle/>
              <a:p>
                <a:pPr>
                  <a:defRPr sz="1200" b="0" i="0" u="none" strike="noStrike" baseline="0">
                    <a:solidFill>
                      <a:srgbClr val="000000"/>
                    </a:solidFill>
                    <a:latin typeface="Cambria" pitchFamily="18" charset="0"/>
                    <a:ea typeface="Arial"/>
                    <a:cs typeface="Arial"/>
                  </a:defRPr>
                </a:pPr>
                <a:endParaRPr lang="en-US"/>
              </a:p>
            </c:txPr>
            <c:dLblPos val="b"/>
            <c:showLegendKey val="0"/>
            <c:showVal val="1"/>
            <c:showCatName val="0"/>
            <c:showSerName val="0"/>
            <c:showPercent val="0"/>
            <c:showBubbleSize val="0"/>
            <c:showLeaderLines val="0"/>
          </c:dLbls>
          <c:cat>
            <c:numRef>
              <c:f>'[Worksheet in Bangkok Presentation 18-19 apr 13 2]Sheet1'!$A$2:$A$6</c:f>
              <c:numCache>
                <c:formatCode>General</c:formatCode>
                <c:ptCount val="5"/>
                <c:pt idx="0">
                  <c:v>1990</c:v>
                </c:pt>
                <c:pt idx="1">
                  <c:v>1995</c:v>
                </c:pt>
                <c:pt idx="2">
                  <c:v>2000</c:v>
                </c:pt>
                <c:pt idx="3">
                  <c:v>2005</c:v>
                </c:pt>
                <c:pt idx="4">
                  <c:v>2011</c:v>
                </c:pt>
              </c:numCache>
            </c:numRef>
          </c:cat>
          <c:val>
            <c:numRef>
              <c:f>'[Worksheet in Bangkok Presentation 18-19 apr 13 2]Sheet1'!$D$2:$D$6</c:f>
              <c:numCache>
                <c:formatCode>_-* #,##0_-;\-* #,##0_-;_-* "-"??_-;_-@_-</c:formatCode>
                <c:ptCount val="5"/>
                <c:pt idx="0">
                  <c:v>50</c:v>
                </c:pt>
                <c:pt idx="1">
                  <c:v>48</c:v>
                </c:pt>
                <c:pt idx="2">
                  <c:v>44</c:v>
                </c:pt>
                <c:pt idx="3">
                  <c:v>40</c:v>
                </c:pt>
                <c:pt idx="4" formatCode="_(* #,##0_);_(* \(#,##0\);_(* &quot;-&quot;??_);_(@_)">
                  <c:v>29</c:v>
                </c:pt>
              </c:numCache>
            </c:numRef>
          </c:val>
          <c:smooth val="0"/>
        </c:ser>
        <c:dLbls>
          <c:showLegendKey val="0"/>
          <c:showVal val="1"/>
          <c:showCatName val="0"/>
          <c:showSerName val="0"/>
          <c:showPercent val="0"/>
          <c:showBubbleSize val="0"/>
        </c:dLbls>
        <c:marker val="1"/>
        <c:smooth val="0"/>
        <c:axId val="112304896"/>
        <c:axId val="112306432"/>
      </c:lineChart>
      <c:catAx>
        <c:axId val="1123048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Cambria" pitchFamily="18" charset="0"/>
                <a:ea typeface="Arial"/>
                <a:cs typeface="Arial"/>
              </a:defRPr>
            </a:pPr>
            <a:endParaRPr lang="en-US"/>
          </a:p>
        </c:txPr>
        <c:crossAx val="112306432"/>
        <c:crosses val="autoZero"/>
        <c:auto val="1"/>
        <c:lblAlgn val="ctr"/>
        <c:lblOffset val="100"/>
        <c:tickLblSkip val="1"/>
        <c:tickMarkSkip val="1"/>
        <c:noMultiLvlLbl val="0"/>
      </c:catAx>
      <c:valAx>
        <c:axId val="112306432"/>
        <c:scaling>
          <c:orientation val="minMax"/>
          <c:min val="20"/>
        </c:scaling>
        <c:delete val="0"/>
        <c:axPos val="l"/>
        <c:numFmt formatCode="_-* #,##0_-;\-* #,##0_-;_-* &quot;-&quot;??_-;_-@_-"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Cambria" pitchFamily="18" charset="0"/>
                <a:ea typeface="Arial"/>
                <a:cs typeface="Arial"/>
              </a:defRPr>
            </a:pPr>
            <a:endParaRPr lang="en-US"/>
          </a:p>
        </c:txPr>
        <c:crossAx val="112304896"/>
        <c:crosses val="autoZero"/>
        <c:crossBetween val="between"/>
      </c:valAx>
      <c:spPr>
        <a:noFill/>
        <a:ln w="3175">
          <a:noFill/>
          <a:prstDash val="solid"/>
        </a:ln>
      </c:spPr>
    </c:plotArea>
    <c:legend>
      <c:legendPos val="b"/>
      <c:layout>
        <c:manualLayout>
          <c:xMode val="edge"/>
          <c:yMode val="edge"/>
          <c:x val="0.33333384275638628"/>
          <c:y val="0.9063385264358601"/>
          <c:w val="0.40219153797366791"/>
          <c:h val="7.4380365391392769E-2"/>
        </c:manualLayout>
      </c:layout>
      <c:overlay val="0"/>
      <c:spPr>
        <a:solidFill>
          <a:srgbClr val="FFFFFF"/>
        </a:solidFill>
        <a:ln w="3175">
          <a:solidFill>
            <a:srgbClr val="000000"/>
          </a:solidFill>
          <a:prstDash val="solid"/>
        </a:ln>
      </c:spPr>
      <c:txPr>
        <a:bodyPr/>
        <a:lstStyle/>
        <a:p>
          <a:pPr>
            <a:defRPr sz="1100" b="1" i="0" u="none" strike="noStrike" baseline="0">
              <a:solidFill>
                <a:srgbClr val="000000"/>
              </a:solidFill>
              <a:latin typeface="Cambria" pitchFamily="18" charset="0"/>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344180565153876E-2"/>
          <c:y val="6.1224576952807482E-2"/>
          <c:w val="0.8948322172185158"/>
          <c:h val="0.73761037947906161"/>
        </c:manualLayout>
      </c:layout>
      <c:barChart>
        <c:barDir val="col"/>
        <c:grouping val="clustered"/>
        <c:varyColors val="0"/>
        <c:ser>
          <c:idx val="0"/>
          <c:order val="0"/>
          <c:tx>
            <c:strRef>
              <c:f>'[Worksheet in Bangkok Presentation 18-19 apr 13]Sheet2'!$B$10</c:f>
              <c:strCache>
                <c:ptCount val="1"/>
                <c:pt idx="0">
                  <c:v>Total</c:v>
                </c:pt>
              </c:strCache>
            </c:strRef>
          </c:tx>
          <c:spPr>
            <a:solidFill>
              <a:srgbClr val="993366"/>
            </a:solidFill>
            <a:ln w="12700">
              <a:solidFill>
                <a:srgbClr val="000000"/>
              </a:solidFill>
              <a:prstDash val="solid"/>
            </a:ln>
          </c:spPr>
          <c:invertIfNegative val="0"/>
          <c:dLbls>
            <c:spPr>
              <a:noFill/>
              <a:ln w="25400">
                <a:noFill/>
              </a:ln>
            </c:spPr>
            <c:txPr>
              <a:bodyPr/>
              <a:lstStyle/>
              <a:p>
                <a:pPr>
                  <a:defRPr sz="1100" b="1" i="0" u="none" strike="noStrike" baseline="0">
                    <a:solidFill>
                      <a:srgbClr val="000000"/>
                    </a:solidFill>
                    <a:latin typeface="Cambria" pitchFamily="18" charset="0"/>
                    <a:ea typeface="Arial"/>
                    <a:cs typeface="Arial"/>
                  </a:defRPr>
                </a:pPr>
                <a:endParaRPr lang="en-US"/>
              </a:p>
            </c:txPr>
            <c:showLegendKey val="0"/>
            <c:showVal val="1"/>
            <c:showCatName val="0"/>
            <c:showSerName val="0"/>
            <c:showPercent val="0"/>
            <c:showBubbleSize val="0"/>
            <c:showLeaderLines val="0"/>
          </c:dLbls>
          <c:cat>
            <c:numRef>
              <c:f>'[Worksheet in Bangkok Presentation 18-19 apr 13]Sheet2'!$A$11:$A$15</c:f>
              <c:numCache>
                <c:formatCode>General</c:formatCode>
                <c:ptCount val="5"/>
                <c:pt idx="0">
                  <c:v>1990</c:v>
                </c:pt>
                <c:pt idx="1">
                  <c:v>1995</c:v>
                </c:pt>
                <c:pt idx="2">
                  <c:v>2000</c:v>
                </c:pt>
                <c:pt idx="3">
                  <c:v>2005</c:v>
                </c:pt>
                <c:pt idx="4">
                  <c:v>2011</c:v>
                </c:pt>
              </c:numCache>
            </c:numRef>
          </c:cat>
          <c:val>
            <c:numRef>
              <c:f>'[Worksheet in Bangkok Presentation 18-19 apr 13]Sheet2'!$B$11:$B$15</c:f>
              <c:numCache>
                <c:formatCode>_-* #,##0_-;\-* #,##0_-;_-* "-"??_-;_-@_-</c:formatCode>
                <c:ptCount val="5"/>
                <c:pt idx="0">
                  <c:v>80</c:v>
                </c:pt>
                <c:pt idx="1">
                  <c:v>74</c:v>
                </c:pt>
                <c:pt idx="2">
                  <c:v>68</c:v>
                </c:pt>
                <c:pt idx="3">
                  <c:v>58</c:v>
                </c:pt>
                <c:pt idx="4" formatCode="General">
                  <c:v>44</c:v>
                </c:pt>
              </c:numCache>
            </c:numRef>
          </c:val>
        </c:ser>
        <c:ser>
          <c:idx val="1"/>
          <c:order val="1"/>
          <c:tx>
            <c:strRef>
              <c:f>'[Worksheet in Bangkok Presentation 18-19 apr 13]Sheet2'!$C$10</c:f>
              <c:strCache>
                <c:ptCount val="1"/>
                <c:pt idx="0">
                  <c:v>Male</c:v>
                </c:pt>
              </c:strCache>
            </c:strRef>
          </c:tx>
          <c:spPr>
            <a:solidFill>
              <a:srgbClr val="339933"/>
            </a:solidFill>
            <a:ln w="12700">
              <a:solidFill>
                <a:srgbClr val="000000"/>
              </a:solidFill>
              <a:prstDash val="solid"/>
            </a:ln>
          </c:spPr>
          <c:invertIfNegative val="0"/>
          <c:dLbls>
            <c:spPr>
              <a:noFill/>
              <a:ln w="25400">
                <a:noFill/>
              </a:ln>
            </c:spPr>
            <c:txPr>
              <a:bodyPr/>
              <a:lstStyle/>
              <a:p>
                <a:pPr>
                  <a:defRPr sz="1100" b="1" i="0" u="none" strike="noStrike" baseline="0">
                    <a:solidFill>
                      <a:srgbClr val="000000"/>
                    </a:solidFill>
                    <a:latin typeface="Cambria" pitchFamily="18" charset="0"/>
                    <a:ea typeface="Arial"/>
                    <a:cs typeface="Arial"/>
                  </a:defRPr>
                </a:pPr>
                <a:endParaRPr lang="en-US"/>
              </a:p>
            </c:txPr>
            <c:showLegendKey val="0"/>
            <c:showVal val="1"/>
            <c:showCatName val="0"/>
            <c:showSerName val="0"/>
            <c:showPercent val="0"/>
            <c:showBubbleSize val="0"/>
            <c:showLeaderLines val="0"/>
          </c:dLbls>
          <c:cat>
            <c:numRef>
              <c:f>'[Worksheet in Bangkok Presentation 18-19 apr 13]Sheet2'!$A$11:$A$15</c:f>
              <c:numCache>
                <c:formatCode>General</c:formatCode>
                <c:ptCount val="5"/>
                <c:pt idx="0">
                  <c:v>1990</c:v>
                </c:pt>
                <c:pt idx="1">
                  <c:v>1995</c:v>
                </c:pt>
                <c:pt idx="2">
                  <c:v>2000</c:v>
                </c:pt>
                <c:pt idx="3">
                  <c:v>2005</c:v>
                </c:pt>
                <c:pt idx="4">
                  <c:v>2011</c:v>
                </c:pt>
              </c:numCache>
            </c:numRef>
          </c:cat>
          <c:val>
            <c:numRef>
              <c:f>'[Worksheet in Bangkok Presentation 18-19 apr 13]Sheet2'!$C$11:$C$15</c:f>
              <c:numCache>
                <c:formatCode>_-* #,##0_-;\-* #,##0_-;_-* "-"??_-;_-@_-</c:formatCode>
                <c:ptCount val="5"/>
                <c:pt idx="0">
                  <c:v>78.107227238965564</c:v>
                </c:pt>
                <c:pt idx="1">
                  <c:v>73</c:v>
                </c:pt>
                <c:pt idx="2">
                  <c:v>67</c:v>
                </c:pt>
                <c:pt idx="3">
                  <c:v>56</c:v>
                </c:pt>
                <c:pt idx="4" formatCode="General">
                  <c:v>43</c:v>
                </c:pt>
              </c:numCache>
            </c:numRef>
          </c:val>
        </c:ser>
        <c:ser>
          <c:idx val="2"/>
          <c:order val="2"/>
          <c:tx>
            <c:strRef>
              <c:f>'[Worksheet in Bangkok Presentation 18-19 apr 13]Sheet2'!$D$10</c:f>
              <c:strCache>
                <c:ptCount val="1"/>
                <c:pt idx="0">
                  <c:v>Female</c:v>
                </c:pt>
              </c:strCache>
            </c:strRef>
          </c:tx>
          <c:spPr>
            <a:solidFill>
              <a:srgbClr val="CC9CCC"/>
            </a:solidFill>
            <a:ln w="12700">
              <a:solidFill>
                <a:srgbClr val="000000"/>
              </a:solidFill>
              <a:prstDash val="solid"/>
            </a:ln>
          </c:spPr>
          <c:invertIfNegative val="0"/>
          <c:dLbls>
            <c:spPr>
              <a:noFill/>
              <a:ln w="25400">
                <a:noFill/>
              </a:ln>
            </c:spPr>
            <c:txPr>
              <a:bodyPr/>
              <a:lstStyle/>
              <a:p>
                <a:pPr>
                  <a:defRPr sz="1100" b="1" i="0" u="none" strike="noStrike" baseline="0">
                    <a:solidFill>
                      <a:srgbClr val="000000"/>
                    </a:solidFill>
                    <a:latin typeface="Cambria" pitchFamily="18" charset="0"/>
                    <a:ea typeface="Arial"/>
                    <a:cs typeface="Arial"/>
                  </a:defRPr>
                </a:pPr>
                <a:endParaRPr lang="en-US"/>
              </a:p>
            </c:txPr>
            <c:showLegendKey val="0"/>
            <c:showVal val="1"/>
            <c:showCatName val="0"/>
            <c:showSerName val="0"/>
            <c:showPercent val="0"/>
            <c:showBubbleSize val="0"/>
            <c:showLeaderLines val="0"/>
          </c:dLbls>
          <c:cat>
            <c:numRef>
              <c:f>'[Worksheet in Bangkok Presentation 18-19 apr 13]Sheet2'!$A$11:$A$15</c:f>
              <c:numCache>
                <c:formatCode>General</c:formatCode>
                <c:ptCount val="5"/>
                <c:pt idx="0">
                  <c:v>1990</c:v>
                </c:pt>
                <c:pt idx="1">
                  <c:v>1995</c:v>
                </c:pt>
                <c:pt idx="2">
                  <c:v>2000</c:v>
                </c:pt>
                <c:pt idx="3">
                  <c:v>2005</c:v>
                </c:pt>
                <c:pt idx="4">
                  <c:v>2011</c:v>
                </c:pt>
              </c:numCache>
            </c:numRef>
          </c:cat>
          <c:val>
            <c:numRef>
              <c:f>'[Worksheet in Bangkok Presentation 18-19 apr 13]Sheet2'!$D$11:$D$15</c:f>
              <c:numCache>
                <c:formatCode>_-* #,##0_-;\-* #,##0_-;_-* "-"??_-;_-@_-</c:formatCode>
                <c:ptCount val="5"/>
                <c:pt idx="0">
                  <c:v>81.027664419334513</c:v>
                </c:pt>
                <c:pt idx="1">
                  <c:v>76</c:v>
                </c:pt>
                <c:pt idx="2">
                  <c:v>69</c:v>
                </c:pt>
                <c:pt idx="3">
                  <c:v>61</c:v>
                </c:pt>
                <c:pt idx="4" formatCode="General">
                  <c:v>46</c:v>
                </c:pt>
              </c:numCache>
            </c:numRef>
          </c:val>
        </c:ser>
        <c:dLbls>
          <c:showLegendKey val="0"/>
          <c:showVal val="1"/>
          <c:showCatName val="0"/>
          <c:showSerName val="0"/>
          <c:showPercent val="0"/>
          <c:showBubbleSize val="0"/>
        </c:dLbls>
        <c:gapWidth val="150"/>
        <c:axId val="123041664"/>
        <c:axId val="123043200"/>
      </c:barChart>
      <c:catAx>
        <c:axId val="12304166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Cambria" pitchFamily="18" charset="0"/>
                <a:ea typeface="Arial"/>
                <a:cs typeface="Arial"/>
              </a:defRPr>
            </a:pPr>
            <a:endParaRPr lang="en-US"/>
          </a:p>
        </c:txPr>
        <c:crossAx val="123043200"/>
        <c:crosses val="autoZero"/>
        <c:auto val="1"/>
        <c:lblAlgn val="ctr"/>
        <c:lblOffset val="100"/>
        <c:tickLblSkip val="1"/>
        <c:tickMarkSkip val="1"/>
        <c:noMultiLvlLbl val="0"/>
      </c:catAx>
      <c:valAx>
        <c:axId val="123043200"/>
        <c:scaling>
          <c:orientation val="minMax"/>
        </c:scaling>
        <c:delete val="0"/>
        <c:axPos val="l"/>
        <c:numFmt formatCode="_-* #,##0_-;\-* #,##0_-;_-* &quot;-&quot;??_-;_-@_-"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Cambria" pitchFamily="18" charset="0"/>
                <a:ea typeface="Arial"/>
                <a:cs typeface="Arial"/>
              </a:defRPr>
            </a:pPr>
            <a:endParaRPr lang="en-US"/>
          </a:p>
        </c:txPr>
        <c:crossAx val="123041664"/>
        <c:crosses val="autoZero"/>
        <c:crossBetween val="between"/>
      </c:valAx>
      <c:spPr>
        <a:noFill/>
        <a:ln w="12700">
          <a:noFill/>
          <a:prstDash val="solid"/>
        </a:ln>
      </c:spPr>
    </c:plotArea>
    <c:legend>
      <c:legendPos val="b"/>
      <c:layout>
        <c:manualLayout>
          <c:xMode val="edge"/>
          <c:yMode val="edge"/>
          <c:x val="0.37111550895710232"/>
          <c:y val="0.90379131180031069"/>
          <c:w val="0.34003677347818156"/>
          <c:h val="7.5801749271137031E-2"/>
        </c:manualLayout>
      </c:layout>
      <c:overlay val="0"/>
      <c:spPr>
        <a:solidFill>
          <a:srgbClr val="FFFFFF"/>
        </a:solidFill>
        <a:ln w="3175">
          <a:solidFill>
            <a:srgbClr val="000000"/>
          </a:solidFill>
          <a:prstDash val="solid"/>
        </a:ln>
      </c:spPr>
      <c:txPr>
        <a:bodyPr/>
        <a:lstStyle/>
        <a:p>
          <a:pPr>
            <a:defRPr sz="1010" b="1" i="0" u="none" strike="noStrike" baseline="0">
              <a:solidFill>
                <a:srgbClr val="000000"/>
              </a:solidFill>
              <a:latin typeface="Cambria" pitchFamily="18" charset="0"/>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310435945532132E-2"/>
          <c:y val="4.0701867353509343E-2"/>
          <c:w val="0.93297553099059316"/>
          <c:h val="0.77885439122035893"/>
        </c:manualLayout>
      </c:layout>
      <c:lineChart>
        <c:grouping val="standard"/>
        <c:varyColors val="0"/>
        <c:ser>
          <c:idx val="0"/>
          <c:order val="0"/>
          <c:tx>
            <c:strRef>
              <c:f>Sheet1!$B$1</c:f>
              <c:strCache>
                <c:ptCount val="1"/>
                <c:pt idx="0">
                  <c:v>Total</c:v>
                </c:pt>
              </c:strCache>
            </c:strRef>
          </c:tx>
          <c:marker>
            <c:symbol val="diamond"/>
            <c:size val="5"/>
          </c:marker>
          <c:dLbls>
            <c:txPr>
              <a:bodyPr/>
              <a:lstStyle/>
              <a:p>
                <a:pPr>
                  <a:defRPr sz="1050" b="0">
                    <a:latin typeface="Cambria" pitchFamily="18" charset="0"/>
                  </a:defRPr>
                </a:pPr>
                <a:endParaRPr lang="en-US"/>
              </a:p>
            </c:txPr>
            <c:dLblPos val="b"/>
            <c:showLegendKey val="0"/>
            <c:showVal val="1"/>
            <c:showCatName val="0"/>
            <c:showSerName val="0"/>
            <c:showPercent val="0"/>
            <c:showBubbleSize val="0"/>
            <c:showLeaderLines val="0"/>
          </c:dLbls>
          <c:cat>
            <c:numRef>
              <c:f>Sheet1!$A$2:$A$6</c:f>
              <c:numCache>
                <c:formatCode>General</c:formatCode>
                <c:ptCount val="5"/>
                <c:pt idx="0">
                  <c:v>1990</c:v>
                </c:pt>
                <c:pt idx="1">
                  <c:v>1995</c:v>
                </c:pt>
                <c:pt idx="2">
                  <c:v>2000</c:v>
                </c:pt>
                <c:pt idx="3">
                  <c:v>2005</c:v>
                </c:pt>
                <c:pt idx="4">
                  <c:v>2011</c:v>
                </c:pt>
              </c:numCache>
            </c:numRef>
          </c:cat>
          <c:val>
            <c:numRef>
              <c:f>Sheet1!$B$2:$B$6</c:f>
              <c:numCache>
                <c:formatCode>General</c:formatCode>
                <c:ptCount val="5"/>
                <c:pt idx="0">
                  <c:v>53</c:v>
                </c:pt>
                <c:pt idx="1">
                  <c:v>48</c:v>
                </c:pt>
                <c:pt idx="2">
                  <c:v>44</c:v>
                </c:pt>
                <c:pt idx="3">
                  <c:v>37</c:v>
                </c:pt>
                <c:pt idx="4">
                  <c:v>31</c:v>
                </c:pt>
              </c:numCache>
            </c:numRef>
          </c:val>
          <c:smooth val="0"/>
        </c:ser>
        <c:ser>
          <c:idx val="1"/>
          <c:order val="1"/>
          <c:tx>
            <c:strRef>
              <c:f>Sheet1!$C$1</c:f>
              <c:strCache>
                <c:ptCount val="1"/>
                <c:pt idx="0">
                  <c:v>Rural</c:v>
                </c:pt>
              </c:strCache>
            </c:strRef>
          </c:tx>
          <c:marker>
            <c:symbol val="square"/>
            <c:size val="5"/>
          </c:marker>
          <c:dLbls>
            <c:txPr>
              <a:bodyPr/>
              <a:lstStyle/>
              <a:p>
                <a:pPr>
                  <a:defRPr sz="1050" b="0">
                    <a:latin typeface="Cambria" pitchFamily="18" charset="0"/>
                  </a:defRPr>
                </a:pPr>
                <a:endParaRPr lang="en-US"/>
              </a:p>
            </c:txPr>
            <c:dLblPos val="t"/>
            <c:showLegendKey val="0"/>
            <c:showVal val="1"/>
            <c:showCatName val="0"/>
            <c:showSerName val="0"/>
            <c:showPercent val="0"/>
            <c:showBubbleSize val="0"/>
            <c:showLeaderLines val="0"/>
          </c:dLbls>
          <c:cat>
            <c:numRef>
              <c:f>Sheet1!$A$2:$A$6</c:f>
              <c:numCache>
                <c:formatCode>General</c:formatCode>
                <c:ptCount val="5"/>
                <c:pt idx="0">
                  <c:v>1990</c:v>
                </c:pt>
                <c:pt idx="1">
                  <c:v>1995</c:v>
                </c:pt>
                <c:pt idx="2">
                  <c:v>2000</c:v>
                </c:pt>
                <c:pt idx="3">
                  <c:v>2005</c:v>
                </c:pt>
                <c:pt idx="4">
                  <c:v>2011</c:v>
                </c:pt>
              </c:numCache>
            </c:numRef>
          </c:cat>
          <c:val>
            <c:numRef>
              <c:f>Sheet1!$C$2:$C$6</c:f>
              <c:numCache>
                <c:formatCode>General</c:formatCode>
                <c:ptCount val="5"/>
                <c:pt idx="0">
                  <c:v>57</c:v>
                </c:pt>
                <c:pt idx="1">
                  <c:v>52</c:v>
                </c:pt>
                <c:pt idx="2">
                  <c:v>49</c:v>
                </c:pt>
                <c:pt idx="3">
                  <c:v>41</c:v>
                </c:pt>
                <c:pt idx="4">
                  <c:v>34</c:v>
                </c:pt>
              </c:numCache>
            </c:numRef>
          </c:val>
          <c:smooth val="0"/>
        </c:ser>
        <c:ser>
          <c:idx val="2"/>
          <c:order val="2"/>
          <c:tx>
            <c:strRef>
              <c:f>Sheet1!$D$1</c:f>
              <c:strCache>
                <c:ptCount val="1"/>
                <c:pt idx="0">
                  <c:v>Urban</c:v>
                </c:pt>
              </c:strCache>
            </c:strRef>
          </c:tx>
          <c:marker>
            <c:symbol val="triangle"/>
            <c:size val="5"/>
          </c:marker>
          <c:dLbls>
            <c:txPr>
              <a:bodyPr/>
              <a:lstStyle/>
              <a:p>
                <a:pPr>
                  <a:defRPr sz="1050" b="0">
                    <a:latin typeface="Cambria" pitchFamily="18" charset="0"/>
                  </a:defRPr>
                </a:pPr>
                <a:endParaRPr lang="en-US"/>
              </a:p>
            </c:txPr>
            <c:dLblPos val="b"/>
            <c:showLegendKey val="0"/>
            <c:showVal val="1"/>
            <c:showCatName val="0"/>
            <c:showSerName val="0"/>
            <c:showPercent val="0"/>
            <c:showBubbleSize val="0"/>
            <c:showLeaderLines val="0"/>
          </c:dLbls>
          <c:cat>
            <c:numRef>
              <c:f>Sheet1!$A$2:$A$6</c:f>
              <c:numCache>
                <c:formatCode>General</c:formatCode>
                <c:ptCount val="5"/>
                <c:pt idx="0">
                  <c:v>1990</c:v>
                </c:pt>
                <c:pt idx="1">
                  <c:v>1995</c:v>
                </c:pt>
                <c:pt idx="2">
                  <c:v>2000</c:v>
                </c:pt>
                <c:pt idx="3">
                  <c:v>2005</c:v>
                </c:pt>
                <c:pt idx="4">
                  <c:v>2011</c:v>
                </c:pt>
              </c:numCache>
            </c:numRef>
          </c:cat>
          <c:val>
            <c:numRef>
              <c:f>Sheet1!$D$2:$D$6</c:f>
              <c:numCache>
                <c:formatCode>General</c:formatCode>
                <c:ptCount val="5"/>
                <c:pt idx="0">
                  <c:v>31</c:v>
                </c:pt>
                <c:pt idx="1">
                  <c:v>29</c:v>
                </c:pt>
                <c:pt idx="2">
                  <c:v>27</c:v>
                </c:pt>
                <c:pt idx="3">
                  <c:v>23</c:v>
                </c:pt>
                <c:pt idx="4">
                  <c:v>17</c:v>
                </c:pt>
              </c:numCache>
            </c:numRef>
          </c:val>
          <c:smooth val="0"/>
        </c:ser>
        <c:dLbls>
          <c:showLegendKey val="0"/>
          <c:showVal val="0"/>
          <c:showCatName val="0"/>
          <c:showSerName val="0"/>
          <c:showPercent val="0"/>
          <c:showBubbleSize val="0"/>
        </c:dLbls>
        <c:marker val="1"/>
        <c:smooth val="0"/>
        <c:axId val="122686464"/>
        <c:axId val="122696448"/>
      </c:lineChart>
      <c:catAx>
        <c:axId val="122686464"/>
        <c:scaling>
          <c:orientation val="minMax"/>
        </c:scaling>
        <c:delete val="0"/>
        <c:axPos val="b"/>
        <c:numFmt formatCode="General" sourceLinked="1"/>
        <c:majorTickMark val="out"/>
        <c:minorTickMark val="none"/>
        <c:tickLblPos val="nextTo"/>
        <c:txPr>
          <a:bodyPr/>
          <a:lstStyle/>
          <a:p>
            <a:pPr>
              <a:defRPr sz="1100">
                <a:latin typeface="Cambria" pitchFamily="18" charset="0"/>
              </a:defRPr>
            </a:pPr>
            <a:endParaRPr lang="en-US"/>
          </a:p>
        </c:txPr>
        <c:crossAx val="122696448"/>
        <c:crosses val="autoZero"/>
        <c:auto val="1"/>
        <c:lblAlgn val="ctr"/>
        <c:lblOffset val="100"/>
        <c:noMultiLvlLbl val="0"/>
      </c:catAx>
      <c:valAx>
        <c:axId val="122696448"/>
        <c:scaling>
          <c:orientation val="minMax"/>
          <c:min val="10"/>
        </c:scaling>
        <c:delete val="0"/>
        <c:axPos val="l"/>
        <c:numFmt formatCode="General" sourceLinked="1"/>
        <c:majorTickMark val="out"/>
        <c:minorTickMark val="none"/>
        <c:tickLblPos val="nextTo"/>
        <c:txPr>
          <a:bodyPr/>
          <a:lstStyle/>
          <a:p>
            <a:pPr>
              <a:defRPr sz="1100">
                <a:latin typeface="Cambria" pitchFamily="18" charset="0"/>
              </a:defRPr>
            </a:pPr>
            <a:endParaRPr lang="en-US"/>
          </a:p>
        </c:txPr>
        <c:crossAx val="122686464"/>
        <c:crosses val="autoZero"/>
        <c:crossBetween val="between"/>
        <c:majorUnit val="10"/>
      </c:valAx>
    </c:plotArea>
    <c:legend>
      <c:legendPos val="b"/>
      <c:overlay val="0"/>
      <c:txPr>
        <a:bodyPr/>
        <a:lstStyle/>
        <a:p>
          <a:pPr>
            <a:defRPr sz="1200">
              <a:latin typeface="Cambria" pitchFamily="18" charset="0"/>
            </a:defRPr>
          </a:pPr>
          <a:endParaRPr lang="en-US"/>
        </a:p>
      </c:txPr>
    </c:legend>
    <c:plotVisOnly val="1"/>
    <c:dispBlanksAs val="gap"/>
    <c:showDLblsOverMax val="0"/>
  </c:chart>
  <c:spPr>
    <a:ln>
      <a:solidFill>
        <a:srgbClr val="4F81BD"/>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Sheet1!$B$9</c:f>
              <c:strCache>
                <c:ptCount val="1"/>
                <c:pt idx="0">
                  <c:v>IMR</c:v>
                </c:pt>
              </c:strCache>
            </c:strRef>
          </c:tx>
          <c:invertIfNegative val="0"/>
          <c:dLbls>
            <c:txPr>
              <a:bodyPr/>
              <a:lstStyle/>
              <a:p>
                <a:pPr>
                  <a:defRPr sz="1100">
                    <a:latin typeface="Cambria" pitchFamily="18" charset="0"/>
                  </a:defRPr>
                </a:pPr>
                <a:endParaRPr lang="en-US"/>
              </a:p>
            </c:txPr>
            <c:showLegendKey val="0"/>
            <c:showVal val="1"/>
            <c:showCatName val="0"/>
            <c:showSerName val="0"/>
            <c:showPercent val="0"/>
            <c:showBubbleSize val="0"/>
            <c:showLeaderLines val="0"/>
          </c:dLbls>
          <c:cat>
            <c:numRef>
              <c:f>Sheet1!$A$10:$A$14</c:f>
              <c:numCache>
                <c:formatCode>General</c:formatCode>
                <c:ptCount val="5"/>
                <c:pt idx="0">
                  <c:v>1990</c:v>
                </c:pt>
                <c:pt idx="1">
                  <c:v>1995</c:v>
                </c:pt>
                <c:pt idx="2">
                  <c:v>2000</c:v>
                </c:pt>
                <c:pt idx="3">
                  <c:v>2005</c:v>
                </c:pt>
                <c:pt idx="4">
                  <c:v>2011</c:v>
                </c:pt>
              </c:numCache>
            </c:numRef>
          </c:cat>
          <c:val>
            <c:numRef>
              <c:f>Sheet1!$B$10:$B$14</c:f>
              <c:numCache>
                <c:formatCode>General</c:formatCode>
                <c:ptCount val="5"/>
                <c:pt idx="0">
                  <c:v>80</c:v>
                </c:pt>
                <c:pt idx="1">
                  <c:v>74</c:v>
                </c:pt>
                <c:pt idx="2">
                  <c:v>68</c:v>
                </c:pt>
                <c:pt idx="3">
                  <c:v>58</c:v>
                </c:pt>
                <c:pt idx="4">
                  <c:v>44</c:v>
                </c:pt>
              </c:numCache>
            </c:numRef>
          </c:val>
        </c:ser>
        <c:ser>
          <c:idx val="1"/>
          <c:order val="1"/>
          <c:tx>
            <c:strRef>
              <c:f>Sheet1!$C$9</c:f>
              <c:strCache>
                <c:ptCount val="1"/>
                <c:pt idx="0">
                  <c:v>NNMR</c:v>
                </c:pt>
              </c:strCache>
            </c:strRef>
          </c:tx>
          <c:invertIfNegative val="0"/>
          <c:dLbls>
            <c:txPr>
              <a:bodyPr/>
              <a:lstStyle/>
              <a:p>
                <a:pPr>
                  <a:defRPr sz="1100">
                    <a:latin typeface="Cambria" pitchFamily="18" charset="0"/>
                  </a:defRPr>
                </a:pPr>
                <a:endParaRPr lang="en-US"/>
              </a:p>
            </c:txPr>
            <c:showLegendKey val="0"/>
            <c:showVal val="1"/>
            <c:showCatName val="0"/>
            <c:showSerName val="0"/>
            <c:showPercent val="0"/>
            <c:showBubbleSize val="0"/>
            <c:showLeaderLines val="0"/>
          </c:dLbls>
          <c:cat>
            <c:numRef>
              <c:f>Sheet1!$A$10:$A$14</c:f>
              <c:numCache>
                <c:formatCode>General</c:formatCode>
                <c:ptCount val="5"/>
                <c:pt idx="0">
                  <c:v>1990</c:v>
                </c:pt>
                <c:pt idx="1">
                  <c:v>1995</c:v>
                </c:pt>
                <c:pt idx="2">
                  <c:v>2000</c:v>
                </c:pt>
                <c:pt idx="3">
                  <c:v>2005</c:v>
                </c:pt>
                <c:pt idx="4">
                  <c:v>2011</c:v>
                </c:pt>
              </c:numCache>
            </c:numRef>
          </c:cat>
          <c:val>
            <c:numRef>
              <c:f>Sheet1!$C$10:$C$14</c:f>
              <c:numCache>
                <c:formatCode>General</c:formatCode>
                <c:ptCount val="5"/>
                <c:pt idx="0">
                  <c:v>53</c:v>
                </c:pt>
                <c:pt idx="1">
                  <c:v>48</c:v>
                </c:pt>
                <c:pt idx="2">
                  <c:v>44</c:v>
                </c:pt>
                <c:pt idx="3">
                  <c:v>37</c:v>
                </c:pt>
                <c:pt idx="4">
                  <c:v>31</c:v>
                </c:pt>
              </c:numCache>
            </c:numRef>
          </c:val>
        </c:ser>
        <c:ser>
          <c:idx val="2"/>
          <c:order val="2"/>
          <c:tx>
            <c:strRef>
              <c:f>Sheet1!$D$9</c:f>
              <c:strCache>
                <c:ptCount val="1"/>
                <c:pt idx="0">
                  <c:v>PNNMR</c:v>
                </c:pt>
              </c:strCache>
            </c:strRef>
          </c:tx>
          <c:invertIfNegative val="0"/>
          <c:dLbls>
            <c:txPr>
              <a:bodyPr/>
              <a:lstStyle/>
              <a:p>
                <a:pPr>
                  <a:defRPr sz="1100">
                    <a:latin typeface="Cambria" pitchFamily="18" charset="0"/>
                  </a:defRPr>
                </a:pPr>
                <a:endParaRPr lang="en-US"/>
              </a:p>
            </c:txPr>
            <c:showLegendKey val="0"/>
            <c:showVal val="1"/>
            <c:showCatName val="0"/>
            <c:showSerName val="0"/>
            <c:showPercent val="0"/>
            <c:showBubbleSize val="0"/>
            <c:showLeaderLines val="0"/>
          </c:dLbls>
          <c:cat>
            <c:numRef>
              <c:f>Sheet1!$A$10:$A$14</c:f>
              <c:numCache>
                <c:formatCode>General</c:formatCode>
                <c:ptCount val="5"/>
                <c:pt idx="0">
                  <c:v>1990</c:v>
                </c:pt>
                <c:pt idx="1">
                  <c:v>1995</c:v>
                </c:pt>
                <c:pt idx="2">
                  <c:v>2000</c:v>
                </c:pt>
                <c:pt idx="3">
                  <c:v>2005</c:v>
                </c:pt>
                <c:pt idx="4">
                  <c:v>2011</c:v>
                </c:pt>
              </c:numCache>
            </c:numRef>
          </c:cat>
          <c:val>
            <c:numRef>
              <c:f>Sheet1!$D$10:$D$14</c:f>
              <c:numCache>
                <c:formatCode>General</c:formatCode>
                <c:ptCount val="5"/>
                <c:pt idx="0">
                  <c:v>27</c:v>
                </c:pt>
                <c:pt idx="1">
                  <c:v>26</c:v>
                </c:pt>
                <c:pt idx="2">
                  <c:v>23</c:v>
                </c:pt>
                <c:pt idx="3">
                  <c:v>22</c:v>
                </c:pt>
                <c:pt idx="4">
                  <c:v>14</c:v>
                </c:pt>
              </c:numCache>
            </c:numRef>
          </c:val>
        </c:ser>
        <c:dLbls>
          <c:showLegendKey val="0"/>
          <c:showVal val="0"/>
          <c:showCatName val="0"/>
          <c:showSerName val="0"/>
          <c:showPercent val="0"/>
          <c:showBubbleSize val="0"/>
        </c:dLbls>
        <c:gapWidth val="150"/>
        <c:axId val="122733312"/>
        <c:axId val="122734848"/>
      </c:barChart>
      <c:catAx>
        <c:axId val="122733312"/>
        <c:scaling>
          <c:orientation val="minMax"/>
        </c:scaling>
        <c:delete val="0"/>
        <c:axPos val="b"/>
        <c:numFmt formatCode="General" sourceLinked="1"/>
        <c:majorTickMark val="out"/>
        <c:minorTickMark val="none"/>
        <c:tickLblPos val="nextTo"/>
        <c:txPr>
          <a:bodyPr/>
          <a:lstStyle/>
          <a:p>
            <a:pPr>
              <a:defRPr>
                <a:latin typeface="Cambria" pitchFamily="18" charset="0"/>
              </a:defRPr>
            </a:pPr>
            <a:endParaRPr lang="en-US"/>
          </a:p>
        </c:txPr>
        <c:crossAx val="122734848"/>
        <c:crosses val="autoZero"/>
        <c:auto val="1"/>
        <c:lblAlgn val="ctr"/>
        <c:lblOffset val="100"/>
        <c:noMultiLvlLbl val="0"/>
      </c:catAx>
      <c:valAx>
        <c:axId val="122734848"/>
        <c:scaling>
          <c:orientation val="minMax"/>
          <c:max val="90"/>
          <c:min val="10"/>
        </c:scaling>
        <c:delete val="0"/>
        <c:axPos val="l"/>
        <c:numFmt formatCode="General" sourceLinked="1"/>
        <c:majorTickMark val="out"/>
        <c:minorTickMark val="none"/>
        <c:tickLblPos val="nextTo"/>
        <c:txPr>
          <a:bodyPr/>
          <a:lstStyle/>
          <a:p>
            <a:pPr>
              <a:defRPr sz="1100">
                <a:latin typeface="Cambria" pitchFamily="18" charset="0"/>
              </a:defRPr>
            </a:pPr>
            <a:endParaRPr lang="en-US"/>
          </a:p>
        </c:txPr>
        <c:crossAx val="122733312"/>
        <c:crosses val="autoZero"/>
        <c:crossBetween val="between"/>
        <c:majorUnit val="10"/>
      </c:valAx>
    </c:plotArea>
    <c:legend>
      <c:legendPos val="b"/>
      <c:overlay val="0"/>
      <c:txPr>
        <a:bodyPr/>
        <a:lstStyle/>
        <a:p>
          <a:pPr>
            <a:defRPr sz="1400" b="1">
              <a:latin typeface="Cambria" pitchFamily="18" charset="0"/>
            </a:defRPr>
          </a:pPr>
          <a:endParaRPr lang="en-US"/>
        </a:p>
      </c:txPr>
    </c:legend>
    <c:plotVisOnly val="1"/>
    <c:dispBlanksAs val="gap"/>
    <c:showDLblsOverMax val="0"/>
  </c:chart>
  <c:spPr>
    <a:ln>
      <a:solidFill>
        <a:srgbClr val="4F81BD"/>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62691870187901E-2"/>
          <c:y val="4.3795819950172871E-2"/>
          <c:w val="0.93088177513612447"/>
          <c:h val="0.76109110119203394"/>
        </c:manualLayout>
      </c:layout>
      <c:lineChart>
        <c:grouping val="standard"/>
        <c:varyColors val="0"/>
        <c:ser>
          <c:idx val="0"/>
          <c:order val="0"/>
          <c:tx>
            <c:strRef>
              <c:f>Sheet1!$B$18</c:f>
              <c:strCache>
                <c:ptCount val="1"/>
                <c:pt idx="0">
                  <c:v>Total</c:v>
                </c:pt>
              </c:strCache>
            </c:strRef>
          </c:tx>
          <c:dLbls>
            <c:txPr>
              <a:bodyPr/>
              <a:lstStyle/>
              <a:p>
                <a:pPr>
                  <a:defRPr>
                    <a:latin typeface="Cambria" pitchFamily="18" charset="0"/>
                  </a:defRPr>
                </a:pPr>
                <a:endParaRPr lang="en-US"/>
              </a:p>
            </c:txPr>
            <c:dLblPos val="b"/>
            <c:showLegendKey val="0"/>
            <c:showVal val="1"/>
            <c:showCatName val="0"/>
            <c:showSerName val="0"/>
            <c:showPercent val="0"/>
            <c:showBubbleSize val="0"/>
            <c:showLeaderLines val="0"/>
          </c:dLbls>
          <c:cat>
            <c:numRef>
              <c:f>Sheet1!$A$19:$A$23</c:f>
              <c:numCache>
                <c:formatCode>General</c:formatCode>
                <c:ptCount val="5"/>
                <c:pt idx="0">
                  <c:v>1990</c:v>
                </c:pt>
                <c:pt idx="1">
                  <c:v>1995</c:v>
                </c:pt>
                <c:pt idx="2">
                  <c:v>2000</c:v>
                </c:pt>
                <c:pt idx="3">
                  <c:v>2005</c:v>
                </c:pt>
                <c:pt idx="4">
                  <c:v>2011</c:v>
                </c:pt>
              </c:numCache>
            </c:numRef>
          </c:cat>
          <c:val>
            <c:numRef>
              <c:f>Sheet1!$B$19:$B$23</c:f>
              <c:numCache>
                <c:formatCode>General</c:formatCode>
                <c:ptCount val="5"/>
                <c:pt idx="0">
                  <c:v>118</c:v>
                </c:pt>
                <c:pt idx="1">
                  <c:v>98</c:v>
                </c:pt>
                <c:pt idx="2">
                  <c:v>85</c:v>
                </c:pt>
                <c:pt idx="3">
                  <c:v>77</c:v>
                </c:pt>
                <c:pt idx="4">
                  <c:v>55</c:v>
                </c:pt>
              </c:numCache>
            </c:numRef>
          </c:val>
          <c:smooth val="0"/>
        </c:ser>
        <c:ser>
          <c:idx val="1"/>
          <c:order val="1"/>
          <c:tx>
            <c:strRef>
              <c:f>Sheet1!$C$18</c:f>
              <c:strCache>
                <c:ptCount val="1"/>
                <c:pt idx="0">
                  <c:v>Rural</c:v>
                </c:pt>
              </c:strCache>
            </c:strRef>
          </c:tx>
          <c:dLbls>
            <c:txPr>
              <a:bodyPr/>
              <a:lstStyle/>
              <a:p>
                <a:pPr>
                  <a:defRPr>
                    <a:latin typeface="Cambria" pitchFamily="18" charset="0"/>
                  </a:defRPr>
                </a:pPr>
                <a:endParaRPr lang="en-US"/>
              </a:p>
            </c:txPr>
            <c:dLblPos val="t"/>
            <c:showLegendKey val="0"/>
            <c:showVal val="1"/>
            <c:showCatName val="0"/>
            <c:showSerName val="0"/>
            <c:showPercent val="0"/>
            <c:showBubbleSize val="0"/>
            <c:showLeaderLines val="0"/>
          </c:dLbls>
          <c:cat>
            <c:numRef>
              <c:f>Sheet1!$A$19:$A$23</c:f>
              <c:numCache>
                <c:formatCode>General</c:formatCode>
                <c:ptCount val="5"/>
                <c:pt idx="0">
                  <c:v>1990</c:v>
                </c:pt>
                <c:pt idx="1">
                  <c:v>1995</c:v>
                </c:pt>
                <c:pt idx="2">
                  <c:v>2000</c:v>
                </c:pt>
                <c:pt idx="3">
                  <c:v>2005</c:v>
                </c:pt>
                <c:pt idx="4">
                  <c:v>2011</c:v>
                </c:pt>
              </c:numCache>
            </c:numRef>
          </c:cat>
          <c:val>
            <c:numRef>
              <c:f>Sheet1!$C$19:$C$23</c:f>
              <c:numCache>
                <c:formatCode>General</c:formatCode>
                <c:ptCount val="5"/>
                <c:pt idx="0">
                  <c:v>128</c:v>
                </c:pt>
                <c:pt idx="1">
                  <c:v>111</c:v>
                </c:pt>
                <c:pt idx="2">
                  <c:v>98</c:v>
                </c:pt>
                <c:pt idx="3">
                  <c:v>85</c:v>
                </c:pt>
                <c:pt idx="4">
                  <c:v>61</c:v>
                </c:pt>
              </c:numCache>
            </c:numRef>
          </c:val>
          <c:smooth val="0"/>
        </c:ser>
        <c:ser>
          <c:idx val="2"/>
          <c:order val="2"/>
          <c:tx>
            <c:strRef>
              <c:f>Sheet1!$D$18</c:f>
              <c:strCache>
                <c:ptCount val="1"/>
                <c:pt idx="0">
                  <c:v>Urban</c:v>
                </c:pt>
              </c:strCache>
            </c:strRef>
          </c:tx>
          <c:dLbls>
            <c:txPr>
              <a:bodyPr/>
              <a:lstStyle/>
              <a:p>
                <a:pPr>
                  <a:defRPr>
                    <a:latin typeface="Cambria" pitchFamily="18" charset="0"/>
                  </a:defRPr>
                </a:pPr>
                <a:endParaRPr lang="en-US"/>
              </a:p>
            </c:txPr>
            <c:dLblPos val="t"/>
            <c:showLegendKey val="0"/>
            <c:showVal val="1"/>
            <c:showCatName val="0"/>
            <c:showSerName val="0"/>
            <c:showPercent val="0"/>
            <c:showBubbleSize val="0"/>
            <c:showLeaderLines val="0"/>
          </c:dLbls>
          <c:cat>
            <c:numRef>
              <c:f>Sheet1!$A$19:$A$23</c:f>
              <c:numCache>
                <c:formatCode>General</c:formatCode>
                <c:ptCount val="5"/>
                <c:pt idx="0">
                  <c:v>1990</c:v>
                </c:pt>
                <c:pt idx="1">
                  <c:v>1995</c:v>
                </c:pt>
                <c:pt idx="2">
                  <c:v>2000</c:v>
                </c:pt>
                <c:pt idx="3">
                  <c:v>2005</c:v>
                </c:pt>
                <c:pt idx="4">
                  <c:v>2011</c:v>
                </c:pt>
              </c:numCache>
            </c:numRef>
          </c:cat>
          <c:val>
            <c:numRef>
              <c:f>Sheet1!$D$19:$D$23</c:f>
              <c:numCache>
                <c:formatCode>General</c:formatCode>
                <c:ptCount val="5"/>
                <c:pt idx="0">
                  <c:v>71</c:v>
                </c:pt>
                <c:pt idx="1">
                  <c:v>67</c:v>
                </c:pt>
                <c:pt idx="2">
                  <c:v>55</c:v>
                </c:pt>
                <c:pt idx="3">
                  <c:v>49</c:v>
                </c:pt>
                <c:pt idx="4">
                  <c:v>35</c:v>
                </c:pt>
              </c:numCache>
            </c:numRef>
          </c:val>
          <c:smooth val="0"/>
        </c:ser>
        <c:dLbls>
          <c:showLegendKey val="0"/>
          <c:showVal val="0"/>
          <c:showCatName val="0"/>
          <c:showSerName val="0"/>
          <c:showPercent val="0"/>
          <c:showBubbleSize val="0"/>
        </c:dLbls>
        <c:marker val="1"/>
        <c:smooth val="0"/>
        <c:axId val="122779904"/>
        <c:axId val="122793984"/>
      </c:lineChart>
      <c:catAx>
        <c:axId val="122779904"/>
        <c:scaling>
          <c:orientation val="minMax"/>
        </c:scaling>
        <c:delete val="0"/>
        <c:axPos val="b"/>
        <c:numFmt formatCode="General" sourceLinked="1"/>
        <c:majorTickMark val="out"/>
        <c:minorTickMark val="none"/>
        <c:tickLblPos val="nextTo"/>
        <c:txPr>
          <a:bodyPr/>
          <a:lstStyle/>
          <a:p>
            <a:pPr>
              <a:defRPr sz="1100">
                <a:latin typeface="Cambria" pitchFamily="18" charset="0"/>
              </a:defRPr>
            </a:pPr>
            <a:endParaRPr lang="en-US"/>
          </a:p>
        </c:txPr>
        <c:crossAx val="122793984"/>
        <c:crosses val="autoZero"/>
        <c:auto val="1"/>
        <c:lblAlgn val="ctr"/>
        <c:lblOffset val="100"/>
        <c:noMultiLvlLbl val="0"/>
      </c:catAx>
      <c:valAx>
        <c:axId val="122793984"/>
        <c:scaling>
          <c:orientation val="minMax"/>
          <c:max val="130"/>
          <c:min val="30"/>
        </c:scaling>
        <c:delete val="0"/>
        <c:axPos val="l"/>
        <c:numFmt formatCode="General" sourceLinked="1"/>
        <c:majorTickMark val="out"/>
        <c:minorTickMark val="none"/>
        <c:tickLblPos val="nextTo"/>
        <c:txPr>
          <a:bodyPr/>
          <a:lstStyle/>
          <a:p>
            <a:pPr>
              <a:defRPr sz="1100">
                <a:latin typeface="Cambria" pitchFamily="18" charset="0"/>
              </a:defRPr>
            </a:pPr>
            <a:endParaRPr lang="en-US"/>
          </a:p>
        </c:txPr>
        <c:crossAx val="122779904"/>
        <c:crosses val="autoZero"/>
        <c:crossBetween val="between"/>
        <c:majorUnit val="20"/>
      </c:valAx>
    </c:plotArea>
    <c:legend>
      <c:legendPos val="b"/>
      <c:overlay val="0"/>
      <c:txPr>
        <a:bodyPr/>
        <a:lstStyle/>
        <a:p>
          <a:pPr>
            <a:defRPr sz="1100" b="1">
              <a:latin typeface="Cambria" pitchFamily="18" charset="0"/>
            </a:defRPr>
          </a:pPr>
          <a:endParaRPr lang="en-US"/>
        </a:p>
      </c:txPr>
    </c:legend>
    <c:plotVisOnly val="1"/>
    <c:dispBlanksAs val="gap"/>
    <c:showDLblsOverMax val="0"/>
  </c:chart>
  <c:spPr>
    <a:ln>
      <a:solidFill>
        <a:srgbClr val="4F81BD"/>
      </a:solidFill>
    </a:ln>
  </c:spPr>
  <c:txPr>
    <a:bodyPr/>
    <a:lstStyle/>
    <a:p>
      <a:pPr>
        <a:defRPr sz="105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08119058570105E-2"/>
          <c:y val="3.9422141117520779E-2"/>
          <c:w val="0.93177453017489464"/>
          <c:h val="0.7810391137581042"/>
        </c:manualLayout>
      </c:layout>
      <c:barChart>
        <c:barDir val="col"/>
        <c:grouping val="clustered"/>
        <c:varyColors val="0"/>
        <c:ser>
          <c:idx val="0"/>
          <c:order val="0"/>
          <c:tx>
            <c:strRef>
              <c:f>Sheet1!$B$25</c:f>
              <c:strCache>
                <c:ptCount val="1"/>
                <c:pt idx="0">
                  <c:v>Total</c:v>
                </c:pt>
              </c:strCache>
            </c:strRef>
          </c:tx>
          <c:invertIfNegative val="0"/>
          <c:dLbls>
            <c:txPr>
              <a:bodyPr/>
              <a:lstStyle/>
              <a:p>
                <a:pPr>
                  <a:defRPr sz="1100" b="0">
                    <a:latin typeface="Cambria" pitchFamily="18" charset="0"/>
                  </a:defRPr>
                </a:pPr>
                <a:endParaRPr lang="en-US"/>
              </a:p>
            </c:txPr>
            <c:showLegendKey val="0"/>
            <c:showVal val="1"/>
            <c:showCatName val="0"/>
            <c:showSerName val="0"/>
            <c:showPercent val="0"/>
            <c:showBubbleSize val="0"/>
            <c:showLeaderLines val="0"/>
          </c:dLbls>
          <c:cat>
            <c:numRef>
              <c:f>Sheet1!$A$26:$A$30</c:f>
              <c:numCache>
                <c:formatCode>General</c:formatCode>
                <c:ptCount val="5"/>
                <c:pt idx="0">
                  <c:v>1990</c:v>
                </c:pt>
                <c:pt idx="1">
                  <c:v>1995</c:v>
                </c:pt>
                <c:pt idx="2">
                  <c:v>2000</c:v>
                </c:pt>
                <c:pt idx="3">
                  <c:v>2005</c:v>
                </c:pt>
                <c:pt idx="4">
                  <c:v>2011</c:v>
                </c:pt>
              </c:numCache>
            </c:numRef>
          </c:cat>
          <c:val>
            <c:numRef>
              <c:f>Sheet1!$B$26:$B$30</c:f>
              <c:numCache>
                <c:formatCode>General</c:formatCode>
                <c:ptCount val="5"/>
                <c:pt idx="0">
                  <c:v>118</c:v>
                </c:pt>
                <c:pt idx="1">
                  <c:v>98</c:v>
                </c:pt>
                <c:pt idx="2">
                  <c:v>85</c:v>
                </c:pt>
                <c:pt idx="3">
                  <c:v>77</c:v>
                </c:pt>
                <c:pt idx="4">
                  <c:v>55</c:v>
                </c:pt>
              </c:numCache>
            </c:numRef>
          </c:val>
        </c:ser>
        <c:ser>
          <c:idx val="1"/>
          <c:order val="1"/>
          <c:tx>
            <c:strRef>
              <c:f>Sheet1!$C$25</c:f>
              <c:strCache>
                <c:ptCount val="1"/>
                <c:pt idx="0">
                  <c:v>Male</c:v>
                </c:pt>
              </c:strCache>
            </c:strRef>
          </c:tx>
          <c:invertIfNegative val="0"/>
          <c:dLbls>
            <c:txPr>
              <a:bodyPr/>
              <a:lstStyle/>
              <a:p>
                <a:pPr>
                  <a:defRPr sz="1100">
                    <a:latin typeface="Cambria" pitchFamily="18" charset="0"/>
                  </a:defRPr>
                </a:pPr>
                <a:endParaRPr lang="en-US"/>
              </a:p>
            </c:txPr>
            <c:showLegendKey val="0"/>
            <c:showVal val="1"/>
            <c:showCatName val="0"/>
            <c:showSerName val="0"/>
            <c:showPercent val="0"/>
            <c:showBubbleSize val="0"/>
            <c:showLeaderLines val="0"/>
          </c:dLbls>
          <c:cat>
            <c:numRef>
              <c:f>Sheet1!$A$26:$A$30</c:f>
              <c:numCache>
                <c:formatCode>General</c:formatCode>
                <c:ptCount val="5"/>
                <c:pt idx="0">
                  <c:v>1990</c:v>
                </c:pt>
                <c:pt idx="1">
                  <c:v>1995</c:v>
                </c:pt>
                <c:pt idx="2">
                  <c:v>2000</c:v>
                </c:pt>
                <c:pt idx="3">
                  <c:v>2005</c:v>
                </c:pt>
                <c:pt idx="4">
                  <c:v>2011</c:v>
                </c:pt>
              </c:numCache>
            </c:numRef>
          </c:cat>
          <c:val>
            <c:numRef>
              <c:f>Sheet1!$C$26:$C$30</c:f>
              <c:numCache>
                <c:formatCode>General</c:formatCode>
                <c:ptCount val="5"/>
                <c:pt idx="0">
                  <c:v>110</c:v>
                </c:pt>
                <c:pt idx="1">
                  <c:v>96</c:v>
                </c:pt>
                <c:pt idx="2">
                  <c:v>84</c:v>
                </c:pt>
                <c:pt idx="3">
                  <c:v>72</c:v>
                </c:pt>
                <c:pt idx="4">
                  <c:v>51</c:v>
                </c:pt>
              </c:numCache>
            </c:numRef>
          </c:val>
        </c:ser>
        <c:ser>
          <c:idx val="2"/>
          <c:order val="2"/>
          <c:tx>
            <c:strRef>
              <c:f>Sheet1!$D$25</c:f>
              <c:strCache>
                <c:ptCount val="1"/>
                <c:pt idx="0">
                  <c:v>Femle</c:v>
                </c:pt>
              </c:strCache>
            </c:strRef>
          </c:tx>
          <c:invertIfNegative val="0"/>
          <c:dLbls>
            <c:txPr>
              <a:bodyPr/>
              <a:lstStyle/>
              <a:p>
                <a:pPr>
                  <a:defRPr sz="1100">
                    <a:latin typeface="Cambria" pitchFamily="18" charset="0"/>
                  </a:defRPr>
                </a:pPr>
                <a:endParaRPr lang="en-US"/>
              </a:p>
            </c:txPr>
            <c:showLegendKey val="0"/>
            <c:showVal val="1"/>
            <c:showCatName val="0"/>
            <c:showSerName val="0"/>
            <c:showPercent val="0"/>
            <c:showBubbleSize val="0"/>
            <c:showLeaderLines val="0"/>
          </c:dLbls>
          <c:cat>
            <c:numRef>
              <c:f>Sheet1!$A$26:$A$30</c:f>
              <c:numCache>
                <c:formatCode>General</c:formatCode>
                <c:ptCount val="5"/>
                <c:pt idx="0">
                  <c:v>1990</c:v>
                </c:pt>
                <c:pt idx="1">
                  <c:v>1995</c:v>
                </c:pt>
                <c:pt idx="2">
                  <c:v>2000</c:v>
                </c:pt>
                <c:pt idx="3">
                  <c:v>2005</c:v>
                </c:pt>
                <c:pt idx="4">
                  <c:v>2011</c:v>
                </c:pt>
              </c:numCache>
            </c:numRef>
          </c:cat>
          <c:val>
            <c:numRef>
              <c:f>Sheet1!$D$26:$D$30</c:f>
              <c:numCache>
                <c:formatCode>General</c:formatCode>
                <c:ptCount val="5"/>
                <c:pt idx="0">
                  <c:v>126</c:v>
                </c:pt>
                <c:pt idx="1">
                  <c:v>110</c:v>
                </c:pt>
                <c:pt idx="2">
                  <c:v>95</c:v>
                </c:pt>
                <c:pt idx="3">
                  <c:v>82</c:v>
                </c:pt>
                <c:pt idx="4">
                  <c:v>59</c:v>
                </c:pt>
              </c:numCache>
            </c:numRef>
          </c:val>
        </c:ser>
        <c:dLbls>
          <c:showLegendKey val="0"/>
          <c:showVal val="0"/>
          <c:showCatName val="0"/>
          <c:showSerName val="0"/>
          <c:showPercent val="0"/>
          <c:showBubbleSize val="0"/>
        </c:dLbls>
        <c:gapWidth val="150"/>
        <c:axId val="122854784"/>
        <c:axId val="122864768"/>
      </c:barChart>
      <c:catAx>
        <c:axId val="122854784"/>
        <c:scaling>
          <c:orientation val="minMax"/>
        </c:scaling>
        <c:delete val="0"/>
        <c:axPos val="b"/>
        <c:numFmt formatCode="General" sourceLinked="1"/>
        <c:majorTickMark val="out"/>
        <c:minorTickMark val="none"/>
        <c:tickLblPos val="nextTo"/>
        <c:txPr>
          <a:bodyPr/>
          <a:lstStyle/>
          <a:p>
            <a:pPr>
              <a:defRPr sz="1100">
                <a:latin typeface="Cambria" pitchFamily="18" charset="0"/>
              </a:defRPr>
            </a:pPr>
            <a:endParaRPr lang="en-US"/>
          </a:p>
        </c:txPr>
        <c:crossAx val="122864768"/>
        <c:crosses val="autoZero"/>
        <c:auto val="1"/>
        <c:lblAlgn val="ctr"/>
        <c:lblOffset val="100"/>
        <c:noMultiLvlLbl val="0"/>
      </c:catAx>
      <c:valAx>
        <c:axId val="122864768"/>
        <c:scaling>
          <c:orientation val="minMax"/>
          <c:max val="140"/>
          <c:min val="40"/>
        </c:scaling>
        <c:delete val="0"/>
        <c:axPos val="l"/>
        <c:numFmt formatCode="General" sourceLinked="1"/>
        <c:majorTickMark val="out"/>
        <c:minorTickMark val="none"/>
        <c:tickLblPos val="nextTo"/>
        <c:txPr>
          <a:bodyPr/>
          <a:lstStyle/>
          <a:p>
            <a:pPr>
              <a:defRPr sz="1100">
                <a:latin typeface="Cambria" pitchFamily="18" charset="0"/>
              </a:defRPr>
            </a:pPr>
            <a:endParaRPr lang="en-US"/>
          </a:p>
        </c:txPr>
        <c:crossAx val="122854784"/>
        <c:crosses val="autoZero"/>
        <c:crossBetween val="between"/>
        <c:majorUnit val="20"/>
      </c:valAx>
    </c:plotArea>
    <c:legend>
      <c:legendPos val="b"/>
      <c:overlay val="0"/>
      <c:txPr>
        <a:bodyPr/>
        <a:lstStyle/>
        <a:p>
          <a:pPr>
            <a:defRPr sz="1100" b="1">
              <a:latin typeface="Cambria" pitchFamily="18" charset="0"/>
            </a:defRPr>
          </a:pPr>
          <a:endParaRPr lang="en-US"/>
        </a:p>
      </c:txPr>
    </c:legend>
    <c:plotVisOnly val="1"/>
    <c:dispBlanksAs val="gap"/>
    <c:showDLblsOverMax val="0"/>
  </c:chart>
  <c:spPr>
    <a:ln>
      <a:solidFill>
        <a:srgbClr val="4F81BD"/>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Sheet1!$B$33</c:f>
              <c:strCache>
                <c:ptCount val="1"/>
                <c:pt idx="0">
                  <c:v>Total</c:v>
                </c:pt>
              </c:strCache>
            </c:strRef>
          </c:tx>
          <c:dLbls>
            <c:txPr>
              <a:bodyPr/>
              <a:lstStyle/>
              <a:p>
                <a:pPr>
                  <a:defRPr sz="1100">
                    <a:latin typeface="Cambria" pitchFamily="18" charset="0"/>
                  </a:defRPr>
                </a:pPr>
                <a:endParaRPr lang="en-US"/>
              </a:p>
            </c:txPr>
            <c:dLblPos val="b"/>
            <c:showLegendKey val="0"/>
            <c:showVal val="1"/>
            <c:showCatName val="0"/>
            <c:showSerName val="0"/>
            <c:showPercent val="0"/>
            <c:showBubbleSize val="0"/>
            <c:showLeaderLines val="0"/>
          </c:dLbls>
          <c:cat>
            <c:numRef>
              <c:f>Sheet1!$A$34:$A$38</c:f>
              <c:numCache>
                <c:formatCode>General</c:formatCode>
                <c:ptCount val="5"/>
                <c:pt idx="0">
                  <c:v>1990</c:v>
                </c:pt>
                <c:pt idx="1">
                  <c:v>1995</c:v>
                </c:pt>
                <c:pt idx="2">
                  <c:v>2000</c:v>
                </c:pt>
                <c:pt idx="3">
                  <c:v>2005</c:v>
                </c:pt>
                <c:pt idx="4">
                  <c:v>2011</c:v>
                </c:pt>
              </c:numCache>
            </c:numRef>
          </c:cat>
          <c:val>
            <c:numRef>
              <c:f>Sheet1!$B$34:$B$38</c:f>
              <c:numCache>
                <c:formatCode>General</c:formatCode>
                <c:ptCount val="5"/>
                <c:pt idx="0">
                  <c:v>3.8</c:v>
                </c:pt>
                <c:pt idx="1">
                  <c:v>3.5</c:v>
                </c:pt>
                <c:pt idx="2">
                  <c:v>3.2</c:v>
                </c:pt>
                <c:pt idx="3">
                  <c:v>2.9</c:v>
                </c:pt>
                <c:pt idx="4">
                  <c:v>2.4</c:v>
                </c:pt>
              </c:numCache>
            </c:numRef>
          </c:val>
          <c:smooth val="0"/>
        </c:ser>
        <c:ser>
          <c:idx val="1"/>
          <c:order val="1"/>
          <c:tx>
            <c:strRef>
              <c:f>Sheet1!$C$33</c:f>
              <c:strCache>
                <c:ptCount val="1"/>
                <c:pt idx="0">
                  <c:v>Rural</c:v>
                </c:pt>
              </c:strCache>
            </c:strRef>
          </c:tx>
          <c:dLbls>
            <c:txPr>
              <a:bodyPr/>
              <a:lstStyle/>
              <a:p>
                <a:pPr>
                  <a:defRPr sz="1100">
                    <a:latin typeface="Cambria" pitchFamily="18" charset="0"/>
                  </a:defRPr>
                </a:pPr>
                <a:endParaRPr lang="en-US"/>
              </a:p>
            </c:txPr>
            <c:dLblPos val="t"/>
            <c:showLegendKey val="0"/>
            <c:showVal val="1"/>
            <c:showCatName val="0"/>
            <c:showSerName val="0"/>
            <c:showPercent val="0"/>
            <c:showBubbleSize val="0"/>
            <c:showLeaderLines val="0"/>
          </c:dLbls>
          <c:cat>
            <c:numRef>
              <c:f>Sheet1!$A$34:$A$38</c:f>
              <c:numCache>
                <c:formatCode>General</c:formatCode>
                <c:ptCount val="5"/>
                <c:pt idx="0">
                  <c:v>1990</c:v>
                </c:pt>
                <c:pt idx="1">
                  <c:v>1995</c:v>
                </c:pt>
                <c:pt idx="2">
                  <c:v>2000</c:v>
                </c:pt>
                <c:pt idx="3">
                  <c:v>2005</c:v>
                </c:pt>
                <c:pt idx="4">
                  <c:v>2011</c:v>
                </c:pt>
              </c:numCache>
            </c:numRef>
          </c:cat>
          <c:val>
            <c:numRef>
              <c:f>Sheet1!$C$34:$C$38</c:f>
              <c:numCache>
                <c:formatCode>General</c:formatCode>
                <c:ptCount val="5"/>
                <c:pt idx="0">
                  <c:v>4.0999999999999996</c:v>
                </c:pt>
                <c:pt idx="1">
                  <c:v>3.9</c:v>
                </c:pt>
                <c:pt idx="2">
                  <c:v>3.5</c:v>
                </c:pt>
                <c:pt idx="3">
                  <c:v>3.2</c:v>
                </c:pt>
                <c:pt idx="4">
                  <c:v>2.7</c:v>
                </c:pt>
              </c:numCache>
            </c:numRef>
          </c:val>
          <c:smooth val="0"/>
        </c:ser>
        <c:ser>
          <c:idx val="2"/>
          <c:order val="2"/>
          <c:tx>
            <c:strRef>
              <c:f>Sheet1!$D$33</c:f>
              <c:strCache>
                <c:ptCount val="1"/>
                <c:pt idx="0">
                  <c:v>Urban</c:v>
                </c:pt>
              </c:strCache>
            </c:strRef>
          </c:tx>
          <c:dLbls>
            <c:txPr>
              <a:bodyPr/>
              <a:lstStyle/>
              <a:p>
                <a:pPr>
                  <a:defRPr sz="1100">
                    <a:latin typeface="Cambria" pitchFamily="18" charset="0"/>
                  </a:defRPr>
                </a:pPr>
                <a:endParaRPr lang="en-US"/>
              </a:p>
            </c:txPr>
            <c:dLblPos val="b"/>
            <c:showLegendKey val="0"/>
            <c:showVal val="1"/>
            <c:showCatName val="0"/>
            <c:showSerName val="0"/>
            <c:showPercent val="0"/>
            <c:showBubbleSize val="0"/>
            <c:showLeaderLines val="0"/>
          </c:dLbls>
          <c:cat>
            <c:numRef>
              <c:f>Sheet1!$A$34:$A$38</c:f>
              <c:numCache>
                <c:formatCode>General</c:formatCode>
                <c:ptCount val="5"/>
                <c:pt idx="0">
                  <c:v>1990</c:v>
                </c:pt>
                <c:pt idx="1">
                  <c:v>1995</c:v>
                </c:pt>
                <c:pt idx="2">
                  <c:v>2000</c:v>
                </c:pt>
                <c:pt idx="3">
                  <c:v>2005</c:v>
                </c:pt>
                <c:pt idx="4">
                  <c:v>2011</c:v>
                </c:pt>
              </c:numCache>
            </c:numRef>
          </c:cat>
          <c:val>
            <c:numRef>
              <c:f>Sheet1!$D$34:$D$38</c:f>
              <c:numCache>
                <c:formatCode>General</c:formatCode>
                <c:ptCount val="5"/>
                <c:pt idx="0">
                  <c:v>2.8</c:v>
                </c:pt>
                <c:pt idx="1">
                  <c:v>2.6</c:v>
                </c:pt>
                <c:pt idx="2">
                  <c:v>2.2999999999999998</c:v>
                </c:pt>
                <c:pt idx="3">
                  <c:v>2.1</c:v>
                </c:pt>
                <c:pt idx="4">
                  <c:v>1.9000000000000001</c:v>
                </c:pt>
              </c:numCache>
            </c:numRef>
          </c:val>
          <c:smooth val="0"/>
        </c:ser>
        <c:dLbls>
          <c:showLegendKey val="0"/>
          <c:showVal val="0"/>
          <c:showCatName val="0"/>
          <c:showSerName val="0"/>
          <c:showPercent val="0"/>
          <c:showBubbleSize val="0"/>
        </c:dLbls>
        <c:marker val="1"/>
        <c:smooth val="0"/>
        <c:axId val="123364096"/>
        <c:axId val="123365632"/>
      </c:lineChart>
      <c:catAx>
        <c:axId val="123364096"/>
        <c:scaling>
          <c:orientation val="minMax"/>
        </c:scaling>
        <c:delete val="0"/>
        <c:axPos val="b"/>
        <c:numFmt formatCode="General" sourceLinked="1"/>
        <c:majorTickMark val="out"/>
        <c:minorTickMark val="none"/>
        <c:tickLblPos val="nextTo"/>
        <c:txPr>
          <a:bodyPr/>
          <a:lstStyle/>
          <a:p>
            <a:pPr>
              <a:defRPr sz="1100">
                <a:latin typeface="Cambria" pitchFamily="18" charset="0"/>
              </a:defRPr>
            </a:pPr>
            <a:endParaRPr lang="en-US"/>
          </a:p>
        </c:txPr>
        <c:crossAx val="123365632"/>
        <c:crosses val="autoZero"/>
        <c:auto val="1"/>
        <c:lblAlgn val="ctr"/>
        <c:lblOffset val="100"/>
        <c:noMultiLvlLbl val="0"/>
      </c:catAx>
      <c:valAx>
        <c:axId val="123365632"/>
        <c:scaling>
          <c:orientation val="minMax"/>
          <c:max val="4.5"/>
          <c:min val="1.5"/>
        </c:scaling>
        <c:delete val="0"/>
        <c:axPos val="l"/>
        <c:numFmt formatCode="General" sourceLinked="1"/>
        <c:majorTickMark val="out"/>
        <c:minorTickMark val="none"/>
        <c:tickLblPos val="nextTo"/>
        <c:txPr>
          <a:bodyPr/>
          <a:lstStyle/>
          <a:p>
            <a:pPr>
              <a:defRPr sz="1100">
                <a:latin typeface="Cambria" pitchFamily="18" charset="0"/>
              </a:defRPr>
            </a:pPr>
            <a:endParaRPr lang="en-US"/>
          </a:p>
        </c:txPr>
        <c:crossAx val="123364096"/>
        <c:crosses val="autoZero"/>
        <c:crossBetween val="between"/>
        <c:majorUnit val="1"/>
      </c:valAx>
    </c:plotArea>
    <c:legend>
      <c:legendPos val="b"/>
      <c:overlay val="0"/>
      <c:txPr>
        <a:bodyPr/>
        <a:lstStyle/>
        <a:p>
          <a:pPr>
            <a:defRPr sz="1200" b="1">
              <a:latin typeface="Cambria" pitchFamily="18" charset="0"/>
            </a:defRPr>
          </a:pPr>
          <a:endParaRPr lang="en-US"/>
        </a:p>
      </c:txPr>
    </c:legend>
    <c:plotVisOnly val="1"/>
    <c:dispBlanksAs val="gap"/>
    <c:showDLblsOverMax val="0"/>
  </c:chart>
  <c:spPr>
    <a:ln>
      <a:solidFill>
        <a:srgbClr val="4F81BD"/>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0C9D7-494C-4093-B330-762B830EB889}" type="doc">
      <dgm:prSet loTypeId="urn:microsoft.com/office/officeart/2005/8/layout/orgChart1" loCatId="hierarchy" qsTypeId="urn:microsoft.com/office/officeart/2005/8/quickstyle/simple1" qsCatId="simple" csTypeId="urn:microsoft.com/office/officeart/2005/8/colors/accent1_2" csCatId="accent1" phldr="1"/>
      <dgm:spPr/>
    </dgm:pt>
    <dgm:pt modelId="{1BE1DEF4-DE51-49B5-AF35-A48538884C84}">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mbria" panose="02040503050406030204" pitchFamily="18" charset="0"/>
            </a:rPr>
            <a:t>Registrar General, India</a:t>
          </a:r>
        </a:p>
      </dgm:t>
    </dgm:pt>
    <dgm:pt modelId="{EF636F9F-90DA-45DA-9BF1-0A1A66C6906D}" type="parTrans" cxnId="{5EA22528-5477-4F30-95E0-3637A863B15D}">
      <dgm:prSet/>
      <dgm:spPr/>
      <dgm:t>
        <a:bodyPr/>
        <a:lstStyle/>
        <a:p>
          <a:endParaRPr lang="en-US" sz="1600"/>
        </a:p>
      </dgm:t>
    </dgm:pt>
    <dgm:pt modelId="{71F9B2E8-C5EC-4619-A517-ABAD2D326174}" type="sibTrans" cxnId="{5EA22528-5477-4F30-95E0-3637A863B15D}">
      <dgm:prSet/>
      <dgm:spPr/>
      <dgm:t>
        <a:bodyPr/>
        <a:lstStyle/>
        <a:p>
          <a:endParaRPr lang="en-US" sz="1600"/>
        </a:p>
      </dgm:t>
    </dgm:pt>
    <dgm:pt modelId="{E446A66F-7DF5-4ECC-99B4-1EB8DF57B18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mbria" panose="02040503050406030204" pitchFamily="18" charset="0"/>
            </a:rPr>
            <a:t>Chief Registrar </a:t>
          </a:r>
        </a:p>
      </dgm:t>
    </dgm:pt>
    <dgm:pt modelId="{B63C23FF-7BD4-4553-A3CF-DB24AE7F575B}" type="parTrans" cxnId="{D826A445-EF0A-4BEA-B96D-BC64B383626A}">
      <dgm:prSet/>
      <dgm:spPr/>
      <dgm:t>
        <a:bodyPr/>
        <a:lstStyle/>
        <a:p>
          <a:endParaRPr lang="en-US" sz="1600"/>
        </a:p>
      </dgm:t>
    </dgm:pt>
    <dgm:pt modelId="{59188380-ACEB-4CB9-872F-149C57EB3341}" type="sibTrans" cxnId="{D826A445-EF0A-4BEA-B96D-BC64B383626A}">
      <dgm:prSet/>
      <dgm:spPr/>
      <dgm:t>
        <a:bodyPr/>
        <a:lstStyle/>
        <a:p>
          <a:endParaRPr lang="en-US" sz="1600"/>
        </a:p>
      </dgm:t>
    </dgm:pt>
    <dgm:pt modelId="{8A7E0F66-BE9A-4AEB-8DF8-7F0D8C10FE3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mbria" panose="02040503050406030204" pitchFamily="18" charset="0"/>
            </a:rPr>
            <a:t>District Registrar</a:t>
          </a:r>
        </a:p>
      </dgm:t>
    </dgm:pt>
    <dgm:pt modelId="{97FC5989-35E2-493B-A974-2A89A9F1F6CA}" type="parTrans" cxnId="{B1AC57BF-448F-4406-AA28-0F12A07E2157}">
      <dgm:prSet/>
      <dgm:spPr/>
      <dgm:t>
        <a:bodyPr/>
        <a:lstStyle/>
        <a:p>
          <a:endParaRPr lang="en-US" sz="1600"/>
        </a:p>
      </dgm:t>
    </dgm:pt>
    <dgm:pt modelId="{5D76845E-BE7E-4B91-9ABB-79A17ECB4B21}" type="sibTrans" cxnId="{B1AC57BF-448F-4406-AA28-0F12A07E2157}">
      <dgm:prSet/>
      <dgm:spPr/>
      <dgm:t>
        <a:bodyPr/>
        <a:lstStyle/>
        <a:p>
          <a:endParaRPr lang="en-US" sz="1600"/>
        </a:p>
      </dgm:t>
    </dgm:pt>
    <dgm:pt modelId="{B5003993-A7DA-485C-A7B4-ACD967E53EF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mbria" panose="02040503050406030204" pitchFamily="18" charset="0"/>
            </a:rPr>
            <a:t>Registrar</a:t>
          </a:r>
        </a:p>
      </dgm:t>
    </dgm:pt>
    <dgm:pt modelId="{01843B16-3581-482F-BF67-81B85735A9EB}" type="parTrans" cxnId="{0BA00C2D-5528-4937-9EE8-B4AB5286A80A}">
      <dgm:prSet/>
      <dgm:spPr/>
      <dgm:t>
        <a:bodyPr/>
        <a:lstStyle/>
        <a:p>
          <a:endParaRPr lang="en-US" sz="1600"/>
        </a:p>
      </dgm:t>
    </dgm:pt>
    <dgm:pt modelId="{71BFAC4D-4D8C-4F2A-9F4C-54334BF3427D}" type="sibTrans" cxnId="{0BA00C2D-5528-4937-9EE8-B4AB5286A80A}">
      <dgm:prSet/>
      <dgm:spPr/>
      <dgm:t>
        <a:bodyPr/>
        <a:lstStyle/>
        <a:p>
          <a:endParaRPr lang="en-US" sz="1600"/>
        </a:p>
      </dgm:t>
    </dgm:pt>
    <dgm:pt modelId="{7DC163F7-5CE7-47E9-A5C0-7703C5768391}" type="pres">
      <dgm:prSet presAssocID="{2680C9D7-494C-4093-B330-762B830EB889}" presName="hierChild1" presStyleCnt="0">
        <dgm:presLayoutVars>
          <dgm:orgChart val="1"/>
          <dgm:chPref val="1"/>
          <dgm:dir/>
          <dgm:animOne val="branch"/>
          <dgm:animLvl val="lvl"/>
          <dgm:resizeHandles/>
        </dgm:presLayoutVars>
      </dgm:prSet>
      <dgm:spPr/>
    </dgm:pt>
    <dgm:pt modelId="{F3A6A009-68B3-4C20-8EAE-E142410287B6}" type="pres">
      <dgm:prSet presAssocID="{1BE1DEF4-DE51-49B5-AF35-A48538884C84}" presName="hierRoot1" presStyleCnt="0">
        <dgm:presLayoutVars>
          <dgm:hierBranch/>
        </dgm:presLayoutVars>
      </dgm:prSet>
      <dgm:spPr/>
    </dgm:pt>
    <dgm:pt modelId="{08E59733-C2EE-4B65-A9A0-743148F5C930}" type="pres">
      <dgm:prSet presAssocID="{1BE1DEF4-DE51-49B5-AF35-A48538884C84}" presName="rootComposite1" presStyleCnt="0"/>
      <dgm:spPr/>
    </dgm:pt>
    <dgm:pt modelId="{76362FF1-A5B1-409B-B0E0-2799FB312FB4}" type="pres">
      <dgm:prSet presAssocID="{1BE1DEF4-DE51-49B5-AF35-A48538884C84}" presName="rootText1" presStyleLbl="node0" presStyleIdx="0" presStyleCnt="1" custScaleX="193485" custScaleY="83661" custLinFactNeighborY="-90999">
        <dgm:presLayoutVars>
          <dgm:chPref val="3"/>
        </dgm:presLayoutVars>
      </dgm:prSet>
      <dgm:spPr/>
      <dgm:t>
        <a:bodyPr/>
        <a:lstStyle/>
        <a:p>
          <a:endParaRPr lang="en-US"/>
        </a:p>
      </dgm:t>
    </dgm:pt>
    <dgm:pt modelId="{748B7365-F905-4EC9-BBC8-4577A7D7477E}" type="pres">
      <dgm:prSet presAssocID="{1BE1DEF4-DE51-49B5-AF35-A48538884C84}" presName="rootConnector1" presStyleLbl="node1" presStyleIdx="0" presStyleCnt="0"/>
      <dgm:spPr/>
      <dgm:t>
        <a:bodyPr/>
        <a:lstStyle/>
        <a:p>
          <a:endParaRPr lang="en-US"/>
        </a:p>
      </dgm:t>
    </dgm:pt>
    <dgm:pt modelId="{B9C54554-5592-4FA5-BF3B-F418F3521B44}" type="pres">
      <dgm:prSet presAssocID="{1BE1DEF4-DE51-49B5-AF35-A48538884C84}" presName="hierChild2" presStyleCnt="0"/>
      <dgm:spPr/>
    </dgm:pt>
    <dgm:pt modelId="{72237A1D-3DED-43D4-A603-593994FBF574}" type="pres">
      <dgm:prSet presAssocID="{B63C23FF-7BD4-4553-A3CF-DB24AE7F575B}" presName="Name35" presStyleLbl="parChTrans1D2" presStyleIdx="0" presStyleCnt="1"/>
      <dgm:spPr/>
      <dgm:t>
        <a:bodyPr/>
        <a:lstStyle/>
        <a:p>
          <a:endParaRPr lang="en-US"/>
        </a:p>
      </dgm:t>
    </dgm:pt>
    <dgm:pt modelId="{E97F89D7-1482-41C5-A8FD-30118FB2B31C}" type="pres">
      <dgm:prSet presAssocID="{E446A66F-7DF5-4ECC-99B4-1EB8DF57B186}" presName="hierRoot2" presStyleCnt="0">
        <dgm:presLayoutVars>
          <dgm:hierBranch val="r"/>
        </dgm:presLayoutVars>
      </dgm:prSet>
      <dgm:spPr/>
    </dgm:pt>
    <dgm:pt modelId="{113E12B5-18AA-4473-AE55-F3998C40F13C}" type="pres">
      <dgm:prSet presAssocID="{E446A66F-7DF5-4ECC-99B4-1EB8DF57B186}" presName="rootComposite" presStyleCnt="0"/>
      <dgm:spPr/>
    </dgm:pt>
    <dgm:pt modelId="{99C0B1A2-F7BD-4EE7-82A4-537CA4A65718}" type="pres">
      <dgm:prSet presAssocID="{E446A66F-7DF5-4ECC-99B4-1EB8DF57B186}" presName="rootText" presStyleLbl="node2" presStyleIdx="0" presStyleCnt="1" custScaleX="172007" custScaleY="78089" custLinFactNeighborY="-37741">
        <dgm:presLayoutVars>
          <dgm:chPref val="3"/>
        </dgm:presLayoutVars>
      </dgm:prSet>
      <dgm:spPr/>
      <dgm:t>
        <a:bodyPr/>
        <a:lstStyle/>
        <a:p>
          <a:endParaRPr lang="en-US"/>
        </a:p>
      </dgm:t>
    </dgm:pt>
    <dgm:pt modelId="{F03555E0-25BD-4BE2-8CF8-91176C956A5E}" type="pres">
      <dgm:prSet presAssocID="{E446A66F-7DF5-4ECC-99B4-1EB8DF57B186}" presName="rootConnector" presStyleLbl="node2" presStyleIdx="0" presStyleCnt="1"/>
      <dgm:spPr/>
      <dgm:t>
        <a:bodyPr/>
        <a:lstStyle/>
        <a:p>
          <a:endParaRPr lang="en-US"/>
        </a:p>
      </dgm:t>
    </dgm:pt>
    <dgm:pt modelId="{3B766975-BE8A-482F-8867-7AD02F8D364F}" type="pres">
      <dgm:prSet presAssocID="{E446A66F-7DF5-4ECC-99B4-1EB8DF57B186}" presName="hierChild4" presStyleCnt="0"/>
      <dgm:spPr/>
    </dgm:pt>
    <dgm:pt modelId="{1A8E627F-7B40-42AF-9DE7-32794D31B0A9}" type="pres">
      <dgm:prSet presAssocID="{97FC5989-35E2-493B-A974-2A89A9F1F6CA}" presName="Name50" presStyleLbl="parChTrans1D3" presStyleIdx="0" presStyleCnt="1"/>
      <dgm:spPr/>
      <dgm:t>
        <a:bodyPr/>
        <a:lstStyle/>
        <a:p>
          <a:endParaRPr lang="en-US"/>
        </a:p>
      </dgm:t>
    </dgm:pt>
    <dgm:pt modelId="{3E14D027-5AB3-48CC-A6B2-F0729CD68049}" type="pres">
      <dgm:prSet presAssocID="{8A7E0F66-BE9A-4AEB-8DF8-7F0D8C10FE3F}" presName="hierRoot2" presStyleCnt="0">
        <dgm:presLayoutVars>
          <dgm:hierBranch val="r"/>
        </dgm:presLayoutVars>
      </dgm:prSet>
      <dgm:spPr/>
    </dgm:pt>
    <dgm:pt modelId="{E4C59A7F-C9AF-43EC-8DF6-404F2FCFA5DC}" type="pres">
      <dgm:prSet presAssocID="{8A7E0F66-BE9A-4AEB-8DF8-7F0D8C10FE3F}" presName="rootComposite" presStyleCnt="0"/>
      <dgm:spPr/>
    </dgm:pt>
    <dgm:pt modelId="{BD0C5DBE-0F52-49FC-B71E-62599C89D48C}" type="pres">
      <dgm:prSet presAssocID="{8A7E0F66-BE9A-4AEB-8DF8-7F0D8C10FE3F}" presName="rootText" presStyleLbl="node3" presStyleIdx="0" presStyleCnt="1" custScaleX="138739" custScaleY="79754" custLinFactNeighborY="8958">
        <dgm:presLayoutVars>
          <dgm:chPref val="3"/>
        </dgm:presLayoutVars>
      </dgm:prSet>
      <dgm:spPr/>
      <dgm:t>
        <a:bodyPr/>
        <a:lstStyle/>
        <a:p>
          <a:endParaRPr lang="en-US"/>
        </a:p>
      </dgm:t>
    </dgm:pt>
    <dgm:pt modelId="{9F21A48E-65FA-4090-9BA2-4248FE887093}" type="pres">
      <dgm:prSet presAssocID="{8A7E0F66-BE9A-4AEB-8DF8-7F0D8C10FE3F}" presName="rootConnector" presStyleLbl="node3" presStyleIdx="0" presStyleCnt="1"/>
      <dgm:spPr/>
      <dgm:t>
        <a:bodyPr/>
        <a:lstStyle/>
        <a:p>
          <a:endParaRPr lang="en-US"/>
        </a:p>
      </dgm:t>
    </dgm:pt>
    <dgm:pt modelId="{7E5B61CB-29D3-439F-A501-D93BBDA5D8E9}" type="pres">
      <dgm:prSet presAssocID="{8A7E0F66-BE9A-4AEB-8DF8-7F0D8C10FE3F}" presName="hierChild4" presStyleCnt="0"/>
      <dgm:spPr/>
    </dgm:pt>
    <dgm:pt modelId="{876968E2-05BF-4955-89E8-01CD848E2EB9}" type="pres">
      <dgm:prSet presAssocID="{01843B16-3581-482F-BF67-81B85735A9EB}" presName="Name50" presStyleLbl="parChTrans1D4" presStyleIdx="0" presStyleCnt="1"/>
      <dgm:spPr/>
      <dgm:t>
        <a:bodyPr/>
        <a:lstStyle/>
        <a:p>
          <a:endParaRPr lang="en-US"/>
        </a:p>
      </dgm:t>
    </dgm:pt>
    <dgm:pt modelId="{5C79AD44-F01D-480C-8E6E-AE8338848D88}" type="pres">
      <dgm:prSet presAssocID="{B5003993-A7DA-485C-A7B4-ACD967E53EFF}" presName="hierRoot2" presStyleCnt="0">
        <dgm:presLayoutVars>
          <dgm:hierBranch val="r"/>
        </dgm:presLayoutVars>
      </dgm:prSet>
      <dgm:spPr/>
    </dgm:pt>
    <dgm:pt modelId="{03D6F6E9-0EBB-4086-8ADD-6FA377CB9525}" type="pres">
      <dgm:prSet presAssocID="{B5003993-A7DA-485C-A7B4-ACD967E53EFF}" presName="rootComposite" presStyleCnt="0"/>
      <dgm:spPr/>
    </dgm:pt>
    <dgm:pt modelId="{01AD43BE-102F-41CB-B24E-AB1BC4884568}" type="pres">
      <dgm:prSet presAssocID="{B5003993-A7DA-485C-A7B4-ACD967E53EFF}" presName="rootText" presStyleLbl="node4" presStyleIdx="0" presStyleCnt="1" custScaleY="78512" custLinFactNeighborX="-5694" custLinFactNeighborY="33245">
        <dgm:presLayoutVars>
          <dgm:chPref val="3"/>
        </dgm:presLayoutVars>
      </dgm:prSet>
      <dgm:spPr/>
      <dgm:t>
        <a:bodyPr/>
        <a:lstStyle/>
        <a:p>
          <a:endParaRPr lang="en-US"/>
        </a:p>
      </dgm:t>
    </dgm:pt>
    <dgm:pt modelId="{30B1A278-EF24-4357-B602-D7A56FA12C13}" type="pres">
      <dgm:prSet presAssocID="{B5003993-A7DA-485C-A7B4-ACD967E53EFF}" presName="rootConnector" presStyleLbl="node4" presStyleIdx="0" presStyleCnt="1"/>
      <dgm:spPr/>
      <dgm:t>
        <a:bodyPr/>
        <a:lstStyle/>
        <a:p>
          <a:endParaRPr lang="en-US"/>
        </a:p>
      </dgm:t>
    </dgm:pt>
    <dgm:pt modelId="{0EB26AC4-6A14-4D22-85FA-BFEF008F6E8E}" type="pres">
      <dgm:prSet presAssocID="{B5003993-A7DA-485C-A7B4-ACD967E53EFF}" presName="hierChild4" presStyleCnt="0"/>
      <dgm:spPr/>
    </dgm:pt>
    <dgm:pt modelId="{9F1D4EC0-9151-4448-8AEA-72B0249A9EFF}" type="pres">
      <dgm:prSet presAssocID="{B5003993-A7DA-485C-A7B4-ACD967E53EFF}" presName="hierChild5" presStyleCnt="0"/>
      <dgm:spPr/>
    </dgm:pt>
    <dgm:pt modelId="{DC85D10C-D044-4FCE-BCE4-690264241493}" type="pres">
      <dgm:prSet presAssocID="{8A7E0F66-BE9A-4AEB-8DF8-7F0D8C10FE3F}" presName="hierChild5" presStyleCnt="0"/>
      <dgm:spPr/>
    </dgm:pt>
    <dgm:pt modelId="{37ED414D-631D-48F7-BDE2-028806EB3A59}" type="pres">
      <dgm:prSet presAssocID="{E446A66F-7DF5-4ECC-99B4-1EB8DF57B186}" presName="hierChild5" presStyleCnt="0"/>
      <dgm:spPr/>
    </dgm:pt>
    <dgm:pt modelId="{EA8ED4AE-9B82-4ED3-BCC9-12662F84C59F}" type="pres">
      <dgm:prSet presAssocID="{1BE1DEF4-DE51-49B5-AF35-A48538884C84}" presName="hierChild3" presStyleCnt="0"/>
      <dgm:spPr/>
    </dgm:pt>
  </dgm:ptLst>
  <dgm:cxnLst>
    <dgm:cxn modelId="{42508482-6ADA-4748-8758-1D33FC7BAEE0}" type="presOf" srcId="{1BE1DEF4-DE51-49B5-AF35-A48538884C84}" destId="{748B7365-F905-4EC9-BBC8-4577A7D7477E}" srcOrd="1" destOrd="0" presId="urn:microsoft.com/office/officeart/2005/8/layout/orgChart1"/>
    <dgm:cxn modelId="{7C4E6CFD-9A81-4B64-BD31-44D9C361786E}" type="presOf" srcId="{E446A66F-7DF5-4ECC-99B4-1EB8DF57B186}" destId="{99C0B1A2-F7BD-4EE7-82A4-537CA4A65718}" srcOrd="0" destOrd="0" presId="urn:microsoft.com/office/officeart/2005/8/layout/orgChart1"/>
    <dgm:cxn modelId="{CDB08B8F-0414-4FA1-A32C-11E06561EC2E}" type="presOf" srcId="{B5003993-A7DA-485C-A7B4-ACD967E53EFF}" destId="{30B1A278-EF24-4357-B602-D7A56FA12C13}" srcOrd="1" destOrd="0" presId="urn:microsoft.com/office/officeart/2005/8/layout/orgChart1"/>
    <dgm:cxn modelId="{B8589B3B-E886-4525-9511-D9077D069CA5}" type="presOf" srcId="{B5003993-A7DA-485C-A7B4-ACD967E53EFF}" destId="{01AD43BE-102F-41CB-B24E-AB1BC4884568}" srcOrd="0" destOrd="0" presId="urn:microsoft.com/office/officeart/2005/8/layout/orgChart1"/>
    <dgm:cxn modelId="{506DFCC6-014A-4500-A334-C894BB80042A}" type="presOf" srcId="{97FC5989-35E2-493B-A974-2A89A9F1F6CA}" destId="{1A8E627F-7B40-42AF-9DE7-32794D31B0A9}" srcOrd="0" destOrd="0" presId="urn:microsoft.com/office/officeart/2005/8/layout/orgChart1"/>
    <dgm:cxn modelId="{24912CEF-09DE-4AA1-852D-CD7E3DB718CC}" type="presOf" srcId="{01843B16-3581-482F-BF67-81B85735A9EB}" destId="{876968E2-05BF-4955-89E8-01CD848E2EB9}" srcOrd="0" destOrd="0" presId="urn:microsoft.com/office/officeart/2005/8/layout/orgChart1"/>
    <dgm:cxn modelId="{0BA00C2D-5528-4937-9EE8-B4AB5286A80A}" srcId="{8A7E0F66-BE9A-4AEB-8DF8-7F0D8C10FE3F}" destId="{B5003993-A7DA-485C-A7B4-ACD967E53EFF}" srcOrd="0" destOrd="0" parTransId="{01843B16-3581-482F-BF67-81B85735A9EB}" sibTransId="{71BFAC4D-4D8C-4F2A-9F4C-54334BF3427D}"/>
    <dgm:cxn modelId="{D826A445-EF0A-4BEA-B96D-BC64B383626A}" srcId="{1BE1DEF4-DE51-49B5-AF35-A48538884C84}" destId="{E446A66F-7DF5-4ECC-99B4-1EB8DF57B186}" srcOrd="0" destOrd="0" parTransId="{B63C23FF-7BD4-4553-A3CF-DB24AE7F575B}" sibTransId="{59188380-ACEB-4CB9-872F-149C57EB3341}"/>
    <dgm:cxn modelId="{B397BB66-8234-45E0-A24D-F0E873FD56FA}" type="presOf" srcId="{1BE1DEF4-DE51-49B5-AF35-A48538884C84}" destId="{76362FF1-A5B1-409B-B0E0-2799FB312FB4}" srcOrd="0" destOrd="0" presId="urn:microsoft.com/office/officeart/2005/8/layout/orgChart1"/>
    <dgm:cxn modelId="{B1AC57BF-448F-4406-AA28-0F12A07E2157}" srcId="{E446A66F-7DF5-4ECC-99B4-1EB8DF57B186}" destId="{8A7E0F66-BE9A-4AEB-8DF8-7F0D8C10FE3F}" srcOrd="0" destOrd="0" parTransId="{97FC5989-35E2-493B-A974-2A89A9F1F6CA}" sibTransId="{5D76845E-BE7E-4B91-9ABB-79A17ECB4B21}"/>
    <dgm:cxn modelId="{0B1BBF7F-DE02-464D-A4CB-71337277AE21}" type="presOf" srcId="{8A7E0F66-BE9A-4AEB-8DF8-7F0D8C10FE3F}" destId="{9F21A48E-65FA-4090-9BA2-4248FE887093}" srcOrd="1" destOrd="0" presId="urn:microsoft.com/office/officeart/2005/8/layout/orgChart1"/>
    <dgm:cxn modelId="{0AF3817A-841E-4E29-9B6F-972341B2504A}" type="presOf" srcId="{2680C9D7-494C-4093-B330-762B830EB889}" destId="{7DC163F7-5CE7-47E9-A5C0-7703C5768391}" srcOrd="0" destOrd="0" presId="urn:microsoft.com/office/officeart/2005/8/layout/orgChart1"/>
    <dgm:cxn modelId="{5EA22528-5477-4F30-95E0-3637A863B15D}" srcId="{2680C9D7-494C-4093-B330-762B830EB889}" destId="{1BE1DEF4-DE51-49B5-AF35-A48538884C84}" srcOrd="0" destOrd="0" parTransId="{EF636F9F-90DA-45DA-9BF1-0A1A66C6906D}" sibTransId="{71F9B2E8-C5EC-4619-A517-ABAD2D326174}"/>
    <dgm:cxn modelId="{BF8ACC01-CB74-4787-A07E-8466B22ABBD8}" type="presOf" srcId="{E446A66F-7DF5-4ECC-99B4-1EB8DF57B186}" destId="{F03555E0-25BD-4BE2-8CF8-91176C956A5E}" srcOrd="1" destOrd="0" presId="urn:microsoft.com/office/officeart/2005/8/layout/orgChart1"/>
    <dgm:cxn modelId="{BBA731BD-386B-459C-8FEA-05D01298809F}" type="presOf" srcId="{8A7E0F66-BE9A-4AEB-8DF8-7F0D8C10FE3F}" destId="{BD0C5DBE-0F52-49FC-B71E-62599C89D48C}" srcOrd="0" destOrd="0" presId="urn:microsoft.com/office/officeart/2005/8/layout/orgChart1"/>
    <dgm:cxn modelId="{FEC73A65-59E7-483D-A26E-D0944583784E}" type="presOf" srcId="{B63C23FF-7BD4-4553-A3CF-DB24AE7F575B}" destId="{72237A1D-3DED-43D4-A603-593994FBF574}" srcOrd="0" destOrd="0" presId="urn:microsoft.com/office/officeart/2005/8/layout/orgChart1"/>
    <dgm:cxn modelId="{55529FD3-09BB-4DEE-8962-0B787AF07B4C}" type="presParOf" srcId="{7DC163F7-5CE7-47E9-A5C0-7703C5768391}" destId="{F3A6A009-68B3-4C20-8EAE-E142410287B6}" srcOrd="0" destOrd="0" presId="urn:microsoft.com/office/officeart/2005/8/layout/orgChart1"/>
    <dgm:cxn modelId="{3D26EB98-2CD5-4D70-8014-E3E5BCD605A7}" type="presParOf" srcId="{F3A6A009-68B3-4C20-8EAE-E142410287B6}" destId="{08E59733-C2EE-4B65-A9A0-743148F5C930}" srcOrd="0" destOrd="0" presId="urn:microsoft.com/office/officeart/2005/8/layout/orgChart1"/>
    <dgm:cxn modelId="{E3DA1D55-E8B5-4DEF-94AB-7D00758D51DD}" type="presParOf" srcId="{08E59733-C2EE-4B65-A9A0-743148F5C930}" destId="{76362FF1-A5B1-409B-B0E0-2799FB312FB4}" srcOrd="0" destOrd="0" presId="urn:microsoft.com/office/officeart/2005/8/layout/orgChart1"/>
    <dgm:cxn modelId="{1FC0FE1A-08DB-4480-979D-6A10B1468076}" type="presParOf" srcId="{08E59733-C2EE-4B65-A9A0-743148F5C930}" destId="{748B7365-F905-4EC9-BBC8-4577A7D7477E}" srcOrd="1" destOrd="0" presId="urn:microsoft.com/office/officeart/2005/8/layout/orgChart1"/>
    <dgm:cxn modelId="{2ED58B83-BBC3-46FC-9C1F-CFE3616E56C9}" type="presParOf" srcId="{F3A6A009-68B3-4C20-8EAE-E142410287B6}" destId="{B9C54554-5592-4FA5-BF3B-F418F3521B44}" srcOrd="1" destOrd="0" presId="urn:microsoft.com/office/officeart/2005/8/layout/orgChart1"/>
    <dgm:cxn modelId="{1659EF5D-38DA-429C-9FD8-4A5817EF9C48}" type="presParOf" srcId="{B9C54554-5592-4FA5-BF3B-F418F3521B44}" destId="{72237A1D-3DED-43D4-A603-593994FBF574}" srcOrd="0" destOrd="0" presId="urn:microsoft.com/office/officeart/2005/8/layout/orgChart1"/>
    <dgm:cxn modelId="{B4DBB0E3-EEE1-4382-BD3C-D0A19B702FE1}" type="presParOf" srcId="{B9C54554-5592-4FA5-BF3B-F418F3521B44}" destId="{E97F89D7-1482-41C5-A8FD-30118FB2B31C}" srcOrd="1" destOrd="0" presId="urn:microsoft.com/office/officeart/2005/8/layout/orgChart1"/>
    <dgm:cxn modelId="{E65C3A49-C612-46B3-ADF9-DB7D47ACE332}" type="presParOf" srcId="{E97F89D7-1482-41C5-A8FD-30118FB2B31C}" destId="{113E12B5-18AA-4473-AE55-F3998C40F13C}" srcOrd="0" destOrd="0" presId="urn:microsoft.com/office/officeart/2005/8/layout/orgChart1"/>
    <dgm:cxn modelId="{83FDB3DA-4C6C-4E99-8919-2AEA21F4A979}" type="presParOf" srcId="{113E12B5-18AA-4473-AE55-F3998C40F13C}" destId="{99C0B1A2-F7BD-4EE7-82A4-537CA4A65718}" srcOrd="0" destOrd="0" presId="urn:microsoft.com/office/officeart/2005/8/layout/orgChart1"/>
    <dgm:cxn modelId="{094804C9-B56C-4360-B19E-F07D21C22289}" type="presParOf" srcId="{113E12B5-18AA-4473-AE55-F3998C40F13C}" destId="{F03555E0-25BD-4BE2-8CF8-91176C956A5E}" srcOrd="1" destOrd="0" presId="urn:microsoft.com/office/officeart/2005/8/layout/orgChart1"/>
    <dgm:cxn modelId="{0144A2C9-B09E-49F0-BB54-130531A55B4A}" type="presParOf" srcId="{E97F89D7-1482-41C5-A8FD-30118FB2B31C}" destId="{3B766975-BE8A-482F-8867-7AD02F8D364F}" srcOrd="1" destOrd="0" presId="urn:microsoft.com/office/officeart/2005/8/layout/orgChart1"/>
    <dgm:cxn modelId="{10E57955-49BC-4393-8DCD-4EEE2F766CFE}" type="presParOf" srcId="{3B766975-BE8A-482F-8867-7AD02F8D364F}" destId="{1A8E627F-7B40-42AF-9DE7-32794D31B0A9}" srcOrd="0" destOrd="0" presId="urn:microsoft.com/office/officeart/2005/8/layout/orgChart1"/>
    <dgm:cxn modelId="{4D46E60B-816B-4D6C-94AE-74331C019A3B}" type="presParOf" srcId="{3B766975-BE8A-482F-8867-7AD02F8D364F}" destId="{3E14D027-5AB3-48CC-A6B2-F0729CD68049}" srcOrd="1" destOrd="0" presId="urn:microsoft.com/office/officeart/2005/8/layout/orgChart1"/>
    <dgm:cxn modelId="{7765D715-8A34-40C5-AF53-3C300548C622}" type="presParOf" srcId="{3E14D027-5AB3-48CC-A6B2-F0729CD68049}" destId="{E4C59A7F-C9AF-43EC-8DF6-404F2FCFA5DC}" srcOrd="0" destOrd="0" presId="urn:microsoft.com/office/officeart/2005/8/layout/orgChart1"/>
    <dgm:cxn modelId="{C00D3A92-066D-4A9E-9232-5027C69C3D16}" type="presParOf" srcId="{E4C59A7F-C9AF-43EC-8DF6-404F2FCFA5DC}" destId="{BD0C5DBE-0F52-49FC-B71E-62599C89D48C}" srcOrd="0" destOrd="0" presId="urn:microsoft.com/office/officeart/2005/8/layout/orgChart1"/>
    <dgm:cxn modelId="{14916F89-A478-46D6-99B4-29E350D2AD94}" type="presParOf" srcId="{E4C59A7F-C9AF-43EC-8DF6-404F2FCFA5DC}" destId="{9F21A48E-65FA-4090-9BA2-4248FE887093}" srcOrd="1" destOrd="0" presId="urn:microsoft.com/office/officeart/2005/8/layout/orgChart1"/>
    <dgm:cxn modelId="{AED1E471-6DA7-493F-A7DF-616178DEEC94}" type="presParOf" srcId="{3E14D027-5AB3-48CC-A6B2-F0729CD68049}" destId="{7E5B61CB-29D3-439F-A501-D93BBDA5D8E9}" srcOrd="1" destOrd="0" presId="urn:microsoft.com/office/officeart/2005/8/layout/orgChart1"/>
    <dgm:cxn modelId="{37D10BFC-1311-46C9-9FCD-93CC0F5AB0AF}" type="presParOf" srcId="{7E5B61CB-29D3-439F-A501-D93BBDA5D8E9}" destId="{876968E2-05BF-4955-89E8-01CD848E2EB9}" srcOrd="0" destOrd="0" presId="urn:microsoft.com/office/officeart/2005/8/layout/orgChart1"/>
    <dgm:cxn modelId="{A63E18D0-93A6-4C65-B2D8-34260314B478}" type="presParOf" srcId="{7E5B61CB-29D3-439F-A501-D93BBDA5D8E9}" destId="{5C79AD44-F01D-480C-8E6E-AE8338848D88}" srcOrd="1" destOrd="0" presId="urn:microsoft.com/office/officeart/2005/8/layout/orgChart1"/>
    <dgm:cxn modelId="{2DF8EB49-D27B-451C-914E-8B806BF7F281}" type="presParOf" srcId="{5C79AD44-F01D-480C-8E6E-AE8338848D88}" destId="{03D6F6E9-0EBB-4086-8ADD-6FA377CB9525}" srcOrd="0" destOrd="0" presId="urn:microsoft.com/office/officeart/2005/8/layout/orgChart1"/>
    <dgm:cxn modelId="{62790690-D0E3-4487-B4EC-64EF187D509B}" type="presParOf" srcId="{03D6F6E9-0EBB-4086-8ADD-6FA377CB9525}" destId="{01AD43BE-102F-41CB-B24E-AB1BC4884568}" srcOrd="0" destOrd="0" presId="urn:microsoft.com/office/officeart/2005/8/layout/orgChart1"/>
    <dgm:cxn modelId="{21CA310B-58EC-440B-B3D2-8118AE3A59B4}" type="presParOf" srcId="{03D6F6E9-0EBB-4086-8ADD-6FA377CB9525}" destId="{30B1A278-EF24-4357-B602-D7A56FA12C13}" srcOrd="1" destOrd="0" presId="urn:microsoft.com/office/officeart/2005/8/layout/orgChart1"/>
    <dgm:cxn modelId="{9CC37319-A4C2-4BAA-A8D2-48E0D4230AE5}" type="presParOf" srcId="{5C79AD44-F01D-480C-8E6E-AE8338848D88}" destId="{0EB26AC4-6A14-4D22-85FA-BFEF008F6E8E}" srcOrd="1" destOrd="0" presId="urn:microsoft.com/office/officeart/2005/8/layout/orgChart1"/>
    <dgm:cxn modelId="{6DD38F8A-8235-4DFA-A0C3-DA288B63C0A4}" type="presParOf" srcId="{5C79AD44-F01D-480C-8E6E-AE8338848D88}" destId="{9F1D4EC0-9151-4448-8AEA-72B0249A9EFF}" srcOrd="2" destOrd="0" presId="urn:microsoft.com/office/officeart/2005/8/layout/orgChart1"/>
    <dgm:cxn modelId="{78CD4AA6-4FDD-4ECC-B94E-A1470B5C2AB2}" type="presParOf" srcId="{3E14D027-5AB3-48CC-A6B2-F0729CD68049}" destId="{DC85D10C-D044-4FCE-BCE4-690264241493}" srcOrd="2" destOrd="0" presId="urn:microsoft.com/office/officeart/2005/8/layout/orgChart1"/>
    <dgm:cxn modelId="{10F0D0BE-FC64-43AC-88FC-CA03EDF86231}" type="presParOf" srcId="{E97F89D7-1482-41C5-A8FD-30118FB2B31C}" destId="{37ED414D-631D-48F7-BDE2-028806EB3A59}" srcOrd="2" destOrd="0" presId="urn:microsoft.com/office/officeart/2005/8/layout/orgChart1"/>
    <dgm:cxn modelId="{C8CAF8F1-0DC6-429C-99BE-61402BE5B9FD}" type="presParOf" srcId="{F3A6A009-68B3-4C20-8EAE-E142410287B6}" destId="{EA8ED4AE-9B82-4ED3-BCC9-12662F84C59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968E2-05BF-4955-89E8-01CD848E2EB9}">
      <dsp:nvSpPr>
        <dsp:cNvPr id="0" name=""/>
        <dsp:cNvSpPr/>
      </dsp:nvSpPr>
      <dsp:spPr>
        <a:xfrm>
          <a:off x="1460075" y="4206135"/>
          <a:ext cx="326002" cy="1138042"/>
        </a:xfrm>
        <a:custGeom>
          <a:avLst/>
          <a:gdLst/>
          <a:ahLst/>
          <a:cxnLst/>
          <a:rect l="0" t="0" r="0" b="0"/>
          <a:pathLst>
            <a:path>
              <a:moveTo>
                <a:pt x="0" y="0"/>
              </a:moveTo>
              <a:lnTo>
                <a:pt x="0" y="1138042"/>
              </a:lnTo>
              <a:lnTo>
                <a:pt x="326002" y="11380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8E627F-7B40-42AF-9DE7-32794D31B0A9}">
      <dsp:nvSpPr>
        <dsp:cNvPr id="0" name=""/>
        <dsp:cNvSpPr/>
      </dsp:nvSpPr>
      <dsp:spPr>
        <a:xfrm>
          <a:off x="604466" y="2389750"/>
          <a:ext cx="556412" cy="1386401"/>
        </a:xfrm>
        <a:custGeom>
          <a:avLst/>
          <a:gdLst/>
          <a:ahLst/>
          <a:cxnLst/>
          <a:rect l="0" t="0" r="0" b="0"/>
          <a:pathLst>
            <a:path>
              <a:moveTo>
                <a:pt x="0" y="0"/>
              </a:moveTo>
              <a:lnTo>
                <a:pt x="0" y="1386401"/>
              </a:lnTo>
              <a:lnTo>
                <a:pt x="556412" y="13864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237A1D-3DED-43D4-A603-593994FBF574}">
      <dsp:nvSpPr>
        <dsp:cNvPr id="0" name=""/>
        <dsp:cNvSpPr/>
      </dsp:nvSpPr>
      <dsp:spPr>
        <a:xfrm>
          <a:off x="2042511" y="902094"/>
          <a:ext cx="91440" cy="645642"/>
        </a:xfrm>
        <a:custGeom>
          <a:avLst/>
          <a:gdLst/>
          <a:ahLst/>
          <a:cxnLst/>
          <a:rect l="0" t="0" r="0" b="0"/>
          <a:pathLst>
            <a:path>
              <a:moveTo>
                <a:pt x="45720" y="0"/>
              </a:moveTo>
              <a:lnTo>
                <a:pt x="45720" y="645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362FF1-A5B1-409B-B0E0-2799FB312FB4}">
      <dsp:nvSpPr>
        <dsp:cNvPr id="0" name=""/>
        <dsp:cNvSpPr/>
      </dsp:nvSpPr>
      <dsp:spPr>
        <a:xfrm>
          <a:off x="1933" y="0"/>
          <a:ext cx="4172597" cy="9020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dirty="0" smtClean="0">
              <a:ln>
                <a:noFill/>
              </a:ln>
              <a:solidFill>
                <a:schemeClr val="tx1"/>
              </a:solidFill>
              <a:effectLst/>
              <a:latin typeface="Cambria" panose="02040503050406030204" pitchFamily="18" charset="0"/>
            </a:rPr>
            <a:t>Registrar General, India</a:t>
          </a:r>
        </a:p>
      </dsp:txBody>
      <dsp:txXfrm>
        <a:off x="1933" y="0"/>
        <a:ext cx="4172597" cy="902094"/>
      </dsp:txXfrm>
    </dsp:sp>
    <dsp:sp modelId="{99C0B1A2-F7BD-4EE7-82A4-537CA4A65718}">
      <dsp:nvSpPr>
        <dsp:cNvPr id="0" name=""/>
        <dsp:cNvSpPr/>
      </dsp:nvSpPr>
      <dsp:spPr>
        <a:xfrm>
          <a:off x="233525" y="1547737"/>
          <a:ext cx="3709413" cy="8420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dirty="0" smtClean="0">
              <a:ln>
                <a:noFill/>
              </a:ln>
              <a:solidFill>
                <a:schemeClr val="tx1"/>
              </a:solidFill>
              <a:effectLst/>
              <a:latin typeface="Cambria" panose="02040503050406030204" pitchFamily="18" charset="0"/>
            </a:rPr>
            <a:t>Chief Registrar </a:t>
          </a:r>
        </a:p>
      </dsp:txBody>
      <dsp:txXfrm>
        <a:off x="233525" y="1547737"/>
        <a:ext cx="3709413" cy="842013"/>
      </dsp:txXfrm>
    </dsp:sp>
    <dsp:sp modelId="{BD0C5DBE-0F52-49FC-B71E-62599C89D48C}">
      <dsp:nvSpPr>
        <dsp:cNvPr id="0" name=""/>
        <dsp:cNvSpPr/>
      </dsp:nvSpPr>
      <dsp:spPr>
        <a:xfrm>
          <a:off x="1160878" y="3346168"/>
          <a:ext cx="2991973" cy="8599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dirty="0" smtClean="0">
              <a:ln>
                <a:noFill/>
              </a:ln>
              <a:solidFill>
                <a:schemeClr val="tx1"/>
              </a:solidFill>
              <a:effectLst/>
              <a:latin typeface="Cambria" panose="02040503050406030204" pitchFamily="18" charset="0"/>
            </a:rPr>
            <a:t>District Registrar</a:t>
          </a:r>
        </a:p>
      </dsp:txBody>
      <dsp:txXfrm>
        <a:off x="1160878" y="3346168"/>
        <a:ext cx="2991973" cy="859966"/>
      </dsp:txXfrm>
    </dsp:sp>
    <dsp:sp modelId="{01AD43BE-102F-41CB-B24E-AB1BC4884568}">
      <dsp:nvSpPr>
        <dsp:cNvPr id="0" name=""/>
        <dsp:cNvSpPr/>
      </dsp:nvSpPr>
      <dsp:spPr>
        <a:xfrm>
          <a:off x="1786078" y="4920891"/>
          <a:ext cx="2156548" cy="846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dirty="0" smtClean="0">
              <a:ln>
                <a:noFill/>
              </a:ln>
              <a:solidFill>
                <a:schemeClr val="tx1"/>
              </a:solidFill>
              <a:effectLst/>
              <a:latin typeface="Cambria" panose="02040503050406030204" pitchFamily="18" charset="0"/>
            </a:rPr>
            <a:t>Registrar</a:t>
          </a:r>
        </a:p>
      </dsp:txBody>
      <dsp:txXfrm>
        <a:off x="1786078" y="4920891"/>
        <a:ext cx="2156548" cy="84657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0.4436</cdr:x>
      <cdr:y>0.55714</cdr:y>
    </cdr:from>
    <cdr:to>
      <cdr:x>0.96841</cdr:x>
      <cdr:y>0.63905</cdr:y>
    </cdr:to>
    <cdr:sp macro="" textlink="">
      <cdr:nvSpPr>
        <cdr:cNvPr id="2" name="TextBox 1"/>
        <cdr:cNvSpPr txBox="1"/>
      </cdr:nvSpPr>
      <cdr:spPr>
        <a:xfrm xmlns:a="http://schemas.openxmlformats.org/drawingml/2006/main">
          <a:off x="3960901" y="2808312"/>
          <a:ext cx="4686025" cy="4128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600" b="1" dirty="0">
              <a:solidFill>
                <a:schemeClr val="bg1"/>
              </a:solidFill>
              <a:latin typeface="Cambria" panose="02040503050406030204" pitchFamily="18" charset="0"/>
            </a:rPr>
            <a:t>Registered Deaths Not Medically Certified</a:t>
          </a:r>
        </a:p>
      </cdr:txBody>
    </cdr:sp>
  </cdr:relSizeAnchor>
  <cdr:relSizeAnchor xmlns:cdr="http://schemas.openxmlformats.org/drawingml/2006/chartDrawing">
    <cdr:from>
      <cdr:x>0.60739</cdr:x>
      <cdr:y>0.80224</cdr:y>
    </cdr:from>
    <cdr:to>
      <cdr:x>0.99194</cdr:x>
      <cdr:y>0.88456</cdr:y>
    </cdr:to>
    <cdr:sp macro="" textlink="">
      <cdr:nvSpPr>
        <cdr:cNvPr id="3" name="TextBox 1"/>
        <cdr:cNvSpPr txBox="1"/>
      </cdr:nvSpPr>
      <cdr:spPr>
        <a:xfrm xmlns:a="http://schemas.openxmlformats.org/drawingml/2006/main">
          <a:off x="5423340" y="3672408"/>
          <a:ext cx="3433644" cy="3768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600" b="1" dirty="0">
              <a:solidFill>
                <a:schemeClr val="bg1"/>
              </a:solidFill>
              <a:latin typeface="Cambria" panose="02040503050406030204" pitchFamily="18" charset="0"/>
            </a:rPr>
            <a:t>Medically Certified Deaths</a:t>
          </a:r>
        </a:p>
      </cdr:txBody>
    </cdr:sp>
  </cdr:relSizeAnchor>
  <cdr:relSizeAnchor xmlns:cdr="http://schemas.openxmlformats.org/drawingml/2006/chartDrawing">
    <cdr:from>
      <cdr:x>0.28226</cdr:x>
      <cdr:y>0.18571</cdr:y>
    </cdr:from>
    <cdr:to>
      <cdr:x>0.62097</cdr:x>
      <cdr:y>0.25714</cdr:y>
    </cdr:to>
    <cdr:sp macro="" textlink="">
      <cdr:nvSpPr>
        <cdr:cNvPr id="4" name="Line Callout 3 3"/>
        <cdr:cNvSpPr/>
      </cdr:nvSpPr>
      <cdr:spPr>
        <a:xfrm xmlns:a="http://schemas.openxmlformats.org/drawingml/2006/main">
          <a:off x="2520280" y="936104"/>
          <a:ext cx="3024336" cy="360040"/>
        </a:xfrm>
        <a:prstGeom xmlns:a="http://schemas.openxmlformats.org/drawingml/2006/main" prst="borderCallout3">
          <a:avLst>
            <a:gd name="adj1" fmla="val 62936"/>
            <a:gd name="adj2" fmla="val 110"/>
            <a:gd name="adj3" fmla="val 18750"/>
            <a:gd name="adj4" fmla="val -16667"/>
            <a:gd name="adj5" fmla="val 100000"/>
            <a:gd name="adj6" fmla="val -16667"/>
            <a:gd name="adj7" fmla="val 331597"/>
            <a:gd name="adj8" fmla="val 66515"/>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dirty="0">
              <a:latin typeface="Cambria" panose="02040503050406030204" pitchFamily="18" charset="0"/>
            </a:rPr>
            <a:t>Total Registered Deaths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B801782-BAE7-4D26-B6EA-650C141CCD33}" type="datetimeFigureOut">
              <a:rPr lang="en-US" smtClean="0"/>
              <a:t>09/06/2014</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367B85-25F4-455C-BB12-B0BA525D65A0}" type="slidenum">
              <a:rPr lang="en-US" smtClean="0"/>
              <a:t>‹#›</a:t>
            </a:fld>
            <a:endParaRPr lang="en-US"/>
          </a:p>
        </p:txBody>
      </p:sp>
    </p:spTree>
    <p:extLst>
      <p:ext uri="{BB962C8B-B14F-4D97-AF65-F5344CB8AC3E}">
        <p14:creationId xmlns:p14="http://schemas.microsoft.com/office/powerpoint/2010/main" val="2050428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ABB93BF-6270-48AD-B9D2-682F15C19B03}" type="datetimeFigureOut">
              <a:rPr lang="en-IN" smtClean="0"/>
              <a:pPr/>
              <a:t>09-06-2014</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9D4E461-76F2-49BB-9B4C-9BA6E51974F4}" type="slidenum">
              <a:rPr lang="en-IN" smtClean="0"/>
              <a:pPr/>
              <a:t>‹#›</a:t>
            </a:fld>
            <a:endParaRPr lang="en-IN"/>
          </a:p>
        </p:txBody>
      </p:sp>
    </p:spTree>
    <p:extLst>
      <p:ext uri="{BB962C8B-B14F-4D97-AF65-F5344CB8AC3E}">
        <p14:creationId xmlns:p14="http://schemas.microsoft.com/office/powerpoint/2010/main" val="135299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43740B-EC02-4AE9-A621-4A0FE1F22BE7}" type="slidenum">
              <a:rPr lang="en-US" altLang="en-US" sz="1200">
                <a:latin typeface="Arial" charset="0"/>
              </a:rPr>
              <a:pPr eaLnBrk="1" hangingPunct="1"/>
              <a:t>7</a:t>
            </a:fld>
            <a:endParaRPr lang="en-US" altLang="en-US" sz="1200">
              <a:latin typeface="Arial" charset="0"/>
            </a:endParaRPr>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5C946C-4CB0-4490-B201-049DF331B1A3}" type="slidenum">
              <a:rPr lang="en-US" altLang="en-US" sz="1200">
                <a:latin typeface="Arial" charset="0"/>
              </a:rPr>
              <a:pPr eaLnBrk="1" hangingPunct="1"/>
              <a:t>8</a:t>
            </a:fld>
            <a:endParaRPr lang="en-US" altLang="en-US" sz="1200">
              <a:latin typeface="Arial" charset="0"/>
            </a:endParaRPr>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CC2ABD6-2BD2-42B5-B1A2-B7AF11C7DBF0}" type="slidenum">
              <a:rPr lang="en-US" altLang="en-US" sz="1200">
                <a:latin typeface="Arial" charset="0"/>
              </a:rPr>
              <a:pPr eaLnBrk="1" hangingPunct="1"/>
              <a:t>10</a:t>
            </a:fld>
            <a:endParaRPr lang="en-US" altLang="en-US" sz="1200">
              <a:latin typeface="Arial" charset="0"/>
            </a:endParaRPr>
          </a:p>
        </p:txBody>
      </p:sp>
      <p:sp>
        <p:nvSpPr>
          <p:cNvPr id="26627" name="Rectangle 1026"/>
          <p:cNvSpPr>
            <a:spLocks noGrp="1" noRot="1" noChangeAspect="1" noChangeArrowheads="1" noTextEdit="1"/>
          </p:cNvSpPr>
          <p:nvPr>
            <p:ph type="sldImg"/>
          </p:nvPr>
        </p:nvSpPr>
        <p:spPr>
          <a:ln/>
        </p:spPr>
      </p:sp>
      <p:sp>
        <p:nvSpPr>
          <p:cNvPr id="266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FE2C77E-0CDF-41A9-A8EF-293836200D1A}" type="slidenum">
              <a:rPr lang="en-US" altLang="en-US" sz="1200">
                <a:latin typeface="Arial" charset="0"/>
              </a:rPr>
              <a:pPr eaLnBrk="1" hangingPunct="1"/>
              <a:t>11</a:t>
            </a:fld>
            <a:endParaRPr lang="en-US" alt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E23F7A-9294-416D-ABF2-785C53FD7549}" type="slidenum">
              <a:rPr lang="en-US" altLang="en-US" sz="1200">
                <a:latin typeface="Arial" charset="0"/>
              </a:rPr>
              <a:pPr eaLnBrk="1" hangingPunct="1"/>
              <a:t>16</a:t>
            </a:fld>
            <a:endParaRPr lang="en-US" altLang="en-US" sz="120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34DBF18E-5DD9-45FC-BF57-DBD9425EABE2}" type="slidenum">
              <a:rPr lang="en-US" smtClean="0"/>
              <a:pPr/>
              <a:t>28</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9D4E461-76F2-49BB-9B4C-9BA6E51974F4}" type="slidenum">
              <a:rPr lang="en-IN" smtClean="0"/>
              <a:pPr/>
              <a:t>63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IN" noProof="0" smtClean="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97A4D22-6950-4D7C-9ECB-119C14404CF8}" type="slidenum">
              <a:rPr lang="en-US"/>
              <a:pPr>
                <a:defRPr/>
              </a:pPr>
              <a:t>‹#›</a:t>
            </a:fld>
            <a:endParaRPr lang="en-US"/>
          </a:p>
        </p:txBody>
      </p:sp>
    </p:spTree>
    <p:extLst>
      <p:ext uri="{BB962C8B-B14F-4D97-AF65-F5344CB8AC3E}">
        <p14:creationId xmlns:p14="http://schemas.microsoft.com/office/powerpoint/2010/main" val="84719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Microsoft_Excel_97-2003_Worksheet1.xls"/></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924800" cy="4191000"/>
          </a:xfrm>
        </p:spPr>
        <p:txBody>
          <a:bodyPr>
            <a:noAutofit/>
          </a:bodyPr>
          <a:lstStyle/>
          <a:p>
            <a:r>
              <a:rPr lang="en-US" sz="3500" b="1" spc="150" dirty="0" smtClean="0">
                <a:ln w="11430"/>
                <a:solidFill>
                  <a:srgbClr val="0B0BB5"/>
                </a:solidFill>
                <a:latin typeface="Cambria" pitchFamily="18" charset="0"/>
                <a:cs typeface="Arial" pitchFamily="34" charset="0"/>
              </a:rPr>
              <a:t>The Global Summit on CRVS</a:t>
            </a:r>
            <a:br>
              <a:rPr lang="en-US" sz="3500" b="1" spc="150" dirty="0" smtClean="0">
                <a:ln w="11430"/>
                <a:solidFill>
                  <a:srgbClr val="0B0BB5"/>
                </a:solidFill>
                <a:latin typeface="Cambria" pitchFamily="18" charset="0"/>
                <a:cs typeface="Arial" pitchFamily="34" charset="0"/>
              </a:rPr>
            </a:br>
            <a:r>
              <a:rPr lang="en-US" sz="4000" spc="150" dirty="0" smtClean="0">
                <a:ln w="11430"/>
                <a:solidFill>
                  <a:srgbClr val="C00000"/>
                </a:solidFill>
                <a:latin typeface="Cambria" pitchFamily="18" charset="0"/>
                <a:cs typeface="Arial" pitchFamily="34" charset="0"/>
              </a:rPr>
              <a:t/>
            </a:r>
            <a:br>
              <a:rPr lang="en-US" sz="4000" spc="150" dirty="0" smtClean="0">
                <a:ln w="11430"/>
                <a:solidFill>
                  <a:srgbClr val="C00000"/>
                </a:solidFill>
                <a:latin typeface="Cambria" pitchFamily="18" charset="0"/>
                <a:cs typeface="Arial" pitchFamily="34" charset="0"/>
              </a:rPr>
            </a:br>
            <a:r>
              <a:rPr lang="en-US" sz="4000" spc="150" dirty="0" smtClean="0">
                <a:ln w="11430"/>
                <a:solidFill>
                  <a:srgbClr val="C00000"/>
                </a:solidFill>
                <a:latin typeface="Cambria" pitchFamily="18" charset="0"/>
                <a:cs typeface="Arial" pitchFamily="34" charset="0"/>
              </a:rPr>
              <a:t>Civil Registration </a:t>
            </a:r>
            <a:r>
              <a:rPr lang="en-US" sz="4000" spc="150" dirty="0">
                <a:ln w="11430"/>
                <a:solidFill>
                  <a:srgbClr val="C00000"/>
                </a:solidFill>
                <a:latin typeface="Cambria" pitchFamily="18" charset="0"/>
                <a:cs typeface="Arial" pitchFamily="34" charset="0"/>
              </a:rPr>
              <a:t>System and </a:t>
            </a:r>
            <a:r>
              <a:rPr lang="en-US" sz="4000" spc="150" dirty="0" smtClean="0">
                <a:ln w="11430"/>
                <a:solidFill>
                  <a:srgbClr val="C00000"/>
                </a:solidFill>
                <a:latin typeface="Cambria" pitchFamily="18" charset="0"/>
                <a:cs typeface="Arial" pitchFamily="34" charset="0"/>
              </a:rPr>
              <a:t/>
            </a:r>
            <a:br>
              <a:rPr lang="en-US" sz="4000" spc="150" dirty="0" smtClean="0">
                <a:ln w="11430"/>
                <a:solidFill>
                  <a:srgbClr val="C00000"/>
                </a:solidFill>
                <a:latin typeface="Cambria" pitchFamily="18" charset="0"/>
                <a:cs typeface="Arial" pitchFamily="34" charset="0"/>
              </a:rPr>
            </a:br>
            <a:r>
              <a:rPr lang="en-US" sz="4000" spc="150" dirty="0" smtClean="0">
                <a:ln w="11430"/>
                <a:solidFill>
                  <a:srgbClr val="C00000"/>
                </a:solidFill>
                <a:latin typeface="Cambria" pitchFamily="18" charset="0"/>
                <a:cs typeface="Arial" pitchFamily="34" charset="0"/>
              </a:rPr>
              <a:t>Sample Registration System</a:t>
            </a:r>
            <a:br>
              <a:rPr lang="en-US" sz="4000" spc="150" dirty="0" smtClean="0">
                <a:ln w="11430"/>
                <a:solidFill>
                  <a:srgbClr val="C00000"/>
                </a:solidFill>
                <a:latin typeface="Cambria" pitchFamily="18" charset="0"/>
                <a:cs typeface="Arial" pitchFamily="34" charset="0"/>
              </a:rPr>
            </a:br>
            <a:r>
              <a:rPr lang="en-US" sz="4000" spc="150" dirty="0" smtClean="0">
                <a:ln w="11430"/>
                <a:solidFill>
                  <a:srgbClr val="C00000"/>
                </a:solidFill>
                <a:latin typeface="Cambria" pitchFamily="18" charset="0"/>
                <a:cs typeface="Arial" pitchFamily="34" charset="0"/>
              </a:rPr>
              <a:t/>
            </a:r>
            <a:br>
              <a:rPr lang="en-US" sz="4000" spc="150" dirty="0" smtClean="0">
                <a:ln w="11430"/>
                <a:solidFill>
                  <a:srgbClr val="C00000"/>
                </a:solidFill>
                <a:latin typeface="Cambria" pitchFamily="18" charset="0"/>
                <a:cs typeface="Arial" pitchFamily="34" charset="0"/>
              </a:rPr>
            </a:br>
            <a:endParaRPr lang="en-US" sz="3000" spc="150" dirty="0" smtClean="0">
              <a:ln w="11430"/>
              <a:solidFill>
                <a:srgbClr val="C00000"/>
              </a:solidFill>
              <a:latin typeface="Cambria" pitchFamily="18" charset="0"/>
              <a:cs typeface="Arial" pitchFamily="34" charset="0"/>
            </a:endParaRPr>
          </a:p>
        </p:txBody>
      </p:sp>
      <p:sp>
        <p:nvSpPr>
          <p:cNvPr id="3" name="Subtitle 2"/>
          <p:cNvSpPr>
            <a:spLocks noGrp="1"/>
          </p:cNvSpPr>
          <p:nvPr>
            <p:ph type="subTitle" idx="1"/>
          </p:nvPr>
        </p:nvSpPr>
        <p:spPr>
          <a:xfrm>
            <a:off x="1643042" y="5029200"/>
            <a:ext cx="5643602" cy="1496144"/>
          </a:xfrm>
        </p:spPr>
        <p:txBody>
          <a:bodyPr>
            <a:noAutofit/>
          </a:bodyPr>
          <a:lstStyle/>
          <a:p>
            <a:r>
              <a:rPr lang="en-US" sz="2400" b="1" dirty="0" smtClean="0">
                <a:solidFill>
                  <a:srgbClr val="0000FF"/>
                </a:solidFill>
                <a:latin typeface="Cambria" pitchFamily="18" charset="0"/>
                <a:cs typeface="Arial" pitchFamily="34" charset="0"/>
              </a:rPr>
              <a:t>R. K. Gautam</a:t>
            </a:r>
          </a:p>
          <a:p>
            <a:r>
              <a:rPr lang="en-US" sz="1800" b="1" dirty="0" smtClean="0">
                <a:solidFill>
                  <a:srgbClr val="0000FF"/>
                </a:solidFill>
                <a:latin typeface="Cambria" pitchFamily="18" charset="0"/>
                <a:cs typeface="Arial" pitchFamily="34" charset="0"/>
              </a:rPr>
              <a:t>Director</a:t>
            </a:r>
          </a:p>
          <a:p>
            <a:r>
              <a:rPr lang="en-US" sz="2000" b="1" dirty="0" smtClean="0">
                <a:solidFill>
                  <a:srgbClr val="0000FF"/>
                </a:solidFill>
                <a:latin typeface="Cambria" pitchFamily="18" charset="0"/>
                <a:cs typeface="Arial" pitchFamily="34" charset="0"/>
              </a:rPr>
              <a:t>Office of the Registrar General, India</a:t>
            </a:r>
          </a:p>
          <a:p>
            <a:endParaRPr lang="en-IN" sz="1600" dirty="0"/>
          </a:p>
        </p:txBody>
      </p:sp>
      <p:pic>
        <p:nvPicPr>
          <p:cNvPr id="4" name="Picture 3" descr="logo-2.png"/>
          <p:cNvPicPr>
            <a:picLocks noChangeAspect="1"/>
          </p:cNvPicPr>
          <p:nvPr/>
        </p:nvPicPr>
        <p:blipFill>
          <a:blip r:embed="rId2" cstate="print"/>
          <a:srcRect/>
          <a:stretch>
            <a:fillRect/>
          </a:stretch>
        </p:blipFill>
        <p:spPr bwMode="auto">
          <a:xfrm>
            <a:off x="609600" y="5105400"/>
            <a:ext cx="969818" cy="119004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467600" y="5029200"/>
            <a:ext cx="1215246" cy="1246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79512" y="0"/>
            <a:ext cx="8964488" cy="836712"/>
          </a:xfrm>
        </p:spPr>
        <p:txBody>
          <a:bodyPr>
            <a:normAutofit/>
          </a:bodyPr>
          <a:lstStyle/>
          <a:p>
            <a:pPr eaLnBrk="1" hangingPunct="1"/>
            <a:r>
              <a:rPr lang="en-US" altLang="en-US" sz="3200" b="1" dirty="0" smtClean="0">
                <a:solidFill>
                  <a:srgbClr val="FF0066"/>
                </a:solidFill>
                <a:latin typeface="Cambria" panose="02040503050406030204" pitchFamily="18" charset="0"/>
              </a:rPr>
              <a:t>Registration of Births and Deaths Act, 1969</a:t>
            </a:r>
          </a:p>
        </p:txBody>
      </p:sp>
      <p:sp>
        <p:nvSpPr>
          <p:cNvPr id="13317" name="Rectangle 5"/>
          <p:cNvSpPr>
            <a:spLocks noGrp="1" noChangeArrowheads="1"/>
          </p:cNvSpPr>
          <p:nvPr>
            <p:ph type="body" idx="1"/>
          </p:nvPr>
        </p:nvSpPr>
        <p:spPr>
          <a:xfrm>
            <a:off x="179512" y="980728"/>
            <a:ext cx="8735888" cy="5688632"/>
          </a:xfrm>
          <a:noFill/>
        </p:spPr>
        <p:txBody>
          <a:bodyPr>
            <a:normAutofit/>
          </a:bodyPr>
          <a:lstStyle/>
          <a:p>
            <a:pPr algn="just" eaLnBrk="1" hangingPunct="1">
              <a:spcBef>
                <a:spcPct val="50000"/>
              </a:spcBef>
              <a:buClr>
                <a:schemeClr val="tx1"/>
              </a:buClr>
            </a:pPr>
            <a:r>
              <a:rPr lang="en-US" altLang="en-US" dirty="0" smtClean="0">
                <a:solidFill>
                  <a:srgbClr val="003300"/>
                </a:solidFill>
                <a:latin typeface="Cambria" panose="02040503050406030204" pitchFamily="18" charset="0"/>
              </a:rPr>
              <a:t>Uniform law</a:t>
            </a:r>
            <a:r>
              <a:rPr lang="en-US" altLang="en-US" dirty="0" smtClean="0">
                <a:solidFill>
                  <a:srgbClr val="0000FF"/>
                </a:solidFill>
                <a:latin typeface="Cambria" panose="02040503050406030204" pitchFamily="18" charset="0"/>
              </a:rPr>
              <a:t> across the country for the registration of births and deaths</a:t>
            </a:r>
          </a:p>
          <a:p>
            <a:pPr marL="0" indent="0" algn="just" eaLnBrk="1" hangingPunct="1">
              <a:spcBef>
                <a:spcPct val="50000"/>
              </a:spcBef>
              <a:buClr>
                <a:schemeClr val="tx1"/>
              </a:buClr>
              <a:buNone/>
            </a:pPr>
            <a:r>
              <a:rPr lang="en-US" altLang="en-US" dirty="0" smtClean="0">
                <a:solidFill>
                  <a:srgbClr val="0000FF"/>
                </a:solidFill>
                <a:latin typeface="Cambria" panose="02040503050406030204" pitchFamily="18" charset="0"/>
              </a:rPr>
              <a:t> </a:t>
            </a:r>
          </a:p>
          <a:p>
            <a:pPr algn="just" eaLnBrk="1" hangingPunct="1">
              <a:spcBef>
                <a:spcPct val="50000"/>
              </a:spcBef>
              <a:buClr>
                <a:schemeClr val="tx1"/>
              </a:buClr>
            </a:pPr>
            <a:r>
              <a:rPr lang="en-US" altLang="en-US" dirty="0" smtClean="0">
                <a:solidFill>
                  <a:srgbClr val="0000FF"/>
                </a:solidFill>
                <a:latin typeface="Cambria" panose="02040503050406030204" pitchFamily="18" charset="0"/>
              </a:rPr>
              <a:t>Reporting and registration of all births and deaths </a:t>
            </a:r>
            <a:r>
              <a:rPr lang="en-US" altLang="en-US" dirty="0" smtClean="0">
                <a:solidFill>
                  <a:srgbClr val="003300"/>
                </a:solidFill>
                <a:latin typeface="Cambria" panose="02040503050406030204" pitchFamily="18" charset="0"/>
              </a:rPr>
              <a:t>compulsory</a:t>
            </a:r>
          </a:p>
          <a:p>
            <a:pPr marL="0" indent="0" algn="just" eaLnBrk="1" hangingPunct="1">
              <a:spcBef>
                <a:spcPct val="50000"/>
              </a:spcBef>
              <a:buClr>
                <a:schemeClr val="tx1"/>
              </a:buClr>
              <a:buNone/>
            </a:pPr>
            <a:endParaRPr lang="en-US" altLang="en-US" sz="2000" dirty="0" smtClean="0">
              <a:solidFill>
                <a:srgbClr val="003300"/>
              </a:solidFill>
              <a:latin typeface="Cambria" panose="02040503050406030204" pitchFamily="18" charset="0"/>
            </a:endParaRPr>
          </a:p>
          <a:p>
            <a:pPr algn="just" eaLnBrk="1" hangingPunct="1">
              <a:spcBef>
                <a:spcPct val="50000"/>
              </a:spcBef>
            </a:pPr>
            <a:r>
              <a:rPr lang="en-US" altLang="en-US" dirty="0" smtClean="0">
                <a:solidFill>
                  <a:srgbClr val="003300"/>
                </a:solidFill>
                <a:latin typeface="Cambria" panose="02040503050406030204" pitchFamily="18" charset="0"/>
              </a:rPr>
              <a:t>Responsibility</a:t>
            </a:r>
            <a:r>
              <a:rPr lang="en-US" altLang="en-US" b="1" dirty="0" smtClean="0">
                <a:solidFill>
                  <a:srgbClr val="003300"/>
                </a:solidFill>
                <a:latin typeface="Cambria" panose="02040503050406030204" pitchFamily="18" charset="0"/>
              </a:rPr>
              <a:t> </a:t>
            </a:r>
            <a:r>
              <a:rPr lang="en-US" altLang="en-US" dirty="0" smtClean="0">
                <a:solidFill>
                  <a:srgbClr val="003300"/>
                </a:solidFill>
                <a:latin typeface="Cambria" panose="02040503050406030204" pitchFamily="18" charset="0"/>
              </a:rPr>
              <a:t>to report</a:t>
            </a:r>
            <a:r>
              <a:rPr lang="en-US" altLang="en-US" dirty="0" smtClean="0">
                <a:solidFill>
                  <a:srgbClr val="0000FF"/>
                </a:solidFill>
                <a:latin typeface="Cambria" panose="02040503050406030204" pitchFamily="18" charset="0"/>
              </a:rPr>
              <a:t> the event</a:t>
            </a:r>
          </a:p>
          <a:p>
            <a:pPr algn="just" eaLnBrk="1" hangingPunct="1">
              <a:lnSpc>
                <a:spcPct val="90000"/>
              </a:lnSpc>
              <a:buClr>
                <a:schemeClr val="tx1"/>
              </a:buClr>
              <a:buFont typeface="Wingdings" pitchFamily="2" charset="2"/>
              <a:buNone/>
            </a:pPr>
            <a:endParaRPr lang="en-US" altLang="en-US" sz="1000" dirty="0" smtClean="0">
              <a:solidFill>
                <a:srgbClr val="0000FF"/>
              </a:solidFill>
              <a:latin typeface="Cambria" panose="02040503050406030204" pitchFamily="18" charset="0"/>
            </a:endParaRPr>
          </a:p>
          <a:p>
            <a:pPr lvl="1" algn="just" eaLnBrk="1" hangingPunct="1">
              <a:lnSpc>
                <a:spcPct val="90000"/>
              </a:lnSpc>
              <a:buFont typeface="Wingdings" pitchFamily="2" charset="2"/>
              <a:buChar char="Ø"/>
            </a:pPr>
            <a:r>
              <a:rPr lang="en-US" altLang="en-US" sz="2400" b="1" dirty="0" smtClean="0">
                <a:solidFill>
                  <a:srgbClr val="A50021"/>
                </a:solidFill>
                <a:latin typeface="Cambria" panose="02040503050406030204" pitchFamily="18" charset="0"/>
              </a:rPr>
              <a:t>For Domiciliary births ------head of households</a:t>
            </a:r>
          </a:p>
          <a:p>
            <a:pPr lvl="1" algn="just" eaLnBrk="1" hangingPunct="1">
              <a:lnSpc>
                <a:spcPct val="90000"/>
              </a:lnSpc>
              <a:buFont typeface="Wingdings" pitchFamily="2" charset="2"/>
              <a:buChar char="Ø"/>
            </a:pPr>
            <a:r>
              <a:rPr lang="en-US" altLang="en-US" sz="2400" b="1" dirty="0" smtClean="0">
                <a:solidFill>
                  <a:srgbClr val="A50021"/>
                </a:solidFill>
                <a:latin typeface="Cambria" panose="02040503050406030204" pitchFamily="18" charset="0"/>
              </a:rPr>
              <a:t>For Institutional events --- in charge of the institution</a:t>
            </a:r>
          </a:p>
          <a:p>
            <a:pPr algn="just" eaLnBrk="1" hangingPunct="1">
              <a:spcBef>
                <a:spcPct val="50000"/>
              </a:spcBef>
              <a:buFont typeface="Wingdings" pitchFamily="2" charset="2"/>
              <a:buNone/>
            </a:pPr>
            <a:endParaRPr lang="en-US" altLang="en-US" sz="2000" dirty="0" smtClean="0">
              <a:solidFill>
                <a:srgbClr val="A50021"/>
              </a:solidFill>
              <a:latin typeface="Cambria" panose="02040503050406030204" pitchFamily="18" charset="0"/>
            </a:endParaRPr>
          </a:p>
        </p:txBody>
      </p:sp>
    </p:spTree>
    <p:extLst>
      <p:ext uri="{BB962C8B-B14F-4D97-AF65-F5344CB8AC3E}">
        <p14:creationId xmlns:p14="http://schemas.microsoft.com/office/powerpoint/2010/main" val="1901222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additive="base">
                                        <p:cTn id="7" dur="500" fill="hold"/>
                                        <p:tgtEl>
                                          <p:spTgt spid="133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7">
                                            <p:txEl>
                                              <p:pRg st="1" end="1"/>
                                            </p:txEl>
                                          </p:spTgt>
                                        </p:tgtEl>
                                        <p:attrNameLst>
                                          <p:attrName>style.visibility</p:attrName>
                                        </p:attrNameLst>
                                      </p:cBhvr>
                                      <p:to>
                                        <p:strVal val="visible"/>
                                      </p:to>
                                    </p:set>
                                    <p:anim calcmode="lin" valueType="num">
                                      <p:cBhvr additive="base">
                                        <p:cTn id="13" dur="500" fill="hold"/>
                                        <p:tgtEl>
                                          <p:spTgt spid="133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7">
                                            <p:txEl>
                                              <p:pRg st="2" end="2"/>
                                            </p:txEl>
                                          </p:spTgt>
                                        </p:tgtEl>
                                        <p:attrNameLst>
                                          <p:attrName>style.visibility</p:attrName>
                                        </p:attrNameLst>
                                      </p:cBhvr>
                                      <p:to>
                                        <p:strVal val="visible"/>
                                      </p:to>
                                    </p:set>
                                    <p:anim calcmode="lin" valueType="num">
                                      <p:cBhvr additive="base">
                                        <p:cTn id="19" dur="500" fill="hold"/>
                                        <p:tgtEl>
                                          <p:spTgt spid="133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7">
                                            <p:txEl>
                                              <p:pRg st="4" end="4"/>
                                            </p:txEl>
                                          </p:spTgt>
                                        </p:tgtEl>
                                        <p:attrNameLst>
                                          <p:attrName>style.visibility</p:attrName>
                                        </p:attrNameLst>
                                      </p:cBhvr>
                                      <p:to>
                                        <p:strVal val="visible"/>
                                      </p:to>
                                    </p:set>
                                    <p:anim calcmode="lin" valueType="num">
                                      <p:cBhvr additive="base">
                                        <p:cTn id="25" dur="500" fill="hold"/>
                                        <p:tgtEl>
                                          <p:spTgt spid="1331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3317">
                                            <p:txEl>
                                              <p:pRg st="6" end="6"/>
                                            </p:txEl>
                                          </p:spTgt>
                                        </p:tgtEl>
                                        <p:attrNameLst>
                                          <p:attrName>style.visibility</p:attrName>
                                        </p:attrNameLst>
                                      </p:cBhvr>
                                      <p:to>
                                        <p:strVal val="visible"/>
                                      </p:to>
                                    </p:set>
                                    <p:anim calcmode="lin" valueType="num">
                                      <p:cBhvr additive="base">
                                        <p:cTn id="29" dur="500" fill="hold"/>
                                        <p:tgtEl>
                                          <p:spTgt spid="13317">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331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13317">
                                            <p:txEl>
                                              <p:pRg st="7" end="7"/>
                                            </p:txEl>
                                          </p:spTgt>
                                        </p:tgtEl>
                                        <p:attrNameLst>
                                          <p:attrName>style.visibility</p:attrName>
                                        </p:attrNameLst>
                                      </p:cBhvr>
                                      <p:to>
                                        <p:strVal val="visible"/>
                                      </p:to>
                                    </p:set>
                                    <p:anim calcmode="lin" valueType="num">
                                      <p:cBhvr additive="base">
                                        <p:cTn id="33" dur="500" fill="hold"/>
                                        <p:tgtEl>
                                          <p:spTgt spid="13317">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331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88640"/>
            <a:ext cx="9036496" cy="6691062"/>
          </a:xfrm>
          <a:prstGeom prst="rect">
            <a:avLst/>
          </a:prstGeom>
        </p:spPr>
        <p:txBody>
          <a:bodyPr wrap="square">
            <a:spAutoFit/>
          </a:bodyPr>
          <a:lstStyle/>
          <a:p>
            <a:pPr algn="just">
              <a:lnSpc>
                <a:spcPct val="90000"/>
              </a:lnSpc>
              <a:spcBef>
                <a:spcPct val="20000"/>
              </a:spcBef>
              <a:buClr>
                <a:schemeClr val="tx1"/>
              </a:buClr>
              <a:buBlip>
                <a:blip r:embed="rId3"/>
              </a:buBlip>
            </a:pPr>
            <a:r>
              <a:rPr lang="en-US" altLang="en-US" sz="3200" b="1" dirty="0">
                <a:solidFill>
                  <a:srgbClr val="000099"/>
                </a:solidFill>
                <a:latin typeface="Cambria" panose="02040503050406030204" pitchFamily="18" charset="0"/>
              </a:rPr>
              <a:t>Appointment of Notifiers</a:t>
            </a:r>
            <a:r>
              <a:rPr lang="en-US" altLang="en-US" sz="3200" b="1" dirty="0">
                <a:solidFill>
                  <a:srgbClr val="FF0066"/>
                </a:solidFill>
                <a:latin typeface="Cambria" panose="02040503050406030204" pitchFamily="18" charset="0"/>
              </a:rPr>
              <a:t> </a:t>
            </a:r>
            <a:endParaRPr lang="en-US" altLang="en-US" sz="3200" b="1" dirty="0" smtClean="0">
              <a:solidFill>
                <a:srgbClr val="FF0066"/>
              </a:solidFill>
              <a:latin typeface="Cambria" panose="02040503050406030204" pitchFamily="18" charset="0"/>
            </a:endParaRPr>
          </a:p>
          <a:p>
            <a:pPr algn="just">
              <a:lnSpc>
                <a:spcPct val="90000"/>
              </a:lnSpc>
              <a:spcBef>
                <a:spcPct val="20000"/>
              </a:spcBef>
              <a:buClr>
                <a:schemeClr val="tx1"/>
              </a:buClr>
            </a:pPr>
            <a:endParaRPr lang="en-US" altLang="en-US" sz="3200" b="1" dirty="0">
              <a:solidFill>
                <a:srgbClr val="FF0066"/>
              </a:solidFill>
              <a:latin typeface="Cambria" panose="02040503050406030204" pitchFamily="18" charset="0"/>
            </a:endParaRPr>
          </a:p>
          <a:p>
            <a:pPr algn="just">
              <a:lnSpc>
                <a:spcPct val="90000"/>
              </a:lnSpc>
              <a:spcBef>
                <a:spcPct val="20000"/>
              </a:spcBef>
              <a:buClr>
                <a:schemeClr val="tx1"/>
              </a:buClr>
              <a:buBlip>
                <a:blip r:embed="rId3"/>
              </a:buBlip>
            </a:pPr>
            <a:r>
              <a:rPr lang="en-US" altLang="en-US" sz="3200" b="1" dirty="0">
                <a:solidFill>
                  <a:srgbClr val="000099"/>
                </a:solidFill>
                <a:latin typeface="Cambria" panose="02040503050406030204" pitchFamily="18" charset="0"/>
              </a:rPr>
              <a:t>Free registration</a:t>
            </a:r>
            <a:r>
              <a:rPr lang="en-US" altLang="en-US" sz="3200" b="1" dirty="0">
                <a:solidFill>
                  <a:srgbClr val="FF0066"/>
                </a:solidFill>
                <a:latin typeface="Cambria" panose="02040503050406030204" pitchFamily="18" charset="0"/>
              </a:rPr>
              <a:t> </a:t>
            </a:r>
            <a:r>
              <a:rPr lang="en-US" altLang="en-US" sz="3200" dirty="0">
                <a:latin typeface="Cambria" panose="02040503050406030204" pitchFamily="18" charset="0"/>
              </a:rPr>
              <a:t>of births/deaths</a:t>
            </a:r>
            <a:r>
              <a:rPr lang="en-US" altLang="en-US" sz="3200" b="1" dirty="0">
                <a:solidFill>
                  <a:srgbClr val="FF0066"/>
                </a:solidFill>
                <a:latin typeface="Cambria" panose="02040503050406030204" pitchFamily="18" charset="0"/>
              </a:rPr>
              <a:t> </a:t>
            </a:r>
            <a:endParaRPr lang="en-US" altLang="en-US" sz="3200" b="1" dirty="0" smtClean="0">
              <a:solidFill>
                <a:srgbClr val="FF0066"/>
              </a:solidFill>
              <a:latin typeface="Cambria" panose="02040503050406030204" pitchFamily="18" charset="0"/>
            </a:endParaRPr>
          </a:p>
          <a:p>
            <a:pPr algn="just">
              <a:lnSpc>
                <a:spcPct val="90000"/>
              </a:lnSpc>
              <a:spcBef>
                <a:spcPct val="20000"/>
              </a:spcBef>
              <a:buClr>
                <a:schemeClr val="tx1"/>
              </a:buClr>
            </a:pPr>
            <a:endParaRPr lang="en-US" altLang="en-US" sz="3200" b="1" dirty="0">
              <a:solidFill>
                <a:srgbClr val="FF0066"/>
              </a:solidFill>
              <a:latin typeface="Cambria" panose="02040503050406030204" pitchFamily="18" charset="0"/>
            </a:endParaRPr>
          </a:p>
          <a:p>
            <a:pPr algn="just">
              <a:lnSpc>
                <a:spcPct val="90000"/>
              </a:lnSpc>
              <a:spcBef>
                <a:spcPct val="20000"/>
              </a:spcBef>
              <a:buClr>
                <a:schemeClr val="tx1"/>
              </a:buClr>
              <a:buBlip>
                <a:blip r:embed="rId3"/>
              </a:buBlip>
            </a:pPr>
            <a:r>
              <a:rPr lang="en-US" altLang="en-US" sz="3200" b="1" dirty="0">
                <a:solidFill>
                  <a:srgbClr val="000099"/>
                </a:solidFill>
                <a:latin typeface="Cambria" panose="02040503050406030204" pitchFamily="18" charset="0"/>
              </a:rPr>
              <a:t>Delayed Registration</a:t>
            </a:r>
            <a:r>
              <a:rPr lang="en-US" altLang="en-US" sz="3200" b="1" dirty="0">
                <a:solidFill>
                  <a:srgbClr val="FF0066"/>
                </a:solidFill>
                <a:latin typeface="Cambria" panose="02040503050406030204" pitchFamily="18" charset="0"/>
              </a:rPr>
              <a:t> </a:t>
            </a:r>
            <a:r>
              <a:rPr lang="en-US" altLang="en-US" sz="3200" dirty="0">
                <a:latin typeface="Cambria" panose="02040503050406030204" pitchFamily="18" charset="0"/>
              </a:rPr>
              <a:t>of </a:t>
            </a:r>
            <a:r>
              <a:rPr lang="en-US" altLang="en-US" sz="3200" dirty="0" smtClean="0">
                <a:latin typeface="Cambria" panose="02040503050406030204" pitchFamily="18" charset="0"/>
              </a:rPr>
              <a:t>events</a:t>
            </a:r>
          </a:p>
          <a:p>
            <a:pPr algn="just">
              <a:lnSpc>
                <a:spcPct val="90000"/>
              </a:lnSpc>
              <a:spcBef>
                <a:spcPct val="20000"/>
              </a:spcBef>
              <a:buClr>
                <a:schemeClr val="tx1"/>
              </a:buClr>
            </a:pPr>
            <a:endParaRPr lang="en-US" altLang="en-US" sz="3200" dirty="0">
              <a:latin typeface="Cambria" panose="02040503050406030204" pitchFamily="18" charset="0"/>
            </a:endParaRPr>
          </a:p>
          <a:p>
            <a:pPr algn="just">
              <a:spcBef>
                <a:spcPct val="20000"/>
              </a:spcBef>
              <a:buClr>
                <a:schemeClr val="hlink"/>
              </a:buClr>
              <a:buBlip>
                <a:blip r:embed="rId3"/>
              </a:buBlip>
            </a:pPr>
            <a:r>
              <a:rPr lang="en-US" altLang="en-US" sz="3200" b="1" dirty="0">
                <a:solidFill>
                  <a:srgbClr val="000099"/>
                </a:solidFill>
                <a:latin typeface="Cambria" panose="02040503050406030204" pitchFamily="18" charset="0"/>
              </a:rPr>
              <a:t>Penalties</a:t>
            </a:r>
            <a:r>
              <a:rPr lang="en-US" altLang="en-US" sz="3200" b="1" dirty="0">
                <a:solidFill>
                  <a:srgbClr val="FF0066"/>
                </a:solidFill>
                <a:latin typeface="Cambria" panose="02040503050406030204" pitchFamily="18" charset="0"/>
              </a:rPr>
              <a:t> </a:t>
            </a:r>
            <a:r>
              <a:rPr lang="en-US" altLang="en-US" sz="3200" dirty="0">
                <a:latin typeface="Cambria" panose="02040503050406030204" pitchFamily="18" charset="0"/>
              </a:rPr>
              <a:t>on the persons/ establishments </a:t>
            </a:r>
            <a:endParaRPr lang="en-US" altLang="en-US" sz="3200" dirty="0" smtClean="0">
              <a:latin typeface="Cambria" panose="02040503050406030204" pitchFamily="18" charset="0"/>
            </a:endParaRPr>
          </a:p>
          <a:p>
            <a:pPr algn="just">
              <a:spcBef>
                <a:spcPct val="20000"/>
              </a:spcBef>
              <a:buClr>
                <a:schemeClr val="hlink"/>
              </a:buClr>
            </a:pPr>
            <a:endParaRPr lang="en-US" altLang="en-US" sz="3200" dirty="0">
              <a:latin typeface="Cambria" panose="02040503050406030204" pitchFamily="18" charset="0"/>
            </a:endParaRPr>
          </a:p>
          <a:p>
            <a:pPr algn="just">
              <a:spcBef>
                <a:spcPct val="20000"/>
              </a:spcBef>
              <a:buClr>
                <a:schemeClr val="hlink"/>
              </a:buClr>
              <a:buBlip>
                <a:blip r:embed="rId3"/>
              </a:buBlip>
            </a:pPr>
            <a:r>
              <a:rPr lang="en-US" altLang="en-US" sz="3200" b="1" dirty="0">
                <a:solidFill>
                  <a:srgbClr val="000099"/>
                </a:solidFill>
                <a:latin typeface="Cambria" panose="02040503050406030204" pitchFamily="18" charset="0"/>
              </a:rPr>
              <a:t>Issue of certified extracts</a:t>
            </a:r>
            <a:r>
              <a:rPr lang="en-US" altLang="en-US" sz="3200" dirty="0">
                <a:latin typeface="Cambria" panose="02040503050406030204" pitchFamily="18" charset="0"/>
              </a:rPr>
              <a:t>  from the birth or death register </a:t>
            </a:r>
            <a:endParaRPr lang="en-US" altLang="en-US" sz="3200" dirty="0" smtClean="0">
              <a:latin typeface="Cambria" panose="02040503050406030204" pitchFamily="18" charset="0"/>
            </a:endParaRPr>
          </a:p>
          <a:p>
            <a:pPr algn="just">
              <a:spcBef>
                <a:spcPct val="20000"/>
              </a:spcBef>
              <a:buClr>
                <a:schemeClr val="hlink"/>
              </a:buClr>
            </a:pPr>
            <a:endParaRPr lang="en-US" altLang="en-US" sz="2400" dirty="0">
              <a:latin typeface="Cambria" panose="02040503050406030204" pitchFamily="18" charset="0"/>
            </a:endParaRPr>
          </a:p>
          <a:p>
            <a:pPr algn="just">
              <a:spcBef>
                <a:spcPct val="20000"/>
              </a:spcBef>
              <a:buClr>
                <a:schemeClr val="hlink"/>
              </a:buClr>
              <a:buBlip>
                <a:blip r:embed="rId3"/>
              </a:buBlip>
            </a:pPr>
            <a:r>
              <a:rPr lang="en-US" altLang="en-US" sz="3200" b="1" dirty="0">
                <a:solidFill>
                  <a:srgbClr val="000099"/>
                </a:solidFill>
                <a:latin typeface="Cambria" panose="02040503050406030204" pitchFamily="18" charset="0"/>
              </a:rPr>
              <a:t>Registration of birth without name</a:t>
            </a:r>
          </a:p>
        </p:txBody>
      </p:sp>
    </p:spTree>
    <p:extLst>
      <p:ext uri="{BB962C8B-B14F-4D97-AF65-F5344CB8AC3E}">
        <p14:creationId xmlns:p14="http://schemas.microsoft.com/office/powerpoint/2010/main" val="276130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b="1" dirty="0" smtClean="0">
                <a:solidFill>
                  <a:srgbClr val="0000FF"/>
                </a:solidFill>
                <a:latin typeface="Cambria" panose="02040503050406030204" pitchFamily="18" charset="0"/>
              </a:rPr>
              <a:t>HISTORICAL BACKGROUND</a:t>
            </a:r>
            <a:endParaRPr lang="en-US" b="1" dirty="0">
              <a:solidFill>
                <a:srgbClr val="0000FF"/>
              </a:solidFill>
              <a:latin typeface="Cambria" panose="02040503050406030204" pitchFamily="18" charset="0"/>
            </a:endParaRPr>
          </a:p>
        </p:txBody>
      </p:sp>
      <p:sp>
        <p:nvSpPr>
          <p:cNvPr id="3" name="Content Placeholder 2"/>
          <p:cNvSpPr>
            <a:spLocks noGrp="1"/>
          </p:cNvSpPr>
          <p:nvPr>
            <p:ph idx="1"/>
          </p:nvPr>
        </p:nvSpPr>
        <p:spPr>
          <a:xfrm>
            <a:off x="304800" y="1143000"/>
            <a:ext cx="8534400" cy="5410200"/>
          </a:xfrm>
        </p:spPr>
        <p:txBody>
          <a:bodyPr>
            <a:normAutofit/>
          </a:bodyPr>
          <a:lstStyle/>
          <a:p>
            <a:pPr algn="just"/>
            <a:r>
              <a:rPr lang="en-US" sz="3400" dirty="0" smtClean="0">
                <a:solidFill>
                  <a:srgbClr val="0000FF"/>
                </a:solidFill>
                <a:latin typeface="Cambria" panose="02040503050406030204" pitchFamily="18" charset="0"/>
              </a:rPr>
              <a:t>Mid of 19</a:t>
            </a:r>
            <a:r>
              <a:rPr lang="en-US" sz="3400" baseline="30000" dirty="0" smtClean="0">
                <a:solidFill>
                  <a:srgbClr val="0000FF"/>
                </a:solidFill>
                <a:latin typeface="Cambria" panose="02040503050406030204" pitchFamily="18" charset="0"/>
              </a:rPr>
              <a:t>th</a:t>
            </a:r>
            <a:r>
              <a:rPr lang="en-US" sz="3400" dirty="0" smtClean="0">
                <a:solidFill>
                  <a:srgbClr val="0000FF"/>
                </a:solidFill>
                <a:latin typeface="Cambria" panose="02040503050406030204" pitchFamily="18" charset="0"/>
              </a:rPr>
              <a:t> Century</a:t>
            </a:r>
          </a:p>
          <a:p>
            <a:pPr algn="just"/>
            <a:r>
              <a:rPr lang="en-US" sz="3400" dirty="0" smtClean="0">
                <a:solidFill>
                  <a:srgbClr val="0000FF"/>
                </a:solidFill>
                <a:latin typeface="Cambria" panose="02040503050406030204" pitchFamily="18" charset="0"/>
              </a:rPr>
              <a:t>Registration </a:t>
            </a:r>
            <a:r>
              <a:rPr lang="en-US" sz="3400" dirty="0">
                <a:solidFill>
                  <a:srgbClr val="0000FF"/>
                </a:solidFill>
                <a:latin typeface="Cambria" panose="02040503050406030204" pitchFamily="18" charset="0"/>
              </a:rPr>
              <a:t>of deaths with a view to introducing sanitary reforms for control of pestilence and diseases </a:t>
            </a:r>
            <a:endParaRPr lang="en-US" sz="3400" dirty="0" smtClean="0">
              <a:solidFill>
                <a:srgbClr val="0000FF"/>
              </a:solidFill>
              <a:latin typeface="Cambria" panose="02040503050406030204" pitchFamily="18" charset="0"/>
            </a:endParaRPr>
          </a:p>
          <a:p>
            <a:pPr algn="just"/>
            <a:r>
              <a:rPr lang="en-US" sz="3400" dirty="0">
                <a:solidFill>
                  <a:srgbClr val="0000FF"/>
                </a:solidFill>
                <a:latin typeface="Cambria" panose="02040503050406030204" pitchFamily="18" charset="0"/>
              </a:rPr>
              <a:t>Indian Famine </a:t>
            </a:r>
            <a:r>
              <a:rPr lang="en-US" sz="3400" dirty="0" smtClean="0">
                <a:solidFill>
                  <a:srgbClr val="0000FF"/>
                </a:solidFill>
                <a:latin typeface="Cambria" panose="02040503050406030204" pitchFamily="18" charset="0"/>
              </a:rPr>
              <a:t>Commission, 1880</a:t>
            </a:r>
          </a:p>
          <a:p>
            <a:pPr algn="just"/>
            <a:r>
              <a:rPr lang="en-US" sz="3400" dirty="0" smtClean="0">
                <a:solidFill>
                  <a:srgbClr val="0000FF"/>
                </a:solidFill>
                <a:latin typeface="Cambria" panose="02040503050406030204" pitchFamily="18" charset="0"/>
              </a:rPr>
              <a:t>Central </a:t>
            </a:r>
            <a:r>
              <a:rPr lang="en-US" sz="3400" dirty="0">
                <a:solidFill>
                  <a:srgbClr val="0000FF"/>
                </a:solidFill>
                <a:latin typeface="Cambria" panose="02040503050406030204" pitchFamily="18" charset="0"/>
              </a:rPr>
              <a:t>Births, Deaths and Marriages Registration </a:t>
            </a:r>
            <a:r>
              <a:rPr lang="en-US" sz="3400" dirty="0" smtClean="0">
                <a:solidFill>
                  <a:srgbClr val="0000FF"/>
                </a:solidFill>
                <a:latin typeface="Cambria" panose="02040503050406030204" pitchFamily="18" charset="0"/>
              </a:rPr>
              <a:t>Act, 1886</a:t>
            </a:r>
          </a:p>
          <a:p>
            <a:pPr algn="just"/>
            <a:r>
              <a:rPr lang="en-US" sz="3400" dirty="0" smtClean="0">
                <a:solidFill>
                  <a:srgbClr val="0000FF"/>
                </a:solidFill>
                <a:latin typeface="Cambria" panose="02040503050406030204" pitchFamily="18" charset="0"/>
              </a:rPr>
              <a:t>Conference </a:t>
            </a:r>
            <a:r>
              <a:rPr lang="en-US" sz="3400" dirty="0">
                <a:solidFill>
                  <a:srgbClr val="0000FF"/>
                </a:solidFill>
                <a:latin typeface="Cambria" panose="02040503050406030204" pitchFamily="18" charset="0"/>
              </a:rPr>
              <a:t>on Improvement of Vital </a:t>
            </a:r>
            <a:r>
              <a:rPr lang="en-US" sz="3400" dirty="0" smtClean="0">
                <a:solidFill>
                  <a:srgbClr val="0000FF"/>
                </a:solidFill>
                <a:latin typeface="Cambria" panose="02040503050406030204" pitchFamily="18" charset="0"/>
              </a:rPr>
              <a:t>Statistics 1961 recommendation</a:t>
            </a:r>
            <a:endParaRPr lang="en-US" sz="3400" b="1" dirty="0" smtClean="0">
              <a:solidFill>
                <a:srgbClr val="0000FF"/>
              </a:solidFill>
              <a:latin typeface="Cambria" panose="02040503050406030204" pitchFamily="18" charset="0"/>
            </a:endParaRPr>
          </a:p>
          <a:p>
            <a:pPr lvl="1" algn="just"/>
            <a:endParaRPr lang="en-US" sz="3400" b="1" dirty="0" smtClean="0">
              <a:solidFill>
                <a:srgbClr val="0000FF"/>
              </a:solidFill>
              <a:latin typeface="Cambria" panose="02040503050406030204" pitchFamily="18" charset="0"/>
            </a:endParaRPr>
          </a:p>
          <a:p>
            <a:pPr algn="just"/>
            <a:endParaRPr lang="en-US" sz="3400" dirty="0">
              <a:solidFill>
                <a:srgbClr val="0000FF"/>
              </a:solidFill>
              <a:latin typeface="Cambria" panose="02040503050406030204" pitchFamily="18" charset="0"/>
            </a:endParaRPr>
          </a:p>
        </p:txBody>
      </p:sp>
    </p:spTree>
    <p:extLst>
      <p:ext uri="{BB962C8B-B14F-4D97-AF65-F5344CB8AC3E}">
        <p14:creationId xmlns:p14="http://schemas.microsoft.com/office/powerpoint/2010/main" val="26908937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928320"/>
          </a:xfrm>
        </p:spPr>
        <p:txBody>
          <a:bodyPr>
            <a:normAutofit lnSpcReduction="10000"/>
          </a:bodyPr>
          <a:lstStyle/>
          <a:p>
            <a:pPr algn="just"/>
            <a:r>
              <a:rPr lang="en-US" sz="3400" b="1" dirty="0" smtClean="0">
                <a:solidFill>
                  <a:srgbClr val="0000FF"/>
                </a:solidFill>
                <a:latin typeface="Cambria" panose="02040503050406030204" pitchFamily="18" charset="0"/>
              </a:rPr>
              <a:t>RBD Act 1969  </a:t>
            </a:r>
          </a:p>
          <a:p>
            <a:pPr algn="just"/>
            <a:r>
              <a:rPr lang="en-US" sz="3600" dirty="0" smtClean="0">
                <a:solidFill>
                  <a:srgbClr val="0000FF"/>
                </a:solidFill>
                <a:latin typeface="Cambria" panose="02040503050406030204" pitchFamily="18" charset="0"/>
              </a:rPr>
              <a:t>Bill received </a:t>
            </a:r>
            <a:r>
              <a:rPr lang="en-US" sz="3600" dirty="0">
                <a:solidFill>
                  <a:srgbClr val="0000FF"/>
                </a:solidFill>
                <a:latin typeface="Cambria" panose="02040503050406030204" pitchFamily="18" charset="0"/>
              </a:rPr>
              <a:t>assent of the President on May 31, </a:t>
            </a:r>
            <a:r>
              <a:rPr lang="en-US" sz="3600" dirty="0" smtClean="0">
                <a:solidFill>
                  <a:srgbClr val="0000FF"/>
                </a:solidFill>
                <a:latin typeface="Cambria" panose="02040503050406030204" pitchFamily="18" charset="0"/>
              </a:rPr>
              <a:t>1969.</a:t>
            </a:r>
          </a:p>
          <a:p>
            <a:pPr algn="just"/>
            <a:r>
              <a:rPr lang="en-US" sz="3600" dirty="0" smtClean="0">
                <a:solidFill>
                  <a:srgbClr val="0000FF"/>
                </a:solidFill>
                <a:latin typeface="Cambria" panose="02040503050406030204" pitchFamily="18" charset="0"/>
              </a:rPr>
              <a:t>Notified </a:t>
            </a:r>
            <a:r>
              <a:rPr lang="en-US" sz="3600" dirty="0">
                <a:solidFill>
                  <a:srgbClr val="0000FF"/>
                </a:solidFill>
                <a:latin typeface="Cambria" panose="02040503050406030204" pitchFamily="18" charset="0"/>
              </a:rPr>
              <a:t>in the Gazette of India Extraordinary, Part II Section I, on June 2, </a:t>
            </a:r>
            <a:r>
              <a:rPr lang="en-US" sz="3600" dirty="0" smtClean="0">
                <a:solidFill>
                  <a:srgbClr val="0000FF"/>
                </a:solidFill>
                <a:latin typeface="Cambria" panose="02040503050406030204" pitchFamily="18" charset="0"/>
              </a:rPr>
              <a:t>1969.</a:t>
            </a:r>
            <a:endParaRPr lang="en-US" sz="3600" dirty="0">
              <a:solidFill>
                <a:srgbClr val="0000FF"/>
              </a:solidFill>
              <a:latin typeface="Cambria" panose="02040503050406030204" pitchFamily="18" charset="0"/>
            </a:endParaRPr>
          </a:p>
          <a:p>
            <a:pPr algn="just"/>
            <a:r>
              <a:rPr lang="en-US" sz="3600" dirty="0" smtClean="0">
                <a:solidFill>
                  <a:srgbClr val="0000FF"/>
                </a:solidFill>
                <a:latin typeface="Cambria" panose="02040503050406030204" pitchFamily="18" charset="0"/>
              </a:rPr>
              <a:t>Enforced on April 1, 1970.</a:t>
            </a:r>
          </a:p>
          <a:p>
            <a:pPr algn="just"/>
            <a:r>
              <a:rPr lang="en-US" sz="3400" dirty="0" smtClean="0">
                <a:solidFill>
                  <a:srgbClr val="0000FF"/>
                </a:solidFill>
                <a:latin typeface="Cambria" panose="02040503050406030204" pitchFamily="18" charset="0"/>
              </a:rPr>
              <a:t>Model Rules 1970.</a:t>
            </a:r>
          </a:p>
          <a:p>
            <a:pPr algn="just"/>
            <a:r>
              <a:rPr lang="en-US" sz="3400" dirty="0" smtClean="0">
                <a:solidFill>
                  <a:srgbClr val="0000FF"/>
                </a:solidFill>
                <a:latin typeface="Cambria" panose="02040503050406030204" pitchFamily="18" charset="0"/>
              </a:rPr>
              <a:t>A new set of Model Rules under the revamped system Jan 1, 2000. </a:t>
            </a:r>
          </a:p>
          <a:p>
            <a:pPr lvl="1" algn="just"/>
            <a:endParaRPr lang="en-US" b="1" dirty="0" smtClean="0">
              <a:solidFill>
                <a:srgbClr val="0000FF"/>
              </a:solidFill>
              <a:latin typeface="Cambria" panose="02040503050406030204" pitchFamily="18" charset="0"/>
            </a:endParaRPr>
          </a:p>
          <a:p>
            <a:pPr lvl="1" algn="just"/>
            <a:endParaRPr lang="en-US" b="1" dirty="0" smtClean="0">
              <a:solidFill>
                <a:srgbClr val="0000FF"/>
              </a:solidFill>
              <a:latin typeface="Cambria" panose="02040503050406030204" pitchFamily="18" charset="0"/>
            </a:endParaRPr>
          </a:p>
          <a:p>
            <a:pPr algn="just"/>
            <a:endParaRPr lang="en-US" dirty="0">
              <a:solidFill>
                <a:srgbClr val="0000FF"/>
              </a:solidFill>
              <a:latin typeface="Cambria" panose="02040503050406030204" pitchFamily="18" charset="0"/>
            </a:endParaRPr>
          </a:p>
        </p:txBody>
      </p:sp>
    </p:spTree>
    <p:extLst>
      <p:ext uri="{BB962C8B-B14F-4D97-AF65-F5344CB8AC3E}">
        <p14:creationId xmlns:p14="http://schemas.microsoft.com/office/powerpoint/2010/main" val="11267030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3600" dirty="0" smtClean="0">
                <a:solidFill>
                  <a:srgbClr val="0000FF"/>
                </a:solidFill>
                <a:latin typeface="Cambria" pitchFamily="18" charset="0"/>
                <a:cs typeface="Times New Roman" pitchFamily="18" charset="0"/>
              </a:rPr>
              <a:t>Salient features of the</a:t>
            </a:r>
            <a:r>
              <a:rPr lang="en-US" sz="3600" dirty="0" smtClean="0">
                <a:solidFill>
                  <a:srgbClr val="0000FF"/>
                </a:solidFill>
                <a:latin typeface="Cambria" pitchFamily="18" charset="0"/>
                <a:cs typeface="Times New Roman" pitchFamily="18" charset="0"/>
              </a:rPr>
              <a:t> RBD Act, 1969</a:t>
            </a:r>
            <a:endParaRPr lang="en-IN" sz="3600" dirty="0"/>
          </a:p>
        </p:txBody>
      </p:sp>
      <p:sp>
        <p:nvSpPr>
          <p:cNvPr id="3" name="Content Placeholder 2"/>
          <p:cNvSpPr>
            <a:spLocks noGrp="1"/>
          </p:cNvSpPr>
          <p:nvPr>
            <p:ph idx="1"/>
          </p:nvPr>
        </p:nvSpPr>
        <p:spPr>
          <a:xfrm>
            <a:off x="457200" y="1268760"/>
            <a:ext cx="8229600" cy="5184576"/>
          </a:xfrm>
        </p:spPr>
        <p:txBody>
          <a:bodyPr>
            <a:normAutofit fontScale="92500" lnSpcReduction="20000"/>
          </a:bodyPr>
          <a:lstStyle/>
          <a:p>
            <a:pPr algn="just">
              <a:lnSpc>
                <a:spcPct val="90000"/>
              </a:lnSpc>
              <a:buClr>
                <a:srgbClr val="0000FF"/>
              </a:buClr>
              <a:buFont typeface="Wingdings" pitchFamily="2" charset="2"/>
              <a:buChar char="Ø"/>
            </a:pPr>
            <a:r>
              <a:rPr lang="en-US" sz="3000" dirty="0" smtClean="0">
                <a:solidFill>
                  <a:srgbClr val="0000FF"/>
                </a:solidFill>
                <a:latin typeface="Cambria" pitchFamily="18" charset="0"/>
              </a:rPr>
              <a:t>Uniform law across the country on the registration of births and deaths.</a:t>
            </a:r>
          </a:p>
          <a:p>
            <a:pPr algn="just">
              <a:lnSpc>
                <a:spcPct val="90000"/>
              </a:lnSpc>
              <a:buClr>
                <a:srgbClr val="0000FF"/>
              </a:buClr>
              <a:buFont typeface="Wingdings" pitchFamily="2" charset="2"/>
              <a:buChar char="Ø"/>
            </a:pPr>
            <a:endParaRPr lang="en-US" sz="3000" dirty="0" smtClean="0">
              <a:solidFill>
                <a:srgbClr val="0000FF"/>
              </a:solidFill>
              <a:latin typeface="Cambria" pitchFamily="18" charset="0"/>
            </a:endParaRPr>
          </a:p>
          <a:p>
            <a:pPr algn="just">
              <a:lnSpc>
                <a:spcPct val="90000"/>
              </a:lnSpc>
              <a:buClr>
                <a:srgbClr val="0000FF"/>
              </a:buClr>
              <a:buFont typeface="Wingdings" pitchFamily="2" charset="2"/>
              <a:buChar char="Ø"/>
            </a:pPr>
            <a:r>
              <a:rPr lang="en-US" sz="3000" dirty="0" smtClean="0">
                <a:solidFill>
                  <a:srgbClr val="0000FF"/>
                </a:solidFill>
                <a:latin typeface="Cambria" pitchFamily="18" charset="0"/>
              </a:rPr>
              <a:t>Reporting and registration of all births and deaths compulsory.</a:t>
            </a:r>
          </a:p>
          <a:p>
            <a:pPr algn="just">
              <a:lnSpc>
                <a:spcPct val="90000"/>
              </a:lnSpc>
              <a:buClr>
                <a:srgbClr val="0000FF"/>
              </a:buClr>
              <a:buFont typeface="Wingdings" pitchFamily="2" charset="2"/>
              <a:buChar char="Ø"/>
            </a:pPr>
            <a:endParaRPr lang="en-US" sz="3000" dirty="0" smtClean="0">
              <a:solidFill>
                <a:srgbClr val="0000FF"/>
              </a:solidFill>
              <a:latin typeface="Cambria" pitchFamily="18" charset="0"/>
            </a:endParaRPr>
          </a:p>
          <a:p>
            <a:pPr algn="just">
              <a:lnSpc>
                <a:spcPct val="90000"/>
              </a:lnSpc>
              <a:buClr>
                <a:srgbClr val="0000FF"/>
              </a:buClr>
              <a:buFont typeface="Wingdings" pitchFamily="2" charset="2"/>
              <a:buChar char="Ø"/>
            </a:pPr>
            <a:r>
              <a:rPr lang="en-US" sz="3000" dirty="0" smtClean="0">
                <a:solidFill>
                  <a:srgbClr val="0000FF"/>
                </a:solidFill>
                <a:latin typeface="Cambria" pitchFamily="18" charset="0"/>
              </a:rPr>
              <a:t>Registrar General, India to ‘co-ordinate and unify’ the implementation of the Act.</a:t>
            </a:r>
          </a:p>
          <a:p>
            <a:pPr algn="just">
              <a:lnSpc>
                <a:spcPct val="90000"/>
              </a:lnSpc>
              <a:buClr>
                <a:srgbClr val="0000FF"/>
              </a:buClr>
              <a:buFont typeface="Wingdings" pitchFamily="2" charset="2"/>
              <a:buChar char="Ø"/>
            </a:pPr>
            <a:endParaRPr lang="en-US" sz="3000" dirty="0" smtClean="0">
              <a:solidFill>
                <a:srgbClr val="0000FF"/>
              </a:solidFill>
              <a:latin typeface="Cambria" pitchFamily="18" charset="0"/>
            </a:endParaRPr>
          </a:p>
          <a:p>
            <a:pPr algn="just">
              <a:lnSpc>
                <a:spcPct val="90000"/>
              </a:lnSpc>
              <a:buClr>
                <a:srgbClr val="0000FF"/>
              </a:buClr>
              <a:buFont typeface="Wingdings" pitchFamily="2" charset="2"/>
              <a:buChar char="Ø"/>
            </a:pPr>
            <a:r>
              <a:rPr lang="en-US" sz="3000" dirty="0" smtClean="0">
                <a:solidFill>
                  <a:srgbClr val="0000FF"/>
                </a:solidFill>
                <a:latin typeface="Cambria" pitchFamily="18" charset="0"/>
                <a:cs typeface="Times New Roman" pitchFamily="18" charset="0"/>
              </a:rPr>
              <a:t>Provision of birth registration - without the name of the child.</a:t>
            </a:r>
          </a:p>
          <a:p>
            <a:pPr algn="just">
              <a:lnSpc>
                <a:spcPct val="90000"/>
              </a:lnSpc>
              <a:buClr>
                <a:srgbClr val="0000FF"/>
              </a:buClr>
              <a:buFont typeface="Wingdings" pitchFamily="2" charset="2"/>
              <a:buChar char="Ø"/>
            </a:pPr>
            <a:endParaRPr lang="en-US" sz="3000" dirty="0" smtClean="0">
              <a:solidFill>
                <a:srgbClr val="0000FF"/>
              </a:solidFill>
              <a:latin typeface="Cambria" pitchFamily="18" charset="0"/>
              <a:cs typeface="Times New Roman" pitchFamily="18" charset="0"/>
            </a:endParaRPr>
          </a:p>
          <a:p>
            <a:pPr algn="just">
              <a:lnSpc>
                <a:spcPct val="90000"/>
              </a:lnSpc>
              <a:buClr>
                <a:srgbClr val="0000FF"/>
              </a:buClr>
              <a:buFont typeface="Wingdings" pitchFamily="2" charset="2"/>
              <a:buChar char="Ø"/>
            </a:pPr>
            <a:r>
              <a:rPr lang="en-US" sz="3000" dirty="0" smtClean="0">
                <a:solidFill>
                  <a:srgbClr val="0000FF"/>
                </a:solidFill>
                <a:latin typeface="Cambria" pitchFamily="18" charset="0"/>
                <a:cs typeface="Times New Roman" pitchFamily="18" charset="0"/>
              </a:rPr>
              <a:t>Name can be entered later but not after 15 years from the date of registration. </a:t>
            </a:r>
          </a:p>
          <a:p>
            <a:pPr algn="just">
              <a:lnSpc>
                <a:spcPct val="90000"/>
              </a:lnSpc>
              <a:buClr>
                <a:srgbClr val="0000FF"/>
              </a:buClr>
              <a:buFont typeface="Wingdings" pitchFamily="2" charset="2"/>
              <a:buChar char="Ø"/>
            </a:pPr>
            <a:endParaRPr lang="en-US" sz="3100" dirty="0" smtClean="0">
              <a:solidFill>
                <a:srgbClr val="0000FF"/>
              </a:solidFill>
              <a:latin typeface="Cambria" pitchFamily="18" charset="0"/>
              <a:cs typeface="Times New Roman" pitchFamily="18" charset="0"/>
            </a:endParaRPr>
          </a:p>
          <a:p>
            <a:pPr algn="just">
              <a:lnSpc>
                <a:spcPct val="90000"/>
              </a:lnSpc>
              <a:buClr>
                <a:srgbClr val="0000FF"/>
              </a:buClr>
            </a:pPr>
            <a:endParaRPr lang="en-US" dirty="0" smtClean="0">
              <a:solidFill>
                <a:srgbClr val="0000FF"/>
              </a:solidFill>
              <a:latin typeface="Cambria" pitchFamily="18" charset="0"/>
              <a:cs typeface="Times New Roman" pitchFamily="18" charset="0"/>
            </a:endParaRPr>
          </a:p>
          <a:p>
            <a:pPr algn="just">
              <a:lnSpc>
                <a:spcPct val="90000"/>
              </a:lnSpc>
              <a:buClr>
                <a:srgbClr val="0000FF"/>
              </a:buClr>
            </a:pPr>
            <a:endParaRPr lang="en-IN" dirty="0">
              <a:solidFill>
                <a:srgbClr val="0000FF"/>
              </a:solidFill>
              <a:latin typeface="Cambria" pitchFamily="18" charset="0"/>
            </a:endParaRPr>
          </a:p>
        </p:txBody>
      </p:sp>
    </p:spTree>
    <p:extLst>
      <p:ext uri="{BB962C8B-B14F-4D97-AF65-F5344CB8AC3E}">
        <p14:creationId xmlns:p14="http://schemas.microsoft.com/office/powerpoint/2010/main" val="3808905914"/>
      </p:ext>
    </p:extLst>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3200" dirty="0" smtClean="0">
                <a:solidFill>
                  <a:srgbClr val="0000FF"/>
                </a:solidFill>
                <a:latin typeface="Cambria" pitchFamily="18" charset="0"/>
                <a:cs typeface="Times New Roman" pitchFamily="18" charset="0"/>
              </a:rPr>
              <a:t>Salient features of the</a:t>
            </a:r>
            <a:r>
              <a:rPr lang="en-US" sz="3200" dirty="0" smtClean="0">
                <a:solidFill>
                  <a:srgbClr val="0000FF"/>
                </a:solidFill>
                <a:latin typeface="Cambria" pitchFamily="18" charset="0"/>
                <a:cs typeface="Times New Roman" pitchFamily="18" charset="0"/>
              </a:rPr>
              <a:t> RBD Act, 1969   </a:t>
            </a:r>
            <a:r>
              <a:rPr lang="en-US" sz="2000" dirty="0" err="1" smtClean="0">
                <a:solidFill>
                  <a:srgbClr val="0000FF"/>
                </a:solidFill>
                <a:latin typeface="Cambria" pitchFamily="18" charset="0"/>
                <a:cs typeface="Times New Roman" pitchFamily="18" charset="0"/>
              </a:rPr>
              <a:t>contd</a:t>
            </a:r>
            <a:r>
              <a:rPr lang="en-US" sz="2000" dirty="0" smtClean="0">
                <a:solidFill>
                  <a:srgbClr val="0000FF"/>
                </a:solidFill>
                <a:latin typeface="Cambria" pitchFamily="18" charset="0"/>
                <a:cs typeface="Times New Roman" pitchFamily="18" charset="0"/>
              </a:rPr>
              <a:t>…</a:t>
            </a:r>
            <a:endParaRPr lang="en-IN" sz="2000" dirty="0"/>
          </a:p>
        </p:txBody>
      </p:sp>
      <p:sp>
        <p:nvSpPr>
          <p:cNvPr id="3" name="Content Placeholder 2"/>
          <p:cNvSpPr>
            <a:spLocks noGrp="1"/>
          </p:cNvSpPr>
          <p:nvPr>
            <p:ph idx="1"/>
          </p:nvPr>
        </p:nvSpPr>
        <p:spPr>
          <a:xfrm>
            <a:off x="457200" y="1268760"/>
            <a:ext cx="8229600" cy="5184576"/>
          </a:xfrm>
        </p:spPr>
        <p:txBody>
          <a:bodyPr>
            <a:normAutofit/>
          </a:bodyPr>
          <a:lstStyle/>
          <a:p>
            <a:pPr algn="just">
              <a:lnSpc>
                <a:spcPct val="90000"/>
              </a:lnSpc>
              <a:buClr>
                <a:srgbClr val="0000FF"/>
              </a:buClr>
              <a:buFont typeface="Wingdings" pitchFamily="2" charset="2"/>
              <a:buChar char="Ø"/>
            </a:pPr>
            <a:r>
              <a:rPr lang="en-US" sz="2800" dirty="0" smtClean="0">
                <a:solidFill>
                  <a:srgbClr val="0000FF"/>
                </a:solidFill>
                <a:latin typeface="Cambria" pitchFamily="18" charset="0"/>
                <a:cs typeface="Times New Roman" pitchFamily="18" charset="0"/>
              </a:rPr>
              <a:t>Penalties for non-reporting/non-registration of the events. </a:t>
            </a:r>
          </a:p>
          <a:p>
            <a:pPr algn="just">
              <a:lnSpc>
                <a:spcPct val="90000"/>
              </a:lnSpc>
              <a:buClr>
                <a:srgbClr val="0000FF"/>
              </a:buClr>
              <a:buNone/>
            </a:pPr>
            <a:endParaRPr lang="en-US" sz="2800" dirty="0" smtClean="0">
              <a:solidFill>
                <a:srgbClr val="0000FF"/>
              </a:solidFill>
              <a:latin typeface="Cambria" pitchFamily="18" charset="0"/>
              <a:cs typeface="Times New Roman" pitchFamily="18" charset="0"/>
            </a:endParaRPr>
          </a:p>
          <a:p>
            <a:pPr algn="just">
              <a:lnSpc>
                <a:spcPct val="90000"/>
              </a:lnSpc>
              <a:buClr>
                <a:srgbClr val="0000FF"/>
              </a:buClr>
              <a:buFont typeface="Wingdings" pitchFamily="2" charset="2"/>
              <a:buChar char="Ø"/>
            </a:pPr>
            <a:r>
              <a:rPr lang="en-US" sz="2800" dirty="0" smtClean="0">
                <a:solidFill>
                  <a:srgbClr val="0000FF"/>
                </a:solidFill>
                <a:latin typeface="Cambria" pitchFamily="18" charset="0"/>
                <a:cs typeface="Times New Roman" pitchFamily="18" charset="0"/>
              </a:rPr>
              <a:t>Issue of extract – Birth / Death certificate.</a:t>
            </a:r>
          </a:p>
          <a:p>
            <a:pPr algn="just">
              <a:lnSpc>
                <a:spcPct val="90000"/>
              </a:lnSpc>
              <a:buClr>
                <a:srgbClr val="0000FF"/>
              </a:buClr>
              <a:buFont typeface="Wingdings" pitchFamily="2" charset="2"/>
              <a:buChar char="Ø"/>
            </a:pPr>
            <a:endParaRPr lang="en-US" sz="2800" dirty="0" smtClean="0">
              <a:solidFill>
                <a:srgbClr val="0000FF"/>
              </a:solidFill>
              <a:latin typeface="Cambria" pitchFamily="18" charset="0"/>
              <a:cs typeface="Times New Roman" pitchFamily="18" charset="0"/>
            </a:endParaRPr>
          </a:p>
          <a:p>
            <a:pPr algn="just">
              <a:lnSpc>
                <a:spcPct val="90000"/>
              </a:lnSpc>
              <a:buClr>
                <a:srgbClr val="0000FF"/>
              </a:buClr>
              <a:buFont typeface="Wingdings" pitchFamily="2" charset="2"/>
              <a:buChar char="Ø"/>
            </a:pPr>
            <a:r>
              <a:rPr lang="en-US" sz="2800" dirty="0" smtClean="0">
                <a:solidFill>
                  <a:srgbClr val="0000FF"/>
                </a:solidFill>
                <a:latin typeface="Cambria" pitchFamily="18" charset="0"/>
                <a:cs typeface="Times New Roman" pitchFamily="18" charset="0"/>
              </a:rPr>
              <a:t>Correction or cancellation of entries</a:t>
            </a:r>
          </a:p>
          <a:p>
            <a:pPr algn="just">
              <a:lnSpc>
                <a:spcPct val="80000"/>
              </a:lnSpc>
              <a:buClr>
                <a:srgbClr val="0000FF"/>
              </a:buClr>
              <a:buNone/>
            </a:pPr>
            <a:endParaRPr lang="en-US" sz="2800" dirty="0">
              <a:solidFill>
                <a:srgbClr val="0000FF"/>
              </a:solidFill>
              <a:latin typeface="Cambria" pitchFamily="18" charset="0"/>
              <a:cs typeface="Times New Roman" pitchFamily="18" charset="0"/>
            </a:endParaRPr>
          </a:p>
          <a:p>
            <a:pPr algn="just">
              <a:lnSpc>
                <a:spcPct val="80000"/>
              </a:lnSpc>
              <a:buClr>
                <a:srgbClr val="0000FF"/>
              </a:buClr>
              <a:buFont typeface="Wingdings" pitchFamily="2" charset="2"/>
              <a:buChar char="Ø"/>
            </a:pPr>
            <a:r>
              <a:rPr lang="en-US" sz="2800" dirty="0" smtClean="0">
                <a:solidFill>
                  <a:srgbClr val="0000FF"/>
                </a:solidFill>
                <a:latin typeface="Cambria" pitchFamily="18" charset="0"/>
                <a:cs typeface="Times New Roman" pitchFamily="18" charset="0"/>
              </a:rPr>
              <a:t>Issue of free certificate of birth/death in case the registration is done within 21 days.</a:t>
            </a:r>
          </a:p>
          <a:p>
            <a:pPr algn="just">
              <a:lnSpc>
                <a:spcPct val="80000"/>
              </a:lnSpc>
              <a:buClr>
                <a:srgbClr val="0000FF"/>
              </a:buClr>
              <a:buFont typeface="Wingdings" pitchFamily="2" charset="2"/>
              <a:buChar char="Ø"/>
            </a:pPr>
            <a:endParaRPr lang="en-US" sz="2800" dirty="0" smtClean="0">
              <a:solidFill>
                <a:srgbClr val="0000FF"/>
              </a:solidFill>
              <a:latin typeface="Cambria" pitchFamily="18" charset="0"/>
              <a:cs typeface="Times New Roman" pitchFamily="18" charset="0"/>
            </a:endParaRPr>
          </a:p>
          <a:p>
            <a:pPr algn="just">
              <a:lnSpc>
                <a:spcPct val="80000"/>
              </a:lnSpc>
              <a:buClr>
                <a:srgbClr val="0000FF"/>
              </a:buClr>
              <a:buFont typeface="Wingdings" pitchFamily="2" charset="2"/>
              <a:buChar char="Ø"/>
            </a:pPr>
            <a:r>
              <a:rPr lang="en-US" sz="2800" dirty="0" smtClean="0">
                <a:solidFill>
                  <a:srgbClr val="0000FF"/>
                </a:solidFill>
                <a:latin typeface="Cambria" pitchFamily="18" charset="0"/>
                <a:cs typeface="Times New Roman" pitchFamily="18" charset="0"/>
              </a:rPr>
              <a:t>Provision for delayed registration.</a:t>
            </a:r>
          </a:p>
          <a:p>
            <a:endParaRPr lang="en-IN" dirty="0"/>
          </a:p>
        </p:txBody>
      </p:sp>
    </p:spTree>
    <p:extLst>
      <p:ext uri="{BB962C8B-B14F-4D97-AF65-F5344CB8AC3E}">
        <p14:creationId xmlns:p14="http://schemas.microsoft.com/office/powerpoint/2010/main" val="3150965641"/>
      </p:ext>
    </p:extLst>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81" name="Rectangle 33"/>
          <p:cNvSpPr>
            <a:spLocks noChangeArrowheads="1"/>
          </p:cNvSpPr>
          <p:nvPr/>
        </p:nvSpPr>
        <p:spPr bwMode="auto">
          <a:xfrm>
            <a:off x="0" y="0"/>
            <a:ext cx="9144000" cy="6858000"/>
          </a:xfrm>
          <a:prstGeom prst="rect">
            <a:avLst/>
          </a:prstGeom>
          <a:noFill/>
          <a:ln w="12700" cap="sq">
            <a:solidFill>
              <a:schemeClr val="tx1"/>
            </a:solidFill>
            <a:miter lim="800000"/>
            <a:headEnd type="none" w="sm" len="sm"/>
            <a:tailEnd type="none" w="sm" len="sm"/>
          </a:ln>
          <a:effectLst/>
        </p:spPr>
        <p:txBody>
          <a:bodyPr wrap="none" anchor="ctr"/>
          <a:lstStyle/>
          <a:p>
            <a:pPr>
              <a:defRPr/>
            </a:pPr>
            <a:endParaRPr lang="en-IN"/>
          </a:p>
        </p:txBody>
      </p:sp>
      <p:sp>
        <p:nvSpPr>
          <p:cNvPr id="1037" name="Rectangle 2"/>
          <p:cNvSpPr>
            <a:spLocks noGrp="1" noChangeArrowheads="1"/>
          </p:cNvSpPr>
          <p:nvPr>
            <p:ph type="title"/>
          </p:nvPr>
        </p:nvSpPr>
        <p:spPr>
          <a:xfrm>
            <a:off x="381000" y="-27384"/>
            <a:ext cx="7848600" cy="685800"/>
          </a:xfrm>
        </p:spPr>
        <p:txBody>
          <a:bodyPr/>
          <a:lstStyle/>
          <a:p>
            <a:pPr eaLnBrk="1" hangingPunct="1"/>
            <a:r>
              <a:rPr lang="en-US" altLang="en-US" sz="3600" b="1" dirty="0" smtClean="0">
                <a:solidFill>
                  <a:srgbClr val="FF0066"/>
                </a:solidFill>
                <a:latin typeface="Cambria" panose="02040503050406030204" pitchFamily="18" charset="0"/>
                <a:cs typeface="Arial" charset="0"/>
              </a:rPr>
              <a:t>Registration Hierarchy</a:t>
            </a:r>
            <a:endParaRPr lang="en-US" altLang="en-US" sz="3600" b="1" dirty="0" smtClean="0">
              <a:solidFill>
                <a:srgbClr val="FF0066"/>
              </a:solidFill>
              <a:latin typeface="Cambria" panose="02040503050406030204" pitchFamily="18" charset="0"/>
              <a:cs typeface="Times New Roman" pitchFamily="18" charset="0"/>
            </a:endParaRPr>
          </a:p>
        </p:txBody>
      </p:sp>
      <p:grpSp>
        <p:nvGrpSpPr>
          <p:cNvPr id="2" name="Organization Chart 0"/>
          <p:cNvGrpSpPr>
            <a:grpSpLocks/>
          </p:cNvGrpSpPr>
          <p:nvPr/>
        </p:nvGrpSpPr>
        <p:grpSpPr bwMode="auto">
          <a:xfrm>
            <a:off x="107504" y="620688"/>
            <a:ext cx="4807919" cy="6008712"/>
            <a:chOff x="288" y="822"/>
            <a:chExt cx="3472" cy="2851"/>
          </a:xfrm>
        </p:grpSpPr>
        <p:graphicFrame>
          <p:nvGraphicFramePr>
            <p:cNvPr id="4" name="Diagram 3"/>
            <p:cNvGraphicFramePr/>
            <p:nvPr>
              <p:extLst>
                <p:ext uri="{D42A27DB-BD31-4B8C-83A1-F6EECF244321}">
                  <p14:modId xmlns:p14="http://schemas.microsoft.com/office/powerpoint/2010/main" val="1873586805"/>
                </p:ext>
              </p:extLst>
            </p:nvPr>
          </p:nvGraphicFramePr>
          <p:xfrm>
            <a:off x="288" y="822"/>
            <a:ext cx="3016" cy="2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ine 25"/>
            <p:cNvSpPr>
              <a:spLocks noChangeShapeType="1"/>
            </p:cNvSpPr>
            <p:nvPr/>
          </p:nvSpPr>
          <p:spPr bwMode="auto">
            <a:xfrm>
              <a:off x="3264" y="2640"/>
              <a:ext cx="496" cy="1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sz="1600">
                <a:latin typeface="Cambria" panose="02040503050406030204" pitchFamily="18" charset="0"/>
              </a:endParaRPr>
            </a:p>
          </p:txBody>
        </p:sp>
      </p:grpSp>
      <p:sp>
        <p:nvSpPr>
          <p:cNvPr id="1038" name="Oval 26"/>
          <p:cNvSpPr>
            <a:spLocks noChangeArrowheads="1"/>
          </p:cNvSpPr>
          <p:nvPr/>
        </p:nvSpPr>
        <p:spPr bwMode="auto">
          <a:xfrm>
            <a:off x="4914900" y="764704"/>
            <a:ext cx="4076700" cy="1600200"/>
          </a:xfrm>
          <a:prstGeom prst="ellipse">
            <a:avLst/>
          </a:prstGeom>
          <a:solidFill>
            <a:srgbClr val="00FF00"/>
          </a:solidFill>
          <a:ln w="9525">
            <a:solidFill>
              <a:schemeClr val="tx1"/>
            </a:solidFill>
            <a:round/>
            <a:headEnd/>
            <a:tailEnd/>
          </a:ln>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20000"/>
              </a:spcBef>
            </a:pPr>
            <a:endParaRPr lang="en-US" altLang="en-US" sz="1800" b="1" dirty="0">
              <a:solidFill>
                <a:srgbClr val="0000FF"/>
              </a:solidFill>
              <a:latin typeface="Cambria" panose="02040503050406030204" pitchFamily="18" charset="0"/>
            </a:endParaRPr>
          </a:p>
          <a:p>
            <a:pPr algn="ctr" eaLnBrk="1" hangingPunct="1">
              <a:lnSpc>
                <a:spcPct val="90000"/>
              </a:lnSpc>
              <a:spcBef>
                <a:spcPct val="20000"/>
              </a:spcBef>
            </a:pPr>
            <a:r>
              <a:rPr lang="en-US" altLang="en-US" sz="1800" b="1" dirty="0">
                <a:solidFill>
                  <a:srgbClr val="0000FF"/>
                </a:solidFill>
                <a:latin typeface="Cambria" panose="02040503050406030204" pitchFamily="18" charset="0"/>
              </a:rPr>
              <a:t>Coordinates </a:t>
            </a:r>
          </a:p>
          <a:p>
            <a:pPr algn="ctr" eaLnBrk="1" hangingPunct="1">
              <a:lnSpc>
                <a:spcPct val="90000"/>
              </a:lnSpc>
              <a:spcBef>
                <a:spcPct val="20000"/>
              </a:spcBef>
            </a:pPr>
            <a:r>
              <a:rPr lang="en-US" altLang="en-US" sz="1800" b="1" dirty="0">
                <a:solidFill>
                  <a:srgbClr val="0000FF"/>
                </a:solidFill>
                <a:latin typeface="Cambria" panose="02040503050406030204" pitchFamily="18" charset="0"/>
              </a:rPr>
              <a:t>and unifies  the implementation </a:t>
            </a:r>
          </a:p>
          <a:p>
            <a:pPr algn="ctr" eaLnBrk="1" hangingPunct="1">
              <a:lnSpc>
                <a:spcPct val="90000"/>
              </a:lnSpc>
              <a:spcBef>
                <a:spcPct val="20000"/>
              </a:spcBef>
            </a:pPr>
            <a:r>
              <a:rPr lang="en-US" altLang="en-US" sz="1800" b="1" dirty="0">
                <a:solidFill>
                  <a:srgbClr val="0000FF"/>
                </a:solidFill>
                <a:latin typeface="Cambria" panose="02040503050406030204" pitchFamily="18" charset="0"/>
              </a:rPr>
              <a:t>of the Act in the country</a:t>
            </a:r>
          </a:p>
          <a:p>
            <a:pPr algn="ctr" eaLnBrk="1" hangingPunct="1"/>
            <a:endParaRPr lang="en-US" altLang="en-US" sz="1800" b="1" dirty="0">
              <a:solidFill>
                <a:srgbClr val="0000FF"/>
              </a:solidFill>
              <a:latin typeface="Cambria" panose="02040503050406030204" pitchFamily="18" charset="0"/>
            </a:endParaRPr>
          </a:p>
        </p:txBody>
      </p:sp>
      <p:sp>
        <p:nvSpPr>
          <p:cNvPr id="1039" name="Line 27"/>
          <p:cNvSpPr>
            <a:spLocks noChangeShapeType="1"/>
          </p:cNvSpPr>
          <p:nvPr/>
        </p:nvSpPr>
        <p:spPr bwMode="auto">
          <a:xfrm>
            <a:off x="4229100" y="1119444"/>
            <a:ext cx="846955" cy="1802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0" name="Oval 28"/>
          <p:cNvSpPr>
            <a:spLocks noChangeArrowheads="1"/>
          </p:cNvSpPr>
          <p:nvPr/>
        </p:nvSpPr>
        <p:spPr bwMode="auto">
          <a:xfrm>
            <a:off x="5257800" y="2667000"/>
            <a:ext cx="3733800" cy="1447800"/>
          </a:xfrm>
          <a:prstGeom prst="ellipse">
            <a:avLst/>
          </a:prstGeom>
          <a:solidFill>
            <a:srgbClr val="00FF00"/>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dirty="0">
                <a:solidFill>
                  <a:srgbClr val="0000FF"/>
                </a:solidFill>
                <a:latin typeface="Cambria" panose="02040503050406030204" pitchFamily="18" charset="0"/>
              </a:rPr>
              <a:t>Chief Executive authority </a:t>
            </a:r>
          </a:p>
          <a:p>
            <a:pPr algn="ctr" eaLnBrk="1" hangingPunct="1"/>
            <a:r>
              <a:rPr lang="en-US" altLang="en-US" sz="1800" b="1" dirty="0">
                <a:solidFill>
                  <a:srgbClr val="0000FF"/>
                </a:solidFill>
                <a:latin typeface="Cambria" panose="02040503050406030204" pitchFamily="18" charset="0"/>
              </a:rPr>
              <a:t>in the State/</a:t>
            </a:r>
            <a:r>
              <a:rPr lang="en-US" altLang="en-US" sz="1800" b="1" dirty="0" err="1">
                <a:solidFill>
                  <a:srgbClr val="0000FF"/>
                </a:solidFill>
                <a:latin typeface="Cambria" panose="02040503050406030204" pitchFamily="18" charset="0"/>
              </a:rPr>
              <a:t>Ut</a:t>
            </a:r>
            <a:r>
              <a:rPr lang="en-US" altLang="en-US" sz="1800" b="1" dirty="0">
                <a:solidFill>
                  <a:srgbClr val="0000FF"/>
                </a:solidFill>
                <a:latin typeface="Cambria" panose="02040503050406030204" pitchFamily="18" charset="0"/>
              </a:rPr>
              <a:t> for implementing </a:t>
            </a:r>
          </a:p>
          <a:p>
            <a:pPr algn="ctr" eaLnBrk="1" hangingPunct="1"/>
            <a:r>
              <a:rPr lang="en-US" altLang="en-US" sz="1800" b="1" dirty="0">
                <a:solidFill>
                  <a:srgbClr val="0000FF"/>
                </a:solidFill>
                <a:latin typeface="Cambria" panose="02040503050406030204" pitchFamily="18" charset="0"/>
              </a:rPr>
              <a:t>the provisions of the Act </a:t>
            </a:r>
          </a:p>
        </p:txBody>
      </p:sp>
      <p:sp>
        <p:nvSpPr>
          <p:cNvPr id="1041" name="Line 29"/>
          <p:cNvSpPr>
            <a:spLocks noChangeShapeType="1"/>
          </p:cNvSpPr>
          <p:nvPr/>
        </p:nvSpPr>
        <p:spPr bwMode="auto">
          <a:xfrm>
            <a:off x="3995936" y="2364904"/>
            <a:ext cx="1490464" cy="6449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2" name="Oval 30"/>
          <p:cNvSpPr>
            <a:spLocks noChangeArrowheads="1"/>
          </p:cNvSpPr>
          <p:nvPr/>
        </p:nvSpPr>
        <p:spPr bwMode="auto">
          <a:xfrm>
            <a:off x="4914900" y="4293097"/>
            <a:ext cx="4076700" cy="1096082"/>
          </a:xfrm>
          <a:prstGeom prst="ellipse">
            <a:avLst/>
          </a:prstGeom>
          <a:solidFill>
            <a:srgbClr val="00FF00"/>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600" b="1" dirty="0">
                <a:solidFill>
                  <a:srgbClr val="0000FF"/>
                </a:solidFill>
                <a:latin typeface="Cambria" panose="02040503050406030204" pitchFamily="18" charset="0"/>
              </a:rPr>
              <a:t>Supervision of</a:t>
            </a:r>
          </a:p>
          <a:p>
            <a:pPr algn="ctr" eaLnBrk="1" hangingPunct="1"/>
            <a:r>
              <a:rPr lang="en-US" altLang="en-US" sz="1600" b="1" dirty="0">
                <a:solidFill>
                  <a:srgbClr val="0000FF"/>
                </a:solidFill>
                <a:latin typeface="Cambria" panose="02040503050406030204" pitchFamily="18" charset="0"/>
              </a:rPr>
              <a:t>the registration of </a:t>
            </a:r>
          </a:p>
          <a:p>
            <a:pPr algn="ctr" eaLnBrk="1" hangingPunct="1"/>
            <a:r>
              <a:rPr lang="en-US" altLang="en-US" sz="1600" b="1" dirty="0">
                <a:solidFill>
                  <a:srgbClr val="0000FF"/>
                </a:solidFill>
                <a:latin typeface="Cambria" panose="02040503050406030204" pitchFamily="18" charset="0"/>
              </a:rPr>
              <a:t>births and deaths </a:t>
            </a:r>
          </a:p>
          <a:p>
            <a:pPr algn="ctr" eaLnBrk="1" hangingPunct="1"/>
            <a:r>
              <a:rPr lang="en-US" altLang="en-US" sz="1600" b="1" dirty="0">
                <a:solidFill>
                  <a:srgbClr val="0000FF"/>
                </a:solidFill>
                <a:latin typeface="Cambria" panose="02040503050406030204" pitchFamily="18" charset="0"/>
              </a:rPr>
              <a:t>in the District </a:t>
            </a:r>
          </a:p>
        </p:txBody>
      </p:sp>
      <p:sp>
        <p:nvSpPr>
          <p:cNvPr id="1043" name="Oval 31"/>
          <p:cNvSpPr>
            <a:spLocks noChangeArrowheads="1"/>
          </p:cNvSpPr>
          <p:nvPr/>
        </p:nvSpPr>
        <p:spPr bwMode="auto">
          <a:xfrm>
            <a:off x="4427984" y="5410200"/>
            <a:ext cx="4563616" cy="1219200"/>
          </a:xfrm>
          <a:prstGeom prst="ellipse">
            <a:avLst/>
          </a:prstGeom>
          <a:solidFill>
            <a:srgbClr val="00FF00"/>
          </a:solidFill>
          <a:ln w="9525">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600" b="1" dirty="0">
                <a:solidFill>
                  <a:srgbClr val="0000FF"/>
                </a:solidFill>
                <a:latin typeface="Cambria" panose="02040503050406030204" pitchFamily="18" charset="0"/>
              </a:rPr>
              <a:t>Registration of </a:t>
            </a:r>
          </a:p>
          <a:p>
            <a:pPr algn="ctr" eaLnBrk="1" hangingPunct="1"/>
            <a:r>
              <a:rPr lang="en-US" altLang="en-US" sz="1600" b="1" dirty="0">
                <a:solidFill>
                  <a:srgbClr val="0000FF"/>
                </a:solidFill>
                <a:latin typeface="Cambria" panose="02040503050406030204" pitchFamily="18" charset="0"/>
              </a:rPr>
              <a:t>births and deaths and</a:t>
            </a:r>
          </a:p>
          <a:p>
            <a:pPr algn="ctr" eaLnBrk="1" hangingPunct="1"/>
            <a:r>
              <a:rPr lang="en-US" altLang="en-US" sz="1600" b="1" dirty="0">
                <a:solidFill>
                  <a:srgbClr val="0000FF"/>
                </a:solidFill>
                <a:latin typeface="Cambria" panose="02040503050406030204" pitchFamily="18" charset="0"/>
              </a:rPr>
              <a:t>submission of statistical </a:t>
            </a:r>
          </a:p>
          <a:p>
            <a:pPr algn="ctr" eaLnBrk="1" hangingPunct="1"/>
            <a:r>
              <a:rPr lang="en-US" altLang="en-US" sz="1600" b="1" dirty="0">
                <a:solidFill>
                  <a:srgbClr val="0000FF"/>
                </a:solidFill>
                <a:latin typeface="Cambria" panose="02040503050406030204" pitchFamily="18" charset="0"/>
              </a:rPr>
              <a:t>Information on registered </a:t>
            </a:r>
          </a:p>
          <a:p>
            <a:pPr algn="ctr" eaLnBrk="1" hangingPunct="1"/>
            <a:r>
              <a:rPr lang="en-US" altLang="en-US" sz="1600" b="1" dirty="0">
                <a:solidFill>
                  <a:srgbClr val="0000FF"/>
                </a:solidFill>
                <a:latin typeface="Cambria" panose="02040503050406030204" pitchFamily="18" charset="0"/>
              </a:rPr>
              <a:t>births and deaths</a:t>
            </a:r>
          </a:p>
        </p:txBody>
      </p:sp>
      <p:sp>
        <p:nvSpPr>
          <p:cNvPr id="1044" name="Line 32"/>
          <p:cNvSpPr>
            <a:spLocks noChangeShapeType="1"/>
          </p:cNvSpPr>
          <p:nvPr/>
        </p:nvSpPr>
        <p:spPr bwMode="auto">
          <a:xfrm>
            <a:off x="3995936" y="5693978"/>
            <a:ext cx="432048" cy="18329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02660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457200"/>
            <a:ext cx="7772400" cy="685800"/>
          </a:xfrm>
        </p:spPr>
        <p:txBody>
          <a:bodyPr>
            <a:normAutofit fontScale="90000"/>
          </a:bodyPr>
          <a:lstStyle/>
          <a:p>
            <a:pPr eaLnBrk="1" hangingPunct="1">
              <a:defRPr/>
            </a:pPr>
            <a:r>
              <a:rPr lang="en-GB" b="1" smtClean="0">
                <a:latin typeface="Arial" charset="0"/>
                <a:cs typeface="Times New Roman" pitchFamily="18" charset="0"/>
              </a:rPr>
              <a:t/>
            </a:r>
            <a:br>
              <a:rPr lang="en-GB" b="1" smtClean="0">
                <a:latin typeface="Arial" charset="0"/>
                <a:cs typeface="Times New Roman" pitchFamily="18" charset="0"/>
              </a:rPr>
            </a:br>
            <a:r>
              <a:rPr lang="en-GB" b="1" smtClean="0">
                <a:latin typeface="Arial" charset="0"/>
                <a:cs typeface="Times New Roman" pitchFamily="18" charset="0"/>
              </a:rPr>
              <a:t/>
            </a:r>
            <a:br>
              <a:rPr lang="en-GB" b="1" smtClean="0">
                <a:latin typeface="Arial" charset="0"/>
                <a:cs typeface="Times New Roman" pitchFamily="18" charset="0"/>
              </a:rPr>
            </a:br>
            <a:r>
              <a:rPr lang="en-US" sz="3200" b="1" smtClean="0">
                <a:latin typeface="Courier New" pitchFamily="49" charset="0"/>
                <a:cs typeface="Courier New" pitchFamily="49" charset="0"/>
              </a:rPr>
              <a:t/>
            </a:r>
            <a:br>
              <a:rPr lang="en-US" sz="3200" b="1" smtClean="0">
                <a:latin typeface="Courier New" pitchFamily="49" charset="0"/>
                <a:cs typeface="Courier New" pitchFamily="49" charset="0"/>
              </a:rPr>
            </a:br>
            <a:endParaRPr lang="en-US" smtClean="0">
              <a:cs typeface="Times New Roman" pitchFamily="18" charset="0"/>
            </a:endParaRPr>
          </a:p>
        </p:txBody>
      </p:sp>
      <p:sp>
        <p:nvSpPr>
          <p:cNvPr id="11267" name="Rectangle 3"/>
          <p:cNvSpPr>
            <a:spLocks noGrp="1" noChangeArrowheads="1"/>
          </p:cNvSpPr>
          <p:nvPr>
            <p:ph type="body" idx="1"/>
          </p:nvPr>
        </p:nvSpPr>
        <p:spPr>
          <a:xfrm>
            <a:off x="251520" y="836712"/>
            <a:ext cx="8712968" cy="5701431"/>
          </a:xfrm>
        </p:spPr>
        <p:txBody>
          <a:bodyPr>
            <a:normAutofit/>
          </a:bodyPr>
          <a:lstStyle/>
          <a:p>
            <a:pPr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National level: </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Registrar General, India</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Joint Registrar General</a:t>
            </a:r>
          </a:p>
          <a:p>
            <a:pPr lvl="1" eaLnBrk="1" hangingPunct="1">
              <a:lnSpc>
                <a:spcPct val="90000"/>
              </a:lnSpc>
              <a:buFontTx/>
              <a:buNone/>
              <a:defRPr/>
            </a:pPr>
            <a:r>
              <a:rPr lang="en-US" sz="2400" b="1" dirty="0" smtClean="0">
                <a:solidFill>
                  <a:srgbClr val="0000FF"/>
                </a:solidFill>
                <a:latin typeface="Cambria" panose="02040503050406030204" pitchFamily="18" charset="0"/>
                <a:cs typeface="Times New Roman" pitchFamily="18" charset="0"/>
              </a:rPr>
              <a:t>	Assistant Registrar General for the States </a:t>
            </a:r>
          </a:p>
          <a:p>
            <a:pPr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State level: </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Chief Registrar</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Additional Chief Registrar/Deputy Chief Registrar</a:t>
            </a:r>
          </a:p>
          <a:p>
            <a:pPr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District level</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District Registrar</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Additional District Registrar </a:t>
            </a:r>
          </a:p>
          <a:p>
            <a:pPr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Local level</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Registrar of Births &amp; Deaths</a:t>
            </a:r>
          </a:p>
          <a:p>
            <a:pPr lvl="1" eaLnBrk="1" hangingPunct="1">
              <a:lnSpc>
                <a:spcPct val="90000"/>
              </a:lnSpc>
              <a:defRPr/>
            </a:pPr>
            <a:r>
              <a:rPr lang="en-US" sz="2400" b="1" dirty="0" smtClean="0">
                <a:solidFill>
                  <a:srgbClr val="0000FF"/>
                </a:solidFill>
                <a:latin typeface="Cambria" panose="02040503050406030204" pitchFamily="18" charset="0"/>
                <a:cs typeface="Times New Roman" pitchFamily="18" charset="0"/>
              </a:rPr>
              <a:t>Sub-Registrar for specified areas within</a:t>
            </a:r>
            <a:r>
              <a:rPr lang="en-US" sz="2200" b="1" dirty="0" smtClean="0">
                <a:solidFill>
                  <a:srgbClr val="0000FF"/>
                </a:solidFill>
                <a:latin typeface="Cambria" panose="02040503050406030204" pitchFamily="18" charset="0"/>
                <a:cs typeface="Times New Roman" pitchFamily="18" charset="0"/>
              </a:rPr>
              <a:t> the area </a:t>
            </a:r>
            <a:r>
              <a:rPr lang="en-US" sz="2400" b="1" dirty="0" smtClean="0">
                <a:solidFill>
                  <a:srgbClr val="0000FF"/>
                </a:solidFill>
                <a:latin typeface="Cambria" panose="02040503050406030204" pitchFamily="18" charset="0"/>
                <a:cs typeface="Times New Roman" pitchFamily="18" charset="0"/>
              </a:rPr>
              <a:t>under the jurisdiction of a Registrar.</a:t>
            </a:r>
            <a:r>
              <a:rPr lang="en-US" sz="2200" b="1" dirty="0" smtClean="0">
                <a:solidFill>
                  <a:srgbClr val="0000FF"/>
                </a:solidFill>
                <a:latin typeface="Cambria" panose="02040503050406030204" pitchFamily="18" charset="0"/>
                <a:cs typeface="Times New Roman" pitchFamily="18" charset="0"/>
              </a:rPr>
              <a:t> </a:t>
            </a:r>
          </a:p>
        </p:txBody>
      </p:sp>
      <p:sp>
        <p:nvSpPr>
          <p:cNvPr id="11268" name="Text Box 4"/>
          <p:cNvSpPr txBox="1">
            <a:spLocks noChangeArrowheads="1"/>
          </p:cNvSpPr>
          <p:nvPr/>
        </p:nvSpPr>
        <p:spPr bwMode="auto">
          <a:xfrm>
            <a:off x="2260600" y="44624"/>
            <a:ext cx="5009064" cy="646331"/>
          </a:xfrm>
          <a:prstGeom prst="rect">
            <a:avLst/>
          </a:prstGeom>
          <a:noFill/>
          <a:ln w="12700" cap="sq">
            <a:noFill/>
            <a:miter lim="800000"/>
            <a:headEnd type="none" w="sm" len="sm"/>
            <a:tailEnd type="none" w="sm" len="sm"/>
          </a:ln>
          <a:effectLst/>
        </p:spPr>
        <p:txBody>
          <a:bodyPr wrap="none">
            <a:spAutoFit/>
          </a:bodyPr>
          <a:lstStyle/>
          <a:p>
            <a:pPr>
              <a:defRPr/>
            </a:pPr>
            <a:r>
              <a:rPr lang="en-US" sz="3600" b="1" dirty="0">
                <a:solidFill>
                  <a:srgbClr val="0000FF"/>
                </a:solidFill>
                <a:latin typeface="Cambria" panose="02040503050406030204" pitchFamily="18" charset="0"/>
                <a:cs typeface="Arial" charset="0"/>
              </a:rPr>
              <a:t>Registration Hierarchy</a:t>
            </a:r>
          </a:p>
        </p:txBody>
      </p:sp>
    </p:spTree>
    <p:extLst>
      <p:ext uri="{BB962C8B-B14F-4D97-AF65-F5344CB8AC3E}">
        <p14:creationId xmlns:p14="http://schemas.microsoft.com/office/powerpoint/2010/main" val="4085498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88640"/>
            <a:ext cx="8640960" cy="792088"/>
          </a:xfrm>
        </p:spPr>
        <p:txBody>
          <a:bodyPr>
            <a:noAutofit/>
          </a:bodyPr>
          <a:lstStyle/>
          <a:p>
            <a:pPr eaLnBrk="1" hangingPunct="1">
              <a:defRPr/>
            </a:pPr>
            <a:r>
              <a:rPr lang="en-GB" sz="3200" b="1" dirty="0" smtClean="0">
                <a:solidFill>
                  <a:srgbClr val="0000FF"/>
                </a:solidFill>
                <a:latin typeface="Cambria" panose="02040503050406030204" pitchFamily="18" charset="0"/>
                <a:cs typeface="Times New Roman" pitchFamily="18" charset="0"/>
              </a:rPr>
              <a:t/>
            </a:r>
            <a:br>
              <a:rPr lang="en-GB" sz="3200" b="1" dirty="0" smtClean="0">
                <a:solidFill>
                  <a:srgbClr val="0000FF"/>
                </a:solidFill>
                <a:latin typeface="Cambria" panose="02040503050406030204" pitchFamily="18" charset="0"/>
                <a:cs typeface="Times New Roman" pitchFamily="18" charset="0"/>
              </a:rPr>
            </a:br>
            <a:r>
              <a:rPr lang="en-GB" sz="3200" b="1" dirty="0" smtClean="0">
                <a:solidFill>
                  <a:srgbClr val="0000FF"/>
                </a:solidFill>
                <a:latin typeface="Cambria" panose="02040503050406030204" pitchFamily="18" charset="0"/>
                <a:cs typeface="Times New Roman" pitchFamily="18" charset="0"/>
              </a:rPr>
              <a:t/>
            </a:r>
            <a:br>
              <a:rPr lang="en-GB" sz="3200" b="1" dirty="0" smtClean="0">
                <a:solidFill>
                  <a:srgbClr val="0000FF"/>
                </a:solidFill>
                <a:latin typeface="Cambria" panose="02040503050406030204" pitchFamily="18" charset="0"/>
                <a:cs typeface="Times New Roman" pitchFamily="18" charset="0"/>
              </a:rPr>
            </a:br>
            <a:r>
              <a:rPr lang="en-GB" sz="3200" b="1" dirty="0" smtClean="0">
                <a:solidFill>
                  <a:srgbClr val="0000FF"/>
                </a:solidFill>
                <a:latin typeface="Cambria" panose="02040503050406030204" pitchFamily="18" charset="0"/>
                <a:cs typeface="Times New Roman" pitchFamily="18" charset="0"/>
              </a:rPr>
              <a:t/>
            </a:r>
            <a:br>
              <a:rPr lang="en-GB" sz="3200" b="1" dirty="0" smtClean="0">
                <a:solidFill>
                  <a:srgbClr val="0000FF"/>
                </a:solidFill>
                <a:latin typeface="Cambria" panose="02040503050406030204" pitchFamily="18" charset="0"/>
                <a:cs typeface="Times New Roman" pitchFamily="18" charset="0"/>
              </a:rPr>
            </a:br>
            <a:r>
              <a:rPr lang="en-US" sz="3200" b="1" dirty="0" smtClean="0">
                <a:solidFill>
                  <a:srgbClr val="0000FF"/>
                </a:solidFill>
                <a:latin typeface="Cambria" panose="02040503050406030204" pitchFamily="18" charset="0"/>
                <a:cs typeface="Times New Roman" pitchFamily="18" charset="0"/>
              </a:rPr>
              <a:t>Revamping of the Civil Registration System</a:t>
            </a:r>
            <a:br>
              <a:rPr lang="en-US" sz="3200" b="1" dirty="0" smtClean="0">
                <a:solidFill>
                  <a:srgbClr val="0000FF"/>
                </a:solidFill>
                <a:latin typeface="Cambria" panose="02040503050406030204" pitchFamily="18" charset="0"/>
                <a:cs typeface="Times New Roman" pitchFamily="18" charset="0"/>
              </a:rPr>
            </a:br>
            <a:r>
              <a:rPr lang="en-US" sz="3200" b="1" dirty="0" smtClean="0">
                <a:solidFill>
                  <a:srgbClr val="0000FF"/>
                </a:solidFill>
                <a:latin typeface="Cambria" panose="02040503050406030204" pitchFamily="18" charset="0"/>
                <a:cs typeface="Courier New" pitchFamily="49" charset="0"/>
              </a:rPr>
              <a:t/>
            </a:r>
            <a:br>
              <a:rPr lang="en-US" sz="3200" b="1" dirty="0" smtClean="0">
                <a:solidFill>
                  <a:srgbClr val="0000FF"/>
                </a:solidFill>
                <a:latin typeface="Cambria" panose="02040503050406030204" pitchFamily="18" charset="0"/>
                <a:cs typeface="Courier New" pitchFamily="49" charset="0"/>
              </a:rPr>
            </a:br>
            <a:r>
              <a:rPr lang="en-US" sz="3200" dirty="0" smtClean="0">
                <a:solidFill>
                  <a:srgbClr val="0000FF"/>
                </a:solidFill>
                <a:latin typeface="Cambria" panose="02040503050406030204" pitchFamily="18" charset="0"/>
                <a:cs typeface="Times New Roman" pitchFamily="18" charset="0"/>
              </a:rPr>
              <a:t/>
            </a:r>
            <a:br>
              <a:rPr lang="en-US" sz="3200" dirty="0" smtClean="0">
                <a:solidFill>
                  <a:srgbClr val="0000FF"/>
                </a:solidFill>
                <a:latin typeface="Cambria" panose="02040503050406030204" pitchFamily="18" charset="0"/>
                <a:cs typeface="Times New Roman" pitchFamily="18" charset="0"/>
              </a:rPr>
            </a:br>
            <a:endParaRPr lang="en-US" sz="3200" dirty="0" smtClean="0">
              <a:solidFill>
                <a:srgbClr val="0000FF"/>
              </a:solidFill>
              <a:latin typeface="Cambria" panose="02040503050406030204" pitchFamily="18" charset="0"/>
              <a:cs typeface="Times New Roman" pitchFamily="18" charset="0"/>
            </a:endParaRPr>
          </a:p>
        </p:txBody>
      </p:sp>
      <p:sp>
        <p:nvSpPr>
          <p:cNvPr id="12291" name="Rectangle 3"/>
          <p:cNvSpPr>
            <a:spLocks noGrp="1" noChangeArrowheads="1"/>
          </p:cNvSpPr>
          <p:nvPr>
            <p:ph type="body" idx="1"/>
          </p:nvPr>
        </p:nvSpPr>
        <p:spPr>
          <a:xfrm>
            <a:off x="107504" y="1095375"/>
            <a:ext cx="8856984" cy="5410200"/>
          </a:xfrm>
        </p:spPr>
        <p:txBody>
          <a:bodyPr/>
          <a:lstStyle/>
          <a:p>
            <a:pPr algn="just" eaLnBrk="1" hangingPunct="1">
              <a:defRPr/>
            </a:pPr>
            <a:r>
              <a:rPr lang="en-US" sz="2400" b="1" dirty="0" smtClean="0">
                <a:solidFill>
                  <a:srgbClr val="0000FF"/>
                </a:solidFill>
                <a:latin typeface="Cambria" panose="02040503050406030204" pitchFamily="18" charset="0"/>
                <a:cs typeface="Times New Roman" pitchFamily="18" charset="0"/>
              </a:rPr>
              <a:t>The process of registration has been revamped  </a:t>
            </a:r>
          </a:p>
          <a:p>
            <a:pPr lvl="1" algn="just" eaLnBrk="1" hangingPunct="1">
              <a:defRPr/>
            </a:pPr>
            <a:r>
              <a:rPr lang="en-US" sz="2400" b="1" dirty="0" smtClean="0">
                <a:solidFill>
                  <a:srgbClr val="0000FF"/>
                </a:solidFill>
                <a:latin typeface="Cambria" panose="02040503050406030204" pitchFamily="18" charset="0"/>
                <a:cs typeface="Times New Roman" pitchFamily="18" charset="0"/>
              </a:rPr>
              <a:t>To reduce the paper work</a:t>
            </a:r>
          </a:p>
          <a:p>
            <a:pPr lvl="1" algn="just" eaLnBrk="1" hangingPunct="1">
              <a:defRPr/>
            </a:pPr>
            <a:r>
              <a:rPr lang="en-US" sz="2400" b="1" dirty="0" smtClean="0">
                <a:solidFill>
                  <a:srgbClr val="0000FF"/>
                </a:solidFill>
                <a:latin typeface="Cambria" panose="02040503050406030204" pitchFamily="18" charset="0"/>
                <a:cs typeface="Times New Roman" pitchFamily="18" charset="0"/>
              </a:rPr>
              <a:t>To speed up the tabulation of CRS data.</a:t>
            </a:r>
          </a:p>
          <a:p>
            <a:pPr lvl="1" algn="just" eaLnBrk="1" hangingPunct="1">
              <a:defRPr/>
            </a:pPr>
            <a:endParaRPr lang="en-US" sz="2400" b="1" dirty="0" smtClean="0">
              <a:solidFill>
                <a:srgbClr val="0000FF"/>
              </a:solidFill>
              <a:latin typeface="Cambria" panose="02040503050406030204" pitchFamily="18" charset="0"/>
              <a:cs typeface="Times New Roman" pitchFamily="18" charset="0"/>
            </a:endParaRPr>
          </a:p>
          <a:p>
            <a:pPr algn="just" eaLnBrk="1" hangingPunct="1">
              <a:defRPr/>
            </a:pPr>
            <a:r>
              <a:rPr lang="en-US" sz="2400" b="1" dirty="0" smtClean="0">
                <a:solidFill>
                  <a:srgbClr val="0000FF"/>
                </a:solidFill>
                <a:latin typeface="Cambria" panose="02040503050406030204" pitchFamily="18" charset="0"/>
                <a:cs typeface="Times New Roman" pitchFamily="18" charset="0"/>
              </a:rPr>
              <a:t>The procedures for registration of births and deaths have been modified to some extent and the forms redesigned</a:t>
            </a:r>
            <a:r>
              <a:rPr lang="en-US" sz="2300" dirty="0" smtClean="0">
                <a:solidFill>
                  <a:srgbClr val="0000FF"/>
                </a:solidFill>
                <a:latin typeface="Cambria" panose="02040503050406030204" pitchFamily="18" charset="0"/>
                <a:cs typeface="Times New Roman" pitchFamily="18" charset="0"/>
              </a:rPr>
              <a:t>. </a:t>
            </a:r>
          </a:p>
          <a:p>
            <a:pPr algn="just" eaLnBrk="1" hangingPunct="1">
              <a:defRPr/>
            </a:pPr>
            <a:endParaRPr lang="en-US" sz="2300" dirty="0" smtClean="0">
              <a:solidFill>
                <a:srgbClr val="0000FF"/>
              </a:solidFill>
              <a:latin typeface="Cambria" panose="02040503050406030204" pitchFamily="18" charset="0"/>
              <a:cs typeface="Times New Roman" pitchFamily="18" charset="0"/>
            </a:endParaRPr>
          </a:p>
          <a:p>
            <a:pPr algn="just" eaLnBrk="1" hangingPunct="1">
              <a:defRPr/>
            </a:pPr>
            <a:r>
              <a:rPr lang="en-US" sz="2400" b="1" dirty="0" smtClean="0">
                <a:solidFill>
                  <a:srgbClr val="0000FF"/>
                </a:solidFill>
                <a:latin typeface="Cambria" panose="02040503050406030204" pitchFamily="18" charset="0"/>
                <a:cs typeface="Times New Roman" pitchFamily="18" charset="0"/>
              </a:rPr>
              <a:t>Most of the tables in the tabulation plan are prepared based on the information of place of usual residence of mother in case of births and place of usual residence of deaths in case of deaths.</a:t>
            </a:r>
            <a:r>
              <a:rPr lang="en-US" sz="2400" dirty="0" smtClean="0">
                <a:solidFill>
                  <a:srgbClr val="0000FF"/>
                </a:solidFill>
                <a:latin typeface="Cambria" panose="02040503050406030204" pitchFamily="18" charset="0"/>
                <a:cs typeface="Times New Roman" pitchFamily="18" charset="0"/>
              </a:rPr>
              <a:t> </a:t>
            </a:r>
          </a:p>
        </p:txBody>
      </p:sp>
    </p:spTree>
    <p:extLst>
      <p:ext uri="{BB962C8B-B14F-4D97-AF65-F5344CB8AC3E}">
        <p14:creationId xmlns:p14="http://schemas.microsoft.com/office/powerpoint/2010/main" val="187373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915400" cy="944562"/>
          </a:xfrm>
        </p:spPr>
        <p:txBody>
          <a:bodyPr>
            <a:noAutofit/>
          </a:bodyPr>
          <a:lstStyle/>
          <a:p>
            <a:r>
              <a:rPr lang="en-US" sz="3200" b="1" dirty="0" smtClean="0">
                <a:solidFill>
                  <a:srgbClr val="0000FF"/>
                </a:solidFill>
                <a:latin typeface="Cambria" panose="02040503050406030204" pitchFamily="18" charset="0"/>
              </a:rPr>
              <a:t>Revamping of the Civil Registration System</a:t>
            </a:r>
            <a:endParaRPr lang="en-US" sz="3200" dirty="0">
              <a:solidFill>
                <a:srgbClr val="0000FF"/>
              </a:solidFill>
              <a:latin typeface="Cambria" panose="02040503050406030204" pitchFamily="18" charset="0"/>
            </a:endParaRPr>
          </a:p>
        </p:txBody>
      </p:sp>
      <p:sp>
        <p:nvSpPr>
          <p:cNvPr id="3" name="Content Placeholder 2"/>
          <p:cNvSpPr>
            <a:spLocks noGrp="1"/>
          </p:cNvSpPr>
          <p:nvPr>
            <p:ph idx="1"/>
          </p:nvPr>
        </p:nvSpPr>
        <p:spPr>
          <a:xfrm>
            <a:off x="304800" y="1124744"/>
            <a:ext cx="8610600" cy="5181600"/>
          </a:xfrm>
        </p:spPr>
        <p:txBody>
          <a:bodyPr>
            <a:normAutofit fontScale="92500" lnSpcReduction="10000"/>
          </a:bodyPr>
          <a:lstStyle/>
          <a:p>
            <a:pPr algn="just">
              <a:buNone/>
            </a:pPr>
            <a:r>
              <a:rPr lang="en-US" b="1" dirty="0" smtClean="0">
                <a:solidFill>
                  <a:srgbClr val="0000FF"/>
                </a:solidFill>
                <a:latin typeface="Cambria" panose="02040503050406030204" pitchFamily="18" charset="0"/>
              </a:rPr>
              <a:t>Salient features of the revamped system are:</a:t>
            </a:r>
            <a:endParaRPr lang="en-US" b="1" i="1" dirty="0" smtClean="0">
              <a:solidFill>
                <a:srgbClr val="0000FF"/>
              </a:solidFill>
              <a:latin typeface="Cambria" panose="02040503050406030204" pitchFamily="18" charset="0"/>
            </a:endParaRPr>
          </a:p>
          <a:p>
            <a:pPr lvl="0" algn="just"/>
            <a:r>
              <a:rPr lang="en-US" dirty="0" smtClean="0">
                <a:solidFill>
                  <a:srgbClr val="0000FF"/>
                </a:solidFill>
                <a:latin typeface="Cambria" panose="02040503050406030204" pitchFamily="18" charset="0"/>
              </a:rPr>
              <a:t>revision in the content and size of the registration forms,</a:t>
            </a:r>
            <a:endParaRPr lang="en-US" i="1" dirty="0" smtClean="0">
              <a:solidFill>
                <a:srgbClr val="0000FF"/>
              </a:solidFill>
              <a:latin typeface="Cambria" panose="02040503050406030204" pitchFamily="18" charset="0"/>
            </a:endParaRPr>
          </a:p>
          <a:p>
            <a:pPr lvl="0" algn="just"/>
            <a:r>
              <a:rPr lang="en-US" dirty="0" smtClean="0">
                <a:solidFill>
                  <a:srgbClr val="0000FF"/>
                </a:solidFill>
                <a:latin typeface="Cambria" panose="02040503050406030204" pitchFamily="18" charset="0"/>
              </a:rPr>
              <a:t>redesigning of forms by segregating the legal items from the statistical items, </a:t>
            </a:r>
            <a:endParaRPr lang="en-US" i="1" dirty="0" smtClean="0">
              <a:solidFill>
                <a:srgbClr val="0000FF"/>
              </a:solidFill>
              <a:latin typeface="Cambria" panose="02040503050406030204" pitchFamily="18" charset="0"/>
            </a:endParaRPr>
          </a:p>
          <a:p>
            <a:pPr lvl="0" algn="just"/>
            <a:r>
              <a:rPr lang="en-US" dirty="0" smtClean="0">
                <a:solidFill>
                  <a:srgbClr val="0000FF"/>
                </a:solidFill>
                <a:latin typeface="Cambria" panose="02040503050406030204" pitchFamily="18" charset="0"/>
              </a:rPr>
              <a:t>addition of new relevant items viz. birth weight, duration of pregnancy, age of mother at the time of marriage; and deletion of the Notifier forms, etc.</a:t>
            </a:r>
            <a:endParaRPr lang="en-US" i="1" dirty="0">
              <a:solidFill>
                <a:srgbClr val="0000FF"/>
              </a:solidFill>
              <a:latin typeface="Cambria" panose="02040503050406030204" pitchFamily="18" charset="0"/>
            </a:endParaRPr>
          </a:p>
          <a:p>
            <a:pPr lvl="0" algn="just"/>
            <a:r>
              <a:rPr lang="en-US" dirty="0" smtClean="0">
                <a:solidFill>
                  <a:srgbClr val="0000FF"/>
                </a:solidFill>
                <a:latin typeface="Cambria" panose="02040503050406030204" pitchFamily="18" charset="0"/>
              </a:rPr>
              <a:t>Consequently, the number of forms was reduced from 21 to 13.</a:t>
            </a:r>
            <a:endParaRPr lang="en-US" i="1" dirty="0" smtClean="0">
              <a:solidFill>
                <a:srgbClr val="0000FF"/>
              </a:solidFill>
              <a:latin typeface="Cambria" panose="02040503050406030204" pitchFamily="18" charset="0"/>
            </a:endParaRPr>
          </a:p>
          <a:p>
            <a:pPr algn="just"/>
            <a:endParaRPr lang="en-US" dirty="0">
              <a:solidFill>
                <a:srgbClr val="0000FF"/>
              </a:solidFill>
              <a:latin typeface="Cambria" panose="02040503050406030204" pitchFamily="18" charset="0"/>
            </a:endParaRPr>
          </a:p>
        </p:txBody>
      </p:sp>
    </p:spTree>
    <p:extLst>
      <p:ext uri="{BB962C8B-B14F-4D97-AF65-F5344CB8AC3E}">
        <p14:creationId xmlns:p14="http://schemas.microsoft.com/office/powerpoint/2010/main" val="154064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48680"/>
          </a:xfrm>
        </p:spPr>
        <p:txBody>
          <a:bodyPr>
            <a:normAutofit fontScale="90000"/>
          </a:bodyPr>
          <a:lstStyle/>
          <a:p>
            <a:r>
              <a:rPr lang="en-US" sz="3200" u="sng" dirty="0" smtClean="0">
                <a:solidFill>
                  <a:srgbClr val="0000FF"/>
                </a:solidFill>
                <a:latin typeface="Cambria" pitchFamily="18" charset="0"/>
              </a:rPr>
              <a:t>Sub- Topics</a:t>
            </a:r>
            <a:endParaRPr lang="en-IN" sz="3200" u="sng" dirty="0">
              <a:solidFill>
                <a:srgbClr val="0000FF"/>
              </a:solidFill>
              <a:latin typeface="Cambria" pitchFamily="18" charset="0"/>
            </a:endParaRPr>
          </a:p>
        </p:txBody>
      </p:sp>
      <p:sp>
        <p:nvSpPr>
          <p:cNvPr id="3" name="Content Placeholder 2"/>
          <p:cNvSpPr>
            <a:spLocks noGrp="1"/>
          </p:cNvSpPr>
          <p:nvPr>
            <p:ph idx="1"/>
          </p:nvPr>
        </p:nvSpPr>
        <p:spPr>
          <a:xfrm>
            <a:off x="251520" y="836712"/>
            <a:ext cx="8784976" cy="5760640"/>
          </a:xfrm>
        </p:spPr>
        <p:txBody>
          <a:bodyPr>
            <a:noAutofit/>
          </a:bodyPr>
          <a:lstStyle/>
          <a:p>
            <a:pPr algn="just">
              <a:spcBef>
                <a:spcPts val="0"/>
              </a:spcBef>
              <a:buClr>
                <a:srgbClr val="0000FF"/>
              </a:buClr>
              <a:buSzPct val="100000"/>
              <a:buFont typeface="Wingdings" pitchFamily="2" charset="2"/>
              <a:buChar char="Ø"/>
            </a:pPr>
            <a:r>
              <a:rPr lang="en-US" sz="2400" dirty="0" smtClean="0">
                <a:solidFill>
                  <a:srgbClr val="0000FF"/>
                </a:solidFill>
                <a:latin typeface="Cambria" pitchFamily="18" charset="0"/>
              </a:rPr>
              <a:t>History of Civil Registration System &amp; Vital Statistics in India</a:t>
            </a:r>
          </a:p>
          <a:p>
            <a:pPr algn="just">
              <a:spcBef>
                <a:spcPts val="0"/>
              </a:spcBef>
              <a:buClr>
                <a:srgbClr val="0000FF"/>
              </a:buClr>
              <a:buSzPct val="100000"/>
              <a:buFont typeface="Wingdings" pitchFamily="2" charset="2"/>
              <a:buChar char="Ø"/>
            </a:pPr>
            <a:endParaRPr lang="en-US" sz="2400" dirty="0" smtClean="0">
              <a:solidFill>
                <a:srgbClr val="0000FF"/>
              </a:solidFill>
              <a:latin typeface="Cambria" pitchFamily="18" charset="0"/>
              <a:cs typeface="Times New Roman" pitchFamily="18" charset="0"/>
            </a:endParaRPr>
          </a:p>
          <a:p>
            <a:pPr marL="0" indent="0" algn="just">
              <a:spcBef>
                <a:spcPts val="0"/>
              </a:spcBef>
              <a:buClr>
                <a:srgbClr val="0000FF"/>
              </a:buClr>
              <a:buSzPct val="100000"/>
              <a:buNone/>
            </a:pPr>
            <a:endParaRPr lang="en-US" sz="2400" dirty="0" smtClean="0">
              <a:solidFill>
                <a:srgbClr val="0000FF"/>
              </a:solidFill>
              <a:latin typeface="Cambria" pitchFamily="18" charset="0"/>
              <a:cs typeface="Times New Roman" pitchFamily="18" charset="0"/>
            </a:endParaRPr>
          </a:p>
          <a:p>
            <a:pPr algn="just">
              <a:spcBef>
                <a:spcPts val="0"/>
              </a:spcBef>
              <a:buClr>
                <a:srgbClr val="0000FF"/>
              </a:buClr>
              <a:buSzPct val="100000"/>
              <a:buFont typeface="Wingdings" pitchFamily="2" charset="2"/>
              <a:buChar char="Ø"/>
            </a:pPr>
            <a:r>
              <a:rPr lang="en-US" sz="2400" dirty="0" smtClean="0">
                <a:solidFill>
                  <a:srgbClr val="0000FF"/>
                </a:solidFill>
                <a:latin typeface="Cambria" pitchFamily="18" charset="0"/>
                <a:cs typeface="Times New Roman" pitchFamily="18" charset="0"/>
              </a:rPr>
              <a:t>The </a:t>
            </a:r>
            <a:r>
              <a:rPr lang="en-US" sz="2400" dirty="0">
                <a:solidFill>
                  <a:srgbClr val="0000FF"/>
                </a:solidFill>
                <a:latin typeface="Cambria" pitchFamily="18" charset="0"/>
                <a:cs typeface="Times New Roman" pitchFamily="18" charset="0"/>
              </a:rPr>
              <a:t>Registration of Births </a:t>
            </a:r>
            <a:r>
              <a:rPr lang="en-US" sz="2400" dirty="0" smtClean="0">
                <a:solidFill>
                  <a:srgbClr val="0000FF"/>
                </a:solidFill>
                <a:latin typeface="Cambria" pitchFamily="18" charset="0"/>
                <a:cs typeface="Times New Roman" pitchFamily="18" charset="0"/>
              </a:rPr>
              <a:t>&amp; </a:t>
            </a:r>
            <a:r>
              <a:rPr lang="en-US" sz="2400" dirty="0">
                <a:solidFill>
                  <a:srgbClr val="0000FF"/>
                </a:solidFill>
                <a:latin typeface="Cambria" pitchFamily="18" charset="0"/>
                <a:cs typeface="Times New Roman" pitchFamily="18" charset="0"/>
              </a:rPr>
              <a:t>Deaths Act, 1969 </a:t>
            </a:r>
            <a:r>
              <a:rPr lang="en-US" sz="2400" dirty="0" smtClean="0">
                <a:solidFill>
                  <a:srgbClr val="0000FF"/>
                </a:solidFill>
                <a:latin typeface="Cambria" pitchFamily="18" charset="0"/>
                <a:cs typeface="Times New Roman" pitchFamily="18" charset="0"/>
              </a:rPr>
              <a:t>(RBD </a:t>
            </a:r>
            <a:r>
              <a:rPr lang="en-US" sz="2400" dirty="0">
                <a:solidFill>
                  <a:srgbClr val="0000FF"/>
                </a:solidFill>
                <a:latin typeface="Cambria" pitchFamily="18" charset="0"/>
                <a:cs typeface="Times New Roman" pitchFamily="18" charset="0"/>
              </a:rPr>
              <a:t>Act, 1969)</a:t>
            </a:r>
          </a:p>
          <a:p>
            <a:pPr algn="just">
              <a:spcBef>
                <a:spcPts val="0"/>
              </a:spcBef>
              <a:buClr>
                <a:srgbClr val="0000FF"/>
              </a:buClr>
              <a:buSzPct val="100000"/>
              <a:buFont typeface="Wingdings" pitchFamily="2" charset="2"/>
              <a:buChar char="Ø"/>
            </a:pPr>
            <a:endParaRPr lang="en-GB" sz="2400" dirty="0" smtClean="0">
              <a:solidFill>
                <a:srgbClr val="0000FF"/>
              </a:solidFill>
              <a:latin typeface="Cambria" pitchFamily="18" charset="0"/>
              <a:cs typeface="Times New Roman" pitchFamily="18" charset="0"/>
            </a:endParaRPr>
          </a:p>
          <a:p>
            <a:pPr marL="0" indent="0" algn="just">
              <a:spcBef>
                <a:spcPts val="0"/>
              </a:spcBef>
              <a:buClr>
                <a:srgbClr val="0000FF"/>
              </a:buClr>
              <a:buSzPct val="100000"/>
              <a:buNone/>
            </a:pPr>
            <a:endParaRPr lang="en-GB" sz="2400" dirty="0">
              <a:solidFill>
                <a:srgbClr val="0000FF"/>
              </a:solidFill>
              <a:latin typeface="Cambria" pitchFamily="18" charset="0"/>
              <a:cs typeface="Times New Roman" pitchFamily="18" charset="0"/>
            </a:endParaRPr>
          </a:p>
          <a:p>
            <a:pPr algn="just">
              <a:spcBef>
                <a:spcPts val="0"/>
              </a:spcBef>
              <a:buClr>
                <a:srgbClr val="0000FF"/>
              </a:buClr>
              <a:buSzPct val="100000"/>
              <a:buFont typeface="Wingdings" pitchFamily="2" charset="2"/>
              <a:buChar char="Ø"/>
            </a:pPr>
            <a:r>
              <a:rPr lang="en-GB" sz="2400" dirty="0">
                <a:solidFill>
                  <a:srgbClr val="0000FF"/>
                </a:solidFill>
                <a:latin typeface="Cambria" pitchFamily="18" charset="0"/>
                <a:cs typeface="Times New Roman" pitchFamily="18" charset="0"/>
              </a:rPr>
              <a:t>Salient features of the</a:t>
            </a:r>
            <a:r>
              <a:rPr lang="en-US" sz="2400" dirty="0">
                <a:solidFill>
                  <a:srgbClr val="0000FF"/>
                </a:solidFill>
                <a:latin typeface="Cambria" pitchFamily="18" charset="0"/>
                <a:cs typeface="Times New Roman" pitchFamily="18" charset="0"/>
              </a:rPr>
              <a:t> RBD Act, 1969</a:t>
            </a:r>
          </a:p>
          <a:p>
            <a:pPr algn="just">
              <a:spcBef>
                <a:spcPts val="0"/>
              </a:spcBef>
              <a:buClr>
                <a:srgbClr val="0000FF"/>
              </a:buClr>
              <a:buSzPct val="100000"/>
              <a:buFont typeface="Wingdings" pitchFamily="2" charset="2"/>
              <a:buChar char="Ø"/>
            </a:pPr>
            <a:endParaRPr lang="en-US" sz="2400" dirty="0" smtClean="0">
              <a:solidFill>
                <a:srgbClr val="0000FF"/>
              </a:solidFill>
              <a:latin typeface="Cambria" pitchFamily="18" charset="0"/>
            </a:endParaRPr>
          </a:p>
          <a:p>
            <a:pPr marL="0" indent="0" algn="just">
              <a:spcBef>
                <a:spcPts val="0"/>
              </a:spcBef>
              <a:buClr>
                <a:srgbClr val="0000FF"/>
              </a:buClr>
              <a:buSzPct val="100000"/>
              <a:buNone/>
            </a:pPr>
            <a:endParaRPr lang="en-US" sz="2400" dirty="0">
              <a:solidFill>
                <a:srgbClr val="0000FF"/>
              </a:solidFill>
              <a:latin typeface="Cambria" pitchFamily="18" charset="0"/>
            </a:endParaRPr>
          </a:p>
          <a:p>
            <a:pPr algn="just">
              <a:spcBef>
                <a:spcPts val="0"/>
              </a:spcBef>
              <a:buClr>
                <a:srgbClr val="0000FF"/>
              </a:buClr>
              <a:buSzPct val="100000"/>
              <a:buFont typeface="Wingdings" pitchFamily="2" charset="2"/>
              <a:buChar char="Ø"/>
            </a:pPr>
            <a:r>
              <a:rPr lang="en-US" sz="2400" dirty="0" smtClean="0">
                <a:solidFill>
                  <a:srgbClr val="0000FF"/>
                </a:solidFill>
                <a:latin typeface="Cambria" pitchFamily="18" charset="0"/>
              </a:rPr>
              <a:t>Roles and Responsibilities of registration functionaries</a:t>
            </a:r>
          </a:p>
          <a:p>
            <a:pPr algn="just">
              <a:spcBef>
                <a:spcPts val="0"/>
              </a:spcBef>
              <a:buClr>
                <a:srgbClr val="0000FF"/>
              </a:buClr>
              <a:buSzPct val="100000"/>
              <a:buFont typeface="Wingdings" pitchFamily="2" charset="2"/>
              <a:buChar char="Ø"/>
            </a:pPr>
            <a:endParaRPr lang="en-US" sz="2400" dirty="0" smtClean="0">
              <a:solidFill>
                <a:srgbClr val="0000FF"/>
              </a:solidFill>
              <a:latin typeface="Cambria" pitchFamily="18" charset="0"/>
              <a:cs typeface="Times New Roman" pitchFamily="18" charset="0"/>
            </a:endParaRPr>
          </a:p>
          <a:p>
            <a:pPr marL="0" indent="0" algn="just">
              <a:spcBef>
                <a:spcPts val="0"/>
              </a:spcBef>
              <a:buClr>
                <a:srgbClr val="0000FF"/>
              </a:buClr>
              <a:buSzPct val="100000"/>
              <a:buNone/>
            </a:pPr>
            <a:endParaRPr lang="en-US" sz="2400" dirty="0" smtClean="0">
              <a:solidFill>
                <a:srgbClr val="0000FF"/>
              </a:solidFill>
              <a:latin typeface="Cambria" pitchFamily="18" charset="0"/>
              <a:cs typeface="Times New Roman" pitchFamily="18" charset="0"/>
            </a:endParaRPr>
          </a:p>
          <a:p>
            <a:pPr algn="just">
              <a:spcBef>
                <a:spcPts val="0"/>
              </a:spcBef>
              <a:buClr>
                <a:srgbClr val="0000FF"/>
              </a:buClr>
              <a:buSzPct val="100000"/>
              <a:buFont typeface="Wingdings" pitchFamily="2" charset="2"/>
              <a:buChar char="Ø"/>
            </a:pPr>
            <a:r>
              <a:rPr lang="en-US" sz="2400" dirty="0" smtClean="0">
                <a:solidFill>
                  <a:srgbClr val="0000FF"/>
                </a:solidFill>
                <a:latin typeface="Cambria" pitchFamily="18" charset="0"/>
                <a:cs typeface="Times New Roman" pitchFamily="18" charset="0"/>
              </a:rPr>
              <a:t>Forms </a:t>
            </a:r>
            <a:r>
              <a:rPr lang="en-US" sz="2400" dirty="0">
                <a:solidFill>
                  <a:srgbClr val="0000FF"/>
                </a:solidFill>
                <a:latin typeface="Cambria" pitchFamily="18" charset="0"/>
                <a:cs typeface="Times New Roman" pitchFamily="18" charset="0"/>
              </a:rPr>
              <a:t>under the system of registration of births and deaths</a:t>
            </a:r>
          </a:p>
          <a:p>
            <a:pPr algn="just">
              <a:spcBef>
                <a:spcPts val="0"/>
              </a:spcBef>
              <a:buClr>
                <a:srgbClr val="0000FF"/>
              </a:buClr>
              <a:buSzPct val="100000"/>
              <a:buFont typeface="Wingdings" pitchFamily="2" charset="2"/>
              <a:buChar char="Ø"/>
            </a:pPr>
            <a:endParaRPr lang="en-US" sz="2400" dirty="0" smtClean="0">
              <a:solidFill>
                <a:srgbClr val="0000FF"/>
              </a:solidFill>
              <a:latin typeface="Cambria" pitchFamily="18" charset="0"/>
            </a:endParaRPr>
          </a:p>
          <a:p>
            <a:pPr marL="0" indent="0" algn="just">
              <a:spcBef>
                <a:spcPts val="0"/>
              </a:spcBef>
              <a:buClr>
                <a:srgbClr val="0000FF"/>
              </a:buClr>
              <a:buSzPct val="100000"/>
              <a:buNone/>
            </a:pPr>
            <a:endParaRPr lang="en-US" sz="2400" dirty="0">
              <a:solidFill>
                <a:srgbClr val="0000FF"/>
              </a:solidFill>
              <a:latin typeface="Cambria" pitchFamily="18" charset="0"/>
            </a:endParaRPr>
          </a:p>
          <a:p>
            <a:pPr marL="0" indent="0" algn="just">
              <a:spcBef>
                <a:spcPts val="0"/>
              </a:spcBef>
              <a:buClr>
                <a:srgbClr val="0000FF"/>
              </a:buClr>
              <a:buSzPct val="100000"/>
              <a:buNone/>
            </a:pPr>
            <a:endParaRPr lang="en-US" sz="2400" dirty="0">
              <a:solidFill>
                <a:srgbClr val="0000FF"/>
              </a:solidFill>
              <a:latin typeface="Cambria" pitchFamily="18" charset="0"/>
            </a:endParaRPr>
          </a:p>
          <a:p>
            <a:pPr marL="0" indent="0" algn="just">
              <a:spcBef>
                <a:spcPts val="0"/>
              </a:spcBef>
              <a:buClr>
                <a:srgbClr val="0000FF"/>
              </a:buClr>
              <a:buSzPct val="100000"/>
              <a:buNone/>
            </a:pPr>
            <a:endParaRPr lang="en-US" sz="2400" dirty="0" smtClean="0">
              <a:solidFill>
                <a:srgbClr val="0000FF"/>
              </a:solidFill>
              <a:latin typeface="Cambria" pitchFamily="18" charset="0"/>
            </a:endParaRPr>
          </a:p>
        </p:txBody>
      </p:sp>
    </p:spTree>
    <p:extLst>
      <p:ext uri="{BB962C8B-B14F-4D97-AF65-F5344CB8AC3E}">
        <p14:creationId xmlns:p14="http://schemas.microsoft.com/office/powerpoint/2010/main" val="3414951279"/>
      </p:ext>
    </p:extLst>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US" sz="3200" b="1" dirty="0" smtClean="0">
                <a:solidFill>
                  <a:srgbClr val="0000FF"/>
                </a:solidFill>
                <a:latin typeface="Cambria" pitchFamily="18" charset="0"/>
                <a:cs typeface="Times New Roman" pitchFamily="18" charset="0"/>
              </a:rPr>
              <a:t>Forms used under the revamped system of registration of births and deaths</a:t>
            </a:r>
            <a:endParaRPr lang="en-IN" sz="3200" b="1" dirty="0">
              <a:solidFill>
                <a:srgbClr val="0000FF"/>
              </a:solidFill>
              <a:latin typeface="Cambria" pitchFamily="18" charset="0"/>
            </a:endParaRPr>
          </a:p>
        </p:txBody>
      </p:sp>
      <p:sp>
        <p:nvSpPr>
          <p:cNvPr id="3" name="Content Placeholder 2"/>
          <p:cNvSpPr>
            <a:spLocks noGrp="1"/>
          </p:cNvSpPr>
          <p:nvPr>
            <p:ph idx="1"/>
          </p:nvPr>
        </p:nvSpPr>
        <p:spPr>
          <a:xfrm>
            <a:off x="457200" y="1484784"/>
            <a:ext cx="8229600" cy="5040560"/>
          </a:xfrm>
        </p:spPr>
        <p:txBody>
          <a:bodyPr>
            <a:normAutofit fontScale="92500"/>
          </a:bodyPr>
          <a:lstStyle/>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1:</a:t>
            </a:r>
            <a:r>
              <a:rPr lang="en-US" sz="3000" dirty="0" smtClean="0">
                <a:solidFill>
                  <a:srgbClr val="0000FF"/>
                </a:solidFill>
                <a:latin typeface="Cambria" pitchFamily="18" charset="0"/>
                <a:cs typeface="Arial" charset="0"/>
              </a:rPr>
              <a:t>	Birth Report Form;</a:t>
            </a: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1A:	</a:t>
            </a:r>
            <a:r>
              <a:rPr lang="en-US" sz="3000" dirty="0" smtClean="0">
                <a:solidFill>
                  <a:srgbClr val="0000FF"/>
                </a:solidFill>
                <a:latin typeface="Cambria" pitchFamily="18" charset="0"/>
                <a:cs typeface="Arial" charset="0"/>
              </a:rPr>
              <a:t>Birth Report for Adopted Child;</a:t>
            </a:r>
            <a:endParaRPr lang="en-US" sz="30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2:</a:t>
            </a:r>
            <a:r>
              <a:rPr lang="en-US" sz="3000" dirty="0" smtClean="0">
                <a:solidFill>
                  <a:srgbClr val="0000FF"/>
                </a:solidFill>
                <a:latin typeface="Cambria" pitchFamily="18" charset="0"/>
                <a:cs typeface="Arial" charset="0"/>
              </a:rPr>
              <a:t>	Death Report Form;</a:t>
            </a:r>
            <a:endParaRPr lang="en-US" sz="30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3:</a:t>
            </a:r>
            <a:r>
              <a:rPr lang="en-US" sz="3000" dirty="0" smtClean="0">
                <a:solidFill>
                  <a:srgbClr val="0000FF"/>
                </a:solidFill>
                <a:latin typeface="Cambria" pitchFamily="18" charset="0"/>
                <a:cs typeface="Arial" charset="0"/>
              </a:rPr>
              <a:t>	Still Birth Report Form;</a:t>
            </a:r>
            <a:endParaRPr lang="en-US" sz="30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4:</a:t>
            </a:r>
            <a:r>
              <a:rPr lang="en-US" sz="3000" dirty="0" smtClean="0">
                <a:solidFill>
                  <a:srgbClr val="0000FF"/>
                </a:solidFill>
                <a:latin typeface="Cambria" pitchFamily="18" charset="0"/>
                <a:cs typeface="Arial" charset="0"/>
              </a:rPr>
              <a:t>	For Medical Certification of Cause 			of Death (for Hospital Patients);</a:t>
            </a:r>
            <a:endParaRPr lang="en-US" sz="30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4A:</a:t>
            </a:r>
            <a:r>
              <a:rPr lang="en-US" sz="3000" dirty="0" smtClean="0">
                <a:solidFill>
                  <a:srgbClr val="0000FF"/>
                </a:solidFill>
                <a:latin typeface="Cambria" pitchFamily="18" charset="0"/>
                <a:cs typeface="Arial" charset="0"/>
              </a:rPr>
              <a:t>	For Medical Certification of Cause 			of Death (for Non-Institutional 			Deaths);</a:t>
            </a:r>
            <a:endParaRPr lang="en-US" sz="30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3000" b="1" dirty="0" smtClean="0">
                <a:solidFill>
                  <a:srgbClr val="0000FF"/>
                </a:solidFill>
                <a:latin typeface="Cambria" pitchFamily="18" charset="0"/>
                <a:cs typeface="Arial" charset="0"/>
              </a:rPr>
              <a:t>Form No. 5:</a:t>
            </a:r>
            <a:r>
              <a:rPr lang="en-US" sz="3000" dirty="0" smtClean="0">
                <a:solidFill>
                  <a:srgbClr val="0000FF"/>
                </a:solidFill>
                <a:latin typeface="Cambria" pitchFamily="18" charset="0"/>
                <a:cs typeface="Arial" charset="0"/>
              </a:rPr>
              <a:t>	Birth Certificate;	</a:t>
            </a:r>
            <a:endParaRPr lang="en-US" sz="3000" dirty="0" smtClean="0">
              <a:solidFill>
                <a:srgbClr val="0000FF"/>
              </a:solidFill>
              <a:latin typeface="Cambria" pitchFamily="18" charset="0"/>
              <a:cs typeface="Times New Roman" pitchFamily="18" charset="0"/>
            </a:endParaRPr>
          </a:p>
          <a:p>
            <a:endParaRPr lang="en-IN" dirty="0"/>
          </a:p>
        </p:txBody>
      </p:sp>
    </p:spTree>
    <p:extLst>
      <p:ext uri="{BB962C8B-B14F-4D97-AF65-F5344CB8AC3E}">
        <p14:creationId xmlns:p14="http://schemas.microsoft.com/office/powerpoint/2010/main" val="17924232"/>
      </p:ext>
    </p:extLst>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normAutofit/>
          </a:bodyPr>
          <a:lstStyle/>
          <a:p>
            <a:r>
              <a:rPr lang="en-US" sz="3200" dirty="0" smtClean="0">
                <a:solidFill>
                  <a:srgbClr val="0000FF"/>
                </a:solidFill>
                <a:latin typeface="Cambria" pitchFamily="18" charset="0"/>
                <a:cs typeface="Times New Roman" pitchFamily="18" charset="0"/>
              </a:rPr>
              <a:t>Forms used under the revamped system </a:t>
            </a:r>
            <a:r>
              <a:rPr lang="en-US" sz="2000" dirty="0" smtClean="0">
                <a:solidFill>
                  <a:srgbClr val="0000FF"/>
                </a:solidFill>
                <a:latin typeface="Cambria" pitchFamily="18" charset="0"/>
                <a:cs typeface="Times New Roman" pitchFamily="18" charset="0"/>
              </a:rPr>
              <a:t>contd..</a:t>
            </a:r>
            <a:endParaRPr lang="en-IN" dirty="0"/>
          </a:p>
        </p:txBody>
      </p:sp>
      <p:sp>
        <p:nvSpPr>
          <p:cNvPr id="3" name="Content Placeholder 2"/>
          <p:cNvSpPr>
            <a:spLocks noGrp="1"/>
          </p:cNvSpPr>
          <p:nvPr>
            <p:ph idx="1"/>
          </p:nvPr>
        </p:nvSpPr>
        <p:spPr>
          <a:xfrm>
            <a:off x="457200" y="1052736"/>
            <a:ext cx="8291264" cy="5616624"/>
          </a:xfrm>
        </p:spPr>
        <p:txBody>
          <a:bodyPr>
            <a:normAutofit/>
          </a:bodyPr>
          <a:lstStyle/>
          <a:p>
            <a:pPr algn="just">
              <a:buClr>
                <a:srgbClr val="0000FF"/>
              </a:buClr>
              <a:buFont typeface="Wingdings" pitchFamily="2" charset="2"/>
              <a:buChar char="Ø"/>
            </a:pPr>
            <a:r>
              <a:rPr lang="en-US" sz="2800" b="1" dirty="0">
                <a:solidFill>
                  <a:srgbClr val="0000FF"/>
                </a:solidFill>
                <a:latin typeface="Cambria" pitchFamily="18" charset="0"/>
                <a:cs typeface="Arial" charset="0"/>
              </a:rPr>
              <a:t>Form No. 6:</a:t>
            </a:r>
            <a:r>
              <a:rPr lang="en-US" sz="2800" dirty="0">
                <a:solidFill>
                  <a:srgbClr val="0000FF"/>
                </a:solidFill>
                <a:latin typeface="Cambria" pitchFamily="18" charset="0"/>
                <a:cs typeface="Arial" charset="0"/>
              </a:rPr>
              <a:t>	Death Certificate;</a:t>
            </a:r>
            <a:endParaRPr lang="en-US" sz="2800" dirty="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7:</a:t>
            </a:r>
            <a:r>
              <a:rPr lang="en-US" sz="2800" dirty="0" smtClean="0">
                <a:solidFill>
                  <a:srgbClr val="0000FF"/>
                </a:solidFill>
                <a:latin typeface="Cambria" pitchFamily="18" charset="0"/>
                <a:cs typeface="Arial" charset="0"/>
              </a:rPr>
              <a:t>	Birth Register;		</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8:</a:t>
            </a:r>
            <a:r>
              <a:rPr lang="en-US" sz="2800" dirty="0" smtClean="0">
                <a:solidFill>
                  <a:srgbClr val="0000FF"/>
                </a:solidFill>
                <a:latin typeface="Cambria" pitchFamily="18" charset="0"/>
                <a:cs typeface="Arial" charset="0"/>
              </a:rPr>
              <a:t>	Death Register;</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9:</a:t>
            </a:r>
            <a:r>
              <a:rPr lang="en-US" sz="2800" dirty="0" smtClean="0">
                <a:solidFill>
                  <a:srgbClr val="0000FF"/>
                </a:solidFill>
                <a:latin typeface="Cambria" pitchFamily="18" charset="0"/>
                <a:cs typeface="Arial" charset="0"/>
              </a:rPr>
              <a:t>	Still Birth Register;	</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10:</a:t>
            </a:r>
            <a:r>
              <a:rPr lang="en-US" sz="2800" dirty="0" smtClean="0">
                <a:solidFill>
                  <a:srgbClr val="0000FF"/>
                </a:solidFill>
                <a:latin typeface="Cambria" pitchFamily="18" charset="0"/>
                <a:cs typeface="Arial" charset="0"/>
              </a:rPr>
              <a:t>	Non–Availability Certificate;</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11:	</a:t>
            </a:r>
            <a:r>
              <a:rPr lang="en-US" sz="2800" dirty="0" smtClean="0">
                <a:solidFill>
                  <a:srgbClr val="0000FF"/>
                </a:solidFill>
                <a:latin typeface="Cambria" pitchFamily="18" charset="0"/>
                <a:cs typeface="Arial" charset="0"/>
              </a:rPr>
              <a:t>Summary Monthly Report of 				Births;</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Arial" charset="0"/>
              </a:rPr>
              <a:t>Form No. 12:</a:t>
            </a:r>
            <a:r>
              <a:rPr lang="en-US" sz="2800" dirty="0" smtClean="0">
                <a:solidFill>
                  <a:srgbClr val="0000FF"/>
                </a:solidFill>
                <a:latin typeface="Cambria" pitchFamily="18" charset="0"/>
                <a:cs typeface="Arial" charset="0"/>
              </a:rPr>
              <a:t>	Summary Monthly Report of 				Deaths;</a:t>
            </a:r>
            <a:endParaRPr lang="en-US" sz="2800" dirty="0" smtClean="0">
              <a:solidFill>
                <a:srgbClr val="0000FF"/>
              </a:solidFill>
              <a:latin typeface="Cambria" pitchFamily="18" charset="0"/>
              <a:cs typeface="Times New Roman" pitchFamily="18" charset="0"/>
            </a:endParaRPr>
          </a:p>
          <a:p>
            <a:pPr algn="just">
              <a:buClr>
                <a:srgbClr val="0000FF"/>
              </a:buClr>
              <a:buFont typeface="Wingdings" pitchFamily="2" charset="2"/>
              <a:buChar char="Ø"/>
            </a:pPr>
            <a:r>
              <a:rPr lang="en-US" sz="2800" b="1" dirty="0" smtClean="0">
                <a:solidFill>
                  <a:srgbClr val="0000FF"/>
                </a:solidFill>
                <a:latin typeface="Cambria" pitchFamily="18" charset="0"/>
                <a:cs typeface="Times New Roman" pitchFamily="18" charset="0"/>
              </a:rPr>
              <a:t>Form No. 13:</a:t>
            </a:r>
            <a:r>
              <a:rPr lang="en-US" sz="2800" dirty="0" smtClean="0">
                <a:solidFill>
                  <a:srgbClr val="0000FF"/>
                </a:solidFill>
                <a:latin typeface="Cambria" pitchFamily="18" charset="0"/>
                <a:cs typeface="Times New Roman" pitchFamily="18" charset="0"/>
              </a:rPr>
              <a:t>	Summary Monthly Report of Still 			Births. </a:t>
            </a:r>
          </a:p>
          <a:p>
            <a:pPr algn="just">
              <a:buNone/>
            </a:pPr>
            <a:endParaRPr lang="en-US" dirty="0" smtClean="0">
              <a:solidFill>
                <a:srgbClr val="0000FF"/>
              </a:solidFill>
              <a:latin typeface="Cambria" pitchFamily="18" charset="0"/>
              <a:cs typeface="Times New Roman" pitchFamily="18" charset="0"/>
            </a:endParaRPr>
          </a:p>
          <a:p>
            <a:endParaRPr lang="en-IN" dirty="0"/>
          </a:p>
        </p:txBody>
      </p:sp>
    </p:spTree>
    <p:extLst>
      <p:ext uri="{BB962C8B-B14F-4D97-AF65-F5344CB8AC3E}">
        <p14:creationId xmlns:p14="http://schemas.microsoft.com/office/powerpoint/2010/main" val="3092570649"/>
      </p:ext>
    </p:extLst>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000" b="1">
                <a:solidFill>
                  <a:srgbClr val="FF0000"/>
                </a:solidFill>
              </a:rPr>
              <a:t>Statistical Reporting System</a:t>
            </a:r>
          </a:p>
        </p:txBody>
      </p:sp>
      <p:sp>
        <p:nvSpPr>
          <p:cNvPr id="143363" name="Rectangle 3"/>
          <p:cNvSpPr>
            <a:spLocks noChangeArrowheads="1"/>
          </p:cNvSpPr>
          <p:nvPr/>
        </p:nvSpPr>
        <p:spPr bwMode="auto">
          <a:xfrm>
            <a:off x="0" y="609600"/>
            <a:ext cx="3276600" cy="6248400"/>
          </a:xfrm>
          <a:prstGeom prst="rect">
            <a:avLst/>
          </a:prstGeom>
          <a:solidFill>
            <a:srgbClr val="F1ABE5"/>
          </a:solidFill>
          <a:ln w="9525">
            <a:noFill/>
            <a:miter lim="800000"/>
            <a:headEnd/>
            <a:tailEnd/>
          </a:ln>
          <a:effectLst>
            <a:outerShdw dist="56796" dir="3806097" algn="ctr" rotWithShape="0">
              <a:schemeClr val="bg2"/>
            </a:outerShdw>
          </a:effectLst>
        </p:spPr>
        <p:txBody>
          <a:bodyPr wrap="none" anchor="ctr"/>
          <a:lstStyle/>
          <a:p>
            <a:pPr>
              <a:defRPr/>
            </a:pPr>
            <a:endParaRPr lang="en-IN" dirty="0">
              <a:latin typeface="Cambria" panose="02040503050406030204" pitchFamily="18" charset="0"/>
            </a:endParaRPr>
          </a:p>
        </p:txBody>
      </p:sp>
      <p:sp>
        <p:nvSpPr>
          <p:cNvPr id="143364" name="Rectangle 4"/>
          <p:cNvSpPr>
            <a:spLocks noChangeArrowheads="1"/>
          </p:cNvSpPr>
          <p:nvPr/>
        </p:nvSpPr>
        <p:spPr bwMode="auto">
          <a:xfrm>
            <a:off x="3276600" y="609600"/>
            <a:ext cx="5867400" cy="6248400"/>
          </a:xfrm>
          <a:prstGeom prst="rect">
            <a:avLst/>
          </a:prstGeom>
          <a:solidFill>
            <a:srgbClr val="4ED858"/>
          </a:solidFill>
          <a:ln w="9525">
            <a:noFill/>
            <a:miter lim="800000"/>
            <a:headEnd/>
            <a:tailEnd/>
          </a:ln>
          <a:effectLst>
            <a:outerShdw dist="35921" dir="18900000" algn="ctr" rotWithShape="0">
              <a:schemeClr val="bg2"/>
            </a:outerShdw>
          </a:effectLst>
        </p:spPr>
        <p:txBody>
          <a:bodyPr wrap="none" anchor="ctr"/>
          <a:lstStyle/>
          <a:p>
            <a:pPr algn="ctr">
              <a:defRPr/>
            </a:pPr>
            <a:endParaRPr lang="en-US" sz="1800" dirty="0">
              <a:latin typeface="Cambria" panose="02040503050406030204" pitchFamily="18" charset="0"/>
            </a:endParaRPr>
          </a:p>
        </p:txBody>
      </p:sp>
      <p:sp>
        <p:nvSpPr>
          <p:cNvPr id="13317" name="Rectangle 5"/>
          <p:cNvSpPr>
            <a:spLocks noChangeArrowheads="1"/>
          </p:cNvSpPr>
          <p:nvPr/>
        </p:nvSpPr>
        <p:spPr bwMode="auto">
          <a:xfrm>
            <a:off x="381000" y="1295400"/>
            <a:ext cx="2590800" cy="533400"/>
          </a:xfrm>
          <a:prstGeom prst="rect">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Registrar</a:t>
            </a:r>
          </a:p>
        </p:txBody>
      </p:sp>
      <p:sp>
        <p:nvSpPr>
          <p:cNvPr id="13318" name="Rectangle 6"/>
          <p:cNvSpPr>
            <a:spLocks noChangeArrowheads="1"/>
          </p:cNvSpPr>
          <p:nvPr/>
        </p:nvSpPr>
        <p:spPr bwMode="auto">
          <a:xfrm>
            <a:off x="4572000" y="1295400"/>
            <a:ext cx="3200400" cy="6096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Monthly Statements on</a:t>
            </a:r>
          </a:p>
          <a:p>
            <a:pPr algn="ctr" eaLnBrk="1" hangingPunct="1"/>
            <a:r>
              <a:rPr lang="en-US" altLang="en-US" sz="1800" b="1">
                <a:solidFill>
                  <a:srgbClr val="FFFFFF"/>
                </a:solidFill>
                <a:latin typeface="Arial" charset="0"/>
              </a:rPr>
              <a:t>registered births and deaths</a:t>
            </a:r>
          </a:p>
        </p:txBody>
      </p:sp>
      <p:sp>
        <p:nvSpPr>
          <p:cNvPr id="13319" name="Rectangle 7"/>
          <p:cNvSpPr>
            <a:spLocks noChangeArrowheads="1"/>
          </p:cNvSpPr>
          <p:nvPr/>
        </p:nvSpPr>
        <p:spPr bwMode="auto">
          <a:xfrm>
            <a:off x="381000" y="2514600"/>
            <a:ext cx="2590800" cy="533400"/>
          </a:xfrm>
          <a:prstGeom prst="rect">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District Registrar</a:t>
            </a:r>
          </a:p>
        </p:txBody>
      </p:sp>
      <p:sp>
        <p:nvSpPr>
          <p:cNvPr id="13320" name="Rectangle 8"/>
          <p:cNvSpPr>
            <a:spLocks noChangeArrowheads="1"/>
          </p:cNvSpPr>
          <p:nvPr/>
        </p:nvSpPr>
        <p:spPr bwMode="auto">
          <a:xfrm>
            <a:off x="4572000" y="2362200"/>
            <a:ext cx="3733800" cy="8382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Consolidated monthly returns on</a:t>
            </a:r>
          </a:p>
          <a:p>
            <a:pPr algn="ctr" eaLnBrk="1" hangingPunct="1"/>
            <a:r>
              <a:rPr lang="en-US" altLang="en-US" sz="1800" b="1">
                <a:solidFill>
                  <a:srgbClr val="FFFFFF"/>
                </a:solidFill>
                <a:latin typeface="Arial" charset="0"/>
              </a:rPr>
              <a:t>registered births and deaths</a:t>
            </a:r>
          </a:p>
          <a:p>
            <a:pPr algn="ctr" eaLnBrk="1" hangingPunct="1"/>
            <a:r>
              <a:rPr lang="en-US" altLang="en-US" sz="1800" b="1">
                <a:solidFill>
                  <a:srgbClr val="FFFFFF"/>
                </a:solidFill>
                <a:latin typeface="Arial" charset="0"/>
              </a:rPr>
              <a:t>for the district</a:t>
            </a:r>
          </a:p>
        </p:txBody>
      </p:sp>
      <p:sp>
        <p:nvSpPr>
          <p:cNvPr id="13321" name="Rectangle 9"/>
          <p:cNvSpPr>
            <a:spLocks noChangeArrowheads="1"/>
          </p:cNvSpPr>
          <p:nvPr/>
        </p:nvSpPr>
        <p:spPr bwMode="auto">
          <a:xfrm>
            <a:off x="4572000" y="3886200"/>
            <a:ext cx="4191000" cy="6096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FFFF"/>
                </a:solidFill>
                <a:latin typeface="Arial" charset="0"/>
              </a:rPr>
              <a:t>Annual Statistical Report</a:t>
            </a:r>
          </a:p>
          <a:p>
            <a:pPr eaLnBrk="1" hangingPunct="1"/>
            <a:r>
              <a:rPr lang="en-US" altLang="en-US" sz="1800" b="1">
                <a:solidFill>
                  <a:srgbClr val="FFFFFF"/>
                </a:solidFill>
                <a:latin typeface="Arial" charset="0"/>
              </a:rPr>
              <a:t>Annual Report on working of the Act</a:t>
            </a:r>
          </a:p>
        </p:txBody>
      </p:sp>
      <p:sp>
        <p:nvSpPr>
          <p:cNvPr id="13322" name="Rectangle 10"/>
          <p:cNvSpPr>
            <a:spLocks noChangeArrowheads="1"/>
          </p:cNvSpPr>
          <p:nvPr/>
        </p:nvSpPr>
        <p:spPr bwMode="auto">
          <a:xfrm>
            <a:off x="381000" y="3962400"/>
            <a:ext cx="2590800" cy="533400"/>
          </a:xfrm>
          <a:prstGeom prst="rect">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Chief Registrar</a:t>
            </a:r>
          </a:p>
        </p:txBody>
      </p:sp>
      <p:sp>
        <p:nvSpPr>
          <p:cNvPr id="13323" name="Rectangle 11"/>
          <p:cNvSpPr>
            <a:spLocks noChangeArrowheads="1"/>
          </p:cNvSpPr>
          <p:nvPr/>
        </p:nvSpPr>
        <p:spPr bwMode="auto">
          <a:xfrm>
            <a:off x="381000" y="5410200"/>
            <a:ext cx="2590800" cy="533400"/>
          </a:xfrm>
          <a:prstGeom prst="rect">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Registrar General, India</a:t>
            </a:r>
          </a:p>
        </p:txBody>
      </p:sp>
      <p:sp>
        <p:nvSpPr>
          <p:cNvPr id="13324" name="Rectangle 12"/>
          <p:cNvSpPr>
            <a:spLocks noChangeArrowheads="1"/>
          </p:cNvSpPr>
          <p:nvPr/>
        </p:nvSpPr>
        <p:spPr bwMode="auto">
          <a:xfrm>
            <a:off x="3505200" y="5867400"/>
            <a:ext cx="2362200" cy="9144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FFFF"/>
                </a:solidFill>
                <a:latin typeface="Arial" charset="0"/>
              </a:rPr>
              <a:t>Annual Report on </a:t>
            </a:r>
          </a:p>
          <a:p>
            <a:pPr eaLnBrk="1" hangingPunct="1"/>
            <a:r>
              <a:rPr lang="en-US" altLang="en-US" sz="1800" b="1">
                <a:solidFill>
                  <a:srgbClr val="FFFFFF"/>
                </a:solidFill>
                <a:latin typeface="Arial" charset="0"/>
              </a:rPr>
              <a:t>working of the Act</a:t>
            </a:r>
          </a:p>
        </p:txBody>
      </p:sp>
      <p:sp>
        <p:nvSpPr>
          <p:cNvPr id="13325" name="Line 13"/>
          <p:cNvSpPr>
            <a:spLocks noChangeShapeType="1"/>
          </p:cNvSpPr>
          <p:nvPr/>
        </p:nvSpPr>
        <p:spPr bwMode="auto">
          <a:xfrm>
            <a:off x="2971800" y="1447800"/>
            <a:ext cx="15240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Line 14"/>
          <p:cNvSpPr>
            <a:spLocks noChangeShapeType="1"/>
          </p:cNvSpPr>
          <p:nvPr/>
        </p:nvSpPr>
        <p:spPr bwMode="auto">
          <a:xfrm flipH="1">
            <a:off x="2971800" y="1752600"/>
            <a:ext cx="1524000" cy="838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7" name="Line 15"/>
          <p:cNvSpPr>
            <a:spLocks noChangeShapeType="1"/>
          </p:cNvSpPr>
          <p:nvPr/>
        </p:nvSpPr>
        <p:spPr bwMode="auto">
          <a:xfrm>
            <a:off x="2971800" y="2819400"/>
            <a:ext cx="1600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Line 16"/>
          <p:cNvSpPr>
            <a:spLocks noChangeShapeType="1"/>
          </p:cNvSpPr>
          <p:nvPr/>
        </p:nvSpPr>
        <p:spPr bwMode="auto">
          <a:xfrm flipV="1">
            <a:off x="3048000" y="5105400"/>
            <a:ext cx="2514600" cy="381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9" name="Line 17"/>
          <p:cNvSpPr>
            <a:spLocks noChangeShapeType="1"/>
          </p:cNvSpPr>
          <p:nvPr/>
        </p:nvSpPr>
        <p:spPr bwMode="auto">
          <a:xfrm flipH="1">
            <a:off x="2971800" y="3048000"/>
            <a:ext cx="1524000" cy="838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0" name="Line 18"/>
          <p:cNvSpPr>
            <a:spLocks noChangeShapeType="1"/>
          </p:cNvSpPr>
          <p:nvPr/>
        </p:nvSpPr>
        <p:spPr bwMode="auto">
          <a:xfrm>
            <a:off x="2971800" y="4038600"/>
            <a:ext cx="1600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1" name="Line 19"/>
          <p:cNvSpPr>
            <a:spLocks noChangeShapeType="1"/>
          </p:cNvSpPr>
          <p:nvPr/>
        </p:nvSpPr>
        <p:spPr bwMode="auto">
          <a:xfrm flipH="1">
            <a:off x="3048000" y="4419600"/>
            <a:ext cx="14478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2" name="Oval 20"/>
          <p:cNvSpPr>
            <a:spLocks noChangeArrowheads="1"/>
          </p:cNvSpPr>
          <p:nvPr/>
        </p:nvSpPr>
        <p:spPr bwMode="auto">
          <a:xfrm>
            <a:off x="5638800" y="4648200"/>
            <a:ext cx="3200400" cy="1295400"/>
          </a:xfrm>
          <a:prstGeom prst="ellipse">
            <a:avLst/>
          </a:prstGeom>
          <a:solidFill>
            <a:srgbClr val="FBFB1F"/>
          </a:solidFill>
          <a:ln>
            <a:noFill/>
          </a:ln>
          <a:effectLst>
            <a:prstShdw prst="shdw17" dist="68392" dir="4091915">
              <a:srgbClr val="979713"/>
            </a:prstShdw>
          </a:effectLst>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000000"/>
                </a:solidFill>
                <a:latin typeface="Arial" charset="0"/>
              </a:rPr>
              <a:t>Annual Statistical Report</a:t>
            </a:r>
          </a:p>
          <a:p>
            <a:pPr algn="ctr" eaLnBrk="1" hangingPunct="1"/>
            <a:r>
              <a:rPr lang="en-US" altLang="en-US" sz="1800" b="1">
                <a:solidFill>
                  <a:srgbClr val="000000"/>
                </a:solidFill>
                <a:latin typeface="Arial" charset="0"/>
              </a:rPr>
              <a:t>    -Vital Statistics of India</a:t>
            </a:r>
          </a:p>
        </p:txBody>
      </p:sp>
      <p:sp>
        <p:nvSpPr>
          <p:cNvPr id="13333" name="Oval 21"/>
          <p:cNvSpPr>
            <a:spLocks noChangeArrowheads="1"/>
          </p:cNvSpPr>
          <p:nvPr/>
        </p:nvSpPr>
        <p:spPr bwMode="auto">
          <a:xfrm>
            <a:off x="609600" y="6248400"/>
            <a:ext cx="2133600" cy="609600"/>
          </a:xfrm>
          <a:prstGeom prst="ellipse">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Govt. of India</a:t>
            </a:r>
          </a:p>
        </p:txBody>
      </p:sp>
      <p:sp>
        <p:nvSpPr>
          <p:cNvPr id="13334" name="Oval 22"/>
          <p:cNvSpPr>
            <a:spLocks noChangeArrowheads="1"/>
          </p:cNvSpPr>
          <p:nvPr/>
        </p:nvSpPr>
        <p:spPr bwMode="auto">
          <a:xfrm>
            <a:off x="762000" y="4648200"/>
            <a:ext cx="2133600" cy="609600"/>
          </a:xfrm>
          <a:prstGeom prst="ellipse">
            <a:avLst/>
          </a:prstGeom>
          <a:solidFill>
            <a:srgbClr val="000066"/>
          </a:solidFill>
          <a:ln>
            <a:noFill/>
          </a:ln>
          <a:effectLst>
            <a:prstShdw prst="shdw17" dist="68392" dir="4091915">
              <a:srgbClr val="00003D"/>
            </a:prstShdw>
          </a:effectLst>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solidFill>
                  <a:srgbClr val="FFFFFF"/>
                </a:solidFill>
                <a:latin typeface="Arial" charset="0"/>
              </a:rPr>
              <a:t>State Govt. </a:t>
            </a:r>
          </a:p>
        </p:txBody>
      </p:sp>
      <p:sp>
        <p:nvSpPr>
          <p:cNvPr id="13335" name="Line 23"/>
          <p:cNvSpPr>
            <a:spLocks noChangeShapeType="1"/>
          </p:cNvSpPr>
          <p:nvPr/>
        </p:nvSpPr>
        <p:spPr bwMode="auto">
          <a:xfrm flipH="1">
            <a:off x="3124200" y="4419600"/>
            <a:ext cx="1371600" cy="990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6" name="Line 24"/>
          <p:cNvSpPr>
            <a:spLocks noChangeShapeType="1"/>
          </p:cNvSpPr>
          <p:nvPr/>
        </p:nvSpPr>
        <p:spPr bwMode="auto">
          <a:xfrm>
            <a:off x="3048000" y="5791200"/>
            <a:ext cx="38100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7" name="Line 25"/>
          <p:cNvSpPr>
            <a:spLocks noChangeShapeType="1"/>
          </p:cNvSpPr>
          <p:nvPr/>
        </p:nvSpPr>
        <p:spPr bwMode="auto">
          <a:xfrm flipH="1">
            <a:off x="2819400" y="6324600"/>
            <a:ext cx="609600" cy="76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12171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856984" cy="584775"/>
          </a:xfrm>
          <a:prstGeom prst="rect">
            <a:avLst/>
          </a:prstGeom>
          <a:noFill/>
        </p:spPr>
        <p:txBody>
          <a:bodyPr wrap="square" rtlCol="0">
            <a:spAutoFit/>
          </a:bodyPr>
          <a:lstStyle/>
          <a:p>
            <a:pPr algn="ctr"/>
            <a:r>
              <a:rPr lang="en-US" sz="3200" b="1" dirty="0" smtClean="0">
                <a:solidFill>
                  <a:srgbClr val="0000FF"/>
                </a:solidFill>
                <a:latin typeface="Cambria" panose="02040503050406030204" pitchFamily="18" charset="0"/>
              </a:rPr>
              <a:t>Sources of data on Vital Statistics in India</a:t>
            </a:r>
            <a:endParaRPr lang="en-US" sz="3200" b="1" dirty="0">
              <a:solidFill>
                <a:srgbClr val="0000FF"/>
              </a:solidFill>
              <a:latin typeface="Cambria" panose="02040503050406030204" pitchFamily="18" charset="0"/>
            </a:endParaRPr>
          </a:p>
        </p:txBody>
      </p:sp>
      <p:sp>
        <p:nvSpPr>
          <p:cNvPr id="3" name="Rectangle 1"/>
          <p:cNvSpPr>
            <a:spLocks noChangeArrowheads="1"/>
          </p:cNvSpPr>
          <p:nvPr/>
        </p:nvSpPr>
        <p:spPr bwMode="auto">
          <a:xfrm>
            <a:off x="180020" y="890712"/>
            <a:ext cx="885647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3200" b="0" i="0" u="none" strike="noStrike" cap="none" normalizeH="0" baseline="0" dirty="0" smtClean="0">
                <a:ln>
                  <a:noFill/>
                </a:ln>
                <a:solidFill>
                  <a:srgbClr val="0000FF"/>
                </a:solidFill>
                <a:effectLst/>
                <a:latin typeface="Cambria" pitchFamily="18" charset="0"/>
                <a:ea typeface="Times New Roman" pitchFamily="18" charset="0"/>
                <a:cs typeface="Times New Roman" pitchFamily="18" charset="0"/>
              </a:rPr>
              <a:t>In India, the vital statistics are mainly generated through:</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rgbClr val="0000FF"/>
              </a:solidFill>
              <a:effectLst/>
              <a:latin typeface="Cambria" panose="02040503050406030204" pitchFamily="18" charset="0"/>
              <a:cs typeface="Arial" pitchFamily="34" charset="0"/>
            </a:endParaRPr>
          </a:p>
          <a:p>
            <a:pPr marL="457200" lvl="0" indent="-457200" algn="just" eaLnBrk="0" fontAlgn="base" hangingPunct="0">
              <a:spcBef>
                <a:spcPct val="0"/>
              </a:spcBef>
              <a:spcAft>
                <a:spcPct val="0"/>
              </a:spcAft>
              <a:buFont typeface="Arial" panose="020B0604020202020204" pitchFamily="34" charset="0"/>
              <a:buChar char="•"/>
            </a:pPr>
            <a:r>
              <a:rPr lang="en-GB" altLang="en-US" sz="3200" dirty="0">
                <a:solidFill>
                  <a:srgbClr val="0000FF"/>
                </a:solidFill>
                <a:latin typeface="Cambria" pitchFamily="18" charset="0"/>
                <a:ea typeface="Times New Roman" pitchFamily="18" charset="0"/>
                <a:cs typeface="Times New Roman" pitchFamily="18" charset="0"/>
              </a:rPr>
              <a:t>Population Census- </a:t>
            </a:r>
            <a:r>
              <a:rPr lang="en-GB" altLang="en-US" sz="3200" dirty="0" smtClean="0">
                <a:solidFill>
                  <a:srgbClr val="0000FF"/>
                </a:solidFill>
                <a:latin typeface="Cambria" pitchFamily="18" charset="0"/>
                <a:ea typeface="Times New Roman" pitchFamily="18" charset="0"/>
                <a:cs typeface="Times New Roman" pitchFamily="18" charset="0"/>
              </a:rPr>
              <a:t>Decadal Process</a:t>
            </a:r>
          </a:p>
          <a:p>
            <a:pPr lvl="0" algn="just" eaLnBrk="0" fontAlgn="base" hangingPunct="0">
              <a:spcBef>
                <a:spcPct val="0"/>
              </a:spcBef>
              <a:spcAft>
                <a:spcPct val="0"/>
              </a:spcAft>
            </a:pPr>
            <a:endParaRPr kumimoji="0" lang="en-GB" altLang="en-US" sz="3200" b="0" i="0" u="none" strike="noStrike" cap="none" normalizeH="0" baseline="0" dirty="0" smtClean="0">
              <a:ln>
                <a:noFill/>
              </a:ln>
              <a:solidFill>
                <a:srgbClr val="0000FF"/>
              </a:solidFill>
              <a:effectLst/>
              <a:latin typeface="Cambria" pitchFamily="18" charset="0"/>
              <a:ea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3200" b="0" i="0" u="none" strike="noStrike" cap="none" normalizeH="0" baseline="0" dirty="0" smtClean="0">
                <a:ln>
                  <a:noFill/>
                </a:ln>
                <a:solidFill>
                  <a:srgbClr val="0000FF"/>
                </a:solidFill>
                <a:effectLst/>
                <a:latin typeface="Cambria" pitchFamily="18" charset="0"/>
                <a:ea typeface="Times New Roman" pitchFamily="18" charset="0"/>
                <a:cs typeface="Times New Roman" pitchFamily="18" charset="0"/>
              </a:rPr>
              <a:t>Civil Registration System</a:t>
            </a:r>
          </a:p>
          <a:p>
            <a:pPr marR="0" lvl="0" algn="just" defTabSz="914400" rtl="0" eaLnBrk="0" fontAlgn="base" latinLnBrk="0" hangingPunct="0">
              <a:lnSpc>
                <a:spcPct val="100000"/>
              </a:lnSpc>
              <a:spcBef>
                <a:spcPct val="0"/>
              </a:spcBef>
              <a:spcAft>
                <a:spcPct val="0"/>
              </a:spcAft>
              <a:buClrTx/>
              <a:buSzTx/>
              <a:tabLst/>
            </a:pPr>
            <a:endParaRPr kumimoji="0" lang="en-GB" altLang="en-US" sz="3200" b="0" i="0" u="none" strike="noStrike" cap="none" normalizeH="0" baseline="0" dirty="0" smtClean="0">
              <a:ln>
                <a:noFill/>
              </a:ln>
              <a:solidFill>
                <a:srgbClr val="0000FF"/>
              </a:solidFill>
              <a:effectLst/>
              <a:latin typeface="Cambria" pitchFamily="18" charset="0"/>
              <a:ea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3200" dirty="0" smtClean="0">
                <a:solidFill>
                  <a:srgbClr val="0000FF"/>
                </a:solidFill>
                <a:latin typeface="Cambria" pitchFamily="18" charset="0"/>
                <a:ea typeface="Times New Roman" pitchFamily="18" charset="0"/>
                <a:cs typeface="Times New Roman" pitchFamily="18" charset="0"/>
              </a:rPr>
              <a:t>Sample Registration System (a demographic survey)</a:t>
            </a:r>
          </a:p>
          <a:p>
            <a:pPr marR="0" lvl="0" algn="just" defTabSz="914400" rtl="0" eaLnBrk="0" fontAlgn="base" latinLnBrk="0" hangingPunct="0">
              <a:lnSpc>
                <a:spcPct val="100000"/>
              </a:lnSpc>
              <a:spcBef>
                <a:spcPct val="0"/>
              </a:spcBef>
              <a:spcAft>
                <a:spcPct val="0"/>
              </a:spcAft>
              <a:buClrTx/>
              <a:buSzTx/>
              <a:tabLst/>
            </a:pPr>
            <a:endParaRPr kumimoji="0" lang="en-GB" altLang="en-US" sz="3200" b="0" i="0" u="none" strike="noStrike" cap="none" normalizeH="0" baseline="0" dirty="0" smtClean="0">
              <a:ln>
                <a:noFill/>
              </a:ln>
              <a:solidFill>
                <a:srgbClr val="0000FF"/>
              </a:solidFill>
              <a:effectLst/>
              <a:latin typeface="Cambria"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3546317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idx="1"/>
          </p:nvPr>
        </p:nvSpPr>
        <p:spPr>
          <a:xfrm>
            <a:off x="395536" y="1268760"/>
            <a:ext cx="8496944" cy="4903440"/>
          </a:xfrm>
        </p:spPr>
        <p:txBody>
          <a:bodyPr>
            <a:normAutofit/>
          </a:bodyPr>
          <a:lstStyle/>
          <a:p>
            <a:pPr marL="569913" lvl="1" indent="-569913" algn="just">
              <a:buSzPct val="80000"/>
              <a:buFont typeface="Wingdings 2"/>
              <a:buChar char=""/>
              <a:defRPr/>
            </a:pPr>
            <a:r>
              <a:rPr lang="en-US" dirty="0" smtClean="0">
                <a:solidFill>
                  <a:srgbClr val="0000FF"/>
                </a:solidFill>
                <a:latin typeface="Cambria" panose="02040503050406030204" pitchFamily="18" charset="0"/>
              </a:rPr>
              <a:t>The population census is the most comprehensive source of basic demographic characteristics providing data on size, structure and growth of population even for smaller administrative areas. </a:t>
            </a:r>
          </a:p>
          <a:p>
            <a:pPr marL="169863" indent="-169863" algn="just" eaLnBrk="1" fontAlgn="auto" hangingPunct="1">
              <a:spcAft>
                <a:spcPts val="0"/>
              </a:spcAft>
              <a:buSzPct val="80000"/>
              <a:buFont typeface="Wingdings 2"/>
              <a:buNone/>
              <a:defRPr/>
            </a:pPr>
            <a:endParaRPr lang="en-US" dirty="0" smtClean="0">
              <a:solidFill>
                <a:srgbClr val="0000FF"/>
              </a:solidFill>
              <a:latin typeface="Cambria" panose="02040503050406030204" pitchFamily="18" charset="0"/>
            </a:endParaRPr>
          </a:p>
          <a:p>
            <a:pPr marL="673100" lvl="1" indent="-673100" algn="just">
              <a:buSzPct val="80000"/>
              <a:buFont typeface="Wingdings 2"/>
              <a:buChar char=""/>
              <a:defRPr/>
            </a:pPr>
            <a:r>
              <a:rPr lang="en-US" dirty="0" smtClean="0">
                <a:solidFill>
                  <a:srgbClr val="0000FF"/>
                </a:solidFill>
                <a:latin typeface="Cambria" panose="02040503050406030204" pitchFamily="18" charset="0"/>
              </a:rPr>
              <a:t>It is a decadal operations. Hence, does not provide information on growth of population and related demographic variables on yearly basis.</a:t>
            </a:r>
          </a:p>
          <a:p>
            <a:pPr marL="169863" indent="-169863" algn="just" eaLnBrk="1" fontAlgn="auto" hangingPunct="1">
              <a:spcAft>
                <a:spcPts val="0"/>
              </a:spcAft>
              <a:buSzPct val="80000"/>
              <a:buFont typeface="Wingdings 2"/>
              <a:buChar char=""/>
              <a:defRPr/>
            </a:pPr>
            <a:endParaRPr lang="en-US" dirty="0" smtClean="0">
              <a:solidFill>
                <a:srgbClr val="0000FF"/>
              </a:solidFill>
              <a:latin typeface="Cambria" panose="02040503050406030204" pitchFamily="18" charset="0"/>
            </a:endParaRPr>
          </a:p>
        </p:txBody>
      </p:sp>
      <p:sp>
        <p:nvSpPr>
          <p:cNvPr id="1229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E00EB3C-C12D-4EBB-9673-845877FB3E13}" type="slidenum">
              <a:rPr lang="en-US" altLang="en-US" smtClean="0">
                <a:solidFill>
                  <a:schemeClr val="tx2"/>
                </a:solidFill>
              </a:rPr>
              <a:pPr eaLnBrk="1" hangingPunct="1"/>
              <a:t>24</a:t>
            </a:fld>
            <a:endParaRPr lang="en-US" altLang="en-US" smtClean="0">
              <a:solidFill>
                <a:schemeClr val="tx2"/>
              </a:solidFill>
            </a:endParaRPr>
          </a:p>
        </p:txBody>
      </p:sp>
      <p:sp>
        <p:nvSpPr>
          <p:cNvPr id="2" name="TextBox 1"/>
          <p:cNvSpPr txBox="1"/>
          <p:nvPr/>
        </p:nvSpPr>
        <p:spPr>
          <a:xfrm>
            <a:off x="395536" y="332656"/>
            <a:ext cx="8280920" cy="584775"/>
          </a:xfrm>
          <a:prstGeom prst="rect">
            <a:avLst/>
          </a:prstGeom>
          <a:noFill/>
        </p:spPr>
        <p:txBody>
          <a:bodyPr wrap="square" rtlCol="0">
            <a:spAutoFit/>
          </a:bodyPr>
          <a:lstStyle/>
          <a:p>
            <a:pPr algn="ctr"/>
            <a:r>
              <a:rPr lang="en-US" sz="3200" b="1" dirty="0">
                <a:solidFill>
                  <a:srgbClr val="0000FF"/>
                </a:solidFill>
                <a:latin typeface="Cambria" panose="02040503050406030204" pitchFamily="18" charset="0"/>
              </a:rPr>
              <a:t>Population </a:t>
            </a:r>
            <a:r>
              <a:rPr lang="en-US" sz="3200" b="1" dirty="0" smtClean="0">
                <a:solidFill>
                  <a:srgbClr val="0000FF"/>
                </a:solidFill>
                <a:latin typeface="Cambria" panose="02040503050406030204" pitchFamily="18" charset="0"/>
              </a:rPr>
              <a:t>Census</a:t>
            </a:r>
            <a:endParaRPr lang="en-US" sz="3200" b="1" dirty="0">
              <a:solidFill>
                <a:srgbClr val="0000FF"/>
              </a:solidFill>
              <a:latin typeface="Cambria" panose="02040503050406030204" pitchFamily="18" charset="0"/>
            </a:endParaRPr>
          </a:p>
        </p:txBody>
      </p:sp>
    </p:spTree>
    <p:extLst>
      <p:ext uri="{BB962C8B-B14F-4D97-AF65-F5344CB8AC3E}">
        <p14:creationId xmlns:p14="http://schemas.microsoft.com/office/powerpoint/2010/main" val="3034804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856984" cy="492443"/>
          </a:xfrm>
          <a:prstGeom prst="rect">
            <a:avLst/>
          </a:prstGeom>
          <a:noFill/>
        </p:spPr>
        <p:txBody>
          <a:bodyPr wrap="square" rtlCol="0">
            <a:spAutoFit/>
          </a:bodyPr>
          <a:lstStyle/>
          <a:p>
            <a:pPr algn="ctr"/>
            <a:r>
              <a:rPr lang="en-US" sz="2600" b="1" dirty="0" smtClean="0">
                <a:solidFill>
                  <a:srgbClr val="0000FF"/>
                </a:solidFill>
                <a:latin typeface="Cambria" panose="02040503050406030204" pitchFamily="18" charset="0"/>
              </a:rPr>
              <a:t>Process of Compilation &amp; Dissemination of Vital Statistics</a:t>
            </a:r>
            <a:endParaRPr lang="en-US" sz="2600" b="1" dirty="0">
              <a:solidFill>
                <a:srgbClr val="0000FF"/>
              </a:solidFill>
              <a:latin typeface="Cambria" panose="02040503050406030204" pitchFamily="18" charset="0"/>
            </a:endParaRPr>
          </a:p>
        </p:txBody>
      </p:sp>
      <p:sp>
        <p:nvSpPr>
          <p:cNvPr id="3" name="TextBox 2"/>
          <p:cNvSpPr txBox="1"/>
          <p:nvPr/>
        </p:nvSpPr>
        <p:spPr>
          <a:xfrm>
            <a:off x="107504" y="1455742"/>
            <a:ext cx="8856984" cy="4493538"/>
          </a:xfrm>
          <a:prstGeom prst="rect">
            <a:avLst/>
          </a:prstGeom>
          <a:noFill/>
        </p:spPr>
        <p:txBody>
          <a:bodyPr wrap="square" rtlCol="0">
            <a:spAutoFit/>
          </a:bodyPr>
          <a:lstStyle/>
          <a:p>
            <a:pPr algn="just"/>
            <a:r>
              <a:rPr lang="en-US" sz="2600" b="1" dirty="0" smtClean="0">
                <a:solidFill>
                  <a:srgbClr val="0000FF"/>
                </a:solidFill>
                <a:latin typeface="Cambria" panose="02040503050406030204" pitchFamily="18" charset="0"/>
              </a:rPr>
              <a:t>CRS:</a:t>
            </a:r>
          </a:p>
          <a:p>
            <a:pPr algn="just"/>
            <a:endParaRPr lang="en-US" sz="2600" dirty="0" smtClean="0">
              <a:solidFill>
                <a:srgbClr val="0000FF"/>
              </a:solidFill>
              <a:latin typeface="Cambria" panose="02040503050406030204" pitchFamily="18" charset="0"/>
            </a:endParaRPr>
          </a:p>
          <a:p>
            <a:pPr algn="just"/>
            <a:r>
              <a:rPr lang="en-US" sz="2600" dirty="0" smtClean="0">
                <a:solidFill>
                  <a:srgbClr val="0000FF"/>
                </a:solidFill>
                <a:latin typeface="Cambria" panose="02040503050406030204" pitchFamily="18" charset="0"/>
              </a:rPr>
              <a:t>On the basis of returns/reports received from States, annual report on Vital Statistics of India based on CRS are being released.</a:t>
            </a:r>
          </a:p>
          <a:p>
            <a:pPr algn="just"/>
            <a:endParaRPr lang="en-US" sz="2600" dirty="0">
              <a:solidFill>
                <a:srgbClr val="0000FF"/>
              </a:solidFill>
              <a:latin typeface="Cambria" panose="02040503050406030204" pitchFamily="18" charset="0"/>
            </a:endParaRPr>
          </a:p>
          <a:p>
            <a:pPr algn="just"/>
            <a:r>
              <a:rPr lang="en-US" sz="2600" b="1" dirty="0" smtClean="0">
                <a:solidFill>
                  <a:srgbClr val="0000FF"/>
                </a:solidFill>
                <a:latin typeface="Cambria" panose="02040503050406030204" pitchFamily="18" charset="0"/>
              </a:rPr>
              <a:t>SRS:</a:t>
            </a:r>
          </a:p>
          <a:p>
            <a:pPr algn="just"/>
            <a:endParaRPr lang="en-US" sz="2600" dirty="0">
              <a:solidFill>
                <a:srgbClr val="0000FF"/>
              </a:solidFill>
              <a:latin typeface="Cambria" panose="02040503050406030204" pitchFamily="18" charset="0"/>
            </a:endParaRPr>
          </a:p>
          <a:p>
            <a:pPr algn="just"/>
            <a:r>
              <a:rPr lang="en-US" sz="2600" dirty="0">
                <a:solidFill>
                  <a:srgbClr val="0000FF"/>
                </a:solidFill>
                <a:latin typeface="Cambria" panose="02040503050406030204" pitchFamily="18" charset="0"/>
              </a:rPr>
              <a:t>On the basis of </a:t>
            </a:r>
            <a:r>
              <a:rPr lang="en-US" sz="2600" dirty="0" smtClean="0">
                <a:solidFill>
                  <a:srgbClr val="0000FF"/>
                </a:solidFill>
                <a:latin typeface="Cambria" panose="02040503050406030204" pitchFamily="18" charset="0"/>
              </a:rPr>
              <a:t>data received from SRS sample units, Annual Statistical Report based on Sample Registration System are </a:t>
            </a:r>
            <a:r>
              <a:rPr lang="en-US" sz="2600" dirty="0">
                <a:solidFill>
                  <a:srgbClr val="0000FF"/>
                </a:solidFill>
                <a:latin typeface="Cambria" panose="02040503050406030204" pitchFamily="18" charset="0"/>
              </a:rPr>
              <a:t>being </a:t>
            </a:r>
            <a:r>
              <a:rPr lang="en-US" sz="2600" dirty="0" smtClean="0">
                <a:solidFill>
                  <a:srgbClr val="0000FF"/>
                </a:solidFill>
                <a:latin typeface="Cambria" panose="02040503050406030204" pitchFamily="18" charset="0"/>
              </a:rPr>
              <a:t>released.</a:t>
            </a:r>
            <a:endParaRPr lang="en-US" sz="2600" dirty="0">
              <a:solidFill>
                <a:srgbClr val="0000FF"/>
              </a:solidFill>
              <a:latin typeface="Cambria" panose="02040503050406030204" pitchFamily="18" charset="0"/>
            </a:endParaRPr>
          </a:p>
        </p:txBody>
      </p:sp>
    </p:spTree>
    <p:extLst>
      <p:ext uri="{BB962C8B-B14F-4D97-AF65-F5344CB8AC3E}">
        <p14:creationId xmlns:p14="http://schemas.microsoft.com/office/powerpoint/2010/main" val="2772827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568952" cy="4832092"/>
          </a:xfrm>
          <a:prstGeom prst="rect">
            <a:avLst/>
          </a:prstGeom>
        </p:spPr>
        <p:txBody>
          <a:bodyPr wrap="square">
            <a:spAutoFit/>
          </a:bodyPr>
          <a:lstStyle/>
          <a:p>
            <a:pPr marL="457200" indent="-457200" algn="just">
              <a:buFont typeface="Wingdings" panose="05000000000000000000" pitchFamily="2" charset="2"/>
              <a:buChar char="Ø"/>
            </a:pPr>
            <a:r>
              <a:rPr lang="en-US" sz="2800" dirty="0">
                <a:solidFill>
                  <a:srgbClr val="0000FF"/>
                </a:solidFill>
                <a:latin typeface="Cambria" panose="02040503050406030204" pitchFamily="18" charset="0"/>
              </a:rPr>
              <a:t>Civil registration systems are considered to be complete if they cover </a:t>
            </a:r>
            <a:r>
              <a:rPr lang="en-US" sz="2800" dirty="0" smtClean="0">
                <a:solidFill>
                  <a:srgbClr val="0000FF"/>
                </a:solidFill>
                <a:latin typeface="Cambria" panose="02040503050406030204" pitchFamily="18" charset="0"/>
              </a:rPr>
              <a:t>90% </a:t>
            </a:r>
            <a:r>
              <a:rPr lang="en-US" sz="2800" dirty="0">
                <a:solidFill>
                  <a:srgbClr val="0000FF"/>
                </a:solidFill>
                <a:latin typeface="Cambria" panose="02040503050406030204" pitchFamily="18" charset="0"/>
              </a:rPr>
              <a:t>or more of all live births and </a:t>
            </a:r>
            <a:r>
              <a:rPr lang="en-US" sz="2800" dirty="0" smtClean="0">
                <a:solidFill>
                  <a:srgbClr val="0000FF"/>
                </a:solidFill>
                <a:latin typeface="Cambria" panose="02040503050406030204" pitchFamily="18" charset="0"/>
              </a:rPr>
              <a:t>deaths. </a:t>
            </a:r>
          </a:p>
          <a:p>
            <a:pPr marL="457200" indent="-457200" algn="just">
              <a:buFont typeface="Wingdings" panose="05000000000000000000" pitchFamily="2" charset="2"/>
              <a:buChar char="Ø"/>
            </a:pPr>
            <a:endParaRPr lang="en-US" sz="2800" dirty="0">
              <a:solidFill>
                <a:srgbClr val="0000FF"/>
              </a:solidFill>
              <a:latin typeface="Cambria" panose="02040503050406030204" pitchFamily="18" charset="0"/>
            </a:endParaRPr>
          </a:p>
          <a:p>
            <a:pPr marL="457200" indent="-457200" algn="just">
              <a:buFont typeface="Wingdings" panose="05000000000000000000" pitchFamily="2" charset="2"/>
              <a:buChar char="Ø"/>
            </a:pPr>
            <a:r>
              <a:rPr lang="en-US" sz="2800" dirty="0" smtClean="0">
                <a:solidFill>
                  <a:srgbClr val="0000FF"/>
                </a:solidFill>
                <a:latin typeface="Cambria" panose="02040503050406030204" pitchFamily="18" charset="0"/>
              </a:rPr>
              <a:t>In India, </a:t>
            </a:r>
            <a:r>
              <a:rPr lang="en-US" sz="2800" dirty="0">
                <a:solidFill>
                  <a:srgbClr val="0000FF"/>
                </a:solidFill>
                <a:latin typeface="Cambria" panose="02040503050406030204" pitchFamily="18" charset="0"/>
              </a:rPr>
              <a:t>the coverage of registration system is incomplete and not up to the mark to be utilized for statistical purposes at the National </a:t>
            </a:r>
            <a:r>
              <a:rPr lang="en-US" sz="2800" dirty="0" smtClean="0">
                <a:solidFill>
                  <a:srgbClr val="0000FF"/>
                </a:solidFill>
                <a:latin typeface="Cambria" panose="02040503050406030204" pitchFamily="18" charset="0"/>
              </a:rPr>
              <a:t>level.</a:t>
            </a:r>
          </a:p>
          <a:p>
            <a:pPr marL="457200" indent="-457200" algn="just">
              <a:buFont typeface="Wingdings" panose="05000000000000000000" pitchFamily="2" charset="2"/>
              <a:buChar char="Ø"/>
            </a:pPr>
            <a:endParaRPr lang="en-US" sz="2800" dirty="0" smtClean="0">
              <a:solidFill>
                <a:srgbClr val="0000FF"/>
              </a:solidFill>
              <a:latin typeface="Cambria" panose="02040503050406030204" pitchFamily="18" charset="0"/>
            </a:endParaRPr>
          </a:p>
          <a:p>
            <a:pPr marL="457200" indent="-457200" algn="just">
              <a:buFont typeface="Wingdings" panose="05000000000000000000" pitchFamily="2" charset="2"/>
              <a:buChar char="Ø"/>
            </a:pPr>
            <a:r>
              <a:rPr lang="en-US" sz="2800" dirty="0" smtClean="0">
                <a:solidFill>
                  <a:srgbClr val="0000FF"/>
                </a:solidFill>
                <a:latin typeface="Cambria" panose="02040503050406030204" pitchFamily="18" charset="0"/>
              </a:rPr>
              <a:t>However, there </a:t>
            </a:r>
            <a:r>
              <a:rPr lang="en-US" sz="2800" dirty="0">
                <a:solidFill>
                  <a:srgbClr val="0000FF"/>
                </a:solidFill>
                <a:latin typeface="Cambria" panose="02040503050406030204" pitchFamily="18" charset="0"/>
              </a:rPr>
              <a:t>are 21 </a:t>
            </a:r>
            <a:r>
              <a:rPr lang="en-US" sz="2800" dirty="0" smtClean="0">
                <a:solidFill>
                  <a:srgbClr val="0000FF"/>
                </a:solidFill>
                <a:latin typeface="Cambria" panose="02040503050406030204" pitchFamily="18" charset="0"/>
              </a:rPr>
              <a:t>and 14 States/UTs </a:t>
            </a:r>
            <a:r>
              <a:rPr lang="en-US" sz="2800" dirty="0">
                <a:solidFill>
                  <a:srgbClr val="0000FF"/>
                </a:solidFill>
                <a:latin typeface="Cambria" panose="02040503050406030204" pitchFamily="18" charset="0"/>
              </a:rPr>
              <a:t>where the coverage of birth </a:t>
            </a:r>
            <a:r>
              <a:rPr lang="en-US" sz="2800" dirty="0" smtClean="0">
                <a:solidFill>
                  <a:srgbClr val="0000FF"/>
                </a:solidFill>
                <a:latin typeface="Cambria" panose="02040503050406030204" pitchFamily="18" charset="0"/>
              </a:rPr>
              <a:t>and death registration respectively </a:t>
            </a:r>
            <a:r>
              <a:rPr lang="en-US" sz="2800" dirty="0">
                <a:solidFill>
                  <a:srgbClr val="0000FF"/>
                </a:solidFill>
                <a:latin typeface="Cambria" panose="02040503050406030204" pitchFamily="18" charset="0"/>
              </a:rPr>
              <a:t>is more than </a:t>
            </a:r>
            <a:r>
              <a:rPr lang="en-US" sz="2800" dirty="0" smtClean="0">
                <a:solidFill>
                  <a:srgbClr val="0000FF"/>
                </a:solidFill>
                <a:latin typeface="Cambria" panose="02040503050406030204" pitchFamily="18" charset="0"/>
              </a:rPr>
              <a:t>90%.</a:t>
            </a:r>
            <a:endParaRPr lang="en-US" sz="2800" dirty="0">
              <a:solidFill>
                <a:srgbClr val="0000FF"/>
              </a:solidFill>
              <a:latin typeface="Cambria" panose="02040503050406030204" pitchFamily="18" charset="0"/>
            </a:endParaRPr>
          </a:p>
        </p:txBody>
      </p:sp>
    </p:spTree>
    <p:extLst>
      <p:ext uri="{BB962C8B-B14F-4D97-AF65-F5344CB8AC3E}">
        <p14:creationId xmlns:p14="http://schemas.microsoft.com/office/powerpoint/2010/main" val="408213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46108"/>
            <a:ext cx="8352928" cy="3046988"/>
          </a:xfrm>
          <a:prstGeom prst="rect">
            <a:avLst/>
          </a:prstGeom>
        </p:spPr>
        <p:txBody>
          <a:bodyPr wrap="square">
            <a:spAutoFit/>
          </a:bodyPr>
          <a:lstStyle/>
          <a:p>
            <a:pPr marL="457200" indent="-457200" algn="just">
              <a:buFont typeface="Arial" panose="020B0604020202020204" pitchFamily="34" charset="0"/>
              <a:buChar char="•"/>
            </a:pPr>
            <a:r>
              <a:rPr lang="en-US" sz="3200" dirty="0">
                <a:solidFill>
                  <a:srgbClr val="0000FF"/>
                </a:solidFill>
                <a:latin typeface="Cambria" panose="02040503050406030204" pitchFamily="18" charset="0"/>
              </a:rPr>
              <a:t>The level of </a:t>
            </a:r>
            <a:r>
              <a:rPr lang="en-US" sz="3200" dirty="0" smtClean="0">
                <a:solidFill>
                  <a:srgbClr val="0000FF"/>
                </a:solidFill>
                <a:latin typeface="Cambria" panose="02040503050406030204" pitchFamily="18" charset="0"/>
              </a:rPr>
              <a:t>registration (LOR), </a:t>
            </a:r>
            <a:r>
              <a:rPr lang="en-US" sz="3200" dirty="0">
                <a:solidFill>
                  <a:srgbClr val="0000FF"/>
                </a:solidFill>
                <a:latin typeface="Cambria" panose="02040503050406030204" pitchFamily="18" charset="0"/>
              </a:rPr>
              <a:t>defined as the percentage of registered births/deaths to the births/deaths estimated through SRS, determines the performance level of a State </a:t>
            </a:r>
            <a:r>
              <a:rPr lang="en-US" sz="3200" dirty="0" smtClean="0">
                <a:solidFill>
                  <a:srgbClr val="0000FF"/>
                </a:solidFill>
                <a:latin typeface="Cambria" panose="02040503050406030204" pitchFamily="18" charset="0"/>
              </a:rPr>
              <a:t>/Union </a:t>
            </a:r>
            <a:r>
              <a:rPr lang="en-US" sz="3200" dirty="0">
                <a:solidFill>
                  <a:srgbClr val="0000FF"/>
                </a:solidFill>
                <a:latin typeface="Cambria" panose="02040503050406030204" pitchFamily="18" charset="0"/>
              </a:rPr>
              <a:t>Territory in respect of registration of births and deaths.</a:t>
            </a:r>
          </a:p>
        </p:txBody>
      </p:sp>
      <p:sp>
        <p:nvSpPr>
          <p:cNvPr id="3" name="Rectangle 2"/>
          <p:cNvSpPr/>
          <p:nvPr/>
        </p:nvSpPr>
        <p:spPr>
          <a:xfrm>
            <a:off x="179512" y="188640"/>
            <a:ext cx="8784976" cy="584775"/>
          </a:xfrm>
          <a:prstGeom prst="rect">
            <a:avLst/>
          </a:prstGeom>
        </p:spPr>
        <p:txBody>
          <a:bodyPr wrap="square">
            <a:spAutoFit/>
          </a:bodyPr>
          <a:lstStyle/>
          <a:p>
            <a:pPr algn="ctr"/>
            <a:r>
              <a:rPr lang="en-US" sz="3200" b="1" dirty="0" smtClean="0">
                <a:solidFill>
                  <a:srgbClr val="0000FF"/>
                </a:solidFill>
                <a:latin typeface="Cambria" panose="02040503050406030204" pitchFamily="18" charset="0"/>
              </a:rPr>
              <a:t>Performance Indicator (Level of Registration)</a:t>
            </a:r>
            <a:endParaRPr lang="en-US" sz="3200" b="1" dirty="0">
              <a:solidFill>
                <a:srgbClr val="0000FF"/>
              </a:solidFill>
              <a:latin typeface="Cambria" panose="02040503050406030204" pitchFamily="18" charset="0"/>
            </a:endParaRPr>
          </a:p>
        </p:txBody>
      </p:sp>
    </p:spTree>
    <p:extLst>
      <p:ext uri="{BB962C8B-B14F-4D97-AF65-F5344CB8AC3E}">
        <p14:creationId xmlns:p14="http://schemas.microsoft.com/office/powerpoint/2010/main" val="4097894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42844" y="908050"/>
            <a:ext cx="8750331" cy="5400675"/>
          </a:xfrm>
        </p:spPr>
        <p:txBody>
          <a:bodyPr>
            <a:normAutofit fontScale="92500" lnSpcReduction="20000"/>
          </a:bodyPr>
          <a:lstStyle/>
          <a:p>
            <a:pPr marL="342900" indent="-342900" algn="ctr">
              <a:lnSpc>
                <a:spcPct val="90000"/>
              </a:lnSpc>
              <a:spcBef>
                <a:spcPct val="20000"/>
              </a:spcBef>
              <a:buClr>
                <a:schemeClr val="tx1"/>
              </a:buClr>
              <a:buFont typeface="Wingdings" pitchFamily="2" charset="2"/>
              <a:buNone/>
              <a:defRPr/>
            </a:pPr>
            <a:r>
              <a:rPr lang="en-US" b="1" dirty="0" smtClean="0">
                <a:solidFill>
                  <a:schemeClr val="accent1">
                    <a:lumMod val="75000"/>
                  </a:schemeClr>
                </a:solidFill>
              </a:rPr>
              <a:t> </a:t>
            </a:r>
            <a:endParaRPr lang="en-US" sz="1200" dirty="0" smtClean="0"/>
          </a:p>
          <a:p>
            <a:pPr marL="396000" indent="-285750" algn="just">
              <a:lnSpc>
                <a:spcPct val="150000"/>
              </a:lnSpc>
              <a:spcBef>
                <a:spcPts val="0"/>
              </a:spcBef>
              <a:defRPr/>
            </a:pPr>
            <a:r>
              <a:rPr lang="en-US" dirty="0" smtClean="0">
                <a:solidFill>
                  <a:srgbClr val="0000FF"/>
                </a:solidFill>
                <a:latin typeface="Cambria" pitchFamily="18" charset="0"/>
              </a:rPr>
              <a:t>LOR (Birth) – India: 69.0%  to 83.6 % </a:t>
            </a:r>
            <a:r>
              <a:rPr lang="en-US" b="1" dirty="0" smtClean="0">
                <a:solidFill>
                  <a:srgbClr val="0000FF"/>
                </a:solidFill>
                <a:latin typeface="Cambria" pitchFamily="18" charset="0"/>
              </a:rPr>
              <a:t>( + 14.6 %) </a:t>
            </a:r>
          </a:p>
          <a:p>
            <a:pPr marL="396000" indent="-285750" algn="just">
              <a:lnSpc>
                <a:spcPct val="150000"/>
              </a:lnSpc>
              <a:spcBef>
                <a:spcPts val="0"/>
              </a:spcBef>
              <a:defRPr/>
            </a:pPr>
            <a:r>
              <a:rPr lang="en-US" dirty="0" smtClean="0">
                <a:solidFill>
                  <a:srgbClr val="0000FF"/>
                </a:solidFill>
                <a:latin typeface="Cambria" pitchFamily="18" charset="0"/>
              </a:rPr>
              <a:t>LOR (Death)– India: 63.2%  to 67.4%  </a:t>
            </a:r>
            <a:r>
              <a:rPr lang="en-US" b="1" dirty="0" smtClean="0">
                <a:solidFill>
                  <a:srgbClr val="0000FF"/>
                </a:solidFill>
                <a:latin typeface="Cambria" pitchFamily="18" charset="0"/>
              </a:rPr>
              <a:t>( + 4.2%)</a:t>
            </a:r>
          </a:p>
          <a:p>
            <a:pPr marL="396000" indent="-285750" algn="just">
              <a:lnSpc>
                <a:spcPct val="150000"/>
              </a:lnSpc>
              <a:spcBef>
                <a:spcPts val="0"/>
              </a:spcBef>
              <a:defRPr/>
            </a:pPr>
            <a:r>
              <a:rPr lang="en-US" b="1" dirty="0" smtClean="0">
                <a:solidFill>
                  <a:srgbClr val="0000FF"/>
                </a:solidFill>
                <a:latin typeface="Cambria" pitchFamily="18" charset="0"/>
              </a:rPr>
              <a:t>15 States/UTs </a:t>
            </a:r>
            <a:r>
              <a:rPr lang="en-US" dirty="0" smtClean="0">
                <a:solidFill>
                  <a:srgbClr val="0000FF"/>
                </a:solidFill>
                <a:latin typeface="Cambria" pitchFamily="18" charset="0"/>
              </a:rPr>
              <a:t>have achieved </a:t>
            </a:r>
            <a:r>
              <a:rPr lang="en-US" b="1" dirty="0" smtClean="0">
                <a:solidFill>
                  <a:srgbClr val="0000FF"/>
                </a:solidFill>
                <a:latin typeface="Cambria" pitchFamily="18" charset="0"/>
              </a:rPr>
              <a:t>100%</a:t>
            </a:r>
            <a:r>
              <a:rPr lang="en-US" dirty="0" smtClean="0">
                <a:solidFill>
                  <a:srgbClr val="0000FF"/>
                </a:solidFill>
                <a:latin typeface="Cambria" pitchFamily="18" charset="0"/>
              </a:rPr>
              <a:t> registration of births.</a:t>
            </a:r>
          </a:p>
          <a:p>
            <a:pPr marL="396000" indent="-285750" algn="just">
              <a:lnSpc>
                <a:spcPct val="150000"/>
              </a:lnSpc>
              <a:spcBef>
                <a:spcPts val="0"/>
              </a:spcBef>
              <a:defRPr/>
            </a:pPr>
            <a:r>
              <a:rPr lang="en-US" b="1" dirty="0" smtClean="0">
                <a:solidFill>
                  <a:srgbClr val="0000FF"/>
                </a:solidFill>
                <a:latin typeface="Cambria" pitchFamily="18" charset="0"/>
              </a:rPr>
              <a:t>7 States/UTs </a:t>
            </a:r>
            <a:r>
              <a:rPr lang="en-US" dirty="0" smtClean="0">
                <a:solidFill>
                  <a:srgbClr val="0000FF"/>
                </a:solidFill>
                <a:latin typeface="Cambria" pitchFamily="18" charset="0"/>
              </a:rPr>
              <a:t>have achieved </a:t>
            </a:r>
            <a:r>
              <a:rPr lang="en-US" b="1" dirty="0" smtClean="0">
                <a:solidFill>
                  <a:srgbClr val="0000FF"/>
                </a:solidFill>
                <a:latin typeface="Cambria" pitchFamily="18" charset="0"/>
              </a:rPr>
              <a:t>100%</a:t>
            </a:r>
            <a:r>
              <a:rPr lang="en-US" dirty="0" smtClean="0">
                <a:solidFill>
                  <a:srgbClr val="0000FF"/>
                </a:solidFill>
                <a:latin typeface="Cambria" pitchFamily="18" charset="0"/>
              </a:rPr>
              <a:t> registration of deaths.</a:t>
            </a:r>
          </a:p>
          <a:p>
            <a:pPr marL="396000" indent="-285750" algn="just">
              <a:lnSpc>
                <a:spcPct val="150000"/>
              </a:lnSpc>
              <a:spcBef>
                <a:spcPts val="0"/>
              </a:spcBef>
              <a:defRPr/>
            </a:pPr>
            <a:r>
              <a:rPr lang="en-US" dirty="0" smtClean="0">
                <a:solidFill>
                  <a:srgbClr val="0000FF"/>
                </a:solidFill>
                <a:latin typeface="Cambria" pitchFamily="18" charset="0"/>
              </a:rPr>
              <a:t>Some of the major States remains the main concern. </a:t>
            </a:r>
          </a:p>
        </p:txBody>
      </p:sp>
      <p:sp>
        <p:nvSpPr>
          <p:cNvPr id="12291" name="TextBox 2"/>
          <p:cNvSpPr txBox="1">
            <a:spLocks noChangeArrowheads="1"/>
          </p:cNvSpPr>
          <p:nvPr/>
        </p:nvSpPr>
        <p:spPr bwMode="auto">
          <a:xfrm>
            <a:off x="152400" y="188913"/>
            <a:ext cx="8839200" cy="523220"/>
          </a:xfrm>
          <a:prstGeom prst="rect">
            <a:avLst/>
          </a:prstGeom>
          <a:noFill/>
          <a:ln w="9525">
            <a:noFill/>
            <a:miter lim="800000"/>
            <a:headEnd/>
            <a:tailEnd/>
          </a:ln>
        </p:spPr>
        <p:txBody>
          <a:bodyPr wrap="square">
            <a:spAutoFit/>
          </a:bodyPr>
          <a:lstStyle/>
          <a:p>
            <a:pPr algn="ctr"/>
            <a:r>
              <a:rPr lang="en-US" sz="2800" b="1" dirty="0">
                <a:solidFill>
                  <a:srgbClr val="C00000"/>
                </a:solidFill>
                <a:latin typeface="Cambria" pitchFamily="18" charset="0"/>
              </a:rPr>
              <a:t>Registration Scenario in </a:t>
            </a:r>
            <a:r>
              <a:rPr lang="en-US" sz="2800" b="1" dirty="0" smtClean="0">
                <a:solidFill>
                  <a:srgbClr val="C00000"/>
                </a:solidFill>
                <a:latin typeface="Cambria" pitchFamily="18" charset="0"/>
              </a:rPr>
              <a:t>India during last 5 years</a:t>
            </a:r>
            <a:endParaRPr lang="en-IN" sz="2800" dirty="0">
              <a:latin typeface="Cambr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654" y="5908630"/>
            <a:ext cx="8001056" cy="369332"/>
          </a:xfrm>
          <a:prstGeom prst="rect">
            <a:avLst/>
          </a:prstGeom>
          <a:noFill/>
        </p:spPr>
        <p:txBody>
          <a:bodyPr wrap="square" rtlCol="0">
            <a:spAutoFit/>
          </a:bodyPr>
          <a:lstStyle/>
          <a:p>
            <a:pPr>
              <a:buFont typeface="Wingdings" pitchFamily="2" charset="2"/>
              <a:buChar char="Ø"/>
            </a:pPr>
            <a:r>
              <a:rPr lang="en-US" b="1" dirty="0" smtClean="0">
                <a:solidFill>
                  <a:srgbClr val="0000FF"/>
                </a:solidFill>
                <a:latin typeface="Cambria" pitchFamily="18" charset="0"/>
              </a:rPr>
              <a:t> Still about every 5</a:t>
            </a:r>
            <a:r>
              <a:rPr lang="en-US" b="1" baseline="30000" dirty="0" smtClean="0">
                <a:solidFill>
                  <a:srgbClr val="0000FF"/>
                </a:solidFill>
                <a:latin typeface="Cambria" pitchFamily="18" charset="0"/>
              </a:rPr>
              <a:t>th</a:t>
            </a:r>
            <a:r>
              <a:rPr lang="en-US" b="1" dirty="0" smtClean="0">
                <a:solidFill>
                  <a:srgbClr val="0000FF"/>
                </a:solidFill>
                <a:latin typeface="Cambria" pitchFamily="18" charset="0"/>
              </a:rPr>
              <a:t> birth &amp; every 3</a:t>
            </a:r>
            <a:r>
              <a:rPr lang="en-US" b="1" baseline="30000" dirty="0" smtClean="0">
                <a:solidFill>
                  <a:srgbClr val="0000FF"/>
                </a:solidFill>
                <a:latin typeface="Cambria" pitchFamily="18" charset="0"/>
              </a:rPr>
              <a:t>rd</a:t>
            </a:r>
            <a:r>
              <a:rPr lang="en-US" b="1" dirty="0" smtClean="0">
                <a:solidFill>
                  <a:srgbClr val="0000FF"/>
                </a:solidFill>
                <a:latin typeface="Cambria" pitchFamily="18" charset="0"/>
              </a:rPr>
              <a:t> death goes un-registered.</a:t>
            </a:r>
            <a:endParaRPr lang="en-IN" dirty="0">
              <a:latin typeface="Cambria" pitchFamily="18" charset="0"/>
            </a:endParaRPr>
          </a:p>
        </p:txBody>
      </p:sp>
      <p:graphicFrame>
        <p:nvGraphicFramePr>
          <p:cNvPr id="5" name="Object 4"/>
          <p:cNvGraphicFramePr>
            <a:graphicFrameLocks/>
          </p:cNvGraphicFramePr>
          <p:nvPr>
            <p:extLst>
              <p:ext uri="{D42A27DB-BD31-4B8C-83A1-F6EECF244321}">
                <p14:modId xmlns:p14="http://schemas.microsoft.com/office/powerpoint/2010/main" val="90032250"/>
              </p:ext>
            </p:extLst>
          </p:nvPr>
        </p:nvGraphicFramePr>
        <p:xfrm>
          <a:off x="160609" y="260648"/>
          <a:ext cx="8875887" cy="5400600"/>
        </p:xfrm>
        <a:graphic>
          <a:graphicData uri="http://schemas.openxmlformats.org/presentationml/2006/ole">
            <mc:AlternateContent xmlns:mc="http://schemas.openxmlformats.org/markup-compatibility/2006">
              <mc:Choice xmlns:v="urn:schemas-microsoft-com:vml" Requires="v">
                <p:oleObj spid="_x0000_s1108" r:id="rId4" imgW="8961897" imgH="3340898" progId="Excel.Chart.8">
                  <p:embed/>
                </p:oleObj>
              </mc:Choice>
              <mc:Fallback>
                <p:oleObj r:id="rId4" imgW="8961897" imgH="3340898" progId="Excel.Chart.8">
                  <p:embed/>
                  <p:pic>
                    <p:nvPicPr>
                      <p:cNvPr id="0" name="Object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09" y="260648"/>
                        <a:ext cx="8875887" cy="5400600"/>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US" sz="3200" u="sng" dirty="0" smtClean="0">
                <a:solidFill>
                  <a:srgbClr val="0000FF"/>
                </a:solidFill>
                <a:latin typeface="Cambria" pitchFamily="18" charset="0"/>
              </a:rPr>
              <a:t>Sub- Topics</a:t>
            </a:r>
            <a:endParaRPr lang="en-IN" sz="3200" u="sng" dirty="0">
              <a:solidFill>
                <a:srgbClr val="0000FF"/>
              </a:solidFill>
              <a:latin typeface="Cambria" pitchFamily="18" charset="0"/>
            </a:endParaRPr>
          </a:p>
        </p:txBody>
      </p:sp>
      <p:sp>
        <p:nvSpPr>
          <p:cNvPr id="3" name="Content Placeholder 2"/>
          <p:cNvSpPr>
            <a:spLocks noGrp="1"/>
          </p:cNvSpPr>
          <p:nvPr>
            <p:ph idx="1"/>
          </p:nvPr>
        </p:nvSpPr>
        <p:spPr>
          <a:xfrm>
            <a:off x="323528" y="1340768"/>
            <a:ext cx="8568952" cy="4896544"/>
          </a:xfrm>
        </p:spPr>
        <p:txBody>
          <a:bodyPr>
            <a:noAutofit/>
          </a:bodyPr>
          <a:lstStyle/>
          <a:p>
            <a:pPr algn="just">
              <a:spcBef>
                <a:spcPts val="0"/>
              </a:spcBef>
              <a:buClr>
                <a:srgbClr val="0000FF"/>
              </a:buClr>
              <a:buSzPct val="100000"/>
              <a:buFont typeface="Wingdings" pitchFamily="2" charset="2"/>
              <a:buChar char="Ø"/>
            </a:pPr>
            <a:r>
              <a:rPr lang="en-US" sz="2800" dirty="0">
                <a:solidFill>
                  <a:srgbClr val="0000FF"/>
                </a:solidFill>
                <a:latin typeface="Cambria" pitchFamily="18" charset="0"/>
              </a:rPr>
              <a:t> Sources of data for generating Vital Statistics</a:t>
            </a:r>
          </a:p>
          <a:p>
            <a:pPr marL="0" indent="0" algn="just">
              <a:spcBef>
                <a:spcPts val="0"/>
              </a:spcBef>
              <a:buClr>
                <a:srgbClr val="0000FF"/>
              </a:buClr>
              <a:buSzPct val="100000"/>
              <a:buNone/>
            </a:pPr>
            <a:endParaRPr lang="en-US" sz="2800" dirty="0" smtClean="0">
              <a:solidFill>
                <a:srgbClr val="0000FF"/>
              </a:solidFill>
              <a:latin typeface="Cambria" pitchFamily="18" charset="0"/>
            </a:endParaRPr>
          </a:p>
          <a:p>
            <a:pPr algn="just">
              <a:spcBef>
                <a:spcPts val="0"/>
              </a:spcBef>
              <a:buClr>
                <a:srgbClr val="0000FF"/>
              </a:buClr>
              <a:buSzPct val="100000"/>
              <a:buFont typeface="Wingdings" pitchFamily="2" charset="2"/>
              <a:buChar char="Ø"/>
            </a:pPr>
            <a:endParaRPr lang="en-US" sz="2800" dirty="0">
              <a:solidFill>
                <a:srgbClr val="0000FF"/>
              </a:solidFill>
              <a:latin typeface="Cambria" pitchFamily="18" charset="0"/>
            </a:endParaRPr>
          </a:p>
          <a:p>
            <a:pPr algn="just">
              <a:spcBef>
                <a:spcPts val="0"/>
              </a:spcBef>
              <a:buClr>
                <a:srgbClr val="0000FF"/>
              </a:buClr>
              <a:buSzPct val="100000"/>
              <a:buFont typeface="Wingdings" pitchFamily="2" charset="2"/>
              <a:buChar char="Ø"/>
            </a:pPr>
            <a:r>
              <a:rPr lang="en-US" sz="2800" dirty="0" smtClean="0">
                <a:solidFill>
                  <a:srgbClr val="0000FF"/>
                </a:solidFill>
                <a:latin typeface="Cambria" pitchFamily="18" charset="0"/>
              </a:rPr>
              <a:t>Process of compilation of Vital Statistics </a:t>
            </a:r>
          </a:p>
          <a:p>
            <a:pPr marL="0" indent="0" algn="just">
              <a:spcBef>
                <a:spcPts val="0"/>
              </a:spcBef>
              <a:buClr>
                <a:srgbClr val="0000FF"/>
              </a:buClr>
              <a:buSzPct val="100000"/>
              <a:buNone/>
            </a:pPr>
            <a:endParaRPr lang="en-US" sz="2800" dirty="0" smtClean="0">
              <a:solidFill>
                <a:srgbClr val="0000FF"/>
              </a:solidFill>
              <a:latin typeface="Cambria" pitchFamily="18" charset="0"/>
            </a:endParaRPr>
          </a:p>
          <a:p>
            <a:pPr marL="0" indent="0" algn="just">
              <a:spcBef>
                <a:spcPts val="0"/>
              </a:spcBef>
              <a:buClr>
                <a:srgbClr val="0000FF"/>
              </a:buClr>
              <a:buSzPct val="100000"/>
              <a:buNone/>
            </a:pPr>
            <a:endParaRPr lang="en-US" sz="2800" dirty="0">
              <a:solidFill>
                <a:srgbClr val="0000FF"/>
              </a:solidFill>
              <a:latin typeface="Cambria" pitchFamily="18" charset="0"/>
            </a:endParaRPr>
          </a:p>
          <a:p>
            <a:pPr algn="just">
              <a:spcBef>
                <a:spcPts val="0"/>
              </a:spcBef>
              <a:buClr>
                <a:srgbClr val="0000FF"/>
              </a:buClr>
              <a:buSzPct val="100000"/>
              <a:buFont typeface="Wingdings" pitchFamily="2" charset="2"/>
              <a:buChar char="Ø"/>
            </a:pPr>
            <a:r>
              <a:rPr lang="en-US" sz="2800" dirty="0" smtClean="0">
                <a:solidFill>
                  <a:srgbClr val="0000FF"/>
                </a:solidFill>
                <a:latin typeface="Cambria" pitchFamily="18" charset="0"/>
              </a:rPr>
              <a:t>Process of Dissemination of Vital Statistics </a:t>
            </a:r>
          </a:p>
          <a:p>
            <a:pPr marL="0" indent="0" algn="just">
              <a:spcBef>
                <a:spcPts val="0"/>
              </a:spcBef>
              <a:buClr>
                <a:srgbClr val="0000FF"/>
              </a:buClr>
              <a:buSzPct val="100000"/>
              <a:buNone/>
            </a:pPr>
            <a:endParaRPr lang="en-US" sz="2800" dirty="0" smtClean="0">
              <a:solidFill>
                <a:srgbClr val="0000FF"/>
              </a:solidFill>
              <a:latin typeface="Cambria" pitchFamily="18" charset="0"/>
            </a:endParaRPr>
          </a:p>
          <a:p>
            <a:pPr marL="0" indent="0" algn="just">
              <a:spcBef>
                <a:spcPts val="0"/>
              </a:spcBef>
              <a:buClr>
                <a:srgbClr val="0000FF"/>
              </a:buClr>
              <a:buSzPct val="100000"/>
              <a:buNone/>
            </a:pPr>
            <a:endParaRPr lang="en-US" sz="2800" dirty="0" smtClean="0">
              <a:solidFill>
                <a:srgbClr val="0000FF"/>
              </a:solidFill>
              <a:latin typeface="Cambria" pitchFamily="18" charset="0"/>
            </a:endParaRPr>
          </a:p>
          <a:p>
            <a:pPr algn="just">
              <a:spcBef>
                <a:spcPts val="0"/>
              </a:spcBef>
              <a:buClr>
                <a:srgbClr val="0000FF"/>
              </a:buClr>
              <a:buSzPct val="100000"/>
              <a:buFont typeface="Wingdings" pitchFamily="2" charset="2"/>
              <a:buChar char="Ø"/>
            </a:pPr>
            <a:r>
              <a:rPr lang="en-US" sz="2800" i="1" dirty="0" smtClean="0">
                <a:solidFill>
                  <a:srgbClr val="0000FF"/>
                </a:solidFill>
                <a:latin typeface="Cambria" pitchFamily="18" charset="0"/>
                <a:cs typeface="Arial" charset="0"/>
              </a:rPr>
              <a:t>Level of Registration</a:t>
            </a:r>
            <a:endParaRPr lang="en-US" sz="2800" i="1" dirty="0" smtClean="0">
              <a:solidFill>
                <a:srgbClr val="0000FF"/>
              </a:solidFill>
              <a:latin typeface="Cambria" pitchFamily="18" charset="0"/>
              <a:cs typeface="Courier New" pitchFamily="49" charset="0"/>
            </a:endParaRPr>
          </a:p>
          <a:p>
            <a:pPr marL="0" indent="0" algn="just">
              <a:spcBef>
                <a:spcPts val="0"/>
              </a:spcBef>
              <a:buClr>
                <a:srgbClr val="0000FF"/>
              </a:buClr>
              <a:buSzPct val="100000"/>
              <a:buNone/>
            </a:pPr>
            <a:endParaRPr lang="en-US" sz="2800" i="1" dirty="0">
              <a:solidFill>
                <a:srgbClr val="0000FF"/>
              </a:solidFill>
              <a:latin typeface="Cambria" pitchFamily="18" charset="0"/>
            </a:endParaRPr>
          </a:p>
          <a:p>
            <a:pPr marL="0" indent="0" algn="just">
              <a:spcBef>
                <a:spcPts val="0"/>
              </a:spcBef>
              <a:buClr>
                <a:srgbClr val="0000FF"/>
              </a:buClr>
              <a:buSzPct val="100000"/>
              <a:buNone/>
            </a:pPr>
            <a:r>
              <a:rPr lang="en-US" sz="2800" dirty="0" smtClean="0">
                <a:solidFill>
                  <a:srgbClr val="0000FF"/>
                </a:solidFill>
                <a:latin typeface="Cambria" pitchFamily="18" charset="0"/>
                <a:cs typeface="Times New Roman" pitchFamily="18" charset="0"/>
              </a:rPr>
              <a:t> </a:t>
            </a:r>
            <a:endParaRPr lang="en-US" sz="2800" dirty="0" smtClean="0">
              <a:solidFill>
                <a:srgbClr val="0000FF"/>
              </a:solidFill>
              <a:latin typeface="Cambria" pitchFamily="18" charset="0"/>
            </a:endParaRPr>
          </a:p>
        </p:txBody>
      </p:sp>
    </p:spTree>
    <p:extLst>
      <p:ext uri="{BB962C8B-B14F-4D97-AF65-F5344CB8AC3E}">
        <p14:creationId xmlns:p14="http://schemas.microsoft.com/office/powerpoint/2010/main" val="4037841707"/>
      </p:ext>
    </p:extLst>
  </p:cSld>
  <p:clrMapOvr>
    <a:masterClrMapping/>
  </p:clrMapOvr>
  <p:transition>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29680" cy="5581672"/>
          </a:xfrm>
        </p:spPr>
        <p:txBody>
          <a:bodyPr>
            <a:normAutofit fontScale="92500" lnSpcReduction="10000"/>
          </a:bodyPr>
          <a:lstStyle/>
          <a:p>
            <a:pPr algn="just">
              <a:lnSpc>
                <a:spcPct val="110000"/>
              </a:lnSpc>
              <a:buFont typeface="Wingdings" pitchFamily="2" charset="2"/>
              <a:buChar char="Ø"/>
            </a:pPr>
            <a:r>
              <a:rPr lang="en-US" sz="3000" dirty="0" smtClean="0">
                <a:solidFill>
                  <a:srgbClr val="0000FF"/>
                </a:solidFill>
                <a:latin typeface="Cambria" pitchFamily="18" charset="0"/>
              </a:rPr>
              <a:t>Introduced in early 1970s to provide cause-specific mortality profile.</a:t>
            </a:r>
          </a:p>
          <a:p>
            <a:pPr algn="just">
              <a:lnSpc>
                <a:spcPct val="110000"/>
              </a:lnSpc>
              <a:buNone/>
            </a:pPr>
            <a:endParaRPr lang="en-US" sz="1000" dirty="0" smtClean="0">
              <a:solidFill>
                <a:srgbClr val="0000FF"/>
              </a:solidFill>
              <a:latin typeface="Cambria" pitchFamily="18" charset="0"/>
            </a:endParaRPr>
          </a:p>
          <a:p>
            <a:pPr algn="just">
              <a:lnSpc>
                <a:spcPct val="110000"/>
              </a:lnSpc>
              <a:buFont typeface="Wingdings" pitchFamily="2" charset="2"/>
              <a:buChar char="Ø"/>
            </a:pPr>
            <a:r>
              <a:rPr lang="en-US" sz="3000" dirty="0" smtClean="0">
                <a:solidFill>
                  <a:srgbClr val="0000FF"/>
                </a:solidFill>
                <a:latin typeface="Cambria" pitchFamily="18" charset="0"/>
              </a:rPr>
              <a:t>Restricted to urban areas, that too few selected hospitals.</a:t>
            </a:r>
          </a:p>
          <a:p>
            <a:pPr algn="just">
              <a:lnSpc>
                <a:spcPct val="110000"/>
              </a:lnSpc>
              <a:buNone/>
            </a:pPr>
            <a:endParaRPr lang="en-US" sz="1000" dirty="0" smtClean="0">
              <a:solidFill>
                <a:srgbClr val="0000FF"/>
              </a:solidFill>
              <a:latin typeface="Cambria" pitchFamily="18" charset="0"/>
            </a:endParaRPr>
          </a:p>
          <a:p>
            <a:pPr algn="just">
              <a:lnSpc>
                <a:spcPct val="110000"/>
              </a:lnSpc>
              <a:buFont typeface="Wingdings" pitchFamily="2" charset="2"/>
              <a:buChar char="Ø"/>
            </a:pPr>
            <a:r>
              <a:rPr lang="en-US" sz="3000" dirty="0" smtClean="0">
                <a:solidFill>
                  <a:srgbClr val="0000FF"/>
                </a:solidFill>
                <a:latin typeface="Cambria" pitchFamily="18" charset="0"/>
              </a:rPr>
              <a:t>At various stages of implementation across different States.</a:t>
            </a:r>
          </a:p>
          <a:p>
            <a:pPr algn="just">
              <a:lnSpc>
                <a:spcPct val="110000"/>
              </a:lnSpc>
              <a:buNone/>
            </a:pPr>
            <a:endParaRPr lang="en-US" sz="1100" dirty="0" smtClean="0">
              <a:solidFill>
                <a:srgbClr val="0000FF"/>
              </a:solidFill>
              <a:latin typeface="Cambria" pitchFamily="18" charset="0"/>
            </a:endParaRPr>
          </a:p>
          <a:p>
            <a:pPr algn="just">
              <a:lnSpc>
                <a:spcPct val="110000"/>
              </a:lnSpc>
              <a:buFont typeface="Wingdings" pitchFamily="2" charset="2"/>
              <a:buChar char="Ø"/>
            </a:pPr>
            <a:r>
              <a:rPr lang="en-US" sz="3000" dirty="0" smtClean="0">
                <a:solidFill>
                  <a:srgbClr val="0000FF"/>
                </a:solidFill>
                <a:latin typeface="Cambria" pitchFamily="18" charset="0"/>
              </a:rPr>
              <a:t>Coding is as per ICD-10.</a:t>
            </a:r>
          </a:p>
          <a:p>
            <a:pPr algn="just">
              <a:lnSpc>
                <a:spcPct val="110000"/>
              </a:lnSpc>
              <a:buNone/>
            </a:pPr>
            <a:endParaRPr lang="en-US" sz="1100" dirty="0" smtClean="0">
              <a:solidFill>
                <a:srgbClr val="0000FF"/>
              </a:solidFill>
              <a:latin typeface="Cambria" pitchFamily="18" charset="0"/>
            </a:endParaRPr>
          </a:p>
          <a:p>
            <a:pPr algn="just">
              <a:lnSpc>
                <a:spcPct val="110000"/>
              </a:lnSpc>
              <a:buFont typeface="Wingdings" pitchFamily="2" charset="2"/>
              <a:buChar char="Ø"/>
            </a:pPr>
            <a:r>
              <a:rPr lang="en-US" sz="3000" dirty="0" smtClean="0">
                <a:solidFill>
                  <a:srgbClr val="0000FF"/>
                </a:solidFill>
                <a:latin typeface="Cambria" pitchFamily="18" charset="0"/>
              </a:rPr>
              <a:t>Covers about 20% of the total registered deaths only.</a:t>
            </a:r>
          </a:p>
          <a:p>
            <a:pPr algn="just">
              <a:lnSpc>
                <a:spcPct val="110000"/>
              </a:lnSpc>
              <a:buNone/>
            </a:pPr>
            <a:endParaRPr lang="en-US" sz="1100" dirty="0" smtClean="0">
              <a:solidFill>
                <a:srgbClr val="0000FF"/>
              </a:solidFill>
              <a:latin typeface="Cambria" pitchFamily="18" charset="0"/>
            </a:endParaRPr>
          </a:p>
          <a:p>
            <a:pPr algn="just">
              <a:lnSpc>
                <a:spcPct val="110000"/>
              </a:lnSpc>
              <a:buFont typeface="Wingdings" pitchFamily="2" charset="2"/>
              <a:buChar char="Ø"/>
            </a:pPr>
            <a:r>
              <a:rPr lang="en-US" sz="3000" dirty="0" smtClean="0">
                <a:solidFill>
                  <a:srgbClr val="0000FF"/>
                </a:solidFill>
                <a:latin typeface="Cambria" pitchFamily="18" charset="0"/>
              </a:rPr>
              <a:t>Garbage codes(R00-R99) are to the tune of 12.5%.</a:t>
            </a:r>
          </a:p>
          <a:p>
            <a:pPr>
              <a:lnSpc>
                <a:spcPct val="110000"/>
              </a:lnSpc>
              <a:buFont typeface="Wingdings" pitchFamily="2" charset="2"/>
              <a:buChar char="§"/>
            </a:pPr>
            <a:endParaRPr lang="en-US" sz="3000" dirty="0" smtClean="0">
              <a:latin typeface="Calibri" pitchFamily="34" charset="0"/>
            </a:endParaRPr>
          </a:p>
          <a:p>
            <a:pPr>
              <a:lnSpc>
                <a:spcPct val="110000"/>
              </a:lnSpc>
              <a:buFont typeface="Wingdings" pitchFamily="2" charset="2"/>
              <a:buChar char="§"/>
            </a:pPr>
            <a:endParaRPr lang="en-US" sz="3000" dirty="0" smtClean="0">
              <a:latin typeface="Calibri" pitchFamily="34" charset="0"/>
            </a:endParaRPr>
          </a:p>
          <a:p>
            <a:pPr>
              <a:lnSpc>
                <a:spcPct val="110000"/>
              </a:lnSpc>
              <a:buFont typeface="Wingdings" pitchFamily="2" charset="2"/>
              <a:buChar char="§"/>
            </a:pPr>
            <a:endParaRPr lang="en-IN" sz="3000" dirty="0">
              <a:latin typeface="Calibri" pitchFamily="34" charset="0"/>
            </a:endParaRPr>
          </a:p>
        </p:txBody>
      </p:sp>
      <p:sp>
        <p:nvSpPr>
          <p:cNvPr id="4" name="TextBox 3"/>
          <p:cNvSpPr txBox="1"/>
          <p:nvPr/>
        </p:nvSpPr>
        <p:spPr>
          <a:xfrm>
            <a:off x="152400" y="228600"/>
            <a:ext cx="8763000" cy="523220"/>
          </a:xfrm>
          <a:prstGeom prst="rect">
            <a:avLst/>
          </a:prstGeom>
          <a:noFill/>
        </p:spPr>
        <p:txBody>
          <a:bodyPr wrap="square" rtlCol="0">
            <a:spAutoFit/>
          </a:bodyPr>
          <a:lstStyle/>
          <a:p>
            <a:pPr algn="ctr"/>
            <a:r>
              <a:rPr lang="en-US" sz="2800" b="1" dirty="0" smtClean="0">
                <a:solidFill>
                  <a:srgbClr val="C00000"/>
                </a:solidFill>
                <a:latin typeface="Cambria" pitchFamily="18" charset="0"/>
              </a:rPr>
              <a:t>Medical Certification of Causes of Death (MCCD)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42852"/>
            <a:ext cx="8286808" cy="584775"/>
          </a:xfrm>
          <a:prstGeom prst="rect">
            <a:avLst/>
          </a:prstGeom>
          <a:noFill/>
        </p:spPr>
        <p:txBody>
          <a:bodyPr wrap="square" rtlCol="0">
            <a:spAutoFit/>
          </a:bodyPr>
          <a:lstStyle/>
          <a:p>
            <a:pPr algn="ctr">
              <a:defRPr sz="1200" b="1" i="0" u="none" strike="noStrike" kern="1200" baseline="0">
                <a:solidFill>
                  <a:prstClr val="black"/>
                </a:solidFill>
                <a:latin typeface="+mn-lt"/>
                <a:ea typeface="+mn-ea"/>
                <a:cs typeface="+mn-cs"/>
              </a:defRPr>
            </a:pPr>
            <a:r>
              <a:rPr lang="en-US" sz="1600" dirty="0" smtClean="0">
                <a:latin typeface="Cambria" pitchFamily="18" charset="0"/>
              </a:rPr>
              <a:t>Time Series on Medically Certified Deaths </a:t>
            </a:r>
            <a:r>
              <a:rPr lang="en-US" sz="1600" dirty="0" err="1" smtClean="0">
                <a:latin typeface="Cambria" pitchFamily="18" charset="0"/>
              </a:rPr>
              <a:t>vis</a:t>
            </a:r>
            <a:r>
              <a:rPr lang="en-US" sz="1600" dirty="0" smtClean="0">
                <a:latin typeface="Cambria" pitchFamily="18" charset="0"/>
              </a:rPr>
              <a:t>-a-</a:t>
            </a:r>
            <a:r>
              <a:rPr lang="en-US" sz="1600" dirty="0" err="1" smtClean="0">
                <a:latin typeface="Cambria" pitchFamily="18" charset="0"/>
              </a:rPr>
              <a:t>vis</a:t>
            </a:r>
            <a:r>
              <a:rPr lang="en-US" sz="1600" dirty="0" smtClean="0">
                <a:latin typeface="Cambria" pitchFamily="18" charset="0"/>
              </a:rPr>
              <a:t> Total Registered Deaths  Reported for the  Period 1986-2010</a:t>
            </a:r>
            <a:endParaRPr lang="en-IN" dirty="0">
              <a:latin typeface="Cambria" pitchFamily="18" charset="0"/>
            </a:endParaRPr>
          </a:p>
        </p:txBody>
      </p:sp>
      <p:graphicFrame>
        <p:nvGraphicFramePr>
          <p:cNvPr id="3" name="Chart 2"/>
          <p:cNvGraphicFramePr/>
          <p:nvPr>
            <p:extLst>
              <p:ext uri="{D42A27DB-BD31-4B8C-83A1-F6EECF244321}">
                <p14:modId xmlns:p14="http://schemas.microsoft.com/office/powerpoint/2010/main" val="986079268"/>
              </p:ext>
            </p:extLst>
          </p:nvPr>
        </p:nvGraphicFramePr>
        <p:xfrm>
          <a:off x="107504" y="908720"/>
          <a:ext cx="8928992" cy="457768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7504" y="5817458"/>
            <a:ext cx="8856984" cy="707886"/>
          </a:xfrm>
          <a:prstGeom prst="rect">
            <a:avLst/>
          </a:prstGeom>
          <a:noFill/>
        </p:spPr>
        <p:txBody>
          <a:bodyPr wrap="square" rtlCol="0">
            <a:spAutoFit/>
          </a:bodyPr>
          <a:lstStyle/>
          <a:p>
            <a:pPr algn="just"/>
            <a:r>
              <a:rPr lang="en-US" sz="2000" dirty="0" smtClean="0">
                <a:solidFill>
                  <a:srgbClr val="C00000"/>
                </a:solidFill>
                <a:latin typeface="Cambria" pitchFamily="18" charset="0"/>
              </a:rPr>
              <a:t>ORGI has expanded the scope under MCCD to all Institutions including individual practitioners and the coverage , extended to rural areas as well. </a:t>
            </a:r>
            <a:endParaRPr lang="en-IN" sz="2000" dirty="0">
              <a:solidFill>
                <a:srgbClr val="C00000"/>
              </a:solidFill>
              <a:latin typeface="Cambria" pitchFamily="18" charset="0"/>
            </a:endParaRPr>
          </a:p>
        </p:txBody>
      </p:sp>
    </p:spTree>
    <p:extLst>
      <p:ext uri="{BB962C8B-B14F-4D97-AF65-F5344CB8AC3E}">
        <p14:creationId xmlns:p14="http://schemas.microsoft.com/office/powerpoint/2010/main" val="3187666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subTitle" idx="1"/>
          </p:nvPr>
        </p:nvSpPr>
        <p:spPr>
          <a:xfrm>
            <a:off x="323528" y="914400"/>
            <a:ext cx="8712968" cy="5029200"/>
          </a:xfrm>
        </p:spPr>
        <p:txBody>
          <a:bodyPr/>
          <a:lstStyle/>
          <a:p>
            <a:pPr marL="342900" indent="-342900" eaLnBrk="1" fontAlgn="auto" hangingPunct="1">
              <a:spcAft>
                <a:spcPts val="0"/>
              </a:spcAft>
              <a:buSzPct val="80000"/>
              <a:buFont typeface="Wingdings 2"/>
              <a:buNone/>
              <a:defRPr/>
            </a:pPr>
            <a:r>
              <a:rPr lang="en-US" sz="3000" b="1" i="1" dirty="0" smtClean="0">
                <a:solidFill>
                  <a:srgbClr val="0000FF"/>
                </a:solidFill>
                <a:latin typeface="Cambria" panose="02040503050406030204" pitchFamily="18" charset="0"/>
              </a:rPr>
              <a:t>Evaluation :</a:t>
            </a:r>
          </a:p>
          <a:p>
            <a:pPr marL="342900" indent="-342900" algn="just" eaLnBrk="1" fontAlgn="auto" hangingPunct="1">
              <a:spcAft>
                <a:spcPts val="0"/>
              </a:spcAft>
              <a:buSzPct val="80000"/>
              <a:buFont typeface="Wingdings" pitchFamily="2" charset="2"/>
              <a:buChar char="n"/>
              <a:defRPr/>
            </a:pPr>
            <a:r>
              <a:rPr lang="en-US" sz="3000" dirty="0" smtClean="0">
                <a:solidFill>
                  <a:srgbClr val="0000FF"/>
                </a:solidFill>
                <a:latin typeface="Cambria" panose="02040503050406030204" pitchFamily="18" charset="0"/>
              </a:rPr>
              <a:t>Despite having statutory provisions, registration data are deficient due to incomplete coverage and under-registration.</a:t>
            </a:r>
          </a:p>
          <a:p>
            <a:pPr marL="342900" indent="-342900" algn="just" eaLnBrk="1" fontAlgn="auto" hangingPunct="1">
              <a:spcAft>
                <a:spcPts val="0"/>
              </a:spcAft>
              <a:buSzPct val="80000"/>
              <a:buFont typeface="Wingdings" pitchFamily="2" charset="2"/>
              <a:buChar char="n"/>
              <a:defRPr/>
            </a:pPr>
            <a:endParaRPr lang="en-US" sz="3000" dirty="0" smtClean="0">
              <a:solidFill>
                <a:srgbClr val="0000FF"/>
              </a:solidFill>
              <a:latin typeface="Cambria" panose="02040503050406030204" pitchFamily="18" charset="0"/>
            </a:endParaRPr>
          </a:p>
          <a:p>
            <a:pPr marL="342900" indent="-342900" algn="just" eaLnBrk="1" fontAlgn="auto" hangingPunct="1">
              <a:spcAft>
                <a:spcPts val="0"/>
              </a:spcAft>
              <a:buSzPct val="80000"/>
              <a:buFont typeface="Wingdings" pitchFamily="2" charset="2"/>
              <a:buChar char="n"/>
              <a:defRPr/>
            </a:pPr>
            <a:r>
              <a:rPr lang="en-US" sz="3000" dirty="0" smtClean="0">
                <a:solidFill>
                  <a:srgbClr val="0000FF"/>
                </a:solidFill>
                <a:latin typeface="Cambria" panose="02040503050406030204" pitchFamily="18" charset="0"/>
              </a:rPr>
              <a:t>Extent of incomplete coverage and under-registration varies from State to State.</a:t>
            </a:r>
          </a:p>
          <a:p>
            <a:pPr marL="342900" indent="-342900" algn="just" eaLnBrk="1" fontAlgn="auto" hangingPunct="1">
              <a:spcAft>
                <a:spcPts val="0"/>
              </a:spcAft>
              <a:buSzPct val="80000"/>
              <a:buFont typeface="Wingdings 2"/>
              <a:buNone/>
              <a:defRPr/>
            </a:pPr>
            <a:endParaRPr lang="en-US" dirty="0" smtClean="0">
              <a:solidFill>
                <a:srgbClr val="0000FF"/>
              </a:solidFill>
              <a:latin typeface="Cambria" panose="02040503050406030204" pitchFamily="18" charset="0"/>
            </a:endParaRPr>
          </a:p>
        </p:txBody>
      </p:sp>
    </p:spTree>
    <p:extLst>
      <p:ext uri="{BB962C8B-B14F-4D97-AF65-F5344CB8AC3E}">
        <p14:creationId xmlns:p14="http://schemas.microsoft.com/office/powerpoint/2010/main" val="2508845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idx="1"/>
          </p:nvPr>
        </p:nvSpPr>
        <p:spPr>
          <a:xfrm>
            <a:off x="323528" y="762000"/>
            <a:ext cx="8363272" cy="5334000"/>
          </a:xfrm>
        </p:spPr>
        <p:txBody>
          <a:bodyPr>
            <a:normAutofit/>
          </a:bodyPr>
          <a:lstStyle/>
          <a:p>
            <a:pPr marL="274320" indent="-274320" algn="ctr" eaLnBrk="1" fontAlgn="auto" hangingPunct="1">
              <a:spcAft>
                <a:spcPts val="0"/>
              </a:spcAft>
              <a:buFont typeface="Wingdings" pitchFamily="2" charset="2"/>
              <a:buNone/>
              <a:defRPr/>
            </a:pPr>
            <a:r>
              <a:rPr lang="en-US" sz="3500" b="1" dirty="0" smtClean="0">
                <a:solidFill>
                  <a:srgbClr val="0000FF"/>
                </a:solidFill>
                <a:latin typeface="Cambria" panose="02040503050406030204" pitchFamily="18" charset="0"/>
              </a:rPr>
              <a:t>Why SRS is implemented ?</a:t>
            </a:r>
          </a:p>
          <a:p>
            <a:pPr marL="274320" indent="-274320" algn="just" eaLnBrk="1" fontAlgn="auto" hangingPunct="1">
              <a:spcAft>
                <a:spcPts val="0"/>
              </a:spcAft>
              <a:buFont typeface="Wingdings" pitchFamily="2" charset="2"/>
              <a:buNone/>
              <a:defRPr/>
            </a:pPr>
            <a:endParaRPr lang="en-US" dirty="0" smtClean="0">
              <a:solidFill>
                <a:srgbClr val="0000FF"/>
              </a:solidFill>
              <a:latin typeface="Cambria" panose="02040503050406030204" pitchFamily="18" charset="0"/>
            </a:endParaRPr>
          </a:p>
          <a:p>
            <a:pPr marL="274320" indent="-274320" algn="just" eaLnBrk="1" fontAlgn="auto" hangingPunct="1">
              <a:spcAft>
                <a:spcPts val="0"/>
              </a:spcAft>
              <a:buFont typeface="Wingdings 2"/>
              <a:buChar char=""/>
              <a:defRPr/>
            </a:pPr>
            <a:r>
              <a:rPr lang="en-US" sz="3200" dirty="0" smtClean="0">
                <a:solidFill>
                  <a:srgbClr val="0000FF"/>
                </a:solidFill>
                <a:latin typeface="Cambria" panose="02040503050406030204" pitchFamily="18" charset="0"/>
              </a:rPr>
              <a:t>The increasing acuteness of the population problem and the deficiencies in the statutory Civil Registration System, intensified the need for quick and reliable estimates of birth and death rates on current and continuous basis.</a:t>
            </a:r>
          </a:p>
          <a:p>
            <a:pPr marL="274320" indent="-274320" eaLnBrk="1" fontAlgn="auto" hangingPunct="1">
              <a:spcAft>
                <a:spcPts val="0"/>
              </a:spcAft>
              <a:buFont typeface="Wingdings 2"/>
              <a:buChar char=""/>
              <a:defRPr/>
            </a:pPr>
            <a:endParaRPr lang="en-US" dirty="0" smtClean="0">
              <a:solidFill>
                <a:srgbClr val="0000FF"/>
              </a:solidFill>
              <a:latin typeface="Cambria" panose="02040503050406030204" pitchFamily="18" charset="0"/>
            </a:endParaRPr>
          </a:p>
        </p:txBody>
      </p:sp>
    </p:spTree>
    <p:extLst>
      <p:ext uri="{BB962C8B-B14F-4D97-AF65-F5344CB8AC3E}">
        <p14:creationId xmlns:p14="http://schemas.microsoft.com/office/powerpoint/2010/main" val="3223741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0"/>
            <a:ext cx="84582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Sample Registration System </a:t>
            </a:r>
            <a:endParaRPr lang="en-IN" sz="3200" b="1" dirty="0">
              <a:solidFill>
                <a:srgbClr val="C00000"/>
              </a:solidFill>
              <a:latin typeface="Cambria" pitchFamily="18" charset="0"/>
            </a:endParaRPr>
          </a:p>
        </p:txBody>
      </p:sp>
      <p:sp>
        <p:nvSpPr>
          <p:cNvPr id="3" name="Rectangle 3"/>
          <p:cNvSpPr txBox="1">
            <a:spLocks noChangeArrowheads="1"/>
          </p:cNvSpPr>
          <p:nvPr/>
        </p:nvSpPr>
        <p:spPr>
          <a:xfrm>
            <a:off x="142844" y="571480"/>
            <a:ext cx="8858312" cy="6362720"/>
          </a:xfrm>
          <a:prstGeom prst="rect">
            <a:avLst/>
          </a:prstGeom>
          <a:noFill/>
        </p:spPr>
        <p:txBody>
          <a:bodyPr vert="horz" lIns="45720" tIns="45720" rIns="45720" bIns="45720" rtlCol="0">
            <a:normAutofit fontScale="77500" lnSpcReduction="20000"/>
          </a:bodyPr>
          <a:lstStyle/>
          <a:p>
            <a:pPr marL="0" marR="0" lvl="0" indent="0" algn="l" defTabSz="914400" rtl="0" eaLnBrk="1" fontAlgn="auto" latinLnBrk="0" hangingPunct="1">
              <a:lnSpc>
                <a:spcPct val="80000"/>
              </a:lnSpc>
              <a:spcBef>
                <a:spcPct val="20000"/>
              </a:spcBef>
              <a:spcAft>
                <a:spcPct val="20000"/>
              </a:spcAft>
              <a:buClrTx/>
              <a:buSzTx/>
              <a:tabLst/>
              <a:defRPr/>
            </a:pPr>
            <a:r>
              <a:rPr kumimoji="0" lang="en-US" sz="2200" b="0" i="0" u="none" strike="noStrike" kern="1200" cap="none" spc="0" normalizeH="0" baseline="0" noProof="0" dirty="0" smtClean="0">
                <a:ln>
                  <a:noFill/>
                </a:ln>
                <a:effectLst/>
                <a:uLnTx/>
                <a:uFillTx/>
                <a:latin typeface="Cambria" pitchFamily="18" charset="0"/>
              </a:rPr>
              <a:t>  </a:t>
            </a:r>
            <a:r>
              <a:rPr kumimoji="0" lang="en-US" sz="2400" b="0" i="0" u="none" strike="noStrike" kern="1200" cap="none" spc="0" normalizeH="0" baseline="0" noProof="0" dirty="0" smtClean="0">
                <a:ln>
                  <a:noFill/>
                </a:ln>
                <a:solidFill>
                  <a:srgbClr val="0000FF"/>
                </a:solidFill>
                <a:effectLst/>
                <a:uLnTx/>
                <a:uFillTx/>
                <a:latin typeface="Cambria" pitchFamily="18" charset="0"/>
              </a:rPr>
              <a:t> </a:t>
            </a:r>
            <a:r>
              <a:rPr lang="en-US" sz="2800" b="1" dirty="0" smtClean="0">
                <a:solidFill>
                  <a:srgbClr val="0000FF"/>
                </a:solidFill>
                <a:latin typeface="Cambria" pitchFamily="18" charset="0"/>
              </a:rPr>
              <a:t>Genesis</a:t>
            </a:r>
          </a:p>
          <a:p>
            <a:pPr marL="341313" lvl="0" indent="-341313" algn="just">
              <a:lnSpc>
                <a:spcPct val="80000"/>
              </a:lnSpc>
              <a:spcBef>
                <a:spcPct val="20000"/>
              </a:spcBef>
              <a:defRPr/>
            </a:pPr>
            <a:endParaRPr lang="en-US" sz="2200" dirty="0" smtClean="0">
              <a:solidFill>
                <a:srgbClr val="0000FF"/>
              </a:solidFill>
              <a:latin typeface="Cambria" pitchFamily="18" charset="0"/>
            </a:endParaRPr>
          </a:p>
          <a:p>
            <a:pPr marL="538163" lvl="0" indent="-358775" algn="just">
              <a:lnSpc>
                <a:spcPct val="80000"/>
              </a:lnSpc>
              <a:spcBef>
                <a:spcPct val="20000"/>
              </a:spcBef>
              <a:buFont typeface="Wingdings" pitchFamily="2" charset="2"/>
              <a:buChar char="Ø"/>
              <a:defRPr/>
            </a:pPr>
            <a:r>
              <a:rPr lang="en-US" sz="2600" dirty="0" smtClean="0">
                <a:solidFill>
                  <a:srgbClr val="0000FF"/>
                </a:solidFill>
                <a:latin typeface="Cambria" pitchFamily="18" charset="0"/>
              </a:rPr>
              <a:t>Initiated in 1969-70 for want of complete registration from CRS.</a:t>
            </a:r>
          </a:p>
          <a:p>
            <a:pPr marL="341313" lvl="0" indent="-341313" algn="just">
              <a:lnSpc>
                <a:spcPct val="80000"/>
              </a:lnSpc>
              <a:spcBef>
                <a:spcPct val="20000"/>
              </a:spcBef>
              <a:defRPr/>
            </a:pPr>
            <a:endParaRPr lang="en-US" sz="2200" dirty="0" smtClean="0">
              <a:solidFill>
                <a:srgbClr val="0000FF"/>
              </a:solidFill>
              <a:latin typeface="Cambria" pitchFamily="18" charset="0"/>
            </a:endParaRPr>
          </a:p>
          <a:p>
            <a:pPr marL="341313" lvl="0" indent="-341313" algn="just">
              <a:lnSpc>
                <a:spcPct val="80000"/>
              </a:lnSpc>
              <a:spcBef>
                <a:spcPct val="20000"/>
              </a:spcBef>
              <a:defRPr/>
            </a:pPr>
            <a:r>
              <a:rPr lang="en-US" sz="2200" dirty="0" smtClean="0">
                <a:solidFill>
                  <a:srgbClr val="0000FF"/>
                </a:solidFill>
                <a:latin typeface="Cambria" pitchFamily="18" charset="0"/>
              </a:rPr>
              <a:t> </a:t>
            </a:r>
            <a:r>
              <a:rPr lang="en-US" sz="2800" b="1" dirty="0" smtClean="0">
                <a:solidFill>
                  <a:srgbClr val="0000FF"/>
                </a:solidFill>
                <a:latin typeface="Cambria" pitchFamily="18" charset="0"/>
              </a:rPr>
              <a:t>Objectives </a:t>
            </a:r>
          </a:p>
          <a:p>
            <a:pPr marL="538163" lvl="1" indent="-341313" algn="just">
              <a:lnSpc>
                <a:spcPct val="120000"/>
              </a:lnSpc>
              <a:spcBef>
                <a:spcPct val="20000"/>
              </a:spcBef>
              <a:buFont typeface="Wingdings" pitchFamily="2" charset="2"/>
              <a:buChar char="Ø"/>
              <a:defRPr/>
            </a:pPr>
            <a:r>
              <a:rPr lang="en-US" sz="2600" dirty="0" smtClean="0">
                <a:solidFill>
                  <a:srgbClr val="0000FF"/>
                </a:solidFill>
                <a:latin typeface="Cambria" pitchFamily="18" charset="0"/>
              </a:rPr>
              <a:t>Provide reliable annual estimates of birth, death and infant  mortality rates at the State and National levels separately for rural and urban areas.</a:t>
            </a:r>
          </a:p>
          <a:p>
            <a:pPr marL="538163" lvl="1" indent="-341313" algn="just">
              <a:lnSpc>
                <a:spcPct val="120000"/>
              </a:lnSpc>
              <a:spcBef>
                <a:spcPct val="20000"/>
              </a:spcBef>
              <a:buFont typeface="Wingdings" pitchFamily="2" charset="2"/>
              <a:buChar char="Ø"/>
              <a:defRPr/>
            </a:pPr>
            <a:r>
              <a:rPr lang="en-US" sz="2600" dirty="0" smtClean="0">
                <a:solidFill>
                  <a:srgbClr val="0000FF"/>
                </a:solidFill>
                <a:latin typeface="Cambria" pitchFamily="18" charset="0"/>
              </a:rPr>
              <a:t>Also provides Child Mortality Rate (CMR), Total Fertility Rate (TFR), Sex Ratio at Birth and 0-4 age, Institutional deliveries,  Medical Attention before death, etc.</a:t>
            </a:r>
          </a:p>
          <a:p>
            <a:pPr marL="538163" lvl="1" indent="-341313" algn="just">
              <a:lnSpc>
                <a:spcPct val="120000"/>
              </a:lnSpc>
              <a:spcBef>
                <a:spcPct val="20000"/>
              </a:spcBef>
              <a:buFont typeface="Wingdings" pitchFamily="2" charset="2"/>
              <a:buChar char="Ø"/>
              <a:defRPr/>
            </a:pPr>
            <a:r>
              <a:rPr lang="en-US" sz="2600" dirty="0" smtClean="0">
                <a:solidFill>
                  <a:srgbClr val="0000FF"/>
                </a:solidFill>
                <a:latin typeface="Cambria" pitchFamily="18" charset="0"/>
              </a:rPr>
              <a:t>Under 5 mortality rate also generated from 2008 annually.</a:t>
            </a:r>
          </a:p>
          <a:p>
            <a:pPr marL="341313" lvl="0" indent="-341313" algn="just">
              <a:lnSpc>
                <a:spcPct val="80000"/>
              </a:lnSpc>
              <a:spcBef>
                <a:spcPct val="20000"/>
              </a:spcBef>
              <a:defRPr/>
            </a:pPr>
            <a:endParaRPr lang="en-US" sz="2200" dirty="0" smtClean="0">
              <a:solidFill>
                <a:srgbClr val="0000FF"/>
              </a:solidFill>
              <a:latin typeface="Cambria" pitchFamily="18" charset="0"/>
            </a:endParaRPr>
          </a:p>
          <a:p>
            <a:pPr marL="341313" lvl="0" indent="-341313" algn="just">
              <a:lnSpc>
                <a:spcPct val="80000"/>
              </a:lnSpc>
              <a:spcBef>
                <a:spcPct val="20000"/>
              </a:spcBef>
              <a:defRPr/>
            </a:pPr>
            <a:r>
              <a:rPr lang="en-US" sz="2800" b="1" dirty="0" smtClean="0">
                <a:solidFill>
                  <a:srgbClr val="0000FF"/>
                </a:solidFill>
                <a:latin typeface="Cambria" pitchFamily="18" charset="0"/>
              </a:rPr>
              <a:t>Features</a:t>
            </a:r>
          </a:p>
          <a:p>
            <a:pPr marL="341313" lvl="0" indent="-341313" algn="just">
              <a:lnSpc>
                <a:spcPct val="80000"/>
              </a:lnSpc>
              <a:spcBef>
                <a:spcPct val="20000"/>
              </a:spcBef>
              <a:defRPr/>
            </a:pPr>
            <a:endParaRPr lang="en-US" sz="2200" dirty="0" smtClean="0">
              <a:solidFill>
                <a:srgbClr val="0000FF"/>
              </a:solidFill>
              <a:latin typeface="Cambria" pitchFamily="18" charset="0"/>
            </a:endParaRPr>
          </a:p>
          <a:p>
            <a:pPr marL="341313" lvl="0" indent="-341313" algn="just">
              <a:lnSpc>
                <a:spcPct val="80000"/>
              </a:lnSpc>
              <a:spcBef>
                <a:spcPct val="20000"/>
              </a:spcBef>
              <a:buFont typeface="Arial" pitchFamily="34" charset="0"/>
              <a:buChar char="•"/>
              <a:defRPr/>
            </a:pPr>
            <a:r>
              <a:rPr lang="en-US" sz="2600" dirty="0" smtClean="0">
                <a:solidFill>
                  <a:srgbClr val="0000FF"/>
                </a:solidFill>
                <a:latin typeface="Cambria" pitchFamily="18" charset="0"/>
              </a:rPr>
              <a:t>One of the largest demographic household sample survey in the  world</a:t>
            </a:r>
          </a:p>
          <a:p>
            <a:pPr marL="341313" lvl="0" indent="-341313" algn="just">
              <a:lnSpc>
                <a:spcPct val="80000"/>
              </a:lnSpc>
              <a:spcBef>
                <a:spcPct val="20000"/>
              </a:spcBef>
              <a:defRPr/>
            </a:pPr>
            <a:endParaRPr lang="en-US" sz="900" dirty="0" smtClean="0">
              <a:solidFill>
                <a:srgbClr val="0000FF"/>
              </a:solidFill>
              <a:latin typeface="Cambria" pitchFamily="18" charset="0"/>
            </a:endParaRPr>
          </a:p>
          <a:p>
            <a:pPr marL="538163" lvl="1" indent="-341313" algn="just">
              <a:lnSpc>
                <a:spcPct val="120000"/>
              </a:lnSpc>
              <a:spcBef>
                <a:spcPct val="20000"/>
              </a:spcBef>
              <a:buFont typeface="Arial" charset="0"/>
              <a:buChar char=""/>
              <a:defRPr/>
            </a:pPr>
            <a:r>
              <a:rPr lang="en-US" sz="2600" dirty="0" smtClean="0">
                <a:solidFill>
                  <a:srgbClr val="0000FF"/>
                </a:solidFill>
                <a:latin typeface="Cambria" pitchFamily="18" charset="0"/>
              </a:rPr>
              <a:t>Sample size determination based on IMR</a:t>
            </a:r>
          </a:p>
          <a:p>
            <a:pPr marL="538163" lvl="1" indent="-341313" algn="just">
              <a:lnSpc>
                <a:spcPct val="120000"/>
              </a:lnSpc>
              <a:spcBef>
                <a:spcPct val="20000"/>
              </a:spcBef>
              <a:buFont typeface="Arial" charset="0"/>
              <a:buChar char=""/>
              <a:defRPr/>
            </a:pPr>
            <a:r>
              <a:rPr lang="en-US" sz="2600" dirty="0" smtClean="0">
                <a:solidFill>
                  <a:srgbClr val="0000FF"/>
                </a:solidFill>
                <a:latin typeface="Cambria" pitchFamily="18" charset="0"/>
              </a:rPr>
              <a:t>Permissible level of RSE: 10% (bigger states) </a:t>
            </a:r>
          </a:p>
          <a:p>
            <a:pPr marL="538163" lvl="1" indent="-341313" algn="just">
              <a:lnSpc>
                <a:spcPct val="120000"/>
              </a:lnSpc>
              <a:spcBef>
                <a:spcPct val="20000"/>
              </a:spcBef>
              <a:buFont typeface="Arial" charset="0"/>
              <a:buChar char=""/>
              <a:defRPr/>
            </a:pPr>
            <a:r>
              <a:rPr lang="en-US" sz="2600" dirty="0" smtClean="0">
                <a:solidFill>
                  <a:srgbClr val="0000FF"/>
                </a:solidFill>
                <a:latin typeface="Cambria" pitchFamily="18" charset="0"/>
              </a:rPr>
              <a:t>1.3 million households and about 7 million population </a:t>
            </a:r>
          </a:p>
          <a:p>
            <a:pPr marL="538163" lvl="1" indent="-341313" algn="just">
              <a:lnSpc>
                <a:spcPct val="120000"/>
              </a:lnSpc>
              <a:spcBef>
                <a:spcPct val="20000"/>
              </a:spcBef>
              <a:buFont typeface="Arial" charset="0"/>
              <a:buChar char=""/>
              <a:defRPr/>
            </a:pPr>
            <a:r>
              <a:rPr lang="en-US" sz="2600" dirty="0" smtClean="0">
                <a:solidFill>
                  <a:srgbClr val="0000FF"/>
                </a:solidFill>
                <a:latin typeface="Cambria" pitchFamily="18" charset="0"/>
              </a:rPr>
              <a:t>Only panel survey with dual recording</a:t>
            </a:r>
          </a:p>
          <a:p>
            <a:pPr marL="538163" lvl="1" indent="-341313" algn="just">
              <a:lnSpc>
                <a:spcPct val="120000"/>
              </a:lnSpc>
              <a:spcBef>
                <a:spcPct val="20000"/>
              </a:spcBef>
              <a:buFont typeface="Arial" charset="0"/>
              <a:buChar char=""/>
              <a:defRPr/>
            </a:pPr>
            <a:r>
              <a:rPr lang="en-US" sz="2600" dirty="0" smtClean="0">
                <a:solidFill>
                  <a:srgbClr val="0000FF"/>
                </a:solidFill>
                <a:latin typeface="Cambria" pitchFamily="18" charset="0"/>
              </a:rPr>
              <a:t>Panel revised once in 10 years based on the latest available Census frame</a:t>
            </a:r>
          </a:p>
        </p:txBody>
      </p:sp>
    </p:spTree>
    <p:extLst>
      <p:ext uri="{BB962C8B-B14F-4D97-AF65-F5344CB8AC3E}">
        <p14:creationId xmlns:p14="http://schemas.microsoft.com/office/powerpoint/2010/main" val="753987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subTitle" idx="1"/>
          </p:nvPr>
        </p:nvSpPr>
        <p:spPr>
          <a:xfrm>
            <a:off x="251520" y="1484784"/>
            <a:ext cx="8640960" cy="4968552"/>
          </a:xfrm>
        </p:spPr>
        <p:txBody>
          <a:bodyPr>
            <a:normAutofit fontScale="85000" lnSpcReduction="20000"/>
          </a:bodyPr>
          <a:lstStyle/>
          <a:p>
            <a:pPr marL="457200" indent="-457200" algn="just" eaLnBrk="1" fontAlgn="auto" hangingPunct="1">
              <a:spcAft>
                <a:spcPts val="0"/>
              </a:spcAft>
              <a:buSzPct val="50000"/>
              <a:buFont typeface="Wingdings" pitchFamily="2" charset="2"/>
              <a:buChar char="n"/>
              <a:defRPr/>
            </a:pPr>
            <a:r>
              <a:rPr lang="en-US" sz="4500" dirty="0" smtClean="0">
                <a:solidFill>
                  <a:srgbClr val="0000FF"/>
                </a:solidFill>
                <a:latin typeface="Cambria" panose="02040503050406030204" pitchFamily="18" charset="0"/>
              </a:rPr>
              <a:t>SRS organised by the Office of the Registrar General, India in 1964-65 on a pilot basis and became operational on full scale from 1969-70.</a:t>
            </a:r>
          </a:p>
          <a:p>
            <a:pPr marL="457200" indent="-457200" algn="just" eaLnBrk="1" fontAlgn="auto" hangingPunct="1">
              <a:spcAft>
                <a:spcPts val="0"/>
              </a:spcAft>
              <a:buSzPct val="50000"/>
              <a:buFont typeface="Wingdings" pitchFamily="2" charset="2"/>
              <a:buChar char="n"/>
              <a:defRPr/>
            </a:pPr>
            <a:endParaRPr lang="en-US" sz="45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pitchFamily="2" charset="2"/>
              <a:buChar char="n"/>
              <a:defRPr/>
            </a:pPr>
            <a:r>
              <a:rPr lang="en-US" sz="4500" dirty="0" smtClean="0">
                <a:solidFill>
                  <a:srgbClr val="0000FF"/>
                </a:solidFill>
                <a:latin typeface="Cambria" panose="02040503050406030204" pitchFamily="18" charset="0"/>
              </a:rPr>
              <a:t>One of the largest demographic sample of household survey covering 1.3 million households and about 7 million population in the new SRS (based on 2001 census frame).</a:t>
            </a:r>
          </a:p>
          <a:p>
            <a:pPr marL="457200" indent="-457200" algn="just" eaLnBrk="1" fontAlgn="auto" hangingPunct="1">
              <a:spcAft>
                <a:spcPts val="0"/>
              </a:spcAft>
              <a:buSzPct val="50000"/>
              <a:buFont typeface="Wingdings 2"/>
              <a:buNone/>
              <a:defRPr/>
            </a:pPr>
            <a:endParaRPr lang="en-US" dirty="0" smtClean="0">
              <a:solidFill>
                <a:srgbClr val="0000FF"/>
              </a:solidFill>
              <a:latin typeface="Cambria" panose="02040503050406030204" pitchFamily="18" charset="0"/>
            </a:endParaRPr>
          </a:p>
        </p:txBody>
      </p:sp>
      <p:sp>
        <p:nvSpPr>
          <p:cNvPr id="96258" name="Rectangle 2"/>
          <p:cNvSpPr>
            <a:spLocks noGrp="1" noChangeArrowheads="1"/>
          </p:cNvSpPr>
          <p:nvPr>
            <p:ph type="ctrTitle"/>
          </p:nvPr>
        </p:nvSpPr>
        <p:spPr>
          <a:xfrm>
            <a:off x="179512" y="188640"/>
            <a:ext cx="8640960" cy="838200"/>
          </a:xfrm>
        </p:spPr>
        <p:txBody>
          <a:bodyPr>
            <a:noAutofit/>
          </a:bodyPr>
          <a:lstStyle/>
          <a:p>
            <a:pPr eaLnBrk="1" fontAlgn="auto" hangingPunct="1">
              <a:spcAft>
                <a:spcPts val="0"/>
              </a:spcAft>
              <a:defRPr/>
            </a:pPr>
            <a:r>
              <a:rPr sz="4000" b="1" dirty="0" smtClean="0">
                <a:solidFill>
                  <a:srgbClr val="0000FF"/>
                </a:solidFill>
                <a:latin typeface="Cambria" panose="02040503050406030204" pitchFamily="18" charset="0"/>
              </a:rPr>
              <a:t>Sample Registration System (SRS)</a:t>
            </a:r>
          </a:p>
        </p:txBody>
      </p:sp>
    </p:spTree>
    <p:extLst>
      <p:ext uri="{BB962C8B-B14F-4D97-AF65-F5344CB8AC3E}">
        <p14:creationId xmlns:p14="http://schemas.microsoft.com/office/powerpoint/2010/main" val="763150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subTitle" idx="1"/>
          </p:nvPr>
        </p:nvSpPr>
        <p:spPr>
          <a:xfrm>
            <a:off x="395536" y="1371600"/>
            <a:ext cx="8496944" cy="4648200"/>
          </a:xfrm>
        </p:spPr>
        <p:txBody>
          <a:bodyPr>
            <a:normAutofit/>
          </a:bodyPr>
          <a:lstStyle/>
          <a:p>
            <a:pPr marL="457200" indent="-457200" algn="just" eaLnBrk="1" fontAlgn="auto" hangingPunct="1">
              <a:spcAft>
                <a:spcPts val="0"/>
              </a:spcAft>
              <a:buSzPct val="50000"/>
              <a:buFont typeface="Wingdings" pitchFamily="2" charset="2"/>
              <a:buChar char="n"/>
              <a:defRPr/>
            </a:pPr>
            <a:r>
              <a:rPr lang="en-US" sz="2800" dirty="0" smtClean="0">
                <a:solidFill>
                  <a:srgbClr val="0000FF"/>
                </a:solidFill>
                <a:latin typeface="Cambria" panose="02040503050406030204" pitchFamily="18" charset="0"/>
              </a:rPr>
              <a:t>SRS is a dual recording system with the main objective of providing reliable annual estimates of birth and death rates at the State and National levels.</a:t>
            </a:r>
          </a:p>
          <a:p>
            <a:pPr marL="457200" indent="-457200" algn="just" eaLnBrk="1" fontAlgn="auto" hangingPunct="1">
              <a:spcAft>
                <a:spcPts val="0"/>
              </a:spcAft>
              <a:buSzPct val="50000"/>
              <a:buFont typeface="Wingdings" pitchFamily="2" charset="2"/>
              <a:buChar char="n"/>
              <a:defRPr/>
            </a:pPr>
            <a:endParaRPr lang="en-US" sz="28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pitchFamily="2" charset="2"/>
              <a:buChar char="n"/>
              <a:defRPr/>
            </a:pPr>
            <a:endParaRPr lang="en-US" sz="28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pitchFamily="2" charset="2"/>
              <a:buChar char="n"/>
              <a:defRPr/>
            </a:pPr>
            <a:r>
              <a:rPr lang="en-US" sz="2800" dirty="0" smtClean="0">
                <a:solidFill>
                  <a:srgbClr val="0000FF"/>
                </a:solidFill>
                <a:latin typeface="Cambria" panose="02040503050406030204" pitchFamily="18" charset="0"/>
              </a:rPr>
              <a:t>SRS also provides estimates of Infant Mortality Rate (IMR), Under Five Mortality Rate (U5MR) and Total Fertility Rate (TFR).</a:t>
            </a:r>
          </a:p>
        </p:txBody>
      </p:sp>
    </p:spTree>
    <p:extLst>
      <p:ext uri="{BB962C8B-B14F-4D97-AF65-F5344CB8AC3E}">
        <p14:creationId xmlns:p14="http://schemas.microsoft.com/office/powerpoint/2010/main" val="32586188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7"/>
          <p:cNvSpPr>
            <a:spLocks noGrp="1" noChangeArrowheads="1"/>
          </p:cNvSpPr>
          <p:nvPr>
            <p:ph type="subTitle" idx="1"/>
          </p:nvPr>
        </p:nvSpPr>
        <p:spPr>
          <a:xfrm>
            <a:off x="323528" y="1371600"/>
            <a:ext cx="8496944" cy="4953000"/>
          </a:xfrm>
        </p:spPr>
        <p:txBody>
          <a:bodyPr/>
          <a:lstStyle/>
          <a:p>
            <a:pPr marL="990600" lvl="1" indent="-533400" algn="just" eaLnBrk="1" hangingPunct="1">
              <a:buSzPct val="50000"/>
              <a:buFont typeface="Wingdings" panose="05000000000000000000" pitchFamily="2" charset="2"/>
              <a:buChar char="§"/>
            </a:pPr>
            <a:r>
              <a:rPr lang="en-US" altLang="en-US" sz="3200" dirty="0" smtClean="0">
                <a:solidFill>
                  <a:srgbClr val="0000FF"/>
                </a:solidFill>
                <a:latin typeface="Cambria" panose="02040503050406030204" pitchFamily="18" charset="0"/>
              </a:rPr>
              <a:t>Baseline survey of sample units.</a:t>
            </a:r>
          </a:p>
          <a:p>
            <a:pPr marL="990600" lvl="1" indent="-533400" algn="just" eaLnBrk="1" hangingPunct="1">
              <a:buSzPct val="50000"/>
              <a:buFont typeface="Wingdings" panose="05000000000000000000" pitchFamily="2" charset="2"/>
              <a:buChar char="§"/>
            </a:pPr>
            <a:r>
              <a:rPr lang="en-US" altLang="en-US" sz="3200" dirty="0" smtClean="0">
                <a:solidFill>
                  <a:srgbClr val="0000FF"/>
                </a:solidFill>
                <a:latin typeface="Cambria" panose="02040503050406030204" pitchFamily="18" charset="0"/>
              </a:rPr>
              <a:t>Continuous enumerations of vital events namely births and deaths. </a:t>
            </a:r>
          </a:p>
          <a:p>
            <a:pPr marL="990600" lvl="1" indent="-533400" algn="just" eaLnBrk="1" hangingPunct="1">
              <a:buSzPct val="50000"/>
              <a:buFont typeface="Wingdings" panose="05000000000000000000" pitchFamily="2" charset="2"/>
              <a:buChar char="§"/>
            </a:pPr>
            <a:r>
              <a:rPr lang="en-US" altLang="en-US" sz="3200" dirty="0" smtClean="0">
                <a:solidFill>
                  <a:srgbClr val="0000FF"/>
                </a:solidFill>
                <a:latin typeface="Cambria" panose="02040503050406030204" pitchFamily="18" charset="0"/>
              </a:rPr>
              <a:t>Half-yearly survey.</a:t>
            </a:r>
          </a:p>
          <a:p>
            <a:pPr marL="990600" lvl="1" indent="-533400" algn="just" eaLnBrk="1" hangingPunct="1">
              <a:buSzPct val="50000"/>
              <a:buFont typeface="Wingdings" panose="05000000000000000000" pitchFamily="2" charset="2"/>
              <a:buChar char="§"/>
            </a:pPr>
            <a:r>
              <a:rPr lang="en-US" altLang="en-US" sz="3200" dirty="0" smtClean="0">
                <a:solidFill>
                  <a:srgbClr val="0000FF"/>
                </a:solidFill>
                <a:latin typeface="Cambria" panose="02040503050406030204" pitchFamily="18" charset="0"/>
              </a:rPr>
              <a:t>Matching of events collected by enumeration and supervisor.</a:t>
            </a:r>
          </a:p>
          <a:p>
            <a:pPr marL="990600" lvl="1" indent="-533400" algn="just" eaLnBrk="1" hangingPunct="1">
              <a:buSzPct val="50000"/>
              <a:buFont typeface="Wingdings" panose="05000000000000000000" pitchFamily="2" charset="2"/>
              <a:buChar char="§"/>
            </a:pPr>
            <a:r>
              <a:rPr lang="en-US" altLang="en-US" sz="3200" dirty="0" smtClean="0">
                <a:solidFill>
                  <a:srgbClr val="0000FF"/>
                </a:solidFill>
                <a:latin typeface="Cambria" panose="02040503050406030204" pitchFamily="18" charset="0"/>
              </a:rPr>
              <a:t>Field verification of unmatched and partially match events. </a:t>
            </a:r>
            <a:r>
              <a:rPr lang="en-US" altLang="en-US" dirty="0" smtClean="0">
                <a:solidFill>
                  <a:srgbClr val="0000FF"/>
                </a:solidFill>
                <a:latin typeface="Cambria" panose="02040503050406030204" pitchFamily="18" charset="0"/>
              </a:rPr>
              <a:t>  </a:t>
            </a:r>
          </a:p>
        </p:txBody>
      </p:sp>
      <p:sp>
        <p:nvSpPr>
          <p:cNvPr id="22530" name="Rectangle 1026"/>
          <p:cNvSpPr>
            <a:spLocks noGrp="1" noChangeArrowheads="1"/>
          </p:cNvSpPr>
          <p:nvPr>
            <p:ph type="ctrTitle"/>
          </p:nvPr>
        </p:nvSpPr>
        <p:spPr>
          <a:xfrm>
            <a:off x="762000" y="44624"/>
            <a:ext cx="7772400" cy="819944"/>
          </a:xfrm>
        </p:spPr>
        <p:txBody>
          <a:bodyPr>
            <a:normAutofit/>
          </a:bodyPr>
          <a:lstStyle/>
          <a:p>
            <a:pPr eaLnBrk="1" fontAlgn="auto" hangingPunct="1">
              <a:spcAft>
                <a:spcPts val="0"/>
              </a:spcAft>
              <a:defRPr/>
            </a:pPr>
            <a:r>
              <a:rPr b="1" dirty="0" smtClean="0">
                <a:solidFill>
                  <a:srgbClr val="0000FF"/>
                </a:solidFill>
                <a:latin typeface="Cambria" panose="02040503050406030204" pitchFamily="18" charset="0"/>
              </a:rPr>
              <a:t>Main components of SRS</a:t>
            </a:r>
          </a:p>
        </p:txBody>
      </p:sp>
    </p:spTree>
    <p:extLst>
      <p:ext uri="{BB962C8B-B14F-4D97-AF65-F5344CB8AC3E}">
        <p14:creationId xmlns:p14="http://schemas.microsoft.com/office/powerpoint/2010/main" val="31002452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subTitle" idx="1"/>
          </p:nvPr>
        </p:nvSpPr>
        <p:spPr>
          <a:xfrm>
            <a:off x="467544" y="609600"/>
            <a:ext cx="8496944" cy="5486400"/>
          </a:xfrm>
        </p:spPr>
        <p:txBody>
          <a:bodyPr/>
          <a:lstStyle/>
          <a:p>
            <a:pPr marL="342900" indent="-342900" algn="just" eaLnBrk="1" fontAlgn="auto" hangingPunct="1">
              <a:spcAft>
                <a:spcPts val="0"/>
              </a:spcAft>
              <a:buSzPct val="50000"/>
              <a:buFont typeface="Wingdings" pitchFamily="2" charset="2"/>
              <a:buChar char="n"/>
              <a:defRPr/>
            </a:pPr>
            <a:r>
              <a:rPr lang="en-US" sz="2800" dirty="0" smtClean="0">
                <a:solidFill>
                  <a:srgbClr val="0000FF"/>
                </a:solidFill>
                <a:latin typeface="Cambria" panose="02040503050406030204" pitchFamily="18" charset="0"/>
              </a:rPr>
              <a:t>The field investigation under SRS consists of a continuous enumeration of births and deaths by an enumerator (preferably an anganwadi/local teacher) and an independent six-monthly retrospective survey by a full-time supervisor.</a:t>
            </a:r>
          </a:p>
          <a:p>
            <a:pPr marL="342900" indent="-342900" algn="just" eaLnBrk="1" fontAlgn="auto" hangingPunct="1">
              <a:spcAft>
                <a:spcPts val="0"/>
              </a:spcAft>
              <a:buSzPct val="50000"/>
              <a:buFont typeface="Wingdings" pitchFamily="2" charset="2"/>
              <a:buChar char="n"/>
              <a:defRPr/>
            </a:pPr>
            <a:endParaRPr lang="en-US" sz="2800" dirty="0" smtClean="0">
              <a:solidFill>
                <a:srgbClr val="0000FF"/>
              </a:solidFill>
              <a:latin typeface="Cambria" panose="02040503050406030204" pitchFamily="18" charset="0"/>
            </a:endParaRPr>
          </a:p>
          <a:p>
            <a:pPr marL="342900" indent="-342900" algn="just" eaLnBrk="1" fontAlgn="auto" hangingPunct="1">
              <a:spcAft>
                <a:spcPts val="0"/>
              </a:spcAft>
              <a:buSzPct val="50000"/>
              <a:buFont typeface="Wingdings" pitchFamily="2" charset="2"/>
              <a:buChar char="n"/>
              <a:defRPr/>
            </a:pPr>
            <a:r>
              <a:rPr lang="en-US" sz="2800" dirty="0" smtClean="0">
                <a:solidFill>
                  <a:srgbClr val="0000FF"/>
                </a:solidFill>
                <a:latin typeface="Cambria" panose="02040503050406030204" pitchFamily="18" charset="0"/>
              </a:rPr>
              <a:t>The data obtained by the two methods are matched. The partly matched and unmatched events are re-verified in the field to get an unduplicated count of events. </a:t>
            </a:r>
          </a:p>
        </p:txBody>
      </p:sp>
    </p:spTree>
    <p:extLst>
      <p:ext uri="{BB962C8B-B14F-4D97-AF65-F5344CB8AC3E}">
        <p14:creationId xmlns:p14="http://schemas.microsoft.com/office/powerpoint/2010/main" val="3685361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1"/>
          </p:nvPr>
        </p:nvSpPr>
        <p:spPr>
          <a:xfrm>
            <a:off x="395536" y="914400"/>
            <a:ext cx="8496944" cy="5334000"/>
          </a:xfrm>
        </p:spPr>
        <p:txBody>
          <a:bodyPr>
            <a:normAutofit fontScale="25000" lnSpcReduction="20000"/>
          </a:bodyPr>
          <a:lstStyle/>
          <a:p>
            <a:pPr marL="457200" indent="-457200" algn="just" eaLnBrk="1" fontAlgn="auto" hangingPunct="1">
              <a:spcAft>
                <a:spcPts val="0"/>
              </a:spcAft>
              <a:buSzPct val="50000"/>
              <a:buFont typeface="Wingdings" pitchFamily="2" charset="2"/>
              <a:buChar char="n"/>
              <a:defRPr/>
            </a:pPr>
            <a:endParaRPr lang="en-US" sz="67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pitchFamily="2" charset="2"/>
              <a:buChar char="n"/>
              <a:defRPr/>
            </a:pPr>
            <a:r>
              <a:rPr lang="en-US" sz="11200" dirty="0" smtClean="0">
                <a:solidFill>
                  <a:srgbClr val="0000FF"/>
                </a:solidFill>
                <a:latin typeface="Cambria" panose="02040503050406030204" pitchFamily="18" charset="0"/>
              </a:rPr>
              <a:t>The revision of SRS sampling frame is undertaken every ten years based on the results of latest census. While changing the sample, modifications in the sampling design; wider representation of population; overcoming the limitations in the existing scheme; meeting the additional requirements etc. are taken into account.</a:t>
            </a:r>
          </a:p>
          <a:p>
            <a:pPr algn="just" eaLnBrk="1" fontAlgn="auto" hangingPunct="1">
              <a:spcAft>
                <a:spcPts val="0"/>
              </a:spcAft>
              <a:buSzPct val="50000"/>
              <a:defRPr/>
            </a:pPr>
            <a:r>
              <a:rPr lang="en-US" sz="11200" dirty="0" smtClean="0">
                <a:solidFill>
                  <a:srgbClr val="0000FF"/>
                </a:solidFill>
                <a:latin typeface="Cambria" panose="02040503050406030204" pitchFamily="18" charset="0"/>
              </a:rPr>
              <a:t> </a:t>
            </a:r>
          </a:p>
          <a:p>
            <a:pPr marL="457200" indent="-457200" algn="just" eaLnBrk="1" fontAlgn="auto" hangingPunct="1">
              <a:spcAft>
                <a:spcPts val="0"/>
              </a:spcAft>
              <a:buSzPct val="50000"/>
              <a:buFont typeface="Wingdings" pitchFamily="2" charset="2"/>
              <a:buChar char="n"/>
              <a:defRPr/>
            </a:pPr>
            <a:r>
              <a:rPr lang="en-US" sz="11200" dirty="0" smtClean="0">
                <a:solidFill>
                  <a:srgbClr val="0000FF"/>
                </a:solidFill>
                <a:latin typeface="Cambria" panose="02040503050406030204" pitchFamily="18" charset="0"/>
              </a:rPr>
              <a:t>The first replacement was carried out in 1977-78 and the last being in 2004. The revision of SRS sample based on 2011 Census frame has been done. </a:t>
            </a:r>
          </a:p>
          <a:p>
            <a:pPr marL="457200" indent="-457200" algn="just" eaLnBrk="1" fontAlgn="auto" hangingPunct="1">
              <a:spcAft>
                <a:spcPts val="0"/>
              </a:spcAft>
              <a:buSzPct val="50000"/>
              <a:defRPr/>
            </a:pPr>
            <a:endParaRPr lang="en-US" sz="3000" dirty="0" smtClean="0">
              <a:solidFill>
                <a:srgbClr val="0000FF"/>
              </a:solidFill>
              <a:latin typeface="Cambria" panose="02040503050406030204" pitchFamily="18" charset="0"/>
            </a:endParaRPr>
          </a:p>
          <a:p>
            <a:pPr marL="457200" indent="-457200" algn="just" eaLnBrk="1" fontAlgn="auto" hangingPunct="1">
              <a:spcAft>
                <a:spcPts val="0"/>
              </a:spcAft>
              <a:buSzPct val="50000"/>
              <a:defRPr/>
            </a:pPr>
            <a:endParaRPr lang="en-US" sz="30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2"/>
              <a:buNone/>
              <a:defRPr/>
            </a:pPr>
            <a:r>
              <a:rPr lang="en-US" sz="3000" dirty="0" smtClean="0">
                <a:solidFill>
                  <a:srgbClr val="0000FF"/>
                </a:solidFill>
                <a:latin typeface="Cambria" panose="02040503050406030204" pitchFamily="18" charset="0"/>
              </a:rPr>
              <a:t>  </a:t>
            </a:r>
          </a:p>
          <a:p>
            <a:pPr marL="457200" indent="-457200" eaLnBrk="1" fontAlgn="auto" hangingPunct="1">
              <a:spcAft>
                <a:spcPts val="0"/>
              </a:spcAft>
              <a:buSzPct val="50000"/>
              <a:buFont typeface="Wingdings 2"/>
              <a:buNone/>
              <a:defRPr/>
            </a:pPr>
            <a:endParaRPr lang="en-US" dirty="0" smtClean="0">
              <a:solidFill>
                <a:srgbClr val="0000FF"/>
              </a:solidFill>
              <a:latin typeface="Cambria" panose="02040503050406030204" pitchFamily="18" charset="0"/>
            </a:endParaRPr>
          </a:p>
        </p:txBody>
      </p:sp>
      <p:sp>
        <p:nvSpPr>
          <p:cNvPr id="4" name="TextBox 3"/>
          <p:cNvSpPr txBox="1"/>
          <p:nvPr/>
        </p:nvSpPr>
        <p:spPr>
          <a:xfrm>
            <a:off x="755576" y="228600"/>
            <a:ext cx="7632848" cy="646331"/>
          </a:xfrm>
          <a:prstGeom prst="rect">
            <a:avLst/>
          </a:prstGeom>
          <a:noFill/>
        </p:spPr>
        <p:txBody>
          <a:bodyPr wrap="square">
            <a:spAutoFit/>
          </a:bodyPr>
          <a:lstStyle/>
          <a:p>
            <a:pPr algn="ctr">
              <a:defRPr/>
            </a:pPr>
            <a:r>
              <a:rPr lang="en-US" sz="3600" b="1" dirty="0">
                <a:solidFill>
                  <a:srgbClr val="0000FF"/>
                </a:solidFill>
                <a:latin typeface="Cambria" panose="02040503050406030204" pitchFamily="18" charset="0"/>
                <a:cs typeface="Arial" charset="0"/>
              </a:rPr>
              <a:t>Revision of SRS Sample Frame</a:t>
            </a:r>
            <a:endParaRPr lang="en-IN" sz="3600" b="1" dirty="0">
              <a:solidFill>
                <a:srgbClr val="0000FF"/>
              </a:solidFill>
              <a:latin typeface="Cambria" panose="02040503050406030204" pitchFamily="18" charset="0"/>
              <a:cs typeface="Arial" charset="0"/>
            </a:endParaRPr>
          </a:p>
        </p:txBody>
      </p:sp>
    </p:spTree>
    <p:extLst>
      <p:ext uri="{BB962C8B-B14F-4D97-AF65-F5344CB8AC3E}">
        <p14:creationId xmlns:p14="http://schemas.microsoft.com/office/powerpoint/2010/main" val="40444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Autofit/>
          </a:bodyPr>
          <a:lstStyle/>
          <a:p>
            <a:r>
              <a:rPr lang="en-US" sz="3200" dirty="0" smtClean="0">
                <a:solidFill>
                  <a:srgbClr val="0000FF"/>
                </a:solidFill>
                <a:latin typeface="Cambria" pitchFamily="18" charset="0"/>
              </a:rPr>
              <a:t/>
            </a:r>
            <a:br>
              <a:rPr lang="en-US" sz="3200" dirty="0" smtClean="0">
                <a:solidFill>
                  <a:srgbClr val="0000FF"/>
                </a:solidFill>
                <a:latin typeface="Cambria" pitchFamily="18" charset="0"/>
              </a:rPr>
            </a:br>
            <a:r>
              <a:rPr lang="en-US" sz="3200" dirty="0" smtClean="0">
                <a:solidFill>
                  <a:srgbClr val="0000FF"/>
                </a:solidFill>
                <a:latin typeface="Cambria" pitchFamily="18" charset="0"/>
              </a:rPr>
              <a:t>Introduction to Civil Registration System</a:t>
            </a:r>
            <a:r>
              <a:rPr lang="en-US" sz="3600" dirty="0" smtClean="0">
                <a:solidFill>
                  <a:srgbClr val="0000FF"/>
                </a:solidFill>
                <a:latin typeface="Cambria" pitchFamily="18" charset="0"/>
              </a:rPr>
              <a:t/>
            </a:r>
            <a:br>
              <a:rPr lang="en-US" sz="3600" dirty="0" smtClean="0">
                <a:solidFill>
                  <a:srgbClr val="0000FF"/>
                </a:solidFill>
                <a:latin typeface="Cambria" pitchFamily="18" charset="0"/>
              </a:rPr>
            </a:br>
            <a:endParaRPr lang="en-IN" sz="3600" dirty="0"/>
          </a:p>
        </p:txBody>
      </p:sp>
      <p:sp>
        <p:nvSpPr>
          <p:cNvPr id="3" name="Content Placeholder 2"/>
          <p:cNvSpPr>
            <a:spLocks noGrp="1"/>
          </p:cNvSpPr>
          <p:nvPr>
            <p:ph idx="1"/>
          </p:nvPr>
        </p:nvSpPr>
        <p:spPr>
          <a:xfrm>
            <a:off x="457200" y="1268760"/>
            <a:ext cx="8229600" cy="5112568"/>
          </a:xfrm>
        </p:spPr>
        <p:txBody>
          <a:bodyPr>
            <a:noAutofit/>
          </a:bodyPr>
          <a:lstStyle/>
          <a:p>
            <a:pPr algn="just">
              <a:buClr>
                <a:srgbClr val="0000FF"/>
              </a:buClr>
              <a:buFont typeface="Wingdings" pitchFamily="2" charset="2"/>
              <a:buChar char="Ø"/>
            </a:pPr>
            <a:r>
              <a:rPr lang="en-US" sz="2400" dirty="0" smtClean="0">
                <a:solidFill>
                  <a:srgbClr val="0000FF"/>
                </a:solidFill>
                <a:latin typeface="Cambria" pitchFamily="18" charset="0"/>
              </a:rPr>
              <a:t>Civil </a:t>
            </a:r>
            <a:r>
              <a:rPr lang="en-US" sz="2400" dirty="0">
                <a:solidFill>
                  <a:srgbClr val="0000FF"/>
                </a:solidFill>
                <a:latin typeface="Cambria" pitchFamily="18" charset="0"/>
              </a:rPr>
              <a:t>Registration System popularly known as birth and death registration system is the recording of vital events i.e. live births, still births and deaths under the statutory provisions on a continuous and permanent basis. The registration records are useful primarily as legal documents and secondarily as a source of statistics</a:t>
            </a:r>
            <a:r>
              <a:rPr lang="en-US" sz="2400" dirty="0" smtClean="0">
                <a:solidFill>
                  <a:srgbClr val="0000FF"/>
                </a:solidFill>
                <a:latin typeface="Cambria" pitchFamily="18" charset="0"/>
              </a:rPr>
              <a:t>.</a:t>
            </a:r>
          </a:p>
          <a:p>
            <a:pPr algn="just">
              <a:buClr>
                <a:srgbClr val="0000FF"/>
              </a:buClr>
              <a:buFont typeface="Wingdings" pitchFamily="2" charset="2"/>
              <a:buChar char="Ø"/>
            </a:pPr>
            <a:endParaRPr lang="en-US" sz="2400" dirty="0" smtClean="0">
              <a:solidFill>
                <a:srgbClr val="0000FF"/>
              </a:solidFill>
              <a:latin typeface="Cambria" pitchFamily="18" charset="0"/>
            </a:endParaRPr>
          </a:p>
          <a:p>
            <a:pPr algn="just">
              <a:lnSpc>
                <a:spcPct val="90000"/>
              </a:lnSpc>
              <a:buClr>
                <a:srgbClr val="0000FF"/>
              </a:buClr>
              <a:buFont typeface="Wingdings" pitchFamily="2" charset="2"/>
              <a:buChar char="Ø"/>
            </a:pPr>
            <a:r>
              <a:rPr lang="en-GB" sz="2400" dirty="0" smtClean="0">
                <a:solidFill>
                  <a:srgbClr val="0000FF"/>
                </a:solidFill>
                <a:latin typeface="Cambria" pitchFamily="18" charset="0"/>
                <a:cs typeface="Times New Roman" pitchFamily="18" charset="0"/>
              </a:rPr>
              <a:t>In India, the system of civil registration has been in operation for more than a century.</a:t>
            </a:r>
          </a:p>
          <a:p>
            <a:pPr algn="just">
              <a:lnSpc>
                <a:spcPct val="90000"/>
              </a:lnSpc>
              <a:buClr>
                <a:srgbClr val="0000FF"/>
              </a:buClr>
              <a:buFont typeface="Wingdings" pitchFamily="2" charset="2"/>
              <a:buChar char="Ø"/>
            </a:pPr>
            <a:endParaRPr lang="en-GB" sz="2400" dirty="0" smtClean="0">
              <a:solidFill>
                <a:srgbClr val="0000FF"/>
              </a:solidFill>
              <a:latin typeface="Cambria" pitchFamily="18" charset="0"/>
              <a:cs typeface="Times New Roman" pitchFamily="18" charset="0"/>
            </a:endParaRPr>
          </a:p>
          <a:p>
            <a:pPr algn="just">
              <a:lnSpc>
                <a:spcPct val="90000"/>
              </a:lnSpc>
              <a:buClr>
                <a:srgbClr val="0000FF"/>
              </a:buClr>
              <a:buFont typeface="Wingdings" pitchFamily="2" charset="2"/>
              <a:buChar char="Ø"/>
            </a:pPr>
            <a:r>
              <a:rPr lang="en-GB" sz="2400" dirty="0" smtClean="0">
                <a:solidFill>
                  <a:srgbClr val="0000FF"/>
                </a:solidFill>
                <a:latin typeface="Cambria" pitchFamily="18" charset="0"/>
                <a:cs typeface="Times New Roman" pitchFamily="18" charset="0"/>
              </a:rPr>
              <a:t>At present the registration of births and deaths is being done under Registration of Birth and Death Act,1969.</a:t>
            </a:r>
            <a:endParaRPr lang="en-US" dirty="0" smtClean="0">
              <a:solidFill>
                <a:srgbClr val="0000FF"/>
              </a:solidFill>
              <a:latin typeface="Cambria" pitchFamily="18" charset="0"/>
            </a:endParaRPr>
          </a:p>
          <a:p>
            <a:pPr algn="just">
              <a:buNone/>
            </a:pPr>
            <a:endParaRPr lang="en-IN" dirty="0">
              <a:solidFill>
                <a:srgbClr val="0000FF"/>
              </a:solidFill>
              <a:latin typeface="Cambria" pitchFamily="18" charset="0"/>
            </a:endParaRPr>
          </a:p>
        </p:txBody>
      </p:sp>
    </p:spTree>
    <p:extLst>
      <p:ext uri="{BB962C8B-B14F-4D97-AF65-F5344CB8AC3E}">
        <p14:creationId xmlns:p14="http://schemas.microsoft.com/office/powerpoint/2010/main" val="1072819515"/>
      </p:ext>
    </p:extLst>
  </p:cSld>
  <p:clrMapOvr>
    <a:masterClrMapping/>
  </p:clrMapOvr>
  <p:transition>
    <p:diamon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1"/>
          </p:nvPr>
        </p:nvSpPr>
        <p:spPr>
          <a:xfrm>
            <a:off x="251520" y="1130424"/>
            <a:ext cx="8640960" cy="5394920"/>
          </a:xfrm>
        </p:spPr>
        <p:txBody>
          <a:bodyPr>
            <a:normAutofit fontScale="47500" lnSpcReduction="20000"/>
          </a:bodyPr>
          <a:lstStyle/>
          <a:p>
            <a:pPr marL="457200" indent="-457200" algn="just" eaLnBrk="1" fontAlgn="auto" hangingPunct="1">
              <a:spcAft>
                <a:spcPts val="0"/>
              </a:spcAft>
              <a:buSzPct val="50000"/>
              <a:buFont typeface="Wingdings" pitchFamily="2" charset="2"/>
              <a:buChar char="n"/>
              <a:defRPr/>
            </a:pPr>
            <a:r>
              <a:rPr lang="en-US" sz="7000" dirty="0" smtClean="0">
                <a:solidFill>
                  <a:srgbClr val="0000FF"/>
                </a:solidFill>
                <a:latin typeface="Cambria" panose="02040503050406030204" pitchFamily="18" charset="0"/>
              </a:rPr>
              <a:t>Based on the recommendations of the Technical Advisory Committee(TAC) on SRS, the sample units have been increased from 7597 in 2004 to 8861 units for 2014. </a:t>
            </a:r>
          </a:p>
          <a:p>
            <a:pPr marL="457200" indent="-457200" algn="just" eaLnBrk="1" fontAlgn="auto" hangingPunct="1">
              <a:spcAft>
                <a:spcPts val="0"/>
              </a:spcAft>
              <a:buSzPct val="50000"/>
              <a:buFont typeface="Wingdings" pitchFamily="2" charset="2"/>
              <a:buChar char="n"/>
              <a:defRPr/>
            </a:pPr>
            <a:endParaRPr lang="en-US" sz="70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pitchFamily="2" charset="2"/>
              <a:buChar char="n"/>
              <a:defRPr/>
            </a:pPr>
            <a:r>
              <a:rPr lang="en-US" sz="7000" dirty="0" smtClean="0">
                <a:solidFill>
                  <a:srgbClr val="0000FF"/>
                </a:solidFill>
                <a:latin typeface="Cambria" panose="02040503050406030204" pitchFamily="18" charset="0"/>
              </a:rPr>
              <a:t>New SRS frame will be effective  from 1.1.2014. baseline survey is expected to start in January, 2014.</a:t>
            </a:r>
          </a:p>
          <a:p>
            <a:pPr marL="457200" indent="-457200" algn="just" eaLnBrk="1" fontAlgn="auto" hangingPunct="1">
              <a:spcAft>
                <a:spcPts val="0"/>
              </a:spcAft>
              <a:buSzPct val="50000"/>
              <a:buFont typeface="Wingdings" pitchFamily="2" charset="2"/>
              <a:buChar char="n"/>
              <a:defRPr/>
            </a:pPr>
            <a:r>
              <a:rPr lang="en-US" sz="7000" dirty="0" smtClean="0">
                <a:solidFill>
                  <a:srgbClr val="0000FF"/>
                </a:solidFill>
                <a:latin typeface="Cambria" panose="02040503050406030204" pitchFamily="18" charset="0"/>
              </a:rPr>
              <a:t>At present ground identification and  segmentation  work  is under process.</a:t>
            </a:r>
          </a:p>
          <a:p>
            <a:pPr marL="457200" indent="-457200" algn="just" eaLnBrk="1" fontAlgn="auto" hangingPunct="1">
              <a:spcAft>
                <a:spcPts val="0"/>
              </a:spcAft>
              <a:buSzPct val="50000"/>
              <a:defRPr/>
            </a:pPr>
            <a:endParaRPr lang="en-US" sz="3800" dirty="0" smtClean="0">
              <a:solidFill>
                <a:srgbClr val="0000FF"/>
              </a:solidFill>
              <a:latin typeface="Cambria" panose="02040503050406030204" pitchFamily="18" charset="0"/>
            </a:endParaRPr>
          </a:p>
          <a:p>
            <a:pPr marL="457200" indent="-457200" algn="just" eaLnBrk="1" fontAlgn="auto" hangingPunct="1">
              <a:spcAft>
                <a:spcPts val="0"/>
              </a:spcAft>
              <a:buSzPct val="50000"/>
              <a:defRPr/>
            </a:pPr>
            <a:endParaRPr lang="en-US" sz="3800" dirty="0" smtClean="0">
              <a:solidFill>
                <a:srgbClr val="0000FF"/>
              </a:solidFill>
              <a:latin typeface="Cambria" panose="02040503050406030204" pitchFamily="18" charset="0"/>
            </a:endParaRPr>
          </a:p>
          <a:p>
            <a:pPr marL="457200" indent="-457200" algn="just" eaLnBrk="1" fontAlgn="auto" hangingPunct="1">
              <a:spcAft>
                <a:spcPts val="0"/>
              </a:spcAft>
              <a:buSzPct val="50000"/>
              <a:buFont typeface="Wingdings 2"/>
              <a:buNone/>
              <a:defRPr/>
            </a:pPr>
            <a:r>
              <a:rPr lang="en-US" sz="3800" dirty="0" smtClean="0">
                <a:solidFill>
                  <a:srgbClr val="0000FF"/>
                </a:solidFill>
                <a:latin typeface="Cambria" panose="02040503050406030204" pitchFamily="18" charset="0"/>
              </a:rPr>
              <a:t>  </a:t>
            </a:r>
          </a:p>
          <a:p>
            <a:pPr marL="457200" indent="-457200" eaLnBrk="1" fontAlgn="auto" hangingPunct="1">
              <a:spcAft>
                <a:spcPts val="0"/>
              </a:spcAft>
              <a:buSzPct val="50000"/>
              <a:buFont typeface="Wingdings 2"/>
              <a:buNone/>
              <a:defRPr/>
            </a:pPr>
            <a:endParaRPr lang="en-US" dirty="0" smtClean="0">
              <a:solidFill>
                <a:srgbClr val="0000FF"/>
              </a:solidFill>
              <a:latin typeface="Cambria" panose="02040503050406030204" pitchFamily="18" charset="0"/>
            </a:endParaRPr>
          </a:p>
        </p:txBody>
      </p:sp>
      <p:sp>
        <p:nvSpPr>
          <p:cNvPr id="4" name="TextBox 3"/>
          <p:cNvSpPr txBox="1"/>
          <p:nvPr/>
        </p:nvSpPr>
        <p:spPr>
          <a:xfrm>
            <a:off x="611560" y="228600"/>
            <a:ext cx="8136904" cy="646331"/>
          </a:xfrm>
          <a:prstGeom prst="rect">
            <a:avLst/>
          </a:prstGeom>
          <a:noFill/>
        </p:spPr>
        <p:txBody>
          <a:bodyPr wrap="square">
            <a:spAutoFit/>
          </a:bodyPr>
          <a:lstStyle/>
          <a:p>
            <a:pPr>
              <a:defRPr/>
            </a:pPr>
            <a:r>
              <a:rPr lang="en-US" sz="3600" b="1" dirty="0">
                <a:solidFill>
                  <a:srgbClr val="0000FF"/>
                </a:solidFill>
                <a:latin typeface="Cambria" panose="02040503050406030204" pitchFamily="18" charset="0"/>
                <a:cs typeface="Arial" charset="0"/>
              </a:rPr>
              <a:t>Revision of SRS Sample Frame</a:t>
            </a:r>
            <a:endParaRPr lang="en-IN" sz="3600" b="1" dirty="0">
              <a:solidFill>
                <a:srgbClr val="0000FF"/>
              </a:solidFill>
              <a:latin typeface="Cambria" panose="02040503050406030204" pitchFamily="18" charset="0"/>
              <a:cs typeface="Arial" charset="0"/>
            </a:endParaRPr>
          </a:p>
        </p:txBody>
      </p:sp>
    </p:spTree>
    <p:extLst>
      <p:ext uri="{BB962C8B-B14F-4D97-AF65-F5344CB8AC3E}">
        <p14:creationId xmlns:p14="http://schemas.microsoft.com/office/powerpoint/2010/main" val="7085393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xfrm>
            <a:off x="457200" y="274638"/>
            <a:ext cx="8229600" cy="778098"/>
          </a:xfrm>
        </p:spPr>
        <p:txBody>
          <a:bodyPr/>
          <a:lstStyle/>
          <a:p>
            <a:pPr algn="ctr" eaLnBrk="1" fontAlgn="auto" hangingPunct="1">
              <a:spcAft>
                <a:spcPts val="0"/>
              </a:spcAft>
              <a:defRPr/>
            </a:pPr>
            <a:r>
              <a:rPr lang="en-IN" b="1" dirty="0" smtClean="0">
                <a:solidFill>
                  <a:srgbClr val="0000FF"/>
                </a:solidFill>
                <a:latin typeface="Cambria" panose="02040503050406030204" pitchFamily="18" charset="0"/>
              </a:rPr>
              <a:t>Replacement </a:t>
            </a:r>
            <a:r>
              <a:rPr b="1" dirty="0" smtClean="0">
                <a:solidFill>
                  <a:srgbClr val="0000FF"/>
                </a:solidFill>
                <a:latin typeface="Cambria" panose="02040503050406030204" pitchFamily="18" charset="0"/>
              </a:rPr>
              <a:t>SRS sample units</a:t>
            </a:r>
          </a:p>
        </p:txBody>
      </p:sp>
      <p:graphicFrame>
        <p:nvGraphicFramePr>
          <p:cNvPr id="118787" name="Group 3"/>
          <p:cNvGraphicFramePr>
            <a:graphicFrameLocks noGrp="1"/>
          </p:cNvGraphicFramePr>
          <p:nvPr>
            <p:ph type="tbl" idx="1"/>
            <p:extLst>
              <p:ext uri="{D42A27DB-BD31-4B8C-83A1-F6EECF244321}">
                <p14:modId xmlns:p14="http://schemas.microsoft.com/office/powerpoint/2010/main" val="3368380732"/>
              </p:ext>
            </p:extLst>
          </p:nvPr>
        </p:nvGraphicFramePr>
        <p:xfrm>
          <a:off x="304800" y="1600200"/>
          <a:ext cx="8458200" cy="4156076"/>
        </p:xfrm>
        <a:graphic>
          <a:graphicData uri="http://schemas.openxmlformats.org/drawingml/2006/table">
            <a:tbl>
              <a:tblPr/>
              <a:tblGrid>
                <a:gridCol w="1027829"/>
                <a:gridCol w="1371373"/>
                <a:gridCol w="1337719"/>
                <a:gridCol w="1479343"/>
                <a:gridCol w="1267608"/>
                <a:gridCol w="987164"/>
                <a:gridCol w="987164"/>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1" i="0" u="none" strike="noStrike" cap="none" normalizeH="0" baseline="0" dirty="0" smtClean="0">
                        <a:ln>
                          <a:noFill/>
                        </a:ln>
                        <a:solidFill>
                          <a:srgbClr val="0000FF"/>
                        </a:solidFill>
                        <a:effectLst/>
                        <a:latin typeface="Cambria" panose="02040503050406030204"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1969-70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1977-78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1983-85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1993-95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2004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2014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Rural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2432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3684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4176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rgbClr val="0000FF"/>
                          </a:solidFill>
                          <a:effectLst/>
                          <a:latin typeface="Cambria" panose="02040503050406030204" pitchFamily="18" charset="0"/>
                          <a:cs typeface="Arial" charset="0"/>
                        </a:rPr>
                        <a:t>4436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rgbClr val="0000FF"/>
                          </a:solidFill>
                          <a:effectLst/>
                          <a:latin typeface="Cambria" panose="02040503050406030204" pitchFamily="18" charset="0"/>
                          <a:cs typeface="Arial" charset="0"/>
                        </a:rPr>
                        <a:t>4433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4967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Urban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1290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1738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1846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rgbClr val="0000FF"/>
                          </a:solidFill>
                          <a:effectLst/>
                          <a:latin typeface="Cambria" panose="02040503050406030204" pitchFamily="18" charset="0"/>
                          <a:cs typeface="Arial" charset="0"/>
                        </a:rPr>
                        <a:t>2235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rgbClr val="0000FF"/>
                          </a:solidFill>
                          <a:effectLst/>
                          <a:latin typeface="Cambria" panose="02040503050406030204" pitchFamily="18" charset="0"/>
                          <a:cs typeface="Arial" charset="0"/>
                        </a:rPr>
                        <a:t>3164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3894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rgbClr val="0000FF"/>
                          </a:solidFill>
                          <a:effectLst/>
                          <a:latin typeface="Cambria" panose="02040503050406030204" pitchFamily="18" charset="0"/>
                          <a:cs typeface="Arial" charset="0"/>
                        </a:rPr>
                        <a:t>3722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5422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6022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6671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7597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rgbClr val="0000FF"/>
                          </a:solidFill>
                          <a:effectLst/>
                          <a:latin typeface="Cambria" panose="02040503050406030204" pitchFamily="18" charset="0"/>
                          <a:cs typeface="Arial" charset="0"/>
                        </a:rPr>
                        <a:t>8861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74482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subTitle" idx="1"/>
          </p:nvPr>
        </p:nvSpPr>
        <p:spPr>
          <a:xfrm>
            <a:off x="251520" y="914400"/>
            <a:ext cx="8587680" cy="5638800"/>
          </a:xfrm>
        </p:spPr>
        <p:txBody>
          <a:bodyPr vert="horz" lIns="91440" tIns="45720" rIns="91440" bIns="45720" rtlCol="0">
            <a:normAutofit fontScale="77500" lnSpcReduction="20000"/>
          </a:bodyPr>
          <a:lstStyle/>
          <a:p>
            <a:pPr marL="342900" indent="-342900" algn="just">
              <a:buChar char="•"/>
            </a:pPr>
            <a:r>
              <a:rPr lang="en-US" sz="3000" dirty="0">
                <a:solidFill>
                  <a:srgbClr val="0000FF"/>
                </a:solidFill>
                <a:latin typeface="Cambria" panose="02040503050406030204" pitchFamily="18" charset="0"/>
              </a:rPr>
              <a:t>The sample design adopted for SRS is uni-stage stratified simple random sampling without replacement, except for larger villages.  For larger villages with population 2000 or more, two stage stratified sampling has been adopted .</a:t>
            </a:r>
          </a:p>
          <a:p>
            <a:pPr marL="342900" indent="-342900" algn="just">
              <a:buChar char="•"/>
            </a:pPr>
            <a:r>
              <a:rPr lang="en-US" sz="3000" dirty="0">
                <a:solidFill>
                  <a:srgbClr val="0000FF"/>
                </a:solidFill>
                <a:latin typeface="Cambria" panose="02040503050406030204" pitchFamily="18" charset="0"/>
              </a:rPr>
              <a:t>The final level of stratification for all strata is Female literacy. </a:t>
            </a:r>
          </a:p>
          <a:p>
            <a:pPr marL="342900" indent="-342900" algn="just">
              <a:buChar char="•"/>
            </a:pPr>
            <a:endParaRPr lang="en-US" sz="3000" dirty="0">
              <a:solidFill>
                <a:srgbClr val="0000FF"/>
              </a:solidFill>
              <a:latin typeface="Cambria" panose="02040503050406030204" pitchFamily="18" charset="0"/>
            </a:endParaRPr>
          </a:p>
          <a:p>
            <a:pPr marL="342900" indent="-342900" algn="just">
              <a:buChar char="•"/>
            </a:pPr>
            <a:r>
              <a:rPr lang="en-US" sz="3000" dirty="0">
                <a:solidFill>
                  <a:srgbClr val="0000FF"/>
                </a:solidFill>
                <a:latin typeface="Cambria" panose="02040503050406030204" pitchFamily="18" charset="0"/>
              </a:rPr>
              <a:t>Rural stratification:- </a:t>
            </a:r>
          </a:p>
          <a:p>
            <a:pPr marL="342900" indent="-342900" algn="just">
              <a:buChar char="•"/>
            </a:pPr>
            <a:endParaRPr lang="en-US" sz="3000" dirty="0">
              <a:solidFill>
                <a:srgbClr val="0000FF"/>
              </a:solidFill>
              <a:latin typeface="Cambria" panose="02040503050406030204" pitchFamily="18" charset="0"/>
            </a:endParaRPr>
          </a:p>
          <a:p>
            <a:pPr marL="742950" lvl="1" indent="-285750" algn="l">
              <a:buChar char="–"/>
            </a:pPr>
            <a:r>
              <a:rPr lang="en-US" dirty="0">
                <a:solidFill>
                  <a:schemeClr val="tx1"/>
                </a:solidFill>
                <a:latin typeface="Cambria" panose="02040503050406030204" pitchFamily="18" charset="0"/>
              </a:rPr>
              <a:t>Each major state is geographically divided into   NSS Natural division.  </a:t>
            </a:r>
          </a:p>
          <a:p>
            <a:pPr marL="742950" lvl="1" indent="-285750" algn="l">
              <a:buChar char="–"/>
            </a:pPr>
            <a:r>
              <a:rPr lang="en-US" dirty="0">
                <a:solidFill>
                  <a:schemeClr val="tx1"/>
                </a:solidFill>
                <a:latin typeface="Cambria" panose="02040503050406030204" pitchFamily="18" charset="0"/>
              </a:rPr>
              <a:t>There are 2 to 6 natural divisions in a state formed by grouping contiguous administrative districts with distinct geographical and other natural characteristics.</a:t>
            </a:r>
          </a:p>
          <a:p>
            <a:pPr marL="742950" lvl="1" indent="-285750" algn="l">
              <a:buChar char="–"/>
            </a:pPr>
            <a:r>
              <a:rPr lang="en-US" dirty="0">
                <a:solidFill>
                  <a:schemeClr val="tx1"/>
                </a:solidFill>
                <a:latin typeface="Cambria" panose="02040503050406030204" pitchFamily="18" charset="0"/>
              </a:rPr>
              <a:t>Within each Natural division, villages are grouped  into two strata based on size class.</a:t>
            </a:r>
          </a:p>
          <a:p>
            <a:pPr marL="742950" lvl="1" indent="-285750" algn="l">
              <a:buChar char="–"/>
            </a:pPr>
            <a:r>
              <a:rPr lang="en-US" dirty="0">
                <a:solidFill>
                  <a:schemeClr val="tx1"/>
                </a:solidFill>
                <a:latin typeface="Cambria" panose="02040503050406030204" pitchFamily="18" charset="0"/>
              </a:rPr>
              <a:t>	Stratum – I: population less than 2000</a:t>
            </a:r>
          </a:p>
          <a:p>
            <a:pPr marL="1143000" lvl="2" indent="-228600" algn="l">
              <a:buChar char="•"/>
            </a:pPr>
            <a:r>
              <a:rPr lang="en-US" dirty="0">
                <a:solidFill>
                  <a:schemeClr val="tx1"/>
                </a:solidFill>
                <a:latin typeface="Cambria" panose="02040503050406030204" pitchFamily="18" charset="0"/>
              </a:rPr>
              <a:t>Stratum – II: population 2000 or more</a:t>
            </a:r>
          </a:p>
        </p:txBody>
      </p:sp>
      <p:sp>
        <p:nvSpPr>
          <p:cNvPr id="106498" name="Rectangle 2"/>
          <p:cNvSpPr>
            <a:spLocks noGrp="1" noChangeArrowheads="1"/>
          </p:cNvSpPr>
          <p:nvPr>
            <p:ph type="ctrTitle"/>
          </p:nvPr>
        </p:nvSpPr>
        <p:spPr>
          <a:xfrm>
            <a:off x="609600" y="0"/>
            <a:ext cx="7772400" cy="692696"/>
          </a:xfrm>
        </p:spPr>
        <p:txBody>
          <a:bodyPr>
            <a:normAutofit fontScale="90000"/>
          </a:bodyPr>
          <a:lstStyle/>
          <a:p>
            <a:pPr eaLnBrk="1" fontAlgn="auto" hangingPunct="1">
              <a:spcAft>
                <a:spcPts val="0"/>
              </a:spcAft>
              <a:defRPr/>
            </a:pPr>
            <a:r>
              <a:rPr sz="4000" b="1" dirty="0" smtClean="0">
                <a:solidFill>
                  <a:srgbClr val="0000FF"/>
                </a:solidFill>
                <a:latin typeface="Cambria" panose="02040503050406030204" pitchFamily="18" charset="0"/>
              </a:rPr>
              <a:t>Sample design of current SRS</a:t>
            </a:r>
          </a:p>
        </p:txBody>
      </p:sp>
    </p:spTree>
    <p:extLst>
      <p:ext uri="{BB962C8B-B14F-4D97-AF65-F5344CB8AC3E}">
        <p14:creationId xmlns:p14="http://schemas.microsoft.com/office/powerpoint/2010/main" val="3492634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762000" y="685800"/>
            <a:ext cx="7467600" cy="5334000"/>
          </a:xfrm>
        </p:spPr>
        <p:txBody>
          <a:bodyPr vert="horz" lIns="91440" tIns="45720" rIns="91440" bIns="45720" rtlCol="0">
            <a:normAutofit/>
          </a:bodyPr>
          <a:lstStyle/>
          <a:p>
            <a:pPr algn="just"/>
            <a:r>
              <a:rPr lang="en-US" sz="3000" dirty="0">
                <a:solidFill>
                  <a:srgbClr val="0000FF"/>
                </a:solidFill>
                <a:latin typeface="Cambria" panose="02040503050406030204" pitchFamily="18" charset="0"/>
              </a:rPr>
              <a:t>For villages with population less than 2000 (stratum-I), the entire village has been selected.</a:t>
            </a:r>
          </a:p>
          <a:p>
            <a:pPr marL="0" indent="0" algn="just">
              <a:buNone/>
            </a:pPr>
            <a:endParaRPr lang="en-US" sz="3000" dirty="0">
              <a:solidFill>
                <a:srgbClr val="0000FF"/>
              </a:solidFill>
              <a:latin typeface="Cambria" panose="02040503050406030204" pitchFamily="18" charset="0"/>
            </a:endParaRPr>
          </a:p>
          <a:p>
            <a:pPr algn="just"/>
            <a:r>
              <a:rPr lang="en-US" sz="3000" dirty="0">
                <a:solidFill>
                  <a:srgbClr val="0000FF"/>
                </a:solidFill>
                <a:latin typeface="Cambria" panose="02040503050406030204" pitchFamily="18" charset="0"/>
              </a:rPr>
              <a:t>Villages having population 2000 and above were segmented in such a way that the population within each segment was more or less of equal size not exceeding 2000 each.  All the segments were shown on the village map and one was randomly selected.</a:t>
            </a:r>
          </a:p>
          <a:p>
            <a:pPr lvl="1"/>
            <a:endParaRPr lang="en-US" dirty="0"/>
          </a:p>
        </p:txBody>
      </p:sp>
    </p:spTree>
    <p:extLst>
      <p:ext uri="{BB962C8B-B14F-4D97-AF65-F5344CB8AC3E}">
        <p14:creationId xmlns:p14="http://schemas.microsoft.com/office/powerpoint/2010/main" val="40779006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251520" y="533400"/>
            <a:ext cx="8435280" cy="6019800"/>
          </a:xfrm>
        </p:spPr>
        <p:txBody>
          <a:bodyPr vert="horz" lIns="91440" tIns="45720" rIns="91440" bIns="45720" rtlCol="0">
            <a:normAutofit fontScale="92500" lnSpcReduction="10000"/>
          </a:bodyPr>
          <a:lstStyle/>
          <a:p>
            <a:pPr algn="just"/>
            <a:r>
              <a:rPr lang="en-US" sz="3000" dirty="0">
                <a:solidFill>
                  <a:srgbClr val="0000FF"/>
                </a:solidFill>
                <a:latin typeface="Cambria" panose="02040503050406030204" pitchFamily="18" charset="0"/>
              </a:rPr>
              <a:t>Urban stratification</a:t>
            </a:r>
          </a:p>
          <a:p>
            <a:pPr algn="just"/>
            <a:endParaRPr lang="en-US" sz="3000" dirty="0">
              <a:solidFill>
                <a:srgbClr val="0000FF"/>
              </a:solidFill>
              <a:latin typeface="Cambria" panose="02040503050406030204" pitchFamily="18" charset="0"/>
            </a:endParaRPr>
          </a:p>
          <a:p>
            <a:pPr lvl="1"/>
            <a:r>
              <a:rPr lang="en-US" dirty="0">
                <a:latin typeface="Cambria" panose="02040503050406030204" pitchFamily="18" charset="0"/>
              </a:rPr>
              <a:t>Uni-stage stratified simple random sampling has been adopted with 2001 census urban enumeration blocks as the sampling units.</a:t>
            </a:r>
          </a:p>
          <a:p>
            <a:pPr lvl="1"/>
            <a:endParaRPr lang="en-US" dirty="0">
              <a:latin typeface="Cambria" panose="02040503050406030204" pitchFamily="18" charset="0"/>
            </a:endParaRPr>
          </a:p>
          <a:p>
            <a:pPr lvl="1"/>
            <a:r>
              <a:rPr lang="en-US" dirty="0">
                <a:latin typeface="Cambria" panose="02040503050406030204" pitchFamily="18" charset="0"/>
              </a:rPr>
              <a:t>The cities/towns have been stratified in 4  Strata  as</a:t>
            </a:r>
          </a:p>
          <a:p>
            <a:pPr lvl="1"/>
            <a:r>
              <a:rPr lang="en-US" dirty="0">
                <a:latin typeface="Cambria" panose="02040503050406030204" pitchFamily="18" charset="0"/>
              </a:rPr>
              <a:t>   per following criteria:</a:t>
            </a:r>
          </a:p>
          <a:p>
            <a:pPr algn="just"/>
            <a:r>
              <a:rPr lang="en-US" sz="3000" dirty="0">
                <a:solidFill>
                  <a:srgbClr val="0000FF"/>
                </a:solidFill>
                <a:latin typeface="Cambria" panose="02040503050406030204" pitchFamily="18" charset="0"/>
              </a:rPr>
              <a:t>            Stratum – I: Less than one lakh</a:t>
            </a:r>
          </a:p>
          <a:p>
            <a:pPr lvl="2"/>
            <a:r>
              <a:rPr lang="en-US" dirty="0">
                <a:latin typeface="Cambria" panose="02040503050406030204" pitchFamily="18" charset="0"/>
              </a:rPr>
              <a:t>Stratum – 2: 1-5 lakh</a:t>
            </a:r>
          </a:p>
          <a:p>
            <a:pPr lvl="2"/>
            <a:r>
              <a:rPr lang="en-US" dirty="0">
                <a:latin typeface="Cambria" panose="02040503050406030204" pitchFamily="18" charset="0"/>
              </a:rPr>
              <a:t>Stratum – 3:  5 lakh and above</a:t>
            </a:r>
          </a:p>
          <a:p>
            <a:pPr lvl="2"/>
            <a:r>
              <a:rPr lang="en-US" dirty="0">
                <a:latin typeface="Cambria" panose="02040503050406030204" pitchFamily="18" charset="0"/>
              </a:rPr>
              <a:t>Stratum – 4: Four metro cities, Delhi, Mumbai, Chennai and Kolkata as separate strata. ( proportional allocation to slum population)</a:t>
            </a:r>
          </a:p>
        </p:txBody>
      </p:sp>
    </p:spTree>
    <p:extLst>
      <p:ext uri="{BB962C8B-B14F-4D97-AF65-F5344CB8AC3E}">
        <p14:creationId xmlns:p14="http://schemas.microsoft.com/office/powerpoint/2010/main" val="38288642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685800" y="1143000"/>
            <a:ext cx="7620000" cy="4495800"/>
          </a:xfrm>
        </p:spPr>
        <p:txBody>
          <a:bodyPr/>
          <a:lstStyle/>
          <a:p>
            <a:pPr algn="just" eaLnBrk="1" hangingPunct="1">
              <a:defRPr/>
            </a:pPr>
            <a:r>
              <a:rPr lang="en-US" sz="3000" dirty="0" smtClean="0">
                <a:solidFill>
                  <a:srgbClr val="0000FF"/>
                </a:solidFill>
                <a:latin typeface="Cambria" panose="02040503050406030204" pitchFamily="18" charset="0"/>
              </a:rPr>
              <a:t>A simple random sampling of enumeration block is selected without replacement from each of the size classes of towns/cities in each State/UT. </a:t>
            </a:r>
          </a:p>
          <a:p>
            <a:pPr algn="just" eaLnBrk="1" hangingPunct="1">
              <a:defRPr/>
            </a:pPr>
            <a:endParaRPr lang="en-US" sz="3000" dirty="0" smtClean="0">
              <a:solidFill>
                <a:srgbClr val="0000FF"/>
              </a:solidFill>
              <a:latin typeface="Cambria" panose="02040503050406030204" pitchFamily="18" charset="0"/>
            </a:endParaRPr>
          </a:p>
          <a:p>
            <a:pPr algn="just" eaLnBrk="1" hangingPunct="1">
              <a:defRPr/>
            </a:pPr>
            <a:r>
              <a:rPr lang="en-US" sz="3000" dirty="0" smtClean="0">
                <a:solidFill>
                  <a:srgbClr val="0000FF"/>
                </a:solidFill>
                <a:latin typeface="Cambria" panose="02040503050406030204" pitchFamily="18" charset="0"/>
              </a:rPr>
              <a:t>The following statement shows the number of sample units selected in 2004 separately for rural and urban areas for all States/</a:t>
            </a:r>
            <a:r>
              <a:rPr lang="en-US" sz="3000" dirty="0" err="1" smtClean="0">
                <a:solidFill>
                  <a:srgbClr val="0000FF"/>
                </a:solidFill>
                <a:latin typeface="Cambria" panose="02040503050406030204" pitchFamily="18" charset="0"/>
              </a:rPr>
              <a:t>Uts</a:t>
            </a:r>
            <a:r>
              <a:rPr lang="en-US" sz="3000" dirty="0" smtClean="0">
                <a:solidFill>
                  <a:srgbClr val="0000FF"/>
                </a:solidFill>
                <a:latin typeface="Cambria" panose="02040503050406030204" pitchFamily="18" charset="0"/>
              </a:rPr>
              <a:t>.</a:t>
            </a:r>
          </a:p>
          <a:p>
            <a:pPr algn="just" eaLnBrk="1" hangingPunct="1">
              <a:defRPr/>
            </a:pPr>
            <a:endParaRPr lang="en-US" dirty="0" smtClean="0">
              <a:solidFill>
                <a:srgbClr val="0000FF"/>
              </a:solidFill>
              <a:latin typeface="Cambria" panose="02040503050406030204" pitchFamily="18" charset="0"/>
            </a:endParaRPr>
          </a:p>
        </p:txBody>
      </p:sp>
    </p:spTree>
    <p:extLst>
      <p:ext uri="{BB962C8B-B14F-4D97-AF65-F5344CB8AC3E}">
        <p14:creationId xmlns:p14="http://schemas.microsoft.com/office/powerpoint/2010/main" val="15844872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251520" y="1828800"/>
            <a:ext cx="8640960" cy="4343400"/>
          </a:xfrm>
        </p:spPr>
        <p:txBody>
          <a:bodyPr/>
          <a:lstStyle/>
          <a:p>
            <a:pPr marL="609600" indent="-609600" eaLnBrk="1" hangingPunct="1">
              <a:lnSpc>
                <a:spcPct val="90000"/>
              </a:lnSpc>
              <a:buFont typeface="Wingdings" pitchFamily="2" charset="2"/>
              <a:buNone/>
              <a:defRPr/>
            </a:pPr>
            <a:r>
              <a:rPr lang="en-US" sz="2800" b="1" i="1" dirty="0" smtClean="0">
                <a:solidFill>
                  <a:srgbClr val="0000FF"/>
                </a:solidFill>
                <a:latin typeface="Cambria" panose="02040503050406030204" pitchFamily="18" charset="0"/>
              </a:rPr>
              <a:t>Births:</a:t>
            </a:r>
          </a:p>
          <a:p>
            <a:pPr marL="609600" indent="-609600" algn="just" eaLnBrk="1" hangingPunct="1">
              <a:lnSpc>
                <a:spcPct val="90000"/>
              </a:lnSpc>
              <a:buFontTx/>
              <a:buAutoNum type="alphaLcPeriod"/>
              <a:defRPr/>
            </a:pPr>
            <a:r>
              <a:rPr lang="en-US" sz="2800" b="1" i="1" dirty="0" smtClean="0">
                <a:solidFill>
                  <a:srgbClr val="0000FF"/>
                </a:solidFill>
                <a:latin typeface="Cambria" panose="02040503050406030204" pitchFamily="18" charset="0"/>
              </a:rPr>
              <a:t>Particulars of the child</a:t>
            </a:r>
            <a:r>
              <a:rPr lang="en-US" sz="2800" dirty="0" smtClean="0">
                <a:solidFill>
                  <a:srgbClr val="0000FF"/>
                </a:solidFill>
                <a:latin typeface="Cambria" panose="02040503050406030204" pitchFamily="18" charset="0"/>
              </a:rPr>
              <a:t>:  Place of birth, date of birth, live birth/still birth, single/multiple birth, sex etc. </a:t>
            </a:r>
          </a:p>
          <a:p>
            <a:pPr marL="609600" indent="-609600" algn="just" eaLnBrk="1" hangingPunct="1">
              <a:lnSpc>
                <a:spcPct val="90000"/>
              </a:lnSpc>
              <a:buFontTx/>
              <a:buAutoNum type="alphaLcPeriod"/>
              <a:defRPr/>
            </a:pPr>
            <a:endParaRPr lang="en-US" sz="2800" dirty="0" smtClean="0">
              <a:solidFill>
                <a:srgbClr val="0000FF"/>
              </a:solidFill>
              <a:latin typeface="Cambria" panose="02040503050406030204" pitchFamily="18" charset="0"/>
            </a:endParaRPr>
          </a:p>
          <a:p>
            <a:pPr marL="609600" indent="-609600" algn="just" eaLnBrk="1" hangingPunct="1">
              <a:lnSpc>
                <a:spcPct val="90000"/>
              </a:lnSpc>
              <a:buFont typeface="Wingdings 2" pitchFamily="18" charset="2"/>
              <a:buNone/>
              <a:defRPr/>
            </a:pPr>
            <a:r>
              <a:rPr lang="en-US" sz="2800" b="1" i="1" dirty="0" smtClean="0">
                <a:solidFill>
                  <a:srgbClr val="0000FF"/>
                </a:solidFill>
                <a:latin typeface="Cambria" panose="02040503050406030204" pitchFamily="18" charset="0"/>
              </a:rPr>
              <a:t> Particulars of the mother</a:t>
            </a:r>
            <a:r>
              <a:rPr lang="en-US" sz="2800" dirty="0" smtClean="0">
                <a:solidFill>
                  <a:srgbClr val="0000FF"/>
                </a:solidFill>
                <a:latin typeface="Cambria" panose="02040503050406030204" pitchFamily="18" charset="0"/>
              </a:rPr>
              <a:t>: </a:t>
            </a:r>
          </a:p>
          <a:p>
            <a:pPr marL="609600" indent="-609600" algn="just" eaLnBrk="1" hangingPunct="1">
              <a:lnSpc>
                <a:spcPct val="90000"/>
              </a:lnSpc>
              <a:buFontTx/>
              <a:buAutoNum type="alphaLcPeriod"/>
              <a:defRPr/>
            </a:pPr>
            <a:r>
              <a:rPr lang="en-US" sz="2800" dirty="0" smtClean="0">
                <a:solidFill>
                  <a:srgbClr val="0000FF"/>
                </a:solidFill>
                <a:latin typeface="Cambria" panose="02040503050406030204" pitchFamily="18" charset="0"/>
              </a:rPr>
              <a:t>Mother’s relation to head, residential status, present age, religion, type of medical attention  received at delivery etc.</a:t>
            </a:r>
          </a:p>
        </p:txBody>
      </p:sp>
      <p:sp>
        <p:nvSpPr>
          <p:cNvPr id="3277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71BB134-AD96-4162-8667-9928FF392660}" type="slidenum">
              <a:rPr lang="en-US" altLang="en-US" smtClean="0">
                <a:solidFill>
                  <a:schemeClr val="tx2"/>
                </a:solidFill>
              </a:rPr>
              <a:pPr eaLnBrk="1" hangingPunct="1"/>
              <a:t>46</a:t>
            </a:fld>
            <a:endParaRPr lang="en-US" altLang="en-US" smtClean="0">
              <a:solidFill>
                <a:schemeClr val="tx2"/>
              </a:solidFill>
            </a:endParaRPr>
          </a:p>
        </p:txBody>
      </p:sp>
      <p:sp>
        <p:nvSpPr>
          <p:cNvPr id="28674" name="Rectangle 2"/>
          <p:cNvSpPr>
            <a:spLocks noGrp="1" noRot="1" noChangeArrowheads="1"/>
          </p:cNvSpPr>
          <p:nvPr>
            <p:ph type="title"/>
          </p:nvPr>
        </p:nvSpPr>
        <p:spPr>
          <a:xfrm>
            <a:off x="323528" y="332656"/>
            <a:ext cx="8435280" cy="685800"/>
          </a:xfrm>
        </p:spPr>
        <p:txBody>
          <a:bodyPr>
            <a:normAutofit fontScale="90000"/>
          </a:bodyPr>
          <a:lstStyle/>
          <a:p>
            <a:pPr eaLnBrk="1" fontAlgn="auto" hangingPunct="1">
              <a:spcAft>
                <a:spcPts val="0"/>
              </a:spcAft>
              <a:defRPr/>
            </a:pPr>
            <a:r>
              <a:rPr b="1" dirty="0" smtClean="0">
                <a:solidFill>
                  <a:srgbClr val="0000FF"/>
                </a:solidFill>
                <a:latin typeface="Cambria" panose="02040503050406030204" pitchFamily="18" charset="0"/>
              </a:rPr>
              <a:t>Information collected under SRS</a:t>
            </a:r>
          </a:p>
        </p:txBody>
      </p:sp>
    </p:spTree>
    <p:extLst>
      <p:ext uri="{BB962C8B-B14F-4D97-AF65-F5344CB8AC3E}">
        <p14:creationId xmlns:p14="http://schemas.microsoft.com/office/powerpoint/2010/main" val="24459342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107504" y="1066800"/>
            <a:ext cx="8496944" cy="4648200"/>
          </a:xfrm>
        </p:spPr>
        <p:txBody>
          <a:bodyPr/>
          <a:lstStyle/>
          <a:p>
            <a:pPr marL="609600" indent="-609600" eaLnBrk="1" hangingPunct="1">
              <a:buFont typeface="Wingdings" pitchFamily="2" charset="2"/>
              <a:buNone/>
              <a:defRPr/>
            </a:pPr>
            <a:r>
              <a:rPr lang="en-US" sz="4000" b="1" dirty="0" smtClean="0">
                <a:solidFill>
                  <a:srgbClr val="0000FF"/>
                </a:solidFill>
                <a:latin typeface="Cambria" panose="02040503050406030204" pitchFamily="18" charset="0"/>
              </a:rPr>
              <a:t>Deaths:</a:t>
            </a:r>
          </a:p>
          <a:p>
            <a:pPr marL="609600" indent="-609600" algn="just" eaLnBrk="1" hangingPunct="1">
              <a:buFont typeface="Wingdings 2" pitchFamily="18" charset="2"/>
              <a:buNone/>
              <a:defRPr/>
            </a:pPr>
            <a:r>
              <a:rPr lang="en-US" sz="3200" b="1" dirty="0" smtClean="0">
                <a:solidFill>
                  <a:srgbClr val="0000FF"/>
                </a:solidFill>
                <a:latin typeface="Cambria" panose="02040503050406030204" pitchFamily="18" charset="0"/>
              </a:rPr>
              <a:t>      </a:t>
            </a:r>
          </a:p>
          <a:p>
            <a:pPr marL="609600" indent="-609600" algn="just" eaLnBrk="1" hangingPunct="1">
              <a:buFont typeface="Wingdings 2" pitchFamily="18" charset="2"/>
              <a:buNone/>
              <a:defRPr/>
            </a:pPr>
            <a:r>
              <a:rPr lang="en-US" sz="3200" b="1" dirty="0" smtClean="0">
                <a:solidFill>
                  <a:srgbClr val="0000FF"/>
                </a:solidFill>
                <a:latin typeface="Cambria" panose="02040503050406030204" pitchFamily="18" charset="0"/>
              </a:rPr>
              <a:t>      Particulars of the deceased</a:t>
            </a:r>
            <a:r>
              <a:rPr lang="en-US" sz="3200" dirty="0" smtClean="0">
                <a:solidFill>
                  <a:srgbClr val="0000FF"/>
                </a:solidFill>
                <a:latin typeface="Cambria" panose="02040503050406030204" pitchFamily="18" charset="0"/>
              </a:rPr>
              <a:t>:  Place of death, date of death, relationship to head, Residential status, sex, age at death, marital status, religion, Medical attention before death.</a:t>
            </a:r>
          </a:p>
        </p:txBody>
      </p:sp>
      <p:sp>
        <p:nvSpPr>
          <p:cNvPr id="337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7A7E7D5-C961-436B-970D-66A1E06AA873}" type="slidenum">
              <a:rPr lang="en-US" altLang="en-US" smtClean="0">
                <a:solidFill>
                  <a:schemeClr val="tx2"/>
                </a:solidFill>
              </a:rPr>
              <a:pPr eaLnBrk="1" hangingPunct="1"/>
              <a:t>47</a:t>
            </a:fld>
            <a:endParaRPr lang="en-US" altLang="en-US" smtClean="0">
              <a:solidFill>
                <a:schemeClr val="tx2"/>
              </a:solidFill>
            </a:endParaRPr>
          </a:p>
        </p:txBody>
      </p:sp>
    </p:spTree>
    <p:extLst>
      <p:ext uri="{BB962C8B-B14F-4D97-AF65-F5344CB8AC3E}">
        <p14:creationId xmlns:p14="http://schemas.microsoft.com/office/powerpoint/2010/main" val="37606894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normAutofit fontScale="92500" lnSpcReduction="10000"/>
          </a:bodyPr>
          <a:lstStyle/>
          <a:p>
            <a:pPr algn="just" eaLnBrk="1" hangingPunct="1">
              <a:defRPr/>
            </a:pPr>
            <a:r>
              <a:rPr lang="en-US" dirty="0" smtClean="0">
                <a:solidFill>
                  <a:srgbClr val="0000FF"/>
                </a:solidFill>
                <a:latin typeface="Cambria" panose="02040503050406030204" pitchFamily="18" charset="0"/>
              </a:rPr>
              <a:t>The estimation of population, live births, deaths and infant deaths are obtained using unbiased method of estimation.</a:t>
            </a:r>
          </a:p>
          <a:p>
            <a:pPr algn="just" eaLnBrk="1" hangingPunct="1">
              <a:defRPr/>
            </a:pPr>
            <a:endParaRPr lang="en-US" dirty="0" smtClean="0">
              <a:solidFill>
                <a:srgbClr val="0000FF"/>
              </a:solidFill>
              <a:latin typeface="Cambria" panose="02040503050406030204" pitchFamily="18" charset="0"/>
            </a:endParaRPr>
          </a:p>
          <a:p>
            <a:pPr algn="just" eaLnBrk="1" hangingPunct="1">
              <a:defRPr/>
            </a:pPr>
            <a:r>
              <a:rPr lang="en-US" dirty="0" smtClean="0">
                <a:solidFill>
                  <a:srgbClr val="0000FF"/>
                </a:solidFill>
                <a:latin typeface="Cambria" panose="02040503050406030204" pitchFamily="18" charset="0"/>
              </a:rPr>
              <a:t>Estimates of birth rate, death rate and infant mortality rates are obtained as the ratio of estimated births to estimated population, estimated deaths to estimated population and estimated infant deaths to estimated births, respectively.</a:t>
            </a:r>
            <a:r>
              <a:rPr lang="en-US" sz="2800" dirty="0" smtClean="0">
                <a:solidFill>
                  <a:srgbClr val="0000FF"/>
                </a:solidFill>
                <a:latin typeface="Cambria" panose="02040503050406030204" pitchFamily="18" charset="0"/>
              </a:rPr>
              <a:t> </a:t>
            </a:r>
          </a:p>
        </p:txBody>
      </p:sp>
      <p:sp>
        <p:nvSpPr>
          <p:cNvPr id="3481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2CAF29C-82A9-4BD3-8475-B11E7D29C8EB}" type="slidenum">
              <a:rPr lang="en-US" altLang="en-US" smtClean="0">
                <a:solidFill>
                  <a:schemeClr val="tx2"/>
                </a:solidFill>
              </a:rPr>
              <a:pPr eaLnBrk="1" hangingPunct="1"/>
              <a:t>48</a:t>
            </a:fld>
            <a:endParaRPr lang="en-US" altLang="en-US" smtClean="0">
              <a:solidFill>
                <a:schemeClr val="tx2"/>
              </a:solidFill>
            </a:endParaRPr>
          </a:p>
        </p:txBody>
      </p:sp>
      <p:sp>
        <p:nvSpPr>
          <p:cNvPr id="70658" name="Rectangle 2"/>
          <p:cNvSpPr>
            <a:spLocks noGrp="1" noRot="1" noChangeArrowheads="1"/>
          </p:cNvSpPr>
          <p:nvPr>
            <p:ph type="title"/>
          </p:nvPr>
        </p:nvSpPr>
        <p:spPr>
          <a:xfrm>
            <a:off x="457200" y="152400"/>
            <a:ext cx="8229600" cy="1066800"/>
          </a:xfrm>
        </p:spPr>
        <p:txBody>
          <a:bodyPr/>
          <a:lstStyle/>
          <a:p>
            <a:pPr algn="ctr" eaLnBrk="1" fontAlgn="auto" hangingPunct="1">
              <a:spcAft>
                <a:spcPts val="0"/>
              </a:spcAft>
              <a:defRPr/>
            </a:pPr>
            <a:r>
              <a:rPr b="1" dirty="0" smtClean="0">
                <a:solidFill>
                  <a:srgbClr val="0000FF"/>
                </a:solidFill>
                <a:latin typeface="Cambria" panose="02040503050406030204" pitchFamily="18" charset="0"/>
              </a:rPr>
              <a:t>Estimation Procedure</a:t>
            </a:r>
          </a:p>
        </p:txBody>
      </p:sp>
    </p:spTree>
    <p:extLst>
      <p:ext uri="{BB962C8B-B14F-4D97-AF65-F5344CB8AC3E}">
        <p14:creationId xmlns:p14="http://schemas.microsoft.com/office/powerpoint/2010/main" val="26586206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95536" y="1905000"/>
            <a:ext cx="8424936" cy="4114800"/>
          </a:xfrm>
        </p:spPr>
        <p:txBody>
          <a:bodyPr/>
          <a:lstStyle/>
          <a:p>
            <a:pPr algn="just" eaLnBrk="1" hangingPunct="1">
              <a:defRPr/>
            </a:pPr>
            <a:r>
              <a:rPr lang="en-US" sz="3000" b="1" i="1" dirty="0" smtClean="0">
                <a:solidFill>
                  <a:srgbClr val="0000FF"/>
                </a:solidFill>
                <a:latin typeface="Cambria" panose="02040503050406030204" pitchFamily="18" charset="0"/>
              </a:rPr>
              <a:t>SRS-Bulletin</a:t>
            </a:r>
            <a:r>
              <a:rPr lang="en-US" sz="3000" dirty="0" smtClean="0">
                <a:solidFill>
                  <a:srgbClr val="0000FF"/>
                </a:solidFill>
                <a:latin typeface="Cambria" panose="02040503050406030204" pitchFamily="18" charset="0"/>
              </a:rPr>
              <a:t> : Annual publication giving annual vital rates at all- India and State/</a:t>
            </a:r>
            <a:r>
              <a:rPr lang="en-US" sz="3000" dirty="0" err="1" smtClean="0">
                <a:solidFill>
                  <a:srgbClr val="0000FF"/>
                </a:solidFill>
                <a:latin typeface="Cambria" panose="02040503050406030204" pitchFamily="18" charset="0"/>
              </a:rPr>
              <a:t>Ut</a:t>
            </a:r>
            <a:r>
              <a:rPr lang="en-US" sz="3000" dirty="0" smtClean="0">
                <a:solidFill>
                  <a:srgbClr val="0000FF"/>
                </a:solidFill>
                <a:latin typeface="Cambria" panose="02040503050406030204" pitchFamily="18" charset="0"/>
              </a:rPr>
              <a:t> levels.</a:t>
            </a:r>
          </a:p>
          <a:p>
            <a:pPr algn="just" eaLnBrk="1" hangingPunct="1">
              <a:defRPr/>
            </a:pPr>
            <a:endParaRPr lang="en-US" sz="3000" dirty="0" smtClean="0">
              <a:solidFill>
                <a:srgbClr val="0000FF"/>
              </a:solidFill>
              <a:latin typeface="Cambria" panose="02040503050406030204" pitchFamily="18" charset="0"/>
            </a:endParaRPr>
          </a:p>
          <a:p>
            <a:pPr algn="just" eaLnBrk="1" hangingPunct="1">
              <a:defRPr/>
            </a:pPr>
            <a:r>
              <a:rPr lang="en-US" sz="3000" b="1" i="1" dirty="0" smtClean="0">
                <a:solidFill>
                  <a:srgbClr val="0000FF"/>
                </a:solidFill>
                <a:latin typeface="Cambria" panose="02040503050406030204" pitchFamily="18" charset="0"/>
              </a:rPr>
              <a:t>SRS Statistical Report</a:t>
            </a:r>
            <a:r>
              <a:rPr lang="en-US" sz="3000" dirty="0" smtClean="0">
                <a:solidFill>
                  <a:srgbClr val="0000FF"/>
                </a:solidFill>
                <a:latin typeface="Cambria" panose="02040503050406030204" pitchFamily="18" charset="0"/>
              </a:rPr>
              <a:t>: detailed the tables giving fertility and mortality indicators are published in this annual publication. </a:t>
            </a:r>
          </a:p>
        </p:txBody>
      </p:sp>
      <p:sp>
        <p:nvSpPr>
          <p:cNvPr id="3584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A2790325-7AD2-473A-91F3-00D8119A1683}" type="slidenum">
              <a:rPr lang="en-US" altLang="en-US" smtClean="0">
                <a:solidFill>
                  <a:schemeClr val="tx2"/>
                </a:solidFill>
              </a:rPr>
              <a:pPr eaLnBrk="1" hangingPunct="1"/>
              <a:t>49</a:t>
            </a:fld>
            <a:endParaRPr lang="en-US" altLang="en-US" smtClean="0">
              <a:solidFill>
                <a:schemeClr val="tx2"/>
              </a:solidFill>
            </a:endParaRPr>
          </a:p>
        </p:txBody>
      </p:sp>
      <p:sp>
        <p:nvSpPr>
          <p:cNvPr id="30722" name="Rectangle 2"/>
          <p:cNvSpPr>
            <a:spLocks noGrp="1" noRot="1" noChangeArrowheads="1"/>
          </p:cNvSpPr>
          <p:nvPr>
            <p:ph type="title"/>
          </p:nvPr>
        </p:nvSpPr>
        <p:spPr>
          <a:xfrm>
            <a:off x="755576" y="188640"/>
            <a:ext cx="7620000" cy="1143000"/>
          </a:xfrm>
        </p:spPr>
        <p:txBody>
          <a:bodyPr/>
          <a:lstStyle/>
          <a:p>
            <a:pPr algn="ctr" eaLnBrk="1" fontAlgn="auto" hangingPunct="1">
              <a:spcAft>
                <a:spcPts val="0"/>
              </a:spcAft>
              <a:defRPr/>
            </a:pPr>
            <a:r>
              <a:rPr b="1" dirty="0" smtClean="0">
                <a:solidFill>
                  <a:srgbClr val="0000FF"/>
                </a:solidFill>
                <a:latin typeface="Cambria" panose="02040503050406030204" pitchFamily="18" charset="0"/>
              </a:rPr>
              <a:t>Publications</a:t>
            </a:r>
          </a:p>
        </p:txBody>
      </p:sp>
    </p:spTree>
    <p:extLst>
      <p:ext uri="{BB962C8B-B14F-4D97-AF65-F5344CB8AC3E}">
        <p14:creationId xmlns:p14="http://schemas.microsoft.com/office/powerpoint/2010/main" val="2290737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b="1" dirty="0" smtClean="0">
                <a:solidFill>
                  <a:srgbClr val="0000FF"/>
                </a:solidFill>
                <a:latin typeface="Cambria" panose="02040503050406030204" pitchFamily="18" charset="0"/>
              </a:rPr>
              <a:t>CIVIL REGISTRATION SYSTEM</a:t>
            </a:r>
            <a:endParaRPr lang="en-US" b="1" dirty="0">
              <a:solidFill>
                <a:srgbClr val="0000FF"/>
              </a:solidFill>
              <a:latin typeface="Cambria" panose="02040503050406030204" pitchFamily="18" charset="0"/>
            </a:endParaRPr>
          </a:p>
        </p:txBody>
      </p:sp>
      <p:sp>
        <p:nvSpPr>
          <p:cNvPr id="3" name="Content Placeholder 2"/>
          <p:cNvSpPr>
            <a:spLocks noGrp="1"/>
          </p:cNvSpPr>
          <p:nvPr>
            <p:ph idx="1"/>
          </p:nvPr>
        </p:nvSpPr>
        <p:spPr>
          <a:xfrm>
            <a:off x="251520" y="2417440"/>
            <a:ext cx="8640960" cy="3963888"/>
          </a:xfrm>
        </p:spPr>
        <p:txBody>
          <a:bodyPr>
            <a:normAutofit/>
          </a:bodyPr>
          <a:lstStyle/>
          <a:p>
            <a:pPr algn="just"/>
            <a:r>
              <a:rPr lang="en-US" dirty="0" smtClean="0">
                <a:solidFill>
                  <a:srgbClr val="0000FF"/>
                </a:solidFill>
                <a:latin typeface="Cambria" panose="02040503050406030204" pitchFamily="18" charset="0"/>
              </a:rPr>
              <a:t>Vital </a:t>
            </a:r>
            <a:r>
              <a:rPr lang="en-US" dirty="0">
                <a:solidFill>
                  <a:srgbClr val="0000FF"/>
                </a:solidFill>
                <a:latin typeface="Cambria" panose="02040503050406030204" pitchFamily="18" charset="0"/>
              </a:rPr>
              <a:t>Statistics including Registration of Births and Deaths at Sl. No. 30 falls under Concurrent List of the Constitution of </a:t>
            </a:r>
            <a:r>
              <a:rPr lang="en-US" dirty="0" smtClean="0">
                <a:solidFill>
                  <a:srgbClr val="0000FF"/>
                </a:solidFill>
                <a:latin typeface="Cambria" panose="02040503050406030204" pitchFamily="18" charset="0"/>
              </a:rPr>
              <a:t>India.</a:t>
            </a:r>
          </a:p>
          <a:p>
            <a:pPr marL="0" indent="0" algn="just">
              <a:buNone/>
            </a:pPr>
            <a:endParaRPr lang="en-US" dirty="0" smtClean="0">
              <a:solidFill>
                <a:srgbClr val="0000FF"/>
              </a:solidFill>
              <a:latin typeface="Cambria" panose="02040503050406030204" pitchFamily="18" charset="0"/>
            </a:endParaRPr>
          </a:p>
          <a:p>
            <a:r>
              <a:rPr lang="en-US" dirty="0" smtClean="0">
                <a:solidFill>
                  <a:srgbClr val="0000FF"/>
                </a:solidFill>
                <a:latin typeface="Cambria" panose="02040503050406030204" pitchFamily="18" charset="0"/>
              </a:rPr>
              <a:t>Mandatory under RBD Act 1969</a:t>
            </a:r>
          </a:p>
          <a:p>
            <a:endParaRPr lang="en-US" dirty="0" smtClean="0">
              <a:solidFill>
                <a:srgbClr val="0000FF"/>
              </a:solidFill>
              <a:latin typeface="Cambria" panose="02040503050406030204" pitchFamily="18" charset="0"/>
            </a:endParaRPr>
          </a:p>
          <a:p>
            <a:endParaRPr lang="en-US" sz="3600" b="1" kern="1200" dirty="0">
              <a:solidFill>
                <a:srgbClr val="0000FF"/>
              </a:solidFill>
              <a:latin typeface="Cambria" panose="02040503050406030204" pitchFamily="18" charset="0"/>
            </a:endParaRPr>
          </a:p>
        </p:txBody>
      </p:sp>
      <p:sp>
        <p:nvSpPr>
          <p:cNvPr id="4" name="Rectangle 3"/>
          <p:cNvSpPr/>
          <p:nvPr/>
        </p:nvSpPr>
        <p:spPr>
          <a:xfrm>
            <a:off x="533400" y="1295400"/>
            <a:ext cx="2005677" cy="646331"/>
          </a:xfrm>
          <a:prstGeom prst="rect">
            <a:avLst/>
          </a:prstGeom>
        </p:spPr>
        <p:txBody>
          <a:bodyPr wrap="none">
            <a:spAutoFit/>
          </a:bodyPr>
          <a:lstStyle/>
          <a:p>
            <a:pPr>
              <a:buNone/>
            </a:pPr>
            <a:r>
              <a:rPr lang="en-US" sz="3600" b="1" dirty="0" smtClean="0">
                <a:solidFill>
                  <a:srgbClr val="0000FF"/>
                </a:solidFill>
                <a:latin typeface="Cambria" panose="02040503050406030204" pitchFamily="18" charset="0"/>
              </a:rPr>
              <a:t>National</a:t>
            </a:r>
          </a:p>
        </p:txBody>
      </p:sp>
    </p:spTree>
    <p:extLst>
      <p:ext uri="{BB962C8B-B14F-4D97-AF65-F5344CB8AC3E}">
        <p14:creationId xmlns:p14="http://schemas.microsoft.com/office/powerpoint/2010/main" val="279263554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395536" y="1905000"/>
            <a:ext cx="8062664" cy="4114800"/>
          </a:xfrm>
        </p:spPr>
        <p:txBody>
          <a:bodyPr/>
          <a:lstStyle/>
          <a:p>
            <a:r>
              <a:rPr lang="en-US" altLang="en-US" sz="3200" dirty="0" smtClean="0">
                <a:solidFill>
                  <a:srgbClr val="0000FF"/>
                </a:solidFill>
                <a:latin typeface="Cambria" panose="02040503050406030204" pitchFamily="18" charset="0"/>
              </a:rPr>
              <a:t>SRS based Abridged life Table </a:t>
            </a:r>
            <a:endParaRPr lang="en-IN" altLang="en-US" sz="3200" dirty="0" smtClean="0">
              <a:solidFill>
                <a:srgbClr val="0000FF"/>
              </a:solidFill>
              <a:latin typeface="Cambria" panose="02040503050406030204" pitchFamily="18" charset="0"/>
            </a:endParaRPr>
          </a:p>
          <a:p>
            <a:r>
              <a:rPr lang="en-US" altLang="en-US" sz="3200" dirty="0" smtClean="0">
                <a:solidFill>
                  <a:srgbClr val="0000FF"/>
                </a:solidFill>
                <a:latin typeface="Cambria" panose="02040503050406030204" pitchFamily="18" charset="0"/>
              </a:rPr>
              <a:t>Baseline Survey Report</a:t>
            </a:r>
            <a:endParaRPr lang="en-IN" altLang="en-US" sz="3200" dirty="0" smtClean="0">
              <a:solidFill>
                <a:srgbClr val="0000FF"/>
              </a:solidFill>
              <a:latin typeface="Cambria" panose="02040503050406030204" pitchFamily="18" charset="0"/>
            </a:endParaRPr>
          </a:p>
          <a:p>
            <a:r>
              <a:rPr lang="en-US" altLang="en-US" sz="3200" dirty="0" smtClean="0">
                <a:solidFill>
                  <a:srgbClr val="0000FF"/>
                </a:solidFill>
                <a:latin typeface="Cambria" panose="02040503050406030204" pitchFamily="18" charset="0"/>
              </a:rPr>
              <a:t>Special Bulletin on Maternal Mortality in India</a:t>
            </a:r>
            <a:endParaRPr lang="en-IN" altLang="en-US" sz="3200" dirty="0" smtClean="0">
              <a:solidFill>
                <a:srgbClr val="0000FF"/>
              </a:solidFill>
              <a:latin typeface="Cambria" panose="02040503050406030204" pitchFamily="18" charset="0"/>
            </a:endParaRPr>
          </a:p>
          <a:p>
            <a:r>
              <a:rPr lang="en-US" altLang="en-US" sz="3200" dirty="0" smtClean="0">
                <a:solidFill>
                  <a:srgbClr val="0000FF"/>
                </a:solidFill>
                <a:latin typeface="Cambria" panose="02040503050406030204" pitchFamily="18" charset="0"/>
              </a:rPr>
              <a:t>Report on Causes of Death in India</a:t>
            </a:r>
            <a:endParaRPr lang="en-IN" altLang="en-US" sz="3200" dirty="0" smtClean="0">
              <a:solidFill>
                <a:srgbClr val="0000FF"/>
              </a:solidFill>
              <a:latin typeface="Cambria" panose="02040503050406030204" pitchFamily="18" charset="0"/>
            </a:endParaRPr>
          </a:p>
        </p:txBody>
      </p:sp>
      <p:sp>
        <p:nvSpPr>
          <p:cNvPr id="3686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D2F0879-BFF4-4E8F-8FF5-579C933E1B62}" type="slidenum">
              <a:rPr lang="en-US" altLang="en-US" smtClean="0">
                <a:solidFill>
                  <a:schemeClr val="tx2"/>
                </a:solidFill>
              </a:rPr>
              <a:pPr eaLnBrk="1" hangingPunct="1"/>
              <a:t>50</a:t>
            </a:fld>
            <a:endParaRPr lang="en-US" altLang="en-US" smtClean="0">
              <a:solidFill>
                <a:schemeClr val="tx2"/>
              </a:solidFill>
            </a:endParaRPr>
          </a:p>
        </p:txBody>
      </p:sp>
      <p:sp>
        <p:nvSpPr>
          <p:cNvPr id="30722" name="Rectangle 2"/>
          <p:cNvSpPr>
            <a:spLocks noGrp="1" noRot="1" noChangeArrowheads="1"/>
          </p:cNvSpPr>
          <p:nvPr>
            <p:ph type="title"/>
          </p:nvPr>
        </p:nvSpPr>
        <p:spPr>
          <a:xfrm>
            <a:off x="899592" y="188640"/>
            <a:ext cx="7620000" cy="1143000"/>
          </a:xfrm>
        </p:spPr>
        <p:txBody>
          <a:bodyPr/>
          <a:lstStyle/>
          <a:p>
            <a:pPr algn="ctr" eaLnBrk="1" fontAlgn="auto" hangingPunct="1">
              <a:spcAft>
                <a:spcPts val="0"/>
              </a:spcAft>
              <a:defRPr/>
            </a:pPr>
            <a:r>
              <a:rPr lang="en-IN" b="1" dirty="0" smtClean="0">
                <a:solidFill>
                  <a:srgbClr val="0000FF"/>
                </a:solidFill>
                <a:latin typeface="Cambria" panose="02040503050406030204" pitchFamily="18" charset="0"/>
              </a:rPr>
              <a:t>O</a:t>
            </a:r>
            <a:r>
              <a:rPr b="1" dirty="0" err="1" smtClean="0">
                <a:solidFill>
                  <a:srgbClr val="0000FF"/>
                </a:solidFill>
                <a:latin typeface="Cambria" panose="02040503050406030204" pitchFamily="18" charset="0"/>
              </a:rPr>
              <a:t>ther</a:t>
            </a:r>
            <a:r>
              <a:rPr b="1" dirty="0" smtClean="0">
                <a:solidFill>
                  <a:srgbClr val="0000FF"/>
                </a:solidFill>
                <a:latin typeface="Cambria" panose="02040503050406030204" pitchFamily="18" charset="0"/>
              </a:rPr>
              <a:t> Publications</a:t>
            </a:r>
          </a:p>
        </p:txBody>
      </p:sp>
    </p:spTree>
    <p:extLst>
      <p:ext uri="{BB962C8B-B14F-4D97-AF65-F5344CB8AC3E}">
        <p14:creationId xmlns:p14="http://schemas.microsoft.com/office/powerpoint/2010/main" val="21098879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458200" cy="5135563"/>
          </a:xfrm>
        </p:spPr>
        <p:txBody>
          <a:bodyPr>
            <a:normAutofit/>
          </a:bodyPr>
          <a:lstStyle/>
          <a:p>
            <a:r>
              <a:rPr lang="en-US" sz="2200" dirty="0" smtClean="0">
                <a:solidFill>
                  <a:srgbClr val="0000FF"/>
                </a:solidFill>
                <a:latin typeface="Cambria" pitchFamily="18" charset="0"/>
                <a:cs typeface="Arial" pitchFamily="34" charset="0"/>
              </a:rPr>
              <a:t>Of the 8 MDGs, IMR, U5MR and MMR are generated by SRS</a:t>
            </a:r>
            <a:r>
              <a:rPr lang="en-US" sz="2200" dirty="0" smtClean="0">
                <a:solidFill>
                  <a:schemeClr val="bg1"/>
                </a:solidFill>
                <a:latin typeface="Cambria" pitchFamily="18" charset="0"/>
                <a:cs typeface="Arial" pitchFamily="34" charset="0"/>
              </a:rPr>
              <a:t>. </a:t>
            </a:r>
          </a:p>
        </p:txBody>
      </p:sp>
      <p:graphicFrame>
        <p:nvGraphicFramePr>
          <p:cNvPr id="4" name="Table 3"/>
          <p:cNvGraphicFramePr>
            <a:graphicFrameLocks noGrp="1"/>
          </p:cNvGraphicFramePr>
          <p:nvPr/>
        </p:nvGraphicFramePr>
        <p:xfrm>
          <a:off x="214281" y="1828800"/>
          <a:ext cx="8715436" cy="3243275"/>
        </p:xfrm>
        <a:graphic>
          <a:graphicData uri="http://schemas.openxmlformats.org/drawingml/2006/table">
            <a:tbl>
              <a:tblPr/>
              <a:tblGrid>
                <a:gridCol w="734852"/>
                <a:gridCol w="2911997"/>
                <a:gridCol w="3912353"/>
                <a:gridCol w="1156234"/>
              </a:tblGrid>
              <a:tr h="6434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mbria" pitchFamily="18" charset="0"/>
                        </a:rPr>
                        <a:t>Goal No.</a:t>
                      </a:r>
                      <a:endParaRPr kumimoji="0" lang="en-IN" sz="1800" b="1" i="0" u="none" strike="noStrike" cap="none" normalizeH="0" baseline="0" dirty="0" smtClean="0">
                        <a:ln>
                          <a:noFill/>
                        </a:ln>
                        <a:solidFill>
                          <a:schemeClr val="bg1"/>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mbria" pitchFamily="18" charset="0"/>
                        </a:rPr>
                        <a:t>Goals</a:t>
                      </a:r>
                      <a:endParaRPr kumimoji="0" lang="en-IN" sz="1800" b="1" i="0" u="none" strike="noStrike" cap="none" normalizeH="0" baseline="0" dirty="0" smtClean="0">
                        <a:ln>
                          <a:noFill/>
                        </a:ln>
                        <a:solidFill>
                          <a:schemeClr val="bg1"/>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mbria" pitchFamily="18" charset="0"/>
                        </a:rPr>
                        <a:t>Indicators</a:t>
                      </a:r>
                      <a:endParaRPr kumimoji="0" lang="en-IN" sz="1800" b="1" i="0" u="none" strike="noStrike" cap="none" normalizeH="0" baseline="0" dirty="0" smtClean="0">
                        <a:ln>
                          <a:noFill/>
                        </a:ln>
                        <a:solidFill>
                          <a:schemeClr val="bg1"/>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mbria" pitchFamily="18" charset="0"/>
                        </a:rPr>
                        <a:t>Targets by 2015</a:t>
                      </a:r>
                      <a:endParaRPr kumimoji="0" lang="en-IN" sz="1800" b="1" i="0" u="none" strike="noStrike" cap="none" normalizeH="0" baseline="0" dirty="0" smtClean="0">
                        <a:ln>
                          <a:noFill/>
                        </a:ln>
                        <a:solidFill>
                          <a:schemeClr val="bg1"/>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92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rgbClr val="0000FF"/>
                          </a:solidFill>
                          <a:effectLst/>
                          <a:latin typeface="Cambria" pitchFamily="18" charset="0"/>
                        </a:rPr>
                        <a:t>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Reduce infant mortality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Infant Mortality Rate (IMR)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28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r h="919263">
                <a:tc vMerge="1">
                  <a:txBody>
                    <a:bodyPr/>
                    <a:lstStyle/>
                    <a:p>
                      <a:endParaRPr lang="en-I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Reduce child mortality</a:t>
                      </a: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Under 5 Mortality Rate (U5MR)</a:t>
                      </a:r>
                      <a:endParaRPr kumimoji="0" lang="en-IN"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42</a:t>
                      </a:r>
                      <a:endParaRPr kumimoji="0" lang="en-IN" sz="1800" b="1" i="0" u="none" strike="noStrike" cap="none" normalizeH="0" baseline="0" dirty="0" smtClean="0">
                        <a:ln>
                          <a:noFill/>
                        </a:ln>
                        <a:solidFill>
                          <a:srgbClr val="0000FF"/>
                        </a:solidFill>
                        <a:effectLst/>
                        <a:latin typeface="Cambria"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r h="7612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5</a:t>
                      </a: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Improve maternal health</a:t>
                      </a: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Cambria" pitchFamily="18" charset="0"/>
                        </a:rPr>
                        <a:t>Maternal Mortality Ratio (MMR)</a:t>
                      </a:r>
                      <a:endParaRPr kumimoji="0" lang="en-IN" sz="1800" b="1" i="0" u="none" strike="noStrike" cap="none" normalizeH="0" baseline="0" dirty="0" smtClean="0">
                        <a:ln>
                          <a:noFill/>
                        </a:ln>
                        <a:solidFill>
                          <a:srgbClr val="0000FF"/>
                        </a:solidFill>
                        <a:effectLst/>
                        <a:latin typeface="Cambria"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rgbClr val="0000FF"/>
                          </a:solidFill>
                          <a:effectLst/>
                          <a:latin typeface="Cambria" pitchFamily="18" charset="0"/>
                        </a:rPr>
                        <a:t>109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r>
            </a:tbl>
          </a:graphicData>
        </a:graphic>
      </p:graphicFrame>
      <p:sp>
        <p:nvSpPr>
          <p:cNvPr id="5" name="TextBox 4"/>
          <p:cNvSpPr txBox="1"/>
          <p:nvPr/>
        </p:nvSpPr>
        <p:spPr>
          <a:xfrm>
            <a:off x="304800" y="177225"/>
            <a:ext cx="84582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MILLENNIUM DEVELOPMENT GOALS(MDG)</a:t>
            </a:r>
            <a:endParaRPr lang="en-IN" sz="3200" b="1" dirty="0">
              <a:solidFill>
                <a:srgbClr val="C00000"/>
              </a:solidFill>
              <a:latin typeface="Cambria" pitchFamily="18" charset="0"/>
            </a:endParaRPr>
          </a:p>
        </p:txBody>
      </p:sp>
    </p:spTree>
    <p:extLst>
      <p:ext uri="{BB962C8B-B14F-4D97-AF65-F5344CB8AC3E}">
        <p14:creationId xmlns:p14="http://schemas.microsoft.com/office/powerpoint/2010/main" val="32519223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04800" y="928670"/>
            <a:ext cx="8553480" cy="5395930"/>
          </a:xfrm>
        </p:spPr>
        <p:txBody>
          <a:bodyPr>
            <a:normAutofit/>
          </a:bodyPr>
          <a:lstStyle/>
          <a:p>
            <a:pPr lvl="0" algn="just">
              <a:lnSpc>
                <a:spcPct val="140000"/>
              </a:lnSpc>
              <a:spcBef>
                <a:spcPts val="600"/>
              </a:spcBef>
              <a:spcAft>
                <a:spcPts val="600"/>
              </a:spcAft>
              <a:buClr>
                <a:srgbClr val="0000FF"/>
              </a:buClr>
              <a:defRPr/>
            </a:pPr>
            <a:r>
              <a:rPr lang="en-US" sz="2400" dirty="0" smtClean="0">
                <a:solidFill>
                  <a:srgbClr val="0000FF"/>
                </a:solidFill>
                <a:latin typeface="Cambria" pitchFamily="18" charset="0"/>
                <a:cs typeface="Arial" pitchFamily="34" charset="0"/>
              </a:rPr>
              <a:t>IMR in India has registered 3 points decline to 44 in 2011 from 47 in 2010. </a:t>
            </a:r>
          </a:p>
          <a:p>
            <a:pPr algn="just">
              <a:lnSpc>
                <a:spcPct val="140000"/>
              </a:lnSpc>
              <a:spcBef>
                <a:spcPts val="600"/>
              </a:spcBef>
              <a:spcAft>
                <a:spcPts val="600"/>
              </a:spcAft>
              <a:buClr>
                <a:srgbClr val="0000FF"/>
              </a:buClr>
            </a:pPr>
            <a:r>
              <a:rPr lang="en-IN" sz="2400" dirty="0" smtClean="0">
                <a:solidFill>
                  <a:srgbClr val="0000FF"/>
                </a:solidFill>
                <a:latin typeface="Cambria" pitchFamily="18" charset="0"/>
                <a:cs typeface="Arial" pitchFamily="34" charset="0"/>
              </a:rPr>
              <a:t>Every 7th death in India pertains to an infant.</a:t>
            </a:r>
          </a:p>
          <a:p>
            <a:pPr lvl="0" algn="just">
              <a:lnSpc>
                <a:spcPct val="140000"/>
              </a:lnSpc>
              <a:spcBef>
                <a:spcPts val="600"/>
              </a:spcBef>
              <a:spcAft>
                <a:spcPts val="600"/>
              </a:spcAft>
              <a:buClr>
                <a:srgbClr val="0000FF"/>
              </a:buClr>
              <a:defRPr/>
            </a:pPr>
            <a:r>
              <a:rPr lang="en-IN" sz="2400" dirty="0" smtClean="0">
                <a:solidFill>
                  <a:srgbClr val="0000FF"/>
                </a:solidFill>
                <a:latin typeface="Cambria" pitchFamily="18" charset="0"/>
                <a:cs typeface="Arial" pitchFamily="34" charset="0"/>
              </a:rPr>
              <a:t>As per SRS 2011 estimates: </a:t>
            </a:r>
          </a:p>
          <a:p>
            <a:pPr marL="719138" lvl="0" algn="just">
              <a:lnSpc>
                <a:spcPct val="140000"/>
              </a:lnSpc>
              <a:spcBef>
                <a:spcPts val="600"/>
              </a:spcBef>
              <a:spcAft>
                <a:spcPts val="600"/>
              </a:spcAft>
              <a:buClr>
                <a:srgbClr val="0000FF"/>
              </a:buClr>
              <a:buFont typeface="Wingdings" pitchFamily="2" charset="2"/>
              <a:buChar char="Ø"/>
              <a:defRPr/>
            </a:pPr>
            <a:r>
              <a:rPr lang="en-IN" sz="2400" dirty="0" smtClean="0">
                <a:solidFill>
                  <a:srgbClr val="0000FF"/>
                </a:solidFill>
                <a:latin typeface="Cambria" pitchFamily="18" charset="0"/>
                <a:cs typeface="Arial" pitchFamily="34" charset="0"/>
              </a:rPr>
              <a:t>1 in every 23 infants - National level</a:t>
            </a:r>
          </a:p>
          <a:p>
            <a:pPr marL="719138" lvl="0" algn="just">
              <a:lnSpc>
                <a:spcPct val="140000"/>
              </a:lnSpc>
              <a:spcBef>
                <a:spcPts val="600"/>
              </a:spcBef>
              <a:spcAft>
                <a:spcPts val="600"/>
              </a:spcAft>
              <a:buClr>
                <a:srgbClr val="0000FF"/>
              </a:buClr>
              <a:buFont typeface="Wingdings" pitchFamily="2" charset="2"/>
              <a:buChar char="Ø"/>
              <a:defRPr/>
            </a:pPr>
            <a:r>
              <a:rPr lang="en-IN" sz="2400" dirty="0" smtClean="0">
                <a:solidFill>
                  <a:srgbClr val="0000FF"/>
                </a:solidFill>
                <a:latin typeface="Cambria" pitchFamily="18" charset="0"/>
                <a:cs typeface="Arial" pitchFamily="34" charset="0"/>
              </a:rPr>
              <a:t>1 in every 21  infants - Rural area and </a:t>
            </a:r>
          </a:p>
          <a:p>
            <a:pPr marL="719138" lvl="0" algn="just">
              <a:lnSpc>
                <a:spcPct val="140000"/>
              </a:lnSpc>
              <a:spcBef>
                <a:spcPts val="600"/>
              </a:spcBef>
              <a:spcAft>
                <a:spcPts val="600"/>
              </a:spcAft>
              <a:buClr>
                <a:srgbClr val="0000FF"/>
              </a:buClr>
              <a:buFont typeface="Wingdings" pitchFamily="2" charset="2"/>
              <a:buChar char="Ø"/>
              <a:defRPr/>
            </a:pPr>
            <a:r>
              <a:rPr lang="en-IN" sz="2400" dirty="0" smtClean="0">
                <a:solidFill>
                  <a:srgbClr val="0000FF"/>
                </a:solidFill>
                <a:latin typeface="Cambria" pitchFamily="18" charset="0"/>
                <a:cs typeface="Arial" pitchFamily="34" charset="0"/>
              </a:rPr>
              <a:t>1 in every 34 infants - Urban area die within one year of birth (against 1 in 36 under MDG)</a:t>
            </a:r>
            <a:endParaRPr lang="en-US" sz="2400" dirty="0" smtClean="0">
              <a:solidFill>
                <a:srgbClr val="0000FF"/>
              </a:solidFill>
              <a:latin typeface="Cambria" pitchFamily="18" charset="0"/>
              <a:cs typeface="Arial" pitchFamily="34" charset="0"/>
            </a:endParaRPr>
          </a:p>
        </p:txBody>
      </p:sp>
      <p:sp>
        <p:nvSpPr>
          <p:cNvPr id="4" name="Content Placeholder 2"/>
          <p:cNvSpPr txBox="1">
            <a:spLocks/>
          </p:cNvSpPr>
          <p:nvPr/>
        </p:nvSpPr>
        <p:spPr>
          <a:xfrm>
            <a:off x="609600" y="4038600"/>
            <a:ext cx="7924800" cy="2514600"/>
          </a:xfrm>
          <a:prstGeom prst="rect">
            <a:avLst/>
          </a:prstGeom>
        </p:spPr>
        <p:txBody>
          <a:bodyPr vert="horz" lIns="91440" tIns="45720" rIns="91440" bIns="45720" rtlCol="0">
            <a:normAutofit/>
          </a:bodyPr>
          <a:lstStyle/>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endPar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
        <p:nvSpPr>
          <p:cNvPr id="5" name="TextBox 4"/>
          <p:cNvSpPr txBox="1"/>
          <p:nvPr/>
        </p:nvSpPr>
        <p:spPr>
          <a:xfrm>
            <a:off x="304800" y="304800"/>
            <a:ext cx="84582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RESULTS FROM SRS 2011</a:t>
            </a:r>
            <a:endParaRPr lang="en-IN" sz="3200" b="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4788298"/>
            <a:ext cx="8143932" cy="1200329"/>
          </a:xfrm>
          <a:prstGeom prst="rect">
            <a:avLst/>
          </a:prstGeom>
          <a:noFill/>
        </p:spPr>
        <p:txBody>
          <a:bodyPr wrap="square" rtlCol="0">
            <a:spAutoFit/>
          </a:bodyPr>
          <a:lstStyle/>
          <a:p>
            <a:pPr marL="358775" indent="-358775" algn="just">
              <a:buFont typeface="Wingdings" pitchFamily="2" charset="2"/>
              <a:buChar char="Ø"/>
            </a:pPr>
            <a:r>
              <a:rPr lang="en-US" sz="2400" b="1" dirty="0" smtClean="0">
                <a:solidFill>
                  <a:srgbClr val="0000FF"/>
                </a:solidFill>
                <a:latin typeface="Cambria" pitchFamily="18" charset="0"/>
              </a:rPr>
              <a:t>Declined in Rural IMR is steeper (38 points i.e. 1.8 points annually) compared to Urban (21  points i.e. 1.0 points annually).</a:t>
            </a:r>
            <a:endParaRPr lang="en-IN" sz="2400" b="1" dirty="0">
              <a:solidFill>
                <a:srgbClr val="0000FF"/>
              </a:solidFill>
              <a:latin typeface="Cambria" pitchFamily="18" charset="0"/>
            </a:endParaRPr>
          </a:p>
        </p:txBody>
      </p:sp>
      <p:sp>
        <p:nvSpPr>
          <p:cNvPr id="7" name="TextBox 6"/>
          <p:cNvSpPr txBox="1"/>
          <p:nvPr/>
        </p:nvSpPr>
        <p:spPr>
          <a:xfrm>
            <a:off x="304800" y="228600"/>
            <a:ext cx="8458200" cy="523220"/>
          </a:xfrm>
          <a:prstGeom prst="rect">
            <a:avLst/>
          </a:prstGeom>
          <a:noFill/>
        </p:spPr>
        <p:txBody>
          <a:bodyPr wrap="square" rtlCol="0">
            <a:spAutoFit/>
          </a:bodyPr>
          <a:lstStyle/>
          <a:p>
            <a:pPr algn="ctr"/>
            <a:r>
              <a:rPr lang="en-US" sz="2800" b="1" dirty="0" smtClean="0">
                <a:solidFill>
                  <a:srgbClr val="C00000"/>
                </a:solidFill>
                <a:latin typeface="Cambria" pitchFamily="18" charset="0"/>
              </a:rPr>
              <a:t>IMR ESTIMATES BY RESIDENCE 1990-2011</a:t>
            </a:r>
            <a:endParaRPr lang="en-IN" sz="2800" b="1" dirty="0">
              <a:solidFill>
                <a:srgbClr val="C00000"/>
              </a:solidFill>
              <a:latin typeface="Cambria" pitchFamily="18" charset="0"/>
            </a:endParaRPr>
          </a:p>
        </p:txBody>
      </p:sp>
      <p:graphicFrame>
        <p:nvGraphicFramePr>
          <p:cNvPr id="9" name="Chart 8"/>
          <p:cNvGraphicFramePr>
            <a:graphicFrameLocks/>
          </p:cNvGraphicFramePr>
          <p:nvPr/>
        </p:nvGraphicFramePr>
        <p:xfrm>
          <a:off x="428596" y="812688"/>
          <a:ext cx="8286808" cy="36164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500034" y="201019"/>
            <a:ext cx="82296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IMR ESTIMATES BY SEX 1990-2011</a:t>
            </a:r>
            <a:endParaRPr lang="en-IN" sz="3200" b="1" dirty="0">
              <a:solidFill>
                <a:srgbClr val="C00000"/>
              </a:solidFill>
              <a:latin typeface="Cambria" pitchFamily="18" charset="0"/>
            </a:endParaRPr>
          </a:p>
        </p:txBody>
      </p:sp>
      <p:sp>
        <p:nvSpPr>
          <p:cNvPr id="7" name="Rectangle 6"/>
          <p:cNvSpPr/>
          <p:nvPr/>
        </p:nvSpPr>
        <p:spPr>
          <a:xfrm>
            <a:off x="785786" y="4929199"/>
            <a:ext cx="7929618" cy="830997"/>
          </a:xfrm>
          <a:prstGeom prst="rect">
            <a:avLst/>
          </a:prstGeom>
        </p:spPr>
        <p:txBody>
          <a:bodyPr wrap="square">
            <a:spAutoFit/>
          </a:bodyPr>
          <a:lstStyle/>
          <a:p>
            <a:r>
              <a:rPr lang="en-US" sz="2400" b="1" dirty="0" smtClean="0">
                <a:solidFill>
                  <a:srgbClr val="0000FF"/>
                </a:solidFill>
                <a:latin typeface="Cambria" pitchFamily="18" charset="0"/>
              </a:rPr>
              <a:t>Female infants </a:t>
            </a:r>
            <a:r>
              <a:rPr lang="en-US" sz="2400" b="1" dirty="0" smtClean="0">
                <a:solidFill>
                  <a:srgbClr val="0000FF"/>
                </a:solidFill>
                <a:latin typeface="Cambria" pitchFamily="18" charset="0"/>
                <a:cs typeface="Arial" pitchFamily="34" charset="0"/>
              </a:rPr>
              <a:t>continue</a:t>
            </a:r>
            <a:r>
              <a:rPr lang="en-US" sz="2400" b="1" dirty="0" smtClean="0">
                <a:solidFill>
                  <a:srgbClr val="0000FF"/>
                </a:solidFill>
                <a:latin typeface="Cambria" pitchFamily="18" charset="0"/>
              </a:rPr>
              <a:t> to experience a higher mortality than male infants</a:t>
            </a:r>
          </a:p>
        </p:txBody>
      </p:sp>
      <p:graphicFrame>
        <p:nvGraphicFramePr>
          <p:cNvPr id="8" name="Chart 7"/>
          <p:cNvGraphicFramePr>
            <a:graphicFrameLocks/>
          </p:cNvGraphicFramePr>
          <p:nvPr/>
        </p:nvGraphicFramePr>
        <p:xfrm>
          <a:off x="285720" y="1285860"/>
          <a:ext cx="8572560" cy="3429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4800600"/>
            <a:ext cx="8072494" cy="1754326"/>
          </a:xfrm>
          <a:prstGeom prst="rect">
            <a:avLst/>
          </a:prstGeom>
        </p:spPr>
        <p:txBody>
          <a:bodyPr wrap="square">
            <a:spAutoFit/>
          </a:bodyPr>
          <a:lstStyle/>
          <a:p>
            <a:pPr marL="361950" indent="-361950" algn="just">
              <a:buFont typeface="Wingdings" pitchFamily="2" charset="2"/>
              <a:buChar char="Ø"/>
            </a:pPr>
            <a:r>
              <a:rPr lang="en-US" sz="2400" dirty="0" smtClean="0">
                <a:solidFill>
                  <a:srgbClr val="0000FF"/>
                </a:solidFill>
                <a:latin typeface="Cambria" pitchFamily="18" charset="0"/>
                <a:cs typeface="Arial" pitchFamily="34" charset="0"/>
              </a:rPr>
              <a:t>NNMR has declined by 22 points (Rural by 23 vis-à-vis urban 14 points) in last 21 years at an annual average decline of about 1 point. </a:t>
            </a:r>
          </a:p>
          <a:p>
            <a:pPr marL="361950" indent="-361950" algn="just"/>
            <a:endParaRPr lang="en-US" sz="900" dirty="0" smtClean="0">
              <a:solidFill>
                <a:srgbClr val="0000FF"/>
              </a:solidFill>
              <a:latin typeface="Cambria" pitchFamily="18" charset="0"/>
              <a:cs typeface="Arial" pitchFamily="34" charset="0"/>
            </a:endParaRPr>
          </a:p>
          <a:p>
            <a:pPr marL="361950" indent="-361950">
              <a:buFont typeface="Wingdings" pitchFamily="2" charset="2"/>
              <a:buChar char="Ø"/>
            </a:pPr>
            <a:r>
              <a:rPr lang="en-US" sz="2400" dirty="0" smtClean="0">
                <a:solidFill>
                  <a:srgbClr val="0000FF"/>
                </a:solidFill>
                <a:latin typeface="Cambria" pitchFamily="18" charset="0"/>
                <a:cs typeface="Arial" pitchFamily="34" charset="0"/>
              </a:rPr>
              <a:t>The Rural-Urban Gap is narrowing.  </a:t>
            </a:r>
          </a:p>
        </p:txBody>
      </p:sp>
      <p:sp>
        <p:nvSpPr>
          <p:cNvPr id="5" name="TextBox 4"/>
          <p:cNvSpPr txBox="1"/>
          <p:nvPr/>
        </p:nvSpPr>
        <p:spPr>
          <a:xfrm>
            <a:off x="285720" y="142852"/>
            <a:ext cx="8534400" cy="461665"/>
          </a:xfrm>
          <a:prstGeom prst="rect">
            <a:avLst/>
          </a:prstGeom>
          <a:noFill/>
        </p:spPr>
        <p:txBody>
          <a:bodyPr wrap="square" rtlCol="0">
            <a:spAutoFit/>
          </a:bodyPr>
          <a:lstStyle/>
          <a:p>
            <a:pPr algn="ctr"/>
            <a:r>
              <a:rPr lang="en-US" sz="2400" b="1" dirty="0" smtClean="0">
                <a:solidFill>
                  <a:srgbClr val="C00000"/>
                </a:solidFill>
                <a:latin typeface="Cambria" pitchFamily="18" charset="0"/>
              </a:rPr>
              <a:t>NEO-NATAL MORTALITY BY RESIDENCE 1990-2011</a:t>
            </a:r>
            <a:endParaRPr lang="en-IN" sz="2400" b="1" dirty="0">
              <a:solidFill>
                <a:srgbClr val="C00000"/>
              </a:solidFill>
              <a:latin typeface="Cambria" pitchFamily="18" charset="0"/>
            </a:endParaRPr>
          </a:p>
        </p:txBody>
      </p:sp>
      <p:graphicFrame>
        <p:nvGraphicFramePr>
          <p:cNvPr id="6" name="Chart 5"/>
          <p:cNvGraphicFramePr>
            <a:graphicFrameLocks noGrp="1"/>
          </p:cNvGraphicFramePr>
          <p:nvPr/>
        </p:nvGraphicFramePr>
        <p:xfrm>
          <a:off x="357158" y="785794"/>
          <a:ext cx="8358246" cy="3571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5720" y="857232"/>
          <a:ext cx="8653220" cy="3643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28596" y="142852"/>
            <a:ext cx="85344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IMR Vs. NNMR Vs. PNNMR 1990-2011</a:t>
            </a:r>
            <a:endParaRPr lang="en-IN" sz="3200" b="1" dirty="0">
              <a:solidFill>
                <a:srgbClr val="C00000"/>
              </a:solidFill>
              <a:latin typeface="Cambria" pitchFamily="18" charset="0"/>
            </a:endParaRPr>
          </a:p>
        </p:txBody>
      </p:sp>
      <p:sp>
        <p:nvSpPr>
          <p:cNvPr id="4" name="TextBox 3"/>
          <p:cNvSpPr txBox="1"/>
          <p:nvPr/>
        </p:nvSpPr>
        <p:spPr>
          <a:xfrm>
            <a:off x="357158" y="4643446"/>
            <a:ext cx="8215370" cy="1708160"/>
          </a:xfrm>
          <a:prstGeom prst="rect">
            <a:avLst/>
          </a:prstGeom>
          <a:noFill/>
        </p:spPr>
        <p:txBody>
          <a:bodyPr wrap="square" rtlCol="0">
            <a:spAutoFit/>
          </a:bodyPr>
          <a:lstStyle/>
          <a:p>
            <a:pPr marL="290513" indent="-290513" algn="just">
              <a:buFont typeface="Arial" pitchFamily="34" charset="0"/>
              <a:buChar char="•"/>
            </a:pPr>
            <a:r>
              <a:rPr lang="en-US" sz="2400" dirty="0" smtClean="0">
                <a:solidFill>
                  <a:srgbClr val="0000FF"/>
                </a:solidFill>
                <a:latin typeface="Cambria" pitchFamily="18" charset="0"/>
                <a:cs typeface="Arial" pitchFamily="34" charset="0"/>
              </a:rPr>
              <a:t>Share of NNMR in the overall IMR is increasing over the years- and constitute 70% in 2011.</a:t>
            </a:r>
          </a:p>
          <a:p>
            <a:pPr marL="290513" indent="-290513" algn="just"/>
            <a:endParaRPr lang="en-US" sz="900" dirty="0" smtClean="0">
              <a:solidFill>
                <a:srgbClr val="0000FF"/>
              </a:solidFill>
              <a:latin typeface="Cambria" pitchFamily="18" charset="0"/>
              <a:cs typeface="Arial" pitchFamily="34" charset="0"/>
            </a:endParaRPr>
          </a:p>
          <a:p>
            <a:pPr marL="290513" indent="-290513" algn="just">
              <a:buFont typeface="Arial" pitchFamily="34" charset="0"/>
              <a:buChar char="•"/>
            </a:pPr>
            <a:r>
              <a:rPr lang="en-US" sz="2400" dirty="0" smtClean="0">
                <a:solidFill>
                  <a:srgbClr val="0000FF"/>
                </a:solidFill>
                <a:latin typeface="Cambria" pitchFamily="18" charset="0"/>
                <a:cs typeface="Arial" pitchFamily="34" charset="0"/>
              </a:rPr>
              <a:t>Appropriate interventions are required to  effectively curb NNMR</a:t>
            </a:r>
            <a:endParaRPr lang="en-IN" dirty="0">
              <a:latin typeface="Cambria"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138064"/>
            <a:ext cx="8534400" cy="3662536"/>
          </a:xfrm>
        </p:spPr>
        <p:txBody>
          <a:bodyPr/>
          <a:lstStyle/>
          <a:p>
            <a:pPr algn="just">
              <a:buClr>
                <a:srgbClr val="0000FF"/>
              </a:buClr>
            </a:pPr>
            <a:r>
              <a:rPr lang="en-US" sz="2400" dirty="0" smtClean="0">
                <a:solidFill>
                  <a:srgbClr val="0000FF"/>
                </a:solidFill>
                <a:latin typeface="Cambria" pitchFamily="18" charset="0"/>
                <a:cs typeface="Arial" pitchFamily="34" charset="0"/>
              </a:rPr>
              <a:t>U5MR denotes number of children (0-4 years) who died before reaching their fifth birthday per 1000 live births</a:t>
            </a:r>
          </a:p>
          <a:p>
            <a:pPr algn="just">
              <a:buClr>
                <a:srgbClr val="0000FF"/>
              </a:buClr>
            </a:pPr>
            <a:endParaRPr lang="en-US" sz="2400" dirty="0" smtClean="0">
              <a:solidFill>
                <a:srgbClr val="0000FF"/>
              </a:solidFill>
              <a:latin typeface="Cambria" pitchFamily="18" charset="0"/>
              <a:cs typeface="Arial" pitchFamily="34" charset="0"/>
            </a:endParaRPr>
          </a:p>
          <a:p>
            <a:pPr algn="just">
              <a:buClr>
                <a:srgbClr val="0000FF"/>
              </a:buClr>
            </a:pPr>
            <a:r>
              <a:rPr lang="en-US" sz="2400" dirty="0" smtClean="0">
                <a:solidFill>
                  <a:srgbClr val="0000FF"/>
                </a:solidFill>
                <a:latin typeface="Cambria" pitchFamily="18" charset="0"/>
                <a:cs typeface="Arial" pitchFamily="34" charset="0"/>
              </a:rPr>
              <a:t>U5MR for the country has declined by 4 points over 2010 (55 in 2011 against 59 in 2010)</a:t>
            </a:r>
          </a:p>
          <a:p>
            <a:pPr algn="just">
              <a:buClr>
                <a:srgbClr val="0000FF"/>
              </a:buClr>
            </a:pPr>
            <a:endParaRPr lang="en-US" sz="2400" dirty="0" smtClean="0">
              <a:solidFill>
                <a:srgbClr val="0000FF"/>
              </a:solidFill>
              <a:latin typeface="Cambria" pitchFamily="18" charset="0"/>
              <a:cs typeface="Arial" pitchFamily="34" charset="0"/>
            </a:endParaRPr>
          </a:p>
          <a:p>
            <a:pPr algn="just">
              <a:buClr>
                <a:srgbClr val="0000FF"/>
              </a:buClr>
            </a:pPr>
            <a:r>
              <a:rPr lang="en-US" sz="2400" dirty="0" smtClean="0">
                <a:solidFill>
                  <a:srgbClr val="0000FF"/>
                </a:solidFill>
                <a:latin typeface="Cambria" pitchFamily="18" charset="0"/>
                <a:cs typeface="Arial" pitchFamily="34" charset="0"/>
              </a:rPr>
              <a:t>A uniform decline of about 4-5 points is seen in male and female U5MRs.</a:t>
            </a:r>
          </a:p>
          <a:p>
            <a:pPr algn="just"/>
            <a:endParaRPr lang="en-US" sz="2400" dirty="0" smtClean="0">
              <a:solidFill>
                <a:schemeClr val="bg1"/>
              </a:solidFill>
              <a:latin typeface="Cambria" pitchFamily="18" charset="0"/>
              <a:cs typeface="Arial" pitchFamily="34" charset="0"/>
            </a:endParaRPr>
          </a:p>
        </p:txBody>
      </p:sp>
      <p:sp>
        <p:nvSpPr>
          <p:cNvPr id="4" name="TextBox 3"/>
          <p:cNvSpPr txBox="1"/>
          <p:nvPr/>
        </p:nvSpPr>
        <p:spPr>
          <a:xfrm>
            <a:off x="228600" y="228600"/>
            <a:ext cx="85344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U5MR ESTIMATES 2011</a:t>
            </a:r>
            <a:endParaRPr lang="en-IN" sz="3200" b="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5720" y="1071546"/>
          <a:ext cx="8541452" cy="364333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28596" y="4929198"/>
            <a:ext cx="8215370" cy="1200329"/>
          </a:xfrm>
          <a:prstGeom prst="rect">
            <a:avLst/>
          </a:prstGeom>
        </p:spPr>
        <p:txBody>
          <a:bodyPr wrap="square">
            <a:spAutoFit/>
          </a:bodyPr>
          <a:lstStyle/>
          <a:p>
            <a:pPr marL="268288" indent="-268288" algn="just">
              <a:buFont typeface="Wingdings" pitchFamily="2" charset="2"/>
              <a:buChar char="Ø"/>
            </a:pPr>
            <a:r>
              <a:rPr lang="en-US" dirty="0" smtClean="0">
                <a:solidFill>
                  <a:srgbClr val="0000FF"/>
                </a:solidFill>
                <a:latin typeface="Cambria" pitchFamily="18" charset="0"/>
                <a:cs typeface="Arial" pitchFamily="34" charset="0"/>
              </a:rPr>
              <a:t>U5MR for the country declined by 63 points (rural by 67 points vis-à-vis urban 36 points) in the last 21 years at an annual average decline of about 3 points.</a:t>
            </a:r>
          </a:p>
          <a:p>
            <a:pPr algn="just">
              <a:buFont typeface="Wingdings" pitchFamily="2" charset="2"/>
              <a:buChar char="Ø"/>
            </a:pPr>
            <a:endParaRPr lang="en-US" dirty="0" smtClean="0">
              <a:solidFill>
                <a:srgbClr val="0000FF"/>
              </a:solidFill>
              <a:latin typeface="Cambria" pitchFamily="18" charset="0"/>
              <a:cs typeface="Arial" pitchFamily="34" charset="0"/>
            </a:endParaRPr>
          </a:p>
          <a:p>
            <a:pPr algn="just">
              <a:buFont typeface="Wingdings" pitchFamily="2" charset="2"/>
              <a:buChar char="Ø"/>
            </a:pPr>
            <a:r>
              <a:rPr lang="en-US" dirty="0" smtClean="0">
                <a:solidFill>
                  <a:srgbClr val="0000FF"/>
                </a:solidFill>
                <a:latin typeface="Cambria" pitchFamily="18" charset="0"/>
                <a:cs typeface="Arial" pitchFamily="34" charset="0"/>
              </a:rPr>
              <a:t> Urban areas have achieved MDG target (42) but rural is still far off. </a:t>
            </a:r>
          </a:p>
        </p:txBody>
      </p:sp>
      <p:sp>
        <p:nvSpPr>
          <p:cNvPr id="5" name="TextBox 4"/>
          <p:cNvSpPr txBox="1"/>
          <p:nvPr/>
        </p:nvSpPr>
        <p:spPr>
          <a:xfrm>
            <a:off x="228600" y="228600"/>
            <a:ext cx="85344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U5MR BY RESIDENCE : 1990-2011</a:t>
            </a:r>
            <a:endParaRPr lang="en-IN" sz="3200" b="1" dirty="0">
              <a:solidFill>
                <a:srgbClr val="C00000"/>
              </a:solidFill>
              <a:latin typeface="Cambria"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5720" y="928670"/>
          <a:ext cx="8653220"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357158" y="5500702"/>
            <a:ext cx="8572560" cy="646331"/>
          </a:xfrm>
          <a:prstGeom prst="rect">
            <a:avLst/>
          </a:prstGeom>
        </p:spPr>
        <p:txBody>
          <a:bodyPr wrap="square">
            <a:spAutoFit/>
          </a:bodyPr>
          <a:lstStyle/>
          <a:p>
            <a:pPr marL="268288" lvl="0" indent="-268288" algn="just" defTabSz="457200">
              <a:spcBef>
                <a:spcPct val="20000"/>
              </a:spcBef>
              <a:buFont typeface="Wingdings" pitchFamily="2" charset="2"/>
              <a:buChar char="Ø"/>
              <a:defRPr/>
            </a:pPr>
            <a:r>
              <a:rPr lang="en-US" dirty="0" smtClean="0">
                <a:solidFill>
                  <a:srgbClr val="0000FF"/>
                </a:solidFill>
                <a:latin typeface="Cambria" pitchFamily="18" charset="0"/>
                <a:cs typeface="Arial" pitchFamily="34" charset="0"/>
              </a:rPr>
              <a:t>Male-female mortality differential has narrowed down over the years, yet the gap remains significant.</a:t>
            </a:r>
          </a:p>
        </p:txBody>
      </p:sp>
      <p:sp>
        <p:nvSpPr>
          <p:cNvPr id="4" name="TextBox 3"/>
          <p:cNvSpPr txBox="1"/>
          <p:nvPr/>
        </p:nvSpPr>
        <p:spPr>
          <a:xfrm>
            <a:off x="285720" y="142852"/>
            <a:ext cx="85344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U5MR BY SEX: 1990-2011</a:t>
            </a:r>
            <a:endParaRPr lang="en-IN" sz="3200" b="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8596" y="142852"/>
            <a:ext cx="8610600" cy="668319"/>
          </a:xfrm>
          <a:ln>
            <a:noFill/>
          </a:ln>
        </p:spPr>
        <p:txBody>
          <a:bodyPr vert="horz" wrap="square" lIns="91440" tIns="45720" rIns="91440" bIns="45720" numCol="1" anchorCtr="0" compatLnSpc="1">
            <a:prstTxWarp prst="textNoShape">
              <a:avLst/>
            </a:prstTxWarp>
          </a:bodyPr>
          <a:lstStyle/>
          <a:p>
            <a:pPr>
              <a:defRPr/>
            </a:pPr>
            <a:r>
              <a:rPr lang="en-US" sz="3600" b="1" dirty="0" smtClean="0">
                <a:solidFill>
                  <a:srgbClr val="C00000"/>
                </a:solidFill>
                <a:effectLst>
                  <a:outerShdw blurRad="38100" dist="38100" dir="2700000" algn="tl">
                    <a:srgbClr val="C0C0C0"/>
                  </a:outerShdw>
                </a:effectLst>
                <a:latin typeface="Cambria" pitchFamily="18" charset="0"/>
              </a:rPr>
              <a:t>Civil Registration System</a:t>
            </a:r>
            <a:endParaRPr lang="en-IN" sz="3600" b="1" dirty="0" smtClean="0">
              <a:solidFill>
                <a:srgbClr val="C00000"/>
              </a:solidFill>
              <a:effectLst>
                <a:outerShdw blurRad="38100" dist="38100" dir="2700000" algn="tl">
                  <a:srgbClr val="C0C0C0"/>
                </a:outerShdw>
              </a:effectLst>
              <a:latin typeface="Cambria" pitchFamily="18" charset="0"/>
            </a:endParaRPr>
          </a:p>
        </p:txBody>
      </p:sp>
      <p:sp>
        <p:nvSpPr>
          <p:cNvPr id="10243" name="Content Placeholder 2"/>
          <p:cNvSpPr>
            <a:spLocks noGrp="1"/>
          </p:cNvSpPr>
          <p:nvPr>
            <p:ph idx="4294967295"/>
          </p:nvPr>
        </p:nvSpPr>
        <p:spPr>
          <a:xfrm>
            <a:off x="179388" y="928671"/>
            <a:ext cx="8785225" cy="5429288"/>
          </a:xfrm>
        </p:spPr>
        <p:txBody>
          <a:bodyPr>
            <a:normAutofit fontScale="70000" lnSpcReduction="20000"/>
          </a:bodyPr>
          <a:lstStyle/>
          <a:p>
            <a:pPr algn="just"/>
            <a:r>
              <a:rPr lang="en-US" sz="3600" dirty="0" smtClean="0">
                <a:solidFill>
                  <a:srgbClr val="0000FF"/>
                </a:solidFill>
                <a:latin typeface="Cambria" pitchFamily="18" charset="0"/>
              </a:rPr>
              <a:t>Comprehensive and complete CRS has multi-faceted implications on socio-economic development of a country. </a:t>
            </a:r>
          </a:p>
          <a:p>
            <a:pPr algn="just"/>
            <a:endParaRPr lang="en-US" sz="2300" dirty="0" smtClean="0">
              <a:solidFill>
                <a:srgbClr val="0000FF"/>
              </a:solidFill>
              <a:latin typeface="Cambria" pitchFamily="18" charset="0"/>
            </a:endParaRPr>
          </a:p>
          <a:p>
            <a:pPr algn="just"/>
            <a:r>
              <a:rPr lang="en-US" sz="3600" dirty="0" smtClean="0">
                <a:solidFill>
                  <a:srgbClr val="0000FF"/>
                </a:solidFill>
                <a:latin typeface="Cambria" pitchFamily="18" charset="0"/>
              </a:rPr>
              <a:t>A complete &amp; up to date CRS can provide:</a:t>
            </a:r>
          </a:p>
          <a:p>
            <a:pPr algn="just">
              <a:buNone/>
            </a:pPr>
            <a:endParaRPr lang="en-US" sz="1600" dirty="0" smtClean="0">
              <a:solidFill>
                <a:srgbClr val="0000FF"/>
              </a:solidFill>
              <a:latin typeface="Cambria" pitchFamily="18" charset="0"/>
            </a:endParaRPr>
          </a:p>
          <a:p>
            <a:pPr algn="just">
              <a:buNone/>
            </a:pPr>
            <a:endParaRPr lang="en-US" sz="1500" dirty="0" smtClean="0">
              <a:solidFill>
                <a:srgbClr val="0000FF"/>
              </a:solidFill>
              <a:latin typeface="Cambria" pitchFamily="18" charset="0"/>
            </a:endParaRPr>
          </a:p>
          <a:p>
            <a:pPr marL="806450" indent="-447675" algn="just">
              <a:buFont typeface="Wingdings" pitchFamily="2" charset="2"/>
              <a:buChar char="Ø"/>
            </a:pPr>
            <a:r>
              <a:rPr lang="en-US" sz="3600" b="1" dirty="0" smtClean="0">
                <a:solidFill>
                  <a:srgbClr val="0000FF"/>
                </a:solidFill>
                <a:latin typeface="Cambria" pitchFamily="18" charset="0"/>
              </a:rPr>
              <a:t>Reliable Statistics on fertility &amp; mortality at all level of aggregations</a:t>
            </a:r>
          </a:p>
          <a:p>
            <a:pPr marL="806450" indent="-447675" algn="just">
              <a:buNone/>
            </a:pPr>
            <a:endParaRPr lang="en-US" sz="1800" b="1" dirty="0" smtClean="0">
              <a:solidFill>
                <a:srgbClr val="0000FF"/>
              </a:solidFill>
              <a:latin typeface="Cambria" pitchFamily="18" charset="0"/>
            </a:endParaRPr>
          </a:p>
          <a:p>
            <a:pPr marL="806450" indent="-447675" algn="just">
              <a:buFont typeface="Wingdings" pitchFamily="2" charset="2"/>
              <a:buChar char="Ø"/>
            </a:pPr>
            <a:r>
              <a:rPr lang="en-US" sz="3600" dirty="0" smtClean="0">
                <a:solidFill>
                  <a:srgbClr val="0000FF"/>
                </a:solidFill>
                <a:latin typeface="Cambria" pitchFamily="18" charset="0"/>
              </a:rPr>
              <a:t>Almost on a </a:t>
            </a:r>
            <a:r>
              <a:rPr lang="en-US" sz="3600" b="1" dirty="0" smtClean="0">
                <a:solidFill>
                  <a:srgbClr val="0000FF"/>
                </a:solidFill>
                <a:latin typeface="Cambria" pitchFamily="18" charset="0"/>
              </a:rPr>
              <a:t>real time basis</a:t>
            </a:r>
            <a:r>
              <a:rPr lang="en-US" sz="3600" dirty="0" smtClean="0">
                <a:solidFill>
                  <a:srgbClr val="0000FF"/>
                </a:solidFill>
                <a:latin typeface="Cambria" pitchFamily="18" charset="0"/>
              </a:rPr>
              <a:t> which is not possible   from any sample survey.</a:t>
            </a:r>
          </a:p>
          <a:p>
            <a:pPr marL="806450" indent="-447675" algn="just">
              <a:buNone/>
            </a:pPr>
            <a:endParaRPr lang="en-US" sz="1500" dirty="0" smtClean="0">
              <a:solidFill>
                <a:srgbClr val="0000FF"/>
              </a:solidFill>
              <a:latin typeface="Cambria" pitchFamily="18" charset="0"/>
            </a:endParaRPr>
          </a:p>
          <a:p>
            <a:pPr marL="806450" indent="-447675" algn="just">
              <a:buFont typeface="Wingdings" pitchFamily="2" charset="2"/>
              <a:buChar char="Ø"/>
            </a:pPr>
            <a:r>
              <a:rPr lang="en-US" sz="3600" b="1" dirty="0" smtClean="0">
                <a:solidFill>
                  <a:srgbClr val="0000FF"/>
                </a:solidFill>
                <a:latin typeface="Cambria" pitchFamily="18" charset="0"/>
              </a:rPr>
              <a:t>Key for evidence based planning and </a:t>
            </a:r>
            <a:r>
              <a:rPr lang="en-US" sz="3600" dirty="0" smtClean="0">
                <a:solidFill>
                  <a:srgbClr val="0000FF"/>
                </a:solidFill>
                <a:latin typeface="Cambria" pitchFamily="18" charset="0"/>
              </a:rPr>
              <a:t>has no   parallels</a:t>
            </a:r>
          </a:p>
          <a:p>
            <a:pPr marL="358775" indent="-358775" algn="just"/>
            <a:endParaRPr lang="en-US" sz="3600" dirty="0" smtClean="0">
              <a:solidFill>
                <a:srgbClr val="0000FF"/>
              </a:solidFill>
              <a:latin typeface="Cambria" pitchFamily="18" charset="0"/>
            </a:endParaRPr>
          </a:p>
          <a:p>
            <a:pPr marL="358775" indent="-358775" algn="just"/>
            <a:r>
              <a:rPr lang="en-US" sz="3600" dirty="0" smtClean="0">
                <a:solidFill>
                  <a:srgbClr val="0000FF"/>
                </a:solidFill>
                <a:latin typeface="Cambria" pitchFamily="18" charset="0"/>
              </a:rPr>
              <a:t>The levels of registration </a:t>
            </a:r>
            <a:r>
              <a:rPr lang="en-US" sz="3600" b="1" dirty="0" smtClean="0">
                <a:solidFill>
                  <a:srgbClr val="0000FF"/>
                </a:solidFill>
                <a:latin typeface="Cambria" pitchFamily="18" charset="0"/>
              </a:rPr>
              <a:t>reflects the quality of governance. </a:t>
            </a:r>
            <a:endParaRPr lang="en-IN" sz="3600" b="1" dirty="0" smtClean="0">
              <a:solidFill>
                <a:srgbClr val="0000FF"/>
              </a:solidFill>
              <a:latin typeface="Cambria" pitchFamily="18" charset="0"/>
            </a:endParaRPr>
          </a:p>
          <a:p>
            <a:pPr algn="just">
              <a:buNone/>
            </a:pPr>
            <a:endParaRPr lang="en-US" sz="2800" dirty="0" smtClean="0"/>
          </a:p>
          <a:p>
            <a:pPr algn="just"/>
            <a:endParaRPr lang="en-US" sz="2800" dirty="0" smtClean="0"/>
          </a:p>
          <a:p>
            <a:pPr algn="just"/>
            <a:endParaRPr lang="en-US" sz="2800" dirty="0" smtClean="0"/>
          </a:p>
          <a:p>
            <a:endParaRPr lang="en-IN" sz="2800" dirty="0" smtClean="0"/>
          </a:p>
        </p:txBody>
      </p:sp>
    </p:spTree>
    <p:extLst>
      <p:ext uri="{BB962C8B-B14F-4D97-AF65-F5344CB8AC3E}">
        <p14:creationId xmlns:p14="http://schemas.microsoft.com/office/powerpoint/2010/main" val="3518887661"/>
      </p:ext>
    </p:extLst>
  </p:cSld>
  <p:clrMapOvr>
    <a:masterClrMapping/>
  </p:clrMapOvr>
  <p:transition>
    <p:circl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14282" y="1142984"/>
            <a:ext cx="8715436" cy="5281610"/>
          </a:xfrm>
        </p:spPr>
        <p:txBody>
          <a:bodyPr>
            <a:normAutofit/>
          </a:bodyPr>
          <a:lstStyle/>
          <a:p>
            <a:pPr algn="just">
              <a:buClr>
                <a:srgbClr val="0000FF"/>
              </a:buClr>
            </a:pPr>
            <a:r>
              <a:rPr lang="en-IN" sz="2400" dirty="0" err="1" smtClean="0">
                <a:solidFill>
                  <a:srgbClr val="0000FF"/>
                </a:solidFill>
                <a:latin typeface="Cambria" pitchFamily="18" charset="0"/>
                <a:cs typeface="Arial" pitchFamily="34" charset="0"/>
              </a:rPr>
              <a:t>MMRatio</a:t>
            </a:r>
            <a:r>
              <a:rPr lang="en-IN" sz="2400" dirty="0" smtClean="0">
                <a:solidFill>
                  <a:srgbClr val="0000FF"/>
                </a:solidFill>
                <a:latin typeface="Cambria" pitchFamily="18" charset="0"/>
                <a:cs typeface="Arial" pitchFamily="34" charset="0"/>
              </a:rPr>
              <a:t> measures number of women aged 15-49 years dying due to maternal causes per 1,00,000 live births. </a:t>
            </a:r>
          </a:p>
          <a:p>
            <a:pPr algn="just">
              <a:buClr>
                <a:srgbClr val="0000FF"/>
              </a:buClr>
            </a:pPr>
            <a:endParaRPr lang="en-US" sz="1200" dirty="0" smtClean="0">
              <a:solidFill>
                <a:srgbClr val="0000FF"/>
              </a:solidFill>
              <a:latin typeface="Cambria" pitchFamily="18" charset="0"/>
              <a:cs typeface="Arial" pitchFamily="34" charset="0"/>
            </a:endParaRPr>
          </a:p>
          <a:p>
            <a:pPr algn="just">
              <a:buClr>
                <a:srgbClr val="0000FF"/>
              </a:buClr>
            </a:pPr>
            <a:r>
              <a:rPr lang="en-US" sz="2400" dirty="0" smtClean="0">
                <a:solidFill>
                  <a:srgbClr val="0000FF"/>
                </a:solidFill>
                <a:latin typeface="Cambria" pitchFamily="18" charset="0"/>
                <a:cs typeface="Arial" pitchFamily="34" charset="0"/>
              </a:rPr>
              <a:t>Decline in MMR estimates in 2007-09 over 2004-06:</a:t>
            </a:r>
          </a:p>
          <a:p>
            <a:pPr marL="627063" lvl="1" indent="-268288" algn="just">
              <a:buClr>
                <a:srgbClr val="0000FF"/>
              </a:buClr>
              <a:buFont typeface="Wingdings" pitchFamily="2" charset="2"/>
              <a:buChar char="Ø"/>
            </a:pPr>
            <a:r>
              <a:rPr lang="en-US" sz="2000" dirty="0" smtClean="0">
                <a:solidFill>
                  <a:srgbClr val="0000FF"/>
                </a:solidFill>
                <a:latin typeface="Cambria" pitchFamily="18" charset="0"/>
                <a:cs typeface="Arial" pitchFamily="34" charset="0"/>
              </a:rPr>
              <a:t>At the country level, it has declined to 212 from 254 (a fall of about 17%)</a:t>
            </a:r>
          </a:p>
          <a:p>
            <a:pPr marL="627063" lvl="1" indent="-268288" algn="just">
              <a:buClr>
                <a:srgbClr val="0000FF"/>
              </a:buClr>
              <a:buFont typeface="Wingdings" pitchFamily="2" charset="2"/>
              <a:buChar char="Ø"/>
            </a:pPr>
            <a:r>
              <a:rPr lang="en-US" sz="2000" dirty="0" smtClean="0">
                <a:solidFill>
                  <a:srgbClr val="0000FF"/>
                </a:solidFill>
                <a:latin typeface="Cambria" pitchFamily="18" charset="0"/>
                <a:cs typeface="Arial" pitchFamily="34" charset="0"/>
              </a:rPr>
              <a:t>It varies between 81 in the State of Kerala to 390 in Assam ( a variability of 5 times).</a:t>
            </a:r>
          </a:p>
          <a:p>
            <a:pPr lvl="1" algn="just">
              <a:buClr>
                <a:srgbClr val="0000FF"/>
              </a:buClr>
              <a:buNone/>
            </a:pPr>
            <a:endParaRPr lang="en-US" sz="1200" dirty="0" smtClean="0">
              <a:solidFill>
                <a:srgbClr val="0000FF"/>
              </a:solidFill>
              <a:latin typeface="Cambria" pitchFamily="18" charset="0"/>
              <a:cs typeface="Arial" pitchFamily="34" charset="0"/>
            </a:endParaRPr>
          </a:p>
          <a:p>
            <a:pPr algn="just">
              <a:buClr>
                <a:srgbClr val="0000FF"/>
              </a:buClr>
            </a:pPr>
            <a:r>
              <a:rPr lang="en-US" sz="2400" dirty="0" smtClean="0">
                <a:solidFill>
                  <a:srgbClr val="0000FF"/>
                </a:solidFill>
                <a:latin typeface="Cambria" pitchFamily="18" charset="0"/>
                <a:cs typeface="Arial" pitchFamily="34" charset="0"/>
              </a:rPr>
              <a:t>MDG target of 109 have been achieved by 3 States viz. Kerala, Tamil Nadu &amp; Maharashtra. </a:t>
            </a:r>
          </a:p>
          <a:p>
            <a:pPr algn="just">
              <a:buClr>
                <a:srgbClr val="0000FF"/>
              </a:buClr>
            </a:pPr>
            <a:endParaRPr lang="en-US" sz="1200" dirty="0" smtClean="0">
              <a:solidFill>
                <a:srgbClr val="0000FF"/>
              </a:solidFill>
              <a:latin typeface="Cambria" pitchFamily="18" charset="0"/>
              <a:cs typeface="Arial" pitchFamily="34" charset="0"/>
            </a:endParaRPr>
          </a:p>
          <a:p>
            <a:pPr algn="just">
              <a:buClr>
                <a:srgbClr val="0000FF"/>
              </a:buClr>
            </a:pPr>
            <a:r>
              <a:rPr lang="en-US" sz="2400" dirty="0" smtClean="0">
                <a:solidFill>
                  <a:srgbClr val="0000FF"/>
                </a:solidFill>
                <a:latin typeface="Cambria" pitchFamily="18" charset="0"/>
                <a:cs typeface="Arial" pitchFamily="34" charset="0"/>
              </a:rPr>
              <a:t>4 States viz.  Andhra Pradesh, West Bengal, Gujarat and Haryana are in closer proximity to achieving the MDG target.</a:t>
            </a:r>
          </a:p>
          <a:p>
            <a:pPr algn="just"/>
            <a:endParaRPr lang="en-US" sz="2400" dirty="0" smtClean="0">
              <a:solidFill>
                <a:schemeClr val="bg1"/>
              </a:solidFill>
              <a:latin typeface="Cambria" pitchFamily="18" charset="0"/>
              <a:cs typeface="Arial" pitchFamily="34" charset="0"/>
            </a:endParaRPr>
          </a:p>
          <a:p>
            <a:pPr algn="just"/>
            <a:endParaRPr lang="en-US" sz="2400" dirty="0" smtClean="0">
              <a:solidFill>
                <a:schemeClr val="bg1"/>
              </a:solidFill>
              <a:latin typeface="Cambria" pitchFamily="18" charset="0"/>
              <a:cs typeface="Arial" pitchFamily="34" charset="0"/>
            </a:endParaRPr>
          </a:p>
          <a:p>
            <a:pPr algn="just"/>
            <a:endParaRPr lang="en-IN" sz="2400" dirty="0" smtClean="0">
              <a:solidFill>
                <a:schemeClr val="bg1"/>
              </a:solidFill>
              <a:latin typeface="Cambria" pitchFamily="18" charset="0"/>
              <a:cs typeface="Arial" pitchFamily="34" charset="0"/>
            </a:endParaRPr>
          </a:p>
        </p:txBody>
      </p:sp>
      <p:sp>
        <p:nvSpPr>
          <p:cNvPr id="4" name="TextBox 3"/>
          <p:cNvSpPr txBox="1"/>
          <p:nvPr/>
        </p:nvSpPr>
        <p:spPr>
          <a:xfrm>
            <a:off x="285720" y="214290"/>
            <a:ext cx="8534400" cy="584775"/>
          </a:xfrm>
          <a:prstGeom prst="rect">
            <a:avLst/>
          </a:prstGeom>
          <a:noFill/>
        </p:spPr>
        <p:txBody>
          <a:bodyPr wrap="square" rtlCol="0">
            <a:spAutoFit/>
          </a:bodyPr>
          <a:lstStyle/>
          <a:p>
            <a:pPr algn="ctr"/>
            <a:r>
              <a:rPr lang="en-US" sz="3200" b="1" dirty="0" smtClean="0">
                <a:solidFill>
                  <a:srgbClr val="C00000"/>
                </a:solidFill>
                <a:latin typeface="Cambria" pitchFamily="18" charset="0"/>
              </a:rPr>
              <a:t>MMR ESTIMATES 2007-09</a:t>
            </a:r>
            <a:endParaRPr lang="en-IN" sz="3200" b="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42844" y="0"/>
            <a:ext cx="8763000" cy="707886"/>
          </a:xfrm>
          <a:prstGeom prst="rect">
            <a:avLst/>
          </a:prstGeom>
          <a:noFill/>
          <a:ln w="9525">
            <a:noFill/>
            <a:miter lim="800000"/>
            <a:headEnd/>
            <a:tailEnd/>
          </a:ln>
        </p:spPr>
        <p:txBody>
          <a:bodyPr wrap="square" anchor="ctr">
            <a:spAutoFit/>
          </a:bodyPr>
          <a:lstStyle/>
          <a:p>
            <a:pPr algn="ctr"/>
            <a:r>
              <a:rPr lang="en-US" sz="2000" b="1" dirty="0">
                <a:solidFill>
                  <a:srgbClr val="C00000"/>
                </a:solidFill>
                <a:latin typeface="Cambria" pitchFamily="18" charset="0"/>
                <a:ea typeface="Times New Roman" pitchFamily="18" charset="0"/>
                <a:cs typeface="Arial" charset="0"/>
              </a:rPr>
              <a:t>Maternal Mortality Ratio (MMR); India, EAG &amp; Assam, Southern States and Other States, 2004-06 and </a:t>
            </a:r>
            <a:r>
              <a:rPr lang="en-US" sz="2000" b="1" dirty="0" smtClean="0">
                <a:solidFill>
                  <a:srgbClr val="C00000"/>
                </a:solidFill>
                <a:latin typeface="Cambria" pitchFamily="18" charset="0"/>
                <a:ea typeface="Times New Roman" pitchFamily="18" charset="0"/>
                <a:cs typeface="Arial" charset="0"/>
              </a:rPr>
              <a:t>2007-09</a:t>
            </a:r>
            <a:endParaRPr lang="en-US" sz="1400" b="1" dirty="0">
              <a:solidFill>
                <a:srgbClr val="C00000"/>
              </a:solidFill>
              <a:latin typeface="Cambria" pitchFamily="18" charset="0"/>
              <a:ea typeface="Times New Roman" pitchFamily="18" charset="0"/>
              <a:cs typeface="Arial" charset="0"/>
            </a:endParaRPr>
          </a:p>
        </p:txBody>
      </p:sp>
      <p:graphicFrame>
        <p:nvGraphicFramePr>
          <p:cNvPr id="2453" name="Group 405"/>
          <p:cNvGraphicFramePr>
            <a:graphicFrameLocks noGrp="1"/>
          </p:cNvGraphicFramePr>
          <p:nvPr/>
        </p:nvGraphicFramePr>
        <p:xfrm>
          <a:off x="1500166" y="785794"/>
          <a:ext cx="6905652" cy="5943600"/>
        </p:xfrm>
        <a:graphic>
          <a:graphicData uri="http://schemas.openxmlformats.org/drawingml/2006/table">
            <a:tbl>
              <a:tblPr/>
              <a:tblGrid>
                <a:gridCol w="3739929"/>
                <a:gridCol w="1590910"/>
                <a:gridCol w="1574813"/>
              </a:tblGrid>
              <a:tr h="380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India &amp; Major States</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MMR</a:t>
                      </a:r>
                      <a:endParaRPr kumimoji="0" lang="en-US" sz="1200" b="0" i="0" u="none" strike="noStrike" cap="none" normalizeH="0" baseline="0" dirty="0" smtClean="0">
                        <a:ln>
                          <a:noFill/>
                        </a:ln>
                        <a:solidFill>
                          <a:schemeClr val="tx1"/>
                        </a:solidFill>
                        <a:effectLst/>
                        <a:latin typeface="Cambria"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2004-06</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MMR</a:t>
                      </a:r>
                      <a:endParaRPr kumimoji="0" lang="en-US" sz="1200" b="0" i="0" u="none" strike="noStrike" cap="none" normalizeH="0" baseline="0" smtClean="0">
                        <a:ln>
                          <a:noFill/>
                        </a:ln>
                        <a:solidFill>
                          <a:schemeClr val="tx1"/>
                        </a:solidFill>
                        <a:effectLst/>
                        <a:latin typeface="Cambria"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2007-09</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00000"/>
                          </a:solidFill>
                          <a:effectLst/>
                          <a:latin typeface="Cambria" pitchFamily="18" charset="0"/>
                          <a:cs typeface="Times New Roman" pitchFamily="18" charset="0"/>
                        </a:rPr>
                        <a:t>INDIA TOTAL</a:t>
                      </a:r>
                      <a:endParaRPr kumimoji="0" lang="en-US" sz="1200" b="0" i="0" u="none" strike="noStrike" cap="none" normalizeH="0" baseline="0" dirty="0" smtClean="0">
                        <a:ln>
                          <a:noFill/>
                        </a:ln>
                        <a:solidFill>
                          <a:srgbClr val="C00000"/>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00000"/>
                          </a:solidFill>
                          <a:effectLst/>
                          <a:latin typeface="Cambria" pitchFamily="18" charset="0"/>
                          <a:cs typeface="Times New Roman" pitchFamily="18" charset="0"/>
                        </a:rPr>
                        <a:t>254</a:t>
                      </a:r>
                      <a:endParaRPr kumimoji="0" lang="en-US" sz="1200" b="0" i="0" u="none" strike="noStrike" cap="none" normalizeH="0" baseline="0" dirty="0" smtClean="0">
                        <a:ln>
                          <a:noFill/>
                        </a:ln>
                        <a:solidFill>
                          <a:srgbClr val="C00000"/>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00000"/>
                          </a:solidFill>
                          <a:effectLst/>
                          <a:latin typeface="Cambria" pitchFamily="18" charset="0"/>
                          <a:cs typeface="Times New Roman" pitchFamily="18" charset="0"/>
                        </a:rPr>
                        <a:t>212</a:t>
                      </a:r>
                      <a:endParaRPr kumimoji="0" lang="en-US" sz="1200" b="0" i="0" u="none" strike="noStrike" cap="none" normalizeH="0" baseline="0" dirty="0" smtClean="0">
                        <a:ln>
                          <a:noFill/>
                        </a:ln>
                        <a:solidFill>
                          <a:srgbClr val="C00000"/>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Assam</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480</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390</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Bihar/Jharkhand</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312</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261</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72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Madhya Pradesh/Chhattisgarh</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335</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269</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Orissa</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303</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258</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Rajasthan</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388</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318</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Uttar Pradesh/Uttarakhand</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440</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359</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EAG AND ASSAM SUBTOTAL</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375</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308</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Andhra Pradesh</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154</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134</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Karnataka</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213</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178</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Kerala</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95</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81</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Tamil Nadu</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111</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97</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SOUTH  SUBTOTAL</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149</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127</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Gujarat</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160</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148</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Haryana</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186</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153</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Maharashtra</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130</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104</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Punjab</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192</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172</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West Bengal</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141</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145</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Other</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206</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160</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OTHER SUBTOTAL</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mbria" pitchFamily="18" charset="0"/>
                          <a:cs typeface="Times New Roman" pitchFamily="18" charset="0"/>
                        </a:rPr>
                        <a:t>174</a:t>
                      </a:r>
                      <a:endParaRPr kumimoji="0" lang="en-US" sz="1200" b="0" i="0" u="none" strike="noStrike" cap="none" normalizeH="0" baseline="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mbria" pitchFamily="18" charset="0"/>
                          <a:cs typeface="Times New Roman" pitchFamily="18" charset="0"/>
                        </a:rPr>
                        <a:t>149</a:t>
                      </a:r>
                      <a:endParaRPr kumimoji="0" lang="en-US" sz="1200" b="0"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4E3"/>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533400" y="228600"/>
            <a:ext cx="8153400" cy="533400"/>
          </a:xfrm>
          <a:prstGeom prst="rect">
            <a:avLst/>
          </a:prstGeom>
          <a:noFill/>
          <a:ln w="9525">
            <a:noFill/>
            <a:miter lim="800000"/>
            <a:headEnd/>
            <a:tailEnd/>
          </a:ln>
        </p:spPr>
        <p:txBody>
          <a:bodyPr anchor="ctr"/>
          <a:lstStyle/>
          <a:p>
            <a:pPr algn="ctr">
              <a:defRPr/>
            </a:pPr>
            <a:r>
              <a:rPr lang="en-US" sz="2800" b="1" dirty="0" smtClean="0">
                <a:solidFill>
                  <a:srgbClr val="C00000"/>
                </a:solidFill>
                <a:latin typeface="Cambria" pitchFamily="18" charset="0"/>
              </a:rPr>
              <a:t>TREND IN </a:t>
            </a:r>
            <a:r>
              <a:rPr lang="en-US" sz="2800" b="1" dirty="0" err="1" smtClean="0">
                <a:solidFill>
                  <a:srgbClr val="C00000"/>
                </a:solidFill>
                <a:latin typeface="Cambria" pitchFamily="18" charset="0"/>
              </a:rPr>
              <a:t>MMRatio</a:t>
            </a:r>
            <a:r>
              <a:rPr lang="en-US" sz="2800" b="1" dirty="0" smtClean="0">
                <a:solidFill>
                  <a:srgbClr val="C00000"/>
                </a:solidFill>
                <a:latin typeface="Cambria" pitchFamily="18" charset="0"/>
              </a:rPr>
              <a:t>- </a:t>
            </a:r>
            <a:r>
              <a:rPr lang="en-US" sz="2800" b="1" dirty="0">
                <a:solidFill>
                  <a:srgbClr val="C00000"/>
                </a:solidFill>
                <a:latin typeface="Cambria" pitchFamily="18" charset="0"/>
              </a:rPr>
              <a:t>India</a:t>
            </a:r>
          </a:p>
        </p:txBody>
      </p:sp>
      <p:grpSp>
        <p:nvGrpSpPr>
          <p:cNvPr id="2" name="Group 14"/>
          <p:cNvGrpSpPr>
            <a:grpSpLocks/>
          </p:cNvGrpSpPr>
          <p:nvPr/>
        </p:nvGrpSpPr>
        <p:grpSpPr bwMode="auto">
          <a:xfrm>
            <a:off x="214282" y="838200"/>
            <a:ext cx="8624918" cy="4448188"/>
            <a:chOff x="0" y="1752600"/>
            <a:chExt cx="9144000" cy="5105404"/>
          </a:xfrm>
        </p:grpSpPr>
        <p:pic>
          <p:nvPicPr>
            <p:cNvPr id="9223" name="Picture 4" descr="MMR"/>
            <p:cNvPicPr>
              <a:picLocks noChangeAspect="1" noChangeArrowheads="1"/>
            </p:cNvPicPr>
            <p:nvPr/>
          </p:nvPicPr>
          <p:blipFill>
            <a:blip r:embed="rId2" cstate="print"/>
            <a:srcRect/>
            <a:stretch>
              <a:fillRect/>
            </a:stretch>
          </p:blipFill>
          <p:spPr bwMode="auto">
            <a:xfrm>
              <a:off x="0" y="1752601"/>
              <a:ext cx="8513379" cy="5105403"/>
            </a:xfrm>
            <a:prstGeom prst="rect">
              <a:avLst/>
            </a:prstGeom>
            <a:noFill/>
            <a:ln w="9525">
              <a:noFill/>
              <a:miter lim="800000"/>
              <a:headEnd/>
              <a:tailEnd/>
            </a:ln>
          </p:spPr>
        </p:pic>
        <p:sp>
          <p:nvSpPr>
            <p:cNvPr id="9224" name="TextBox 7"/>
            <p:cNvSpPr txBox="1">
              <a:spLocks noChangeArrowheads="1"/>
            </p:cNvSpPr>
            <p:nvPr/>
          </p:nvSpPr>
          <p:spPr bwMode="auto">
            <a:xfrm>
              <a:off x="6400800" y="5545141"/>
              <a:ext cx="1066800" cy="276225"/>
            </a:xfrm>
            <a:prstGeom prst="rect">
              <a:avLst/>
            </a:prstGeom>
            <a:solidFill>
              <a:schemeClr val="bg1"/>
            </a:solidFill>
            <a:ln w="9525">
              <a:noFill/>
              <a:miter lim="800000"/>
              <a:headEnd/>
              <a:tailEnd/>
            </a:ln>
          </p:spPr>
          <p:txBody>
            <a:bodyPr>
              <a:spAutoFit/>
            </a:bodyPr>
            <a:lstStyle/>
            <a:p>
              <a:pPr algn="ctr"/>
              <a:r>
                <a:rPr lang="en-US" sz="1200" b="1">
                  <a:latin typeface="Arial" charset="0"/>
                  <a:cs typeface="Arial" charset="0"/>
                </a:rPr>
                <a:t>(2004-06)</a:t>
              </a:r>
            </a:p>
          </p:txBody>
        </p:sp>
        <p:sp>
          <p:nvSpPr>
            <p:cNvPr id="9225" name="Rectangle 6"/>
            <p:cNvSpPr>
              <a:spLocks noChangeArrowheads="1"/>
            </p:cNvSpPr>
            <p:nvPr/>
          </p:nvSpPr>
          <p:spPr bwMode="auto">
            <a:xfrm>
              <a:off x="8382000" y="1752600"/>
              <a:ext cx="762000" cy="5105403"/>
            </a:xfrm>
            <a:prstGeom prst="rect">
              <a:avLst/>
            </a:prstGeom>
            <a:solidFill>
              <a:schemeClr val="bg1"/>
            </a:solidFill>
            <a:ln w="9525" algn="ctr">
              <a:noFill/>
              <a:round/>
              <a:headEnd/>
              <a:tailEnd/>
            </a:ln>
          </p:spPr>
          <p:txBody>
            <a:bodyPr/>
            <a:lstStyle/>
            <a:p>
              <a:endParaRPr lang="en-IN"/>
            </a:p>
          </p:txBody>
        </p:sp>
        <p:cxnSp>
          <p:nvCxnSpPr>
            <p:cNvPr id="9226" name="Straight Connector 30"/>
            <p:cNvCxnSpPr>
              <a:cxnSpLocks noChangeShapeType="1"/>
            </p:cNvCxnSpPr>
            <p:nvPr/>
          </p:nvCxnSpPr>
          <p:spPr bwMode="auto">
            <a:xfrm>
              <a:off x="7467600" y="5904995"/>
              <a:ext cx="1219200" cy="1587"/>
            </a:xfrm>
            <a:prstGeom prst="line">
              <a:avLst/>
            </a:prstGeom>
            <a:noFill/>
            <a:ln w="9525" algn="ctr">
              <a:solidFill>
                <a:schemeClr val="tx1"/>
              </a:solidFill>
              <a:round/>
              <a:headEnd/>
              <a:tailEnd/>
            </a:ln>
          </p:spPr>
        </p:cxnSp>
        <p:sp>
          <p:nvSpPr>
            <p:cNvPr id="9227" name="TextBox 7"/>
            <p:cNvSpPr txBox="1">
              <a:spLocks noChangeArrowheads="1"/>
            </p:cNvSpPr>
            <p:nvPr/>
          </p:nvSpPr>
          <p:spPr bwMode="auto">
            <a:xfrm>
              <a:off x="8305800" y="6062664"/>
              <a:ext cx="685800" cy="277000"/>
            </a:xfrm>
            <a:prstGeom prst="rect">
              <a:avLst/>
            </a:prstGeom>
            <a:solidFill>
              <a:schemeClr val="bg1"/>
            </a:solidFill>
            <a:ln w="9525">
              <a:noFill/>
              <a:miter lim="800000"/>
              <a:headEnd/>
              <a:tailEnd/>
            </a:ln>
          </p:spPr>
          <p:txBody>
            <a:bodyPr>
              <a:spAutoFit/>
            </a:bodyPr>
            <a:lstStyle/>
            <a:p>
              <a:pPr algn="ctr"/>
              <a:r>
                <a:rPr lang="en-US" sz="1400" b="1" dirty="0">
                  <a:latin typeface="Arial" charset="0"/>
                  <a:cs typeface="Arial" charset="0"/>
                </a:rPr>
                <a:t>2009</a:t>
              </a:r>
              <a:endParaRPr lang="en-US" sz="1200" b="1" dirty="0">
                <a:latin typeface="Arial" charset="0"/>
                <a:cs typeface="Arial" charset="0"/>
              </a:endParaRPr>
            </a:p>
          </p:txBody>
        </p:sp>
        <p:cxnSp>
          <p:nvCxnSpPr>
            <p:cNvPr id="9228" name="Straight Connector 34"/>
            <p:cNvCxnSpPr>
              <a:cxnSpLocks noChangeShapeType="1"/>
            </p:cNvCxnSpPr>
            <p:nvPr/>
          </p:nvCxnSpPr>
          <p:spPr bwMode="auto">
            <a:xfrm>
              <a:off x="6934200" y="4724401"/>
              <a:ext cx="1447800" cy="304800"/>
            </a:xfrm>
            <a:prstGeom prst="line">
              <a:avLst/>
            </a:prstGeom>
            <a:noFill/>
            <a:ln w="9525" algn="ctr">
              <a:solidFill>
                <a:schemeClr val="tx1"/>
              </a:solidFill>
              <a:round/>
              <a:headEnd/>
              <a:tailEnd/>
            </a:ln>
          </p:spPr>
        </p:cxnSp>
        <p:sp>
          <p:nvSpPr>
            <p:cNvPr id="9229" name="Rectangle 35"/>
            <p:cNvSpPr>
              <a:spLocks noChangeArrowheads="1"/>
            </p:cNvSpPr>
            <p:nvPr/>
          </p:nvSpPr>
          <p:spPr bwMode="auto">
            <a:xfrm>
              <a:off x="8305800" y="5105401"/>
              <a:ext cx="152400" cy="152400"/>
            </a:xfrm>
            <a:prstGeom prst="rect">
              <a:avLst/>
            </a:prstGeom>
            <a:solidFill>
              <a:schemeClr val="tx1"/>
            </a:solidFill>
            <a:ln w="9525" algn="ctr">
              <a:solidFill>
                <a:schemeClr val="tx1"/>
              </a:solidFill>
              <a:round/>
              <a:headEnd/>
              <a:tailEnd/>
            </a:ln>
          </p:spPr>
          <p:txBody>
            <a:bodyPr/>
            <a:lstStyle/>
            <a:p>
              <a:endParaRPr lang="en-IN"/>
            </a:p>
          </p:txBody>
        </p:sp>
        <p:cxnSp>
          <p:nvCxnSpPr>
            <p:cNvPr id="9230" name="Straight Connector 38"/>
            <p:cNvCxnSpPr>
              <a:cxnSpLocks noChangeShapeType="1"/>
            </p:cNvCxnSpPr>
            <p:nvPr/>
          </p:nvCxnSpPr>
          <p:spPr bwMode="auto">
            <a:xfrm rot="5400000">
              <a:off x="8229601" y="5181601"/>
              <a:ext cx="304800" cy="3175"/>
            </a:xfrm>
            <a:prstGeom prst="line">
              <a:avLst/>
            </a:prstGeom>
            <a:noFill/>
            <a:ln w="9525" algn="ctr">
              <a:solidFill>
                <a:schemeClr val="tx1"/>
              </a:solidFill>
              <a:round/>
              <a:headEnd/>
              <a:tailEnd/>
            </a:ln>
          </p:spPr>
        </p:cxnSp>
        <p:sp>
          <p:nvSpPr>
            <p:cNvPr id="9231" name="TextBox 7"/>
            <p:cNvSpPr txBox="1">
              <a:spLocks noChangeArrowheads="1"/>
            </p:cNvSpPr>
            <p:nvPr/>
          </p:nvSpPr>
          <p:spPr bwMode="auto">
            <a:xfrm>
              <a:off x="7924800" y="4648199"/>
              <a:ext cx="1219200" cy="276225"/>
            </a:xfrm>
            <a:prstGeom prst="rect">
              <a:avLst/>
            </a:prstGeom>
            <a:solidFill>
              <a:schemeClr val="bg1"/>
            </a:solidFill>
            <a:ln w="9525">
              <a:noFill/>
              <a:miter lim="800000"/>
              <a:headEnd/>
              <a:tailEnd/>
            </a:ln>
          </p:spPr>
          <p:txBody>
            <a:bodyPr>
              <a:spAutoFit/>
            </a:bodyPr>
            <a:lstStyle/>
            <a:p>
              <a:pPr algn="ctr"/>
              <a:r>
                <a:rPr lang="en-US" sz="1200" b="1">
                  <a:latin typeface="Arial" charset="0"/>
                  <a:cs typeface="Arial" charset="0"/>
                </a:rPr>
                <a:t>2007-09 SRS</a:t>
              </a:r>
            </a:p>
          </p:txBody>
        </p:sp>
        <p:sp>
          <p:nvSpPr>
            <p:cNvPr id="9232" name="TextBox 7"/>
            <p:cNvSpPr txBox="1">
              <a:spLocks noChangeArrowheads="1"/>
            </p:cNvSpPr>
            <p:nvPr/>
          </p:nvSpPr>
          <p:spPr bwMode="auto">
            <a:xfrm>
              <a:off x="7772400" y="5029198"/>
              <a:ext cx="533400" cy="276225"/>
            </a:xfrm>
            <a:prstGeom prst="rect">
              <a:avLst/>
            </a:prstGeom>
            <a:solidFill>
              <a:schemeClr val="bg1"/>
            </a:solidFill>
            <a:ln w="9525">
              <a:noFill/>
              <a:miter lim="800000"/>
              <a:headEnd/>
              <a:tailEnd/>
            </a:ln>
          </p:spPr>
          <p:txBody>
            <a:bodyPr>
              <a:spAutoFit/>
            </a:bodyPr>
            <a:lstStyle/>
            <a:p>
              <a:pPr algn="ctr"/>
              <a:r>
                <a:rPr lang="en-US" sz="1200" b="1">
                  <a:latin typeface="Arial" charset="0"/>
                  <a:cs typeface="Arial" charset="0"/>
                </a:rPr>
                <a:t>212</a:t>
              </a:r>
            </a:p>
          </p:txBody>
        </p:sp>
        <p:cxnSp>
          <p:nvCxnSpPr>
            <p:cNvPr id="9233" name="Straight Connector 44"/>
            <p:cNvCxnSpPr>
              <a:cxnSpLocks noChangeShapeType="1"/>
            </p:cNvCxnSpPr>
            <p:nvPr/>
          </p:nvCxnSpPr>
          <p:spPr bwMode="auto">
            <a:xfrm rot="5400000">
              <a:off x="8648701" y="5981697"/>
              <a:ext cx="76200" cy="3175"/>
            </a:xfrm>
            <a:prstGeom prst="line">
              <a:avLst/>
            </a:prstGeom>
            <a:noFill/>
            <a:ln w="9525" algn="ctr">
              <a:solidFill>
                <a:schemeClr val="tx1"/>
              </a:solidFill>
              <a:round/>
              <a:headEnd/>
              <a:tailEnd/>
            </a:ln>
          </p:spPr>
        </p:cxnSp>
        <p:sp>
          <p:nvSpPr>
            <p:cNvPr id="9234" name="TextBox 7"/>
            <p:cNvSpPr txBox="1">
              <a:spLocks noChangeArrowheads="1"/>
            </p:cNvSpPr>
            <p:nvPr/>
          </p:nvSpPr>
          <p:spPr bwMode="auto">
            <a:xfrm>
              <a:off x="7848600" y="5334000"/>
              <a:ext cx="1066800" cy="412421"/>
            </a:xfrm>
            <a:prstGeom prst="rect">
              <a:avLst/>
            </a:prstGeom>
            <a:solidFill>
              <a:schemeClr val="bg1"/>
            </a:solidFill>
            <a:ln w="9525">
              <a:noFill/>
              <a:miter lim="800000"/>
              <a:headEnd/>
              <a:tailEnd/>
            </a:ln>
          </p:spPr>
          <p:txBody>
            <a:bodyPr>
              <a:spAutoFit/>
            </a:bodyPr>
            <a:lstStyle/>
            <a:p>
              <a:pPr algn="ctr"/>
              <a:r>
                <a:rPr lang="en-US" sz="1200" b="1" dirty="0" smtClean="0">
                  <a:latin typeface="Arial" charset="0"/>
                  <a:cs typeface="Arial" charset="0"/>
                </a:rPr>
                <a:t>56 </a:t>
              </a:r>
              <a:r>
                <a:rPr lang="en-US" sz="1200" b="1" dirty="0">
                  <a:latin typeface="Arial" charset="0"/>
                  <a:cs typeface="Arial" charset="0"/>
                </a:rPr>
                <a:t>000 (2007-09)</a:t>
              </a:r>
            </a:p>
          </p:txBody>
        </p:sp>
      </p:grpSp>
      <p:sp>
        <p:nvSpPr>
          <p:cNvPr id="16" name="TextBox 15"/>
          <p:cNvSpPr txBox="1"/>
          <p:nvPr/>
        </p:nvSpPr>
        <p:spPr>
          <a:xfrm>
            <a:off x="285720" y="5786454"/>
            <a:ext cx="8501122" cy="461665"/>
          </a:xfrm>
          <a:prstGeom prst="rect">
            <a:avLst/>
          </a:prstGeom>
          <a:noFill/>
        </p:spPr>
        <p:txBody>
          <a:bodyPr wrap="square" rtlCol="0">
            <a:spAutoFit/>
          </a:bodyPr>
          <a:lstStyle/>
          <a:p>
            <a:pPr>
              <a:buFont typeface="Wingdings" pitchFamily="2" charset="2"/>
              <a:buChar char="Ø"/>
            </a:pPr>
            <a:r>
              <a:rPr lang="en-IN" sz="2400" dirty="0" smtClean="0">
                <a:solidFill>
                  <a:srgbClr val="0000FF"/>
                </a:solidFill>
              </a:rPr>
              <a:t> Difficult to achieve the MDG target of 109 by 2015.</a:t>
            </a:r>
            <a:endParaRPr lang="en-IN" sz="2400" dirty="0">
              <a:solidFill>
                <a:srgbClr val="0000FF"/>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240" name="Group 80"/>
          <p:cNvGraphicFramePr>
            <a:graphicFrameLocks noGrp="1"/>
          </p:cNvGraphicFramePr>
          <p:nvPr/>
        </p:nvGraphicFramePr>
        <p:xfrm>
          <a:off x="428596" y="1066800"/>
          <a:ext cx="8429683" cy="4136136"/>
        </p:xfrm>
        <a:graphic>
          <a:graphicData uri="http://schemas.openxmlformats.org/drawingml/2006/table">
            <a:tbl>
              <a:tblPr>
                <a:tableStyleId>{0505E3EF-67EA-436B-97B2-0124C06EBD24}</a:tableStyleId>
              </a:tblPr>
              <a:tblGrid>
                <a:gridCol w="1685049"/>
                <a:gridCol w="1386785"/>
                <a:gridCol w="1536483"/>
                <a:gridCol w="1798420"/>
                <a:gridCol w="2022946"/>
              </a:tblGrid>
              <a:tr h="702574">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2000" u="none" strike="noStrike" cap="none" normalizeH="0" baseline="0" dirty="0" smtClean="0">
                          <a:ln>
                            <a:noFill/>
                          </a:ln>
                          <a:solidFill>
                            <a:srgbClr val="0000FF"/>
                          </a:solidFill>
                          <a:effectLst/>
                          <a:latin typeface="Cambria" pitchFamily="18" charset="0"/>
                        </a:rPr>
                        <a:t>Region</a:t>
                      </a:r>
                      <a:endParaRPr kumimoji="0" lang="en-US" sz="2000" b="1" i="0" u="none" strike="noStrike" cap="none" normalizeH="0" baseline="0" dirty="0" smtClean="0">
                        <a:ln>
                          <a:noFill/>
                        </a:ln>
                        <a:solidFill>
                          <a:srgbClr val="0000FF"/>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rgbClr val="0000FF"/>
                          </a:solidFill>
                          <a:effectLst/>
                          <a:latin typeface="Cambria" pitchFamily="18" charset="0"/>
                        </a:rPr>
                        <a:t>MMR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00FF"/>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rgbClr val="0000FF"/>
                          </a:solidFill>
                          <a:effectLst/>
                          <a:latin typeface="Cambria" pitchFamily="18" charset="0"/>
                        </a:rPr>
                        <a:t>Life time risk</a:t>
                      </a:r>
                      <a:endParaRPr kumimoji="0" lang="en-US" sz="2000" b="1" i="0" u="none" strike="noStrike" cap="none" normalizeH="0" baseline="0" dirty="0" smtClean="0">
                        <a:ln>
                          <a:noFill/>
                        </a:ln>
                        <a:solidFill>
                          <a:srgbClr val="0000FF"/>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rgbClr val="0000FF"/>
                          </a:solidFill>
                          <a:effectLst/>
                          <a:latin typeface="Cambria" pitchFamily="18" charset="0"/>
                        </a:rPr>
                        <a:t>% share of female </a:t>
                      </a:r>
                      <a:r>
                        <a:rPr kumimoji="0" lang="en-US" sz="2000" u="none" strike="noStrike" cap="none" normalizeH="0" baseline="0" dirty="0" err="1" smtClean="0">
                          <a:ln>
                            <a:noFill/>
                          </a:ln>
                          <a:solidFill>
                            <a:srgbClr val="0000FF"/>
                          </a:solidFill>
                          <a:effectLst/>
                          <a:latin typeface="Cambria" pitchFamily="18" charset="0"/>
                        </a:rPr>
                        <a:t>Popln</a:t>
                      </a:r>
                      <a:r>
                        <a:rPr kumimoji="0" lang="en-US" sz="2000" u="none" strike="noStrike" cap="none" normalizeH="0" baseline="0" dirty="0" smtClean="0">
                          <a:ln>
                            <a:noFill/>
                          </a:ln>
                          <a:solidFill>
                            <a:srgbClr val="0000FF"/>
                          </a:solidFill>
                          <a:effectLst/>
                          <a:latin typeface="Cambria" pitchFamily="18" charset="0"/>
                        </a:rPr>
                        <a:t>.</a:t>
                      </a:r>
                      <a:endParaRPr kumimoji="0" lang="en-US" sz="2000" b="1" i="0" u="none" strike="noStrike" cap="none" normalizeH="0" baseline="0" dirty="0" smtClean="0">
                        <a:ln>
                          <a:noFill/>
                        </a:ln>
                        <a:solidFill>
                          <a:srgbClr val="0000FF"/>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0000FF"/>
                          </a:solidFill>
                          <a:effectLst/>
                          <a:latin typeface="Cambria" pitchFamily="18" charset="0"/>
                        </a:rPr>
                        <a:t>% to total maternal deaths</a:t>
                      </a:r>
                      <a:endParaRPr kumimoji="0" lang="en-IN" sz="2000" b="1" i="0" u="none" strike="noStrike" cap="none" normalizeH="0" baseline="0" dirty="0" smtClean="0">
                        <a:ln>
                          <a:noFill/>
                        </a:ln>
                        <a:solidFill>
                          <a:srgbClr val="0000FF"/>
                        </a:solidFill>
                        <a:effectLst/>
                        <a:latin typeface="Cambria" pitchFamily="18" charset="0"/>
                        <a:cs typeface="Arial" charset="0"/>
                      </a:endParaRPr>
                    </a:p>
                  </a:txBody>
                  <a:tcPr horzOverflow="overflow"/>
                </a:tc>
              </a:tr>
              <a:tr h="843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EAG states</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308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1.1%</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48.0</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Cambria" pitchFamily="18" charset="0"/>
                        </a:rPr>
                        <a:t>61.6</a:t>
                      </a:r>
                      <a:endParaRPr kumimoji="0" lang="en-IN" sz="2000" b="0" i="0" u="none" strike="noStrike" cap="none" normalizeH="0" baseline="0" dirty="0" smtClean="0">
                        <a:ln>
                          <a:noFill/>
                        </a:ln>
                        <a:solidFill>
                          <a:srgbClr val="002060"/>
                        </a:solidFill>
                        <a:effectLst/>
                        <a:latin typeface="Cambria" pitchFamily="18" charset="0"/>
                        <a:cs typeface="Arial" charset="0"/>
                      </a:endParaRPr>
                    </a:p>
                  </a:txBody>
                  <a:tcPr horzOverflow="overflow"/>
                </a:tc>
              </a:tr>
              <a:tr h="843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Southern states</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127</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0.3%</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21.0</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Cambria" pitchFamily="18" charset="0"/>
                        </a:rPr>
                        <a:t>11.4</a:t>
                      </a:r>
                      <a:endParaRPr kumimoji="0" lang="en-IN" sz="2000" b="0" i="0" u="none" strike="noStrike" cap="none" normalizeH="0" baseline="0" dirty="0" smtClean="0">
                        <a:ln>
                          <a:noFill/>
                        </a:ln>
                        <a:solidFill>
                          <a:srgbClr val="002060"/>
                        </a:solidFill>
                        <a:effectLst/>
                        <a:latin typeface="Cambria" pitchFamily="18" charset="0"/>
                        <a:cs typeface="Arial" charset="0"/>
                      </a:endParaRPr>
                    </a:p>
                  </a:txBody>
                  <a:tcPr horzOverflow="overflow"/>
                </a:tc>
              </a:tr>
              <a:tr h="843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smtClean="0">
                          <a:ln>
                            <a:noFill/>
                          </a:ln>
                          <a:effectLst/>
                          <a:latin typeface="Cambria" pitchFamily="18" charset="0"/>
                        </a:rPr>
                        <a:t>Other states</a:t>
                      </a:r>
                      <a:endParaRPr kumimoji="0" lang="en-US" sz="2000" b="0" i="0" u="none" strike="noStrike" cap="none" normalizeH="0" baseline="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149</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0.4%</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31.0</a:t>
                      </a:r>
                      <a:endParaRPr kumimoji="0" lang="en-US" sz="2000" b="0"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Cambria" pitchFamily="18" charset="0"/>
                        </a:rPr>
                        <a:t>27.0</a:t>
                      </a:r>
                      <a:endParaRPr kumimoji="0" lang="en-IN" sz="2000" b="0" i="0" u="none" strike="noStrike" cap="none" normalizeH="0" baseline="0" dirty="0" smtClean="0">
                        <a:ln>
                          <a:noFill/>
                        </a:ln>
                        <a:solidFill>
                          <a:srgbClr val="002060"/>
                        </a:solidFill>
                        <a:effectLst/>
                        <a:latin typeface="Cambria" pitchFamily="18" charset="0"/>
                        <a:cs typeface="Arial" charset="0"/>
                      </a:endParaRPr>
                    </a:p>
                  </a:txBody>
                  <a:tcPr horzOverflow="overflow"/>
                </a:tc>
              </a:tr>
              <a:tr h="843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India</a:t>
                      </a:r>
                      <a:endParaRPr kumimoji="0" lang="en-US" sz="2000" b="1"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212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0.6%</a:t>
                      </a:r>
                      <a:endParaRPr kumimoji="0" lang="en-US" sz="2000" b="1"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latin typeface="Cambria" pitchFamily="18" charset="0"/>
                        </a:rPr>
                        <a:t>100</a:t>
                      </a:r>
                      <a:endParaRPr kumimoji="0" lang="en-US" sz="2000" b="1" i="0" u="none" strike="noStrike" cap="none" normalizeH="0" baseline="0" dirty="0" smtClean="0">
                        <a:ln>
                          <a:noFill/>
                        </a:ln>
                        <a:solidFill>
                          <a:srgbClr val="002060"/>
                        </a:solidFill>
                        <a:effectLst/>
                        <a:latin typeface="Cambria"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Cambria" pitchFamily="18" charset="0"/>
                        </a:rPr>
                        <a:t>100</a:t>
                      </a:r>
                      <a:endParaRPr kumimoji="0" lang="en-IN" sz="2000" b="1" i="0" u="none" strike="noStrike" cap="none" normalizeH="0" baseline="0" dirty="0" smtClean="0">
                        <a:ln>
                          <a:noFill/>
                        </a:ln>
                        <a:solidFill>
                          <a:srgbClr val="002060"/>
                        </a:solidFill>
                        <a:effectLst/>
                        <a:latin typeface="Cambria" pitchFamily="18" charset="0"/>
                        <a:cs typeface="Arial" charset="0"/>
                      </a:endParaRPr>
                    </a:p>
                  </a:txBody>
                  <a:tcPr horzOverflow="overflow"/>
                </a:tc>
              </a:tr>
            </a:tbl>
          </a:graphicData>
        </a:graphic>
      </p:graphicFrame>
      <p:sp>
        <p:nvSpPr>
          <p:cNvPr id="5" name="Rectangle 5"/>
          <p:cNvSpPr>
            <a:spLocks noChangeArrowheads="1"/>
          </p:cNvSpPr>
          <p:nvPr/>
        </p:nvSpPr>
        <p:spPr bwMode="auto">
          <a:xfrm>
            <a:off x="533400" y="228600"/>
            <a:ext cx="8153400" cy="533400"/>
          </a:xfrm>
          <a:prstGeom prst="rect">
            <a:avLst/>
          </a:prstGeom>
          <a:noFill/>
          <a:ln w="9525">
            <a:noFill/>
            <a:miter lim="800000"/>
            <a:headEnd/>
            <a:tailEnd/>
          </a:ln>
        </p:spPr>
        <p:txBody>
          <a:bodyPr anchor="ctr"/>
          <a:lstStyle/>
          <a:p>
            <a:pPr algn="ctr">
              <a:defRPr/>
            </a:pPr>
            <a:r>
              <a:rPr lang="en-US" sz="2800" b="1" dirty="0" smtClean="0">
                <a:solidFill>
                  <a:srgbClr val="C00000"/>
                </a:solidFill>
                <a:latin typeface="Cambria" pitchFamily="18" charset="0"/>
              </a:rPr>
              <a:t>LEVELS OF MMRATIO BY REGIONS, 2007-09</a:t>
            </a:r>
            <a:endParaRPr lang="en-US" sz="2800" b="1" dirty="0">
              <a:solidFill>
                <a:srgbClr val="C00000"/>
              </a:solidFill>
              <a:latin typeface="Cambria" pitchFamily="18" charset="0"/>
            </a:endParaRPr>
          </a:p>
        </p:txBody>
      </p:sp>
      <p:sp>
        <p:nvSpPr>
          <p:cNvPr id="4" name="TextBox 3"/>
          <p:cNvSpPr txBox="1"/>
          <p:nvPr/>
        </p:nvSpPr>
        <p:spPr>
          <a:xfrm>
            <a:off x="500034" y="5500702"/>
            <a:ext cx="8215370" cy="830997"/>
          </a:xfrm>
          <a:prstGeom prst="rect">
            <a:avLst/>
          </a:prstGeom>
          <a:noFill/>
        </p:spPr>
        <p:txBody>
          <a:bodyPr wrap="square" rtlCol="0">
            <a:spAutoFit/>
          </a:bodyPr>
          <a:lstStyle/>
          <a:p>
            <a:pPr algn="just">
              <a:buFont typeface="Wingdings" pitchFamily="2" charset="2"/>
              <a:buChar char="Ø"/>
            </a:pPr>
            <a:r>
              <a:rPr lang="en-IN" sz="2400" dirty="0" smtClean="0">
                <a:solidFill>
                  <a:srgbClr val="0000FF"/>
                </a:solidFill>
              </a:rPr>
              <a:t> ½ of the female population of EAG States contributes about 2/3</a:t>
            </a:r>
            <a:r>
              <a:rPr lang="en-IN" sz="2400" baseline="30000" dirty="0" smtClean="0">
                <a:solidFill>
                  <a:srgbClr val="0000FF"/>
                </a:solidFill>
              </a:rPr>
              <a:t>rd</a:t>
            </a:r>
            <a:r>
              <a:rPr lang="en-IN" sz="2400" dirty="0" smtClean="0">
                <a:solidFill>
                  <a:srgbClr val="0000FF"/>
                </a:solidFill>
              </a:rPr>
              <a:t> of Maternal Deaths.</a:t>
            </a:r>
            <a:endParaRPr lang="en-IN" sz="2400" dirty="0">
              <a:solidFill>
                <a:srgbClr val="0000FF"/>
              </a:solidFill>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990600"/>
            <a:ext cx="8534400" cy="5638800"/>
          </a:xfrm>
          <a:prstGeom prst="rect">
            <a:avLst/>
          </a:prstGeom>
        </p:spPr>
        <p:txBody>
          <a:bodyPr/>
          <a:lstStyle/>
          <a:p>
            <a:pPr marL="342900" indent="-342900" algn="just">
              <a:spcBef>
                <a:spcPct val="20000"/>
              </a:spcBef>
              <a:buFont typeface="Arial" pitchFamily="34" charset="0"/>
              <a:buChar char="•"/>
              <a:defRPr/>
            </a:pPr>
            <a:r>
              <a:rPr lang="en-US" sz="2800" dirty="0">
                <a:solidFill>
                  <a:srgbClr val="0000FF"/>
                </a:solidFill>
                <a:latin typeface="Cambria" pitchFamily="18" charset="0"/>
              </a:rPr>
              <a:t>TFR for the country </a:t>
            </a:r>
            <a:r>
              <a:rPr lang="en-US" sz="2800" dirty="0" smtClean="0">
                <a:solidFill>
                  <a:srgbClr val="0000FF"/>
                </a:solidFill>
                <a:latin typeface="Cambria" pitchFamily="18" charset="0"/>
              </a:rPr>
              <a:t>has come down to 2.4 from 2.5 in 2010. </a:t>
            </a:r>
          </a:p>
          <a:p>
            <a:pPr marL="342900" indent="-342900" algn="just">
              <a:spcBef>
                <a:spcPct val="20000"/>
              </a:spcBef>
              <a:buFont typeface="Arial" pitchFamily="34" charset="0"/>
              <a:buChar char="•"/>
              <a:defRPr/>
            </a:pPr>
            <a:endParaRPr lang="en-US" sz="1600" dirty="0" smtClean="0">
              <a:solidFill>
                <a:srgbClr val="0000FF"/>
              </a:solidFill>
              <a:latin typeface="Cambria" pitchFamily="18" charset="0"/>
            </a:endParaRPr>
          </a:p>
          <a:p>
            <a:pPr marL="342900" indent="-342900" algn="just">
              <a:spcBef>
                <a:spcPct val="20000"/>
              </a:spcBef>
              <a:buFont typeface="Arial" pitchFamily="34" charset="0"/>
              <a:buChar char="•"/>
              <a:defRPr/>
            </a:pPr>
            <a:r>
              <a:rPr lang="en-US" sz="2800" dirty="0" smtClean="0">
                <a:solidFill>
                  <a:srgbClr val="0000FF"/>
                </a:solidFill>
                <a:latin typeface="Cambria" pitchFamily="18" charset="0"/>
              </a:rPr>
              <a:t>A rural woman (TFR 2.7) at the National level would have about one child more than an urban woman (TFR 1.9), on an average.</a:t>
            </a:r>
            <a:endParaRPr lang="en-US" sz="2800" dirty="0">
              <a:solidFill>
                <a:srgbClr val="0000FF"/>
              </a:solidFill>
              <a:latin typeface="Cambria" pitchFamily="18" charset="0"/>
            </a:endParaRPr>
          </a:p>
          <a:p>
            <a:pPr marL="342900" indent="-342900" algn="just">
              <a:spcBef>
                <a:spcPct val="20000"/>
              </a:spcBef>
              <a:buFont typeface="Arial" pitchFamily="34" charset="0"/>
              <a:buChar char="•"/>
              <a:defRPr/>
            </a:pPr>
            <a:endParaRPr lang="en-US" sz="1600" dirty="0">
              <a:solidFill>
                <a:srgbClr val="0000FF"/>
              </a:solidFill>
              <a:latin typeface="Cambria" pitchFamily="18" charset="0"/>
            </a:endParaRPr>
          </a:p>
          <a:p>
            <a:pPr marL="342900" indent="-342900" algn="just">
              <a:spcBef>
                <a:spcPct val="20000"/>
              </a:spcBef>
              <a:buFont typeface="Arial" pitchFamily="34" charset="0"/>
              <a:buChar char="•"/>
              <a:defRPr/>
            </a:pPr>
            <a:r>
              <a:rPr lang="en-US" sz="2800" dirty="0" smtClean="0">
                <a:solidFill>
                  <a:srgbClr val="0000FF"/>
                </a:solidFill>
                <a:latin typeface="Cambria" pitchFamily="18" charset="0"/>
              </a:rPr>
              <a:t>10 Major States have achieved the 2.1 replacement level of TFR.</a:t>
            </a:r>
            <a:endParaRPr lang="en-US" sz="1400" dirty="0" smtClean="0">
              <a:solidFill>
                <a:srgbClr val="0000FF"/>
              </a:solidFill>
              <a:latin typeface="Cambria" pitchFamily="18" charset="0"/>
            </a:endParaRPr>
          </a:p>
          <a:p>
            <a:pPr marL="342900" indent="-342900" algn="just">
              <a:spcBef>
                <a:spcPct val="20000"/>
              </a:spcBef>
              <a:buFont typeface="Arial" pitchFamily="34" charset="0"/>
              <a:buChar char="•"/>
              <a:defRPr/>
            </a:pPr>
            <a:endParaRPr lang="en-US" sz="1600" dirty="0" smtClean="0">
              <a:solidFill>
                <a:srgbClr val="0000FF"/>
              </a:solidFill>
              <a:latin typeface="Cambria" pitchFamily="18" charset="0"/>
            </a:endParaRPr>
          </a:p>
          <a:p>
            <a:pPr marL="342900" indent="-342900" algn="just">
              <a:spcBef>
                <a:spcPct val="20000"/>
              </a:spcBef>
              <a:buFont typeface="Arial" pitchFamily="34" charset="0"/>
              <a:buChar char="•"/>
              <a:defRPr/>
            </a:pPr>
            <a:r>
              <a:rPr lang="en-US" sz="2800" dirty="0" smtClean="0">
                <a:solidFill>
                  <a:srgbClr val="0000FF"/>
                </a:solidFill>
                <a:latin typeface="Cambria" pitchFamily="18" charset="0"/>
              </a:rPr>
              <a:t>The highest TFR is 3.6 for Bihar and the lowest 1.7 for Tamil Nadu &amp; West Bengal.</a:t>
            </a:r>
          </a:p>
          <a:p>
            <a:pPr marL="342900" indent="-342900" algn="just">
              <a:spcBef>
                <a:spcPct val="20000"/>
              </a:spcBef>
              <a:buFont typeface="Arial" pitchFamily="34" charset="0"/>
              <a:buChar char="•"/>
              <a:defRPr/>
            </a:pPr>
            <a:endParaRPr lang="en-US" sz="1600" dirty="0" smtClean="0">
              <a:solidFill>
                <a:srgbClr val="0000FF"/>
              </a:solidFill>
              <a:latin typeface="Cambria" pitchFamily="18" charset="0"/>
            </a:endParaRPr>
          </a:p>
          <a:p>
            <a:pPr marL="342900" indent="-342900" algn="just">
              <a:spcBef>
                <a:spcPct val="20000"/>
              </a:spcBef>
              <a:buFont typeface="Arial" pitchFamily="34" charset="0"/>
              <a:buChar char="•"/>
              <a:defRPr/>
            </a:pPr>
            <a:endParaRPr lang="en-US" sz="2800" dirty="0">
              <a:solidFill>
                <a:srgbClr val="0000FF"/>
              </a:solidFill>
              <a:latin typeface="Cambria" pitchFamily="18" charset="0"/>
            </a:endParaRPr>
          </a:p>
        </p:txBody>
      </p:sp>
      <p:sp>
        <p:nvSpPr>
          <p:cNvPr id="3" name="Title 1"/>
          <p:cNvSpPr txBox="1">
            <a:spLocks/>
          </p:cNvSpPr>
          <p:nvPr/>
        </p:nvSpPr>
        <p:spPr>
          <a:xfrm>
            <a:off x="152400" y="228600"/>
            <a:ext cx="8686800" cy="457200"/>
          </a:xfrm>
          <a:prstGeom prst="rect">
            <a:avLst/>
          </a:prstGeom>
        </p:spPr>
        <p:txBody>
          <a:bodyPr/>
          <a:lstStyle/>
          <a:p>
            <a:pPr algn="ctr" eaLnBrk="1" fontAlgn="auto" hangingPunct="1">
              <a:spcAft>
                <a:spcPts val="0"/>
              </a:spcAft>
              <a:defRPr/>
            </a:pPr>
            <a:r>
              <a:rPr lang="en-US" sz="2800" b="1" dirty="0">
                <a:solidFill>
                  <a:srgbClr val="C00000"/>
                </a:solidFill>
                <a:latin typeface="Cambria" pitchFamily="18" charset="0"/>
                <a:ea typeface="+mj-ea"/>
                <a:cs typeface="+mj-cs"/>
              </a:rPr>
              <a:t>Total Fertility Rate (TFR) </a:t>
            </a:r>
            <a:r>
              <a:rPr lang="en-US" sz="2800" b="1" dirty="0">
                <a:solidFill>
                  <a:srgbClr val="C00000"/>
                </a:solidFill>
                <a:latin typeface="Cambria" pitchFamily="18" charset="0"/>
              </a:rPr>
              <a:t>estimates </a:t>
            </a:r>
            <a:r>
              <a:rPr lang="en-US" sz="2800" b="1" dirty="0" smtClean="0">
                <a:solidFill>
                  <a:srgbClr val="C00000"/>
                </a:solidFill>
                <a:latin typeface="Cambria" pitchFamily="18" charset="0"/>
              </a:rPr>
              <a:t>2011</a:t>
            </a:r>
            <a:endParaRPr lang="en-US" sz="2800" b="1" dirty="0">
              <a:solidFill>
                <a:srgbClr val="C00000"/>
              </a:solidFill>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85720" y="785794"/>
          <a:ext cx="8653220" cy="435771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txBox="1">
            <a:spLocks/>
          </p:cNvSpPr>
          <p:nvPr/>
        </p:nvSpPr>
        <p:spPr>
          <a:xfrm>
            <a:off x="228600" y="228600"/>
            <a:ext cx="8686800" cy="457200"/>
          </a:xfrm>
          <a:prstGeom prst="rect">
            <a:avLst/>
          </a:prstGeom>
        </p:spPr>
        <p:txBody>
          <a:bodyPr/>
          <a:lstStyle/>
          <a:p>
            <a:pPr algn="ctr" eaLnBrk="1" fontAlgn="auto" hangingPunct="1">
              <a:spcAft>
                <a:spcPts val="0"/>
              </a:spcAft>
              <a:defRPr/>
            </a:pPr>
            <a:r>
              <a:rPr lang="en-US" sz="2800" b="1" dirty="0">
                <a:solidFill>
                  <a:srgbClr val="C00000"/>
                </a:solidFill>
                <a:latin typeface="Cambria" pitchFamily="18" charset="0"/>
                <a:ea typeface="+mj-ea"/>
                <a:cs typeface="+mj-cs"/>
              </a:rPr>
              <a:t>Total Fertility Rate (</a:t>
            </a:r>
            <a:r>
              <a:rPr lang="en-US" sz="2800" b="1" dirty="0" smtClean="0">
                <a:solidFill>
                  <a:srgbClr val="C00000"/>
                </a:solidFill>
                <a:latin typeface="Cambria" pitchFamily="18" charset="0"/>
                <a:ea typeface="+mj-ea"/>
                <a:cs typeface="+mj-cs"/>
              </a:rPr>
              <a:t>TFR) BY RESIDENCE, 1990-2011</a:t>
            </a:r>
            <a:endParaRPr lang="en-US" sz="2800" b="1" dirty="0">
              <a:solidFill>
                <a:srgbClr val="C00000"/>
              </a:solidFill>
              <a:latin typeface="Cambria" pitchFamily="18" charset="0"/>
              <a:ea typeface="+mj-ea"/>
              <a:cs typeface="+mj-cs"/>
            </a:endParaRPr>
          </a:p>
        </p:txBody>
      </p:sp>
      <p:sp>
        <p:nvSpPr>
          <p:cNvPr id="4" name="Content Placeholder 2"/>
          <p:cNvSpPr txBox="1">
            <a:spLocks/>
          </p:cNvSpPr>
          <p:nvPr/>
        </p:nvSpPr>
        <p:spPr>
          <a:xfrm>
            <a:off x="304800" y="5286388"/>
            <a:ext cx="8534400" cy="1343012"/>
          </a:xfrm>
          <a:prstGeom prst="rect">
            <a:avLst/>
          </a:prstGeom>
        </p:spPr>
        <p:txBody>
          <a:bodyPr>
            <a:normAutofit lnSpcReduction="10000"/>
          </a:bodyPr>
          <a:lstStyle/>
          <a:p>
            <a:pPr marL="342900" marR="0" lvl="0" indent="-342900" algn="just" defTabSz="914400" rtl="0" eaLnBrk="1" fontAlgn="auto" latinLnBrk="0" hangingPunct="1">
              <a:lnSpc>
                <a:spcPct val="100000"/>
              </a:lnSpc>
              <a:spcBef>
                <a:spcPct val="20000"/>
              </a:spcBef>
              <a:spcAft>
                <a:spcPts val="0"/>
              </a:spcAft>
              <a:buClr>
                <a:srgbClr val="0000FF"/>
              </a:buClr>
              <a:buSzTx/>
              <a:buFont typeface="Wingdings" pitchFamily="2" charset="2"/>
              <a:buChar char="Ø"/>
              <a:tabLst/>
              <a:defRPr/>
            </a:pPr>
            <a:r>
              <a:rPr kumimoji="0" lang="en-US" sz="2800" b="0" i="0" u="none" strike="noStrike" kern="1200" cap="none" spc="0" normalizeH="0" baseline="0" noProof="0" dirty="0" smtClean="0">
                <a:ln>
                  <a:noFill/>
                </a:ln>
                <a:solidFill>
                  <a:srgbClr val="0000FF"/>
                </a:solidFill>
                <a:effectLst/>
                <a:uLnTx/>
                <a:uFillTx/>
                <a:latin typeface="Cambria" pitchFamily="18" charset="0"/>
              </a:rPr>
              <a:t>TFR for the country declined by 1.4 points (down by more than a child), rural TFR also by 1.4 points and urban TFR by 0.9 point over last 21 years.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80060" y="2148840"/>
            <a:ext cx="8183880" cy="105156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6600" b="0" i="1" u="none" strike="noStrike" kern="1200" cap="none" spc="0" normalizeH="0" baseline="0" noProof="0" dirty="0" smtClean="0">
                <a:ln>
                  <a:noFill/>
                </a:ln>
                <a:solidFill>
                  <a:srgbClr val="C00000"/>
                </a:solidFill>
                <a:effectLst/>
                <a:uLnTx/>
                <a:uFillTx/>
                <a:latin typeface="Cambria" pitchFamily="18" charset="0"/>
                <a:ea typeface="+mj-ea"/>
                <a:cs typeface="+mj-cs"/>
              </a:rPr>
              <a:t>Thank You</a:t>
            </a:r>
            <a:endParaRPr kumimoji="0" lang="en-IN" sz="6600" b="0" i="1" u="none" strike="noStrike" kern="1200" cap="none" spc="0" normalizeH="0" baseline="0" noProof="0" dirty="0">
              <a:ln>
                <a:noFill/>
              </a:ln>
              <a:solidFill>
                <a:srgbClr val="C00000"/>
              </a:solidFill>
              <a:effectLst/>
              <a:uLnTx/>
              <a:uFillTx/>
              <a:latin typeface="Cambria" pitchFamily="18" charset="0"/>
              <a:ea typeface="+mj-ea"/>
              <a:cs typeface="+mj-cs"/>
            </a:endParaRPr>
          </a:p>
        </p:txBody>
      </p:sp>
      <p:pic>
        <p:nvPicPr>
          <p:cNvPr id="3" name="Picture 2" descr="logo-2.png"/>
          <p:cNvPicPr>
            <a:picLocks noChangeAspect="1"/>
          </p:cNvPicPr>
          <p:nvPr/>
        </p:nvPicPr>
        <p:blipFill rotWithShape="1">
          <a:blip r:embed="rId2" cstate="print"/>
          <a:srcRect b="18143"/>
          <a:stretch/>
        </p:blipFill>
        <p:spPr bwMode="auto">
          <a:xfrm>
            <a:off x="4099340" y="973614"/>
            <a:ext cx="945320" cy="949530"/>
          </a:xfrm>
          <a:prstGeom prst="rect">
            <a:avLst/>
          </a:prstGeom>
        </p:spPr>
      </p:pic>
      <p:pic>
        <p:nvPicPr>
          <p:cNvPr id="5" name="Picture 4" descr="logo-2.png"/>
          <p:cNvPicPr>
            <a:picLocks noChangeAspect="1"/>
          </p:cNvPicPr>
          <p:nvPr/>
        </p:nvPicPr>
        <p:blipFill rotWithShape="1">
          <a:blip r:embed="rId3" cstate="print">
            <a:duotone>
              <a:prstClr val="black"/>
              <a:srgbClr val="FFFFFF">
                <a:tint val="45000"/>
                <a:satMod val="400000"/>
              </a:srgbClr>
            </a:duotone>
            <a:extLst>
              <a:ext uri="{BEBA8EAE-BF5A-486C-A8C5-ECC9F3942E4B}">
                <a14:imgProps xmlns:a14="http://schemas.microsoft.com/office/drawing/2010/main">
                  <a14:imgLayer r:embed="rId4">
                    <a14:imgEffect>
                      <a14:brightnessContrast bright="100000"/>
                    </a14:imgEffect>
                  </a14:imgLayer>
                </a14:imgProps>
              </a:ext>
            </a:extLst>
          </a:blip>
          <a:srcRect t="80814"/>
          <a:stretch/>
        </p:blipFill>
        <p:spPr bwMode="auto">
          <a:xfrm>
            <a:off x="4099340" y="1911048"/>
            <a:ext cx="945320" cy="222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noFill/>
        </p:spPr>
        <p:txBody>
          <a:bodyPr lIns="91440" tIns="45720" rIns="91440" bIns="45720"/>
          <a:lstStyle/>
          <a:p>
            <a:pPr eaLnBrk="1" hangingPunct="1"/>
            <a:r>
              <a:rPr lang="en-US" altLang="en-US" b="1" dirty="0" smtClean="0">
                <a:solidFill>
                  <a:srgbClr val="0000FF"/>
                </a:solidFill>
                <a:latin typeface="Cambria" panose="02040503050406030204" pitchFamily="18" charset="0"/>
              </a:rPr>
              <a:t>Civil Registration System</a:t>
            </a:r>
          </a:p>
        </p:txBody>
      </p:sp>
      <p:sp>
        <p:nvSpPr>
          <p:cNvPr id="137221" name="Rectangle 5"/>
          <p:cNvSpPr>
            <a:spLocks noGrp="1" noChangeArrowheads="1"/>
          </p:cNvSpPr>
          <p:nvPr>
            <p:ph type="body" idx="1"/>
          </p:nvPr>
        </p:nvSpPr>
        <p:spPr>
          <a:xfrm>
            <a:off x="179512" y="1905000"/>
            <a:ext cx="8856984" cy="4225925"/>
          </a:xfrm>
          <a:noFill/>
        </p:spPr>
        <p:txBody>
          <a:bodyPr/>
          <a:lstStyle/>
          <a:p>
            <a:pPr algn="just" eaLnBrk="1" hangingPunct="1">
              <a:buClr>
                <a:srgbClr val="0000FF"/>
              </a:buClr>
            </a:pPr>
            <a:r>
              <a:rPr lang="en-US" altLang="en-US" dirty="0" smtClean="0">
                <a:solidFill>
                  <a:srgbClr val="0000FF"/>
                </a:solidFill>
                <a:latin typeface="Cambria" panose="02040503050406030204" pitchFamily="18" charset="0"/>
              </a:rPr>
              <a:t>The essential features of Civil Registration System are:</a:t>
            </a:r>
          </a:p>
          <a:p>
            <a:pPr algn="just" eaLnBrk="1" hangingPunct="1">
              <a:buClr>
                <a:srgbClr val="0000FF"/>
              </a:buClr>
              <a:buFont typeface="Wingdings" pitchFamily="2" charset="2"/>
              <a:buNone/>
            </a:pPr>
            <a:r>
              <a:rPr lang="en-US" altLang="en-US" dirty="0" smtClean="0">
                <a:solidFill>
                  <a:srgbClr val="0000FF"/>
                </a:solidFill>
                <a:latin typeface="Cambria" panose="02040503050406030204" pitchFamily="18" charset="0"/>
              </a:rPr>
              <a:t>		</a:t>
            </a:r>
            <a:endParaRPr lang="en-US" altLang="en-US" sz="4000" b="1" dirty="0" smtClean="0">
              <a:solidFill>
                <a:srgbClr val="0000FF"/>
              </a:solidFill>
              <a:latin typeface="Cambria" panose="02040503050406030204" pitchFamily="18" charset="0"/>
            </a:endParaRPr>
          </a:p>
          <a:p>
            <a:pPr lvl="3" algn="just" eaLnBrk="1" hangingPunct="1">
              <a:buClr>
                <a:srgbClr val="0000FF"/>
              </a:buClr>
              <a:buFont typeface="Wingdings" pitchFamily="2" charset="2"/>
              <a:buChar char="Ø"/>
            </a:pPr>
            <a:r>
              <a:rPr lang="en-US" altLang="en-US" sz="2800" b="1" dirty="0" smtClean="0">
                <a:solidFill>
                  <a:srgbClr val="0000FF"/>
                </a:solidFill>
                <a:latin typeface="Cambria" panose="02040503050406030204" pitchFamily="18" charset="0"/>
              </a:rPr>
              <a:t> Universality</a:t>
            </a:r>
          </a:p>
          <a:p>
            <a:pPr lvl="3" algn="just" eaLnBrk="1" hangingPunct="1">
              <a:buClr>
                <a:srgbClr val="0000FF"/>
              </a:buClr>
              <a:buFont typeface="Wingdings" pitchFamily="2" charset="2"/>
              <a:buChar char="Ø"/>
            </a:pPr>
            <a:r>
              <a:rPr lang="en-US" altLang="en-US" sz="2800" b="1" dirty="0" smtClean="0">
                <a:solidFill>
                  <a:srgbClr val="0000FF"/>
                </a:solidFill>
                <a:latin typeface="Cambria" panose="02040503050406030204" pitchFamily="18" charset="0"/>
              </a:rPr>
              <a:t> Continuity</a:t>
            </a:r>
          </a:p>
          <a:p>
            <a:pPr lvl="3" algn="just" eaLnBrk="1" hangingPunct="1">
              <a:buClr>
                <a:srgbClr val="0000FF"/>
              </a:buClr>
              <a:buFont typeface="Wingdings" pitchFamily="2" charset="2"/>
              <a:buChar char="Ø"/>
            </a:pPr>
            <a:r>
              <a:rPr lang="en-US" altLang="en-US" sz="2800" b="1" dirty="0" smtClean="0">
                <a:solidFill>
                  <a:srgbClr val="0000FF"/>
                </a:solidFill>
                <a:latin typeface="Cambria" panose="02040503050406030204" pitchFamily="18" charset="0"/>
              </a:rPr>
              <a:t> Compulsory</a:t>
            </a:r>
          </a:p>
          <a:p>
            <a:pPr lvl="3" algn="just" eaLnBrk="1" hangingPunct="1">
              <a:buClr>
                <a:srgbClr val="0000FF"/>
              </a:buClr>
              <a:buFont typeface="Wingdings" pitchFamily="2" charset="2"/>
              <a:buChar char="Ø"/>
            </a:pPr>
            <a:r>
              <a:rPr lang="en-US" altLang="en-US" sz="2800" b="1" dirty="0" smtClean="0">
                <a:solidFill>
                  <a:srgbClr val="0000FF"/>
                </a:solidFill>
                <a:latin typeface="Cambria" panose="02040503050406030204" pitchFamily="18" charset="0"/>
              </a:rPr>
              <a:t> Permanence</a:t>
            </a:r>
          </a:p>
          <a:p>
            <a:pPr lvl="1" algn="just" eaLnBrk="1" hangingPunct="1">
              <a:buClr>
                <a:srgbClr val="0000FF"/>
              </a:buClr>
            </a:pPr>
            <a:endParaRPr lang="en-US" altLang="en-US" b="1" dirty="0" smtClean="0">
              <a:solidFill>
                <a:srgbClr val="0000FF"/>
              </a:solidFill>
              <a:latin typeface="Cambria" panose="02040503050406030204" pitchFamily="18" charset="0"/>
            </a:endParaRPr>
          </a:p>
          <a:p>
            <a:pPr algn="just" eaLnBrk="1" hangingPunct="1">
              <a:buClr>
                <a:srgbClr val="0000FF"/>
              </a:buClr>
              <a:buFont typeface="Wingdings" pitchFamily="2" charset="2"/>
              <a:buNone/>
            </a:pPr>
            <a:endParaRPr lang="en-US" altLang="en-US" dirty="0" smtClean="0">
              <a:solidFill>
                <a:srgbClr val="0000FF"/>
              </a:solidFill>
              <a:latin typeface="Cambria" panose="02040503050406030204" pitchFamily="18" charset="0"/>
            </a:endParaRPr>
          </a:p>
        </p:txBody>
      </p:sp>
    </p:spTree>
    <p:extLst>
      <p:ext uri="{BB962C8B-B14F-4D97-AF65-F5344CB8AC3E}">
        <p14:creationId xmlns:p14="http://schemas.microsoft.com/office/powerpoint/2010/main" val="1979617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21">
                                            <p:txEl>
                                              <p:pRg st="0" end="0"/>
                                            </p:txEl>
                                          </p:spTgt>
                                        </p:tgtEl>
                                        <p:attrNameLst>
                                          <p:attrName>style.visibility</p:attrName>
                                        </p:attrNameLst>
                                      </p:cBhvr>
                                      <p:to>
                                        <p:strVal val="visible"/>
                                      </p:to>
                                    </p:set>
                                    <p:anim calcmode="lin" valueType="num">
                                      <p:cBhvr additive="base">
                                        <p:cTn id="7" dur="500" fill="hold"/>
                                        <p:tgtEl>
                                          <p:spTgt spid="13722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722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7221">
                                            <p:txEl>
                                              <p:pRg st="1" end="1"/>
                                            </p:txEl>
                                          </p:spTgt>
                                        </p:tgtEl>
                                        <p:attrNameLst>
                                          <p:attrName>style.visibility</p:attrName>
                                        </p:attrNameLst>
                                      </p:cBhvr>
                                      <p:to>
                                        <p:strVal val="visible"/>
                                      </p:to>
                                    </p:set>
                                    <p:anim calcmode="lin" valueType="num">
                                      <p:cBhvr additive="base">
                                        <p:cTn id="13" dur="500" fill="hold"/>
                                        <p:tgtEl>
                                          <p:spTgt spid="13722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722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137221">
                                            <p:txEl>
                                              <p:pRg st="2" end="2"/>
                                            </p:txEl>
                                          </p:spTgt>
                                        </p:tgtEl>
                                        <p:attrNameLst>
                                          <p:attrName>style.visibility</p:attrName>
                                        </p:attrNameLst>
                                      </p:cBhvr>
                                      <p:to>
                                        <p:strVal val="visible"/>
                                      </p:to>
                                    </p:set>
                                    <p:anim calcmode="lin" valueType="num">
                                      <p:cBhvr additive="base">
                                        <p:cTn id="17" dur="500" fill="hold"/>
                                        <p:tgtEl>
                                          <p:spTgt spid="13722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722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137221">
                                            <p:txEl>
                                              <p:pRg st="3" end="3"/>
                                            </p:txEl>
                                          </p:spTgt>
                                        </p:tgtEl>
                                        <p:attrNameLst>
                                          <p:attrName>style.visibility</p:attrName>
                                        </p:attrNameLst>
                                      </p:cBhvr>
                                      <p:to>
                                        <p:strVal val="visible"/>
                                      </p:to>
                                    </p:set>
                                    <p:anim calcmode="lin" valueType="num">
                                      <p:cBhvr additive="base">
                                        <p:cTn id="21" dur="500" fill="hold"/>
                                        <p:tgtEl>
                                          <p:spTgt spid="13722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722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37221">
                                            <p:txEl>
                                              <p:pRg st="4" end="4"/>
                                            </p:txEl>
                                          </p:spTgt>
                                        </p:tgtEl>
                                        <p:attrNameLst>
                                          <p:attrName>style.visibility</p:attrName>
                                        </p:attrNameLst>
                                      </p:cBhvr>
                                      <p:to>
                                        <p:strVal val="visible"/>
                                      </p:to>
                                    </p:set>
                                    <p:anim calcmode="lin" valueType="num">
                                      <p:cBhvr additive="base">
                                        <p:cTn id="25" dur="500" fill="hold"/>
                                        <p:tgtEl>
                                          <p:spTgt spid="13722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722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37221">
                                            <p:txEl>
                                              <p:pRg st="5" end="5"/>
                                            </p:txEl>
                                          </p:spTgt>
                                        </p:tgtEl>
                                        <p:attrNameLst>
                                          <p:attrName>style.visibility</p:attrName>
                                        </p:attrNameLst>
                                      </p:cBhvr>
                                      <p:to>
                                        <p:strVal val="visible"/>
                                      </p:to>
                                    </p:set>
                                    <p:anim calcmode="lin" valueType="num">
                                      <p:cBhvr additive="base">
                                        <p:cTn id="29" dur="500" fill="hold"/>
                                        <p:tgtEl>
                                          <p:spTgt spid="13722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3722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457200" y="274638"/>
            <a:ext cx="8229600" cy="922114"/>
          </a:xfrm>
          <a:noFill/>
        </p:spPr>
        <p:txBody>
          <a:bodyPr lIns="91440" tIns="45720" rIns="91440" bIns="45720"/>
          <a:lstStyle/>
          <a:p>
            <a:pPr eaLnBrk="1" hangingPunct="1"/>
            <a:r>
              <a:rPr lang="en-US" altLang="en-US" b="1" dirty="0" smtClean="0">
                <a:solidFill>
                  <a:srgbClr val="0000FF"/>
                </a:solidFill>
                <a:latin typeface="Cambria" panose="02040503050406030204" pitchFamily="18" charset="0"/>
              </a:rPr>
              <a:t>Civil Registration System</a:t>
            </a:r>
          </a:p>
        </p:txBody>
      </p:sp>
      <p:sp>
        <p:nvSpPr>
          <p:cNvPr id="139269" name="Rectangle 5"/>
          <p:cNvSpPr>
            <a:spLocks noGrp="1" noChangeArrowheads="1"/>
          </p:cNvSpPr>
          <p:nvPr>
            <p:ph type="body" idx="1"/>
          </p:nvPr>
        </p:nvSpPr>
        <p:spPr>
          <a:xfrm>
            <a:off x="107504" y="1412776"/>
            <a:ext cx="8856984" cy="4818757"/>
          </a:xfrm>
          <a:noFill/>
        </p:spPr>
        <p:txBody>
          <a:bodyPr>
            <a:normAutofit/>
          </a:bodyPr>
          <a:lstStyle/>
          <a:p>
            <a:pPr eaLnBrk="1" hangingPunct="1">
              <a:buFont typeface="Wingdings" pitchFamily="2" charset="2"/>
              <a:buNone/>
            </a:pPr>
            <a:r>
              <a:rPr lang="en-US" altLang="en-US" sz="4000" dirty="0" smtClean="0">
                <a:solidFill>
                  <a:srgbClr val="0000FF"/>
                </a:solidFill>
                <a:latin typeface="Cambria" panose="02040503050406030204" pitchFamily="18" charset="0"/>
              </a:rPr>
              <a:t>	CRS has the following components:</a:t>
            </a:r>
          </a:p>
          <a:p>
            <a:pPr eaLnBrk="1" hangingPunct="1">
              <a:buFont typeface="Wingdings" pitchFamily="2" charset="2"/>
              <a:buNone/>
            </a:pPr>
            <a:endParaRPr lang="en-US" altLang="en-US" sz="1100" dirty="0" smtClean="0">
              <a:solidFill>
                <a:srgbClr val="0000FF"/>
              </a:solidFill>
              <a:latin typeface="Cambria" panose="02040503050406030204" pitchFamily="18" charset="0"/>
            </a:endParaRPr>
          </a:p>
          <a:p>
            <a:pPr lvl="1" eaLnBrk="1" hangingPunct="1"/>
            <a:r>
              <a:rPr lang="en-US" altLang="en-US" sz="3600" dirty="0" smtClean="0">
                <a:solidFill>
                  <a:srgbClr val="0000FF"/>
                </a:solidFill>
                <a:latin typeface="Cambria" panose="02040503050406030204" pitchFamily="18" charset="0"/>
              </a:rPr>
              <a:t>Law</a:t>
            </a:r>
          </a:p>
          <a:p>
            <a:pPr lvl="1" eaLnBrk="1" hangingPunct="1"/>
            <a:r>
              <a:rPr lang="en-US" altLang="en-US" sz="3600" dirty="0" smtClean="0">
                <a:solidFill>
                  <a:srgbClr val="0000FF"/>
                </a:solidFill>
                <a:latin typeface="Cambria" panose="02040503050406030204" pitchFamily="18" charset="0"/>
              </a:rPr>
              <a:t>Civil Registration Structure</a:t>
            </a:r>
          </a:p>
          <a:p>
            <a:pPr lvl="1" eaLnBrk="1" hangingPunct="1"/>
            <a:r>
              <a:rPr lang="en-US" altLang="en-US" sz="3600" dirty="0" smtClean="0">
                <a:solidFill>
                  <a:srgbClr val="0000FF"/>
                </a:solidFill>
                <a:latin typeface="Cambria" panose="02040503050406030204" pitchFamily="18" charset="0"/>
              </a:rPr>
              <a:t>People Participation</a:t>
            </a:r>
          </a:p>
          <a:p>
            <a:pPr lvl="1" eaLnBrk="1" hangingPunct="1"/>
            <a:r>
              <a:rPr lang="en-US" altLang="en-US" sz="3600" dirty="0" smtClean="0">
                <a:solidFill>
                  <a:srgbClr val="0000FF"/>
                </a:solidFill>
                <a:latin typeface="Cambria" panose="02040503050406030204" pitchFamily="18" charset="0"/>
              </a:rPr>
              <a:t>Services to Public</a:t>
            </a:r>
          </a:p>
          <a:p>
            <a:pPr lvl="1" eaLnBrk="1" hangingPunct="1"/>
            <a:r>
              <a:rPr lang="en-US" altLang="en-US" sz="3600" dirty="0" smtClean="0">
                <a:solidFill>
                  <a:srgbClr val="0000FF"/>
                </a:solidFill>
                <a:latin typeface="Cambria" panose="02040503050406030204" pitchFamily="18" charset="0"/>
              </a:rPr>
              <a:t>Checks and Balances</a:t>
            </a:r>
          </a:p>
        </p:txBody>
      </p:sp>
    </p:spTree>
    <p:extLst>
      <p:ext uri="{BB962C8B-B14F-4D97-AF65-F5344CB8AC3E}">
        <p14:creationId xmlns:p14="http://schemas.microsoft.com/office/powerpoint/2010/main" val="1783732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9269">
                                            <p:txEl>
                                              <p:pRg st="0" end="0"/>
                                            </p:txEl>
                                          </p:spTgt>
                                        </p:tgtEl>
                                        <p:attrNameLst>
                                          <p:attrName>style.visibility</p:attrName>
                                        </p:attrNameLst>
                                      </p:cBhvr>
                                      <p:to>
                                        <p:strVal val="visible"/>
                                      </p:to>
                                    </p:set>
                                    <p:animEffect transition="in" filter="box(out)">
                                      <p:cBhvr>
                                        <p:cTn id="7" dur="500"/>
                                        <p:tgtEl>
                                          <p:spTgt spid="13926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139269">
                                            <p:txEl>
                                              <p:pRg st="2" end="2"/>
                                            </p:txEl>
                                          </p:spTgt>
                                        </p:tgtEl>
                                        <p:attrNameLst>
                                          <p:attrName>style.visibility</p:attrName>
                                        </p:attrNameLst>
                                      </p:cBhvr>
                                      <p:to>
                                        <p:strVal val="visible"/>
                                      </p:to>
                                    </p:set>
                                    <p:animEffect transition="in" filter="box(out)">
                                      <p:cBhvr>
                                        <p:cTn id="10" dur="500"/>
                                        <p:tgtEl>
                                          <p:spTgt spid="139269">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139269">
                                            <p:txEl>
                                              <p:pRg st="3" end="3"/>
                                            </p:txEl>
                                          </p:spTgt>
                                        </p:tgtEl>
                                        <p:attrNameLst>
                                          <p:attrName>style.visibility</p:attrName>
                                        </p:attrNameLst>
                                      </p:cBhvr>
                                      <p:to>
                                        <p:strVal val="visible"/>
                                      </p:to>
                                    </p:set>
                                    <p:animEffect transition="in" filter="box(out)">
                                      <p:cBhvr>
                                        <p:cTn id="13" dur="500"/>
                                        <p:tgtEl>
                                          <p:spTgt spid="139269">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139269">
                                            <p:txEl>
                                              <p:pRg st="4" end="4"/>
                                            </p:txEl>
                                          </p:spTgt>
                                        </p:tgtEl>
                                        <p:attrNameLst>
                                          <p:attrName>style.visibility</p:attrName>
                                        </p:attrNameLst>
                                      </p:cBhvr>
                                      <p:to>
                                        <p:strVal val="visible"/>
                                      </p:to>
                                    </p:set>
                                    <p:animEffect transition="in" filter="box(out)">
                                      <p:cBhvr>
                                        <p:cTn id="16" dur="500"/>
                                        <p:tgtEl>
                                          <p:spTgt spid="139269">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7" presetID="4" presetClass="entr" presetSubtype="32" fill="hold" grpId="0" nodeType="withEffect">
                                  <p:stCondLst>
                                    <p:cond delay="0"/>
                                  </p:stCondLst>
                                  <p:childTnLst>
                                    <p:set>
                                      <p:cBhvr>
                                        <p:cTn id="18" dur="1" fill="hold">
                                          <p:stCondLst>
                                            <p:cond delay="0"/>
                                          </p:stCondLst>
                                        </p:cTn>
                                        <p:tgtEl>
                                          <p:spTgt spid="139269">
                                            <p:txEl>
                                              <p:pRg st="5" end="5"/>
                                            </p:txEl>
                                          </p:spTgt>
                                        </p:tgtEl>
                                        <p:attrNameLst>
                                          <p:attrName>style.visibility</p:attrName>
                                        </p:attrNameLst>
                                      </p:cBhvr>
                                      <p:to>
                                        <p:strVal val="visible"/>
                                      </p:to>
                                    </p:set>
                                    <p:animEffect transition="in" filter="box(out)">
                                      <p:cBhvr>
                                        <p:cTn id="19" dur="500"/>
                                        <p:tgtEl>
                                          <p:spTgt spid="139269">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par>
                                <p:cTn id="20" presetID="4" presetClass="entr" presetSubtype="32" fill="hold" grpId="0" nodeType="withEffect">
                                  <p:stCondLst>
                                    <p:cond delay="0"/>
                                  </p:stCondLst>
                                  <p:childTnLst>
                                    <p:set>
                                      <p:cBhvr>
                                        <p:cTn id="21" dur="1" fill="hold">
                                          <p:stCondLst>
                                            <p:cond delay="0"/>
                                          </p:stCondLst>
                                        </p:cTn>
                                        <p:tgtEl>
                                          <p:spTgt spid="139269">
                                            <p:txEl>
                                              <p:pRg st="6" end="6"/>
                                            </p:txEl>
                                          </p:spTgt>
                                        </p:tgtEl>
                                        <p:attrNameLst>
                                          <p:attrName>style.visibility</p:attrName>
                                        </p:attrNameLst>
                                      </p:cBhvr>
                                      <p:to>
                                        <p:strVal val="visible"/>
                                      </p:to>
                                    </p:set>
                                    <p:animEffect transition="in" filter="box(out)">
                                      <p:cBhvr>
                                        <p:cTn id="22" dur="500"/>
                                        <p:tgtEl>
                                          <p:spTgt spid="139269">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Grp="1" noChangeArrowheads="1"/>
          </p:cNvSpPr>
          <p:nvPr>
            <p:ph type="title"/>
          </p:nvPr>
        </p:nvSpPr>
        <p:spPr bwMode="auto">
          <a:xfrm>
            <a:off x="179388" y="214290"/>
            <a:ext cx="8964612" cy="584775"/>
          </a:xfrm>
          <a:ln>
            <a:miter lim="800000"/>
            <a:headEnd/>
            <a:tailEnd/>
          </a:ln>
        </p:spPr>
        <p:txBody>
          <a:bodyPr wrap="square">
            <a:spAutoFit/>
          </a:bodyPr>
          <a:lstStyle/>
          <a:p>
            <a:pPr>
              <a:defRPr/>
            </a:pPr>
            <a:r>
              <a:rPr lang="en-US" sz="3200" b="1" dirty="0" smtClean="0">
                <a:solidFill>
                  <a:srgbClr val="C00000"/>
                </a:solidFill>
                <a:effectLst>
                  <a:outerShdw blurRad="38100" dist="38100" dir="2700000" algn="tl">
                    <a:srgbClr val="000000">
                      <a:alpha val="43137"/>
                    </a:srgbClr>
                  </a:outerShdw>
                </a:effectLst>
                <a:latin typeface="Cambria" pitchFamily="18" charset="0"/>
              </a:rPr>
              <a:t>Civil Registration </a:t>
            </a:r>
            <a:r>
              <a:rPr lang="en-US" sz="3200" b="1" dirty="0">
                <a:solidFill>
                  <a:srgbClr val="C00000"/>
                </a:solidFill>
                <a:effectLst>
                  <a:outerShdw blurRad="38100" dist="38100" dir="2700000" algn="tl">
                    <a:srgbClr val="000000">
                      <a:alpha val="43137"/>
                    </a:srgbClr>
                  </a:outerShdw>
                </a:effectLst>
                <a:latin typeface="Cambria" pitchFamily="18" charset="0"/>
              </a:rPr>
              <a:t>System (CRS</a:t>
            </a:r>
            <a:r>
              <a:rPr lang="en-US" sz="3200" b="1" dirty="0" smtClean="0">
                <a:solidFill>
                  <a:srgbClr val="C00000"/>
                </a:solidFill>
                <a:effectLst>
                  <a:outerShdw blurRad="38100" dist="38100" dir="2700000" algn="tl">
                    <a:srgbClr val="000000">
                      <a:alpha val="43137"/>
                    </a:srgbClr>
                  </a:outerShdw>
                </a:effectLst>
                <a:latin typeface="Cambria" pitchFamily="18" charset="0"/>
              </a:rPr>
              <a:t>)- Scenario</a:t>
            </a:r>
            <a:endParaRPr lang="en-US" sz="3200" dirty="0">
              <a:solidFill>
                <a:srgbClr val="C00000"/>
              </a:solidFill>
              <a:effectLst>
                <a:outerShdw blurRad="38100" dist="38100" dir="2700000" algn="tl">
                  <a:srgbClr val="000000">
                    <a:alpha val="43137"/>
                  </a:srgbClr>
                </a:outerShdw>
              </a:effectLst>
              <a:latin typeface="Cambria" pitchFamily="18" charset="0"/>
            </a:endParaRPr>
          </a:p>
        </p:txBody>
      </p:sp>
      <p:sp>
        <p:nvSpPr>
          <p:cNvPr id="3" name="Content Placeholder 2"/>
          <p:cNvSpPr>
            <a:spLocks noGrp="1"/>
          </p:cNvSpPr>
          <p:nvPr>
            <p:ph idx="1"/>
          </p:nvPr>
        </p:nvSpPr>
        <p:spPr>
          <a:xfrm>
            <a:off x="250825" y="1125538"/>
            <a:ext cx="8713788" cy="5543550"/>
          </a:xfrm>
        </p:spPr>
        <p:txBody>
          <a:bodyPr>
            <a:normAutofit fontScale="92500" lnSpcReduction="10000"/>
          </a:bodyPr>
          <a:lstStyle/>
          <a:p>
            <a:pPr algn="just">
              <a:defRPr/>
            </a:pPr>
            <a:r>
              <a:rPr lang="en-IN" sz="2800" dirty="0" smtClean="0">
                <a:solidFill>
                  <a:srgbClr val="0000FF"/>
                </a:solidFill>
                <a:latin typeface="Cambria" pitchFamily="18" charset="0"/>
              </a:rPr>
              <a:t>Registration of Births and Deaths in India is </a:t>
            </a:r>
            <a:r>
              <a:rPr lang="en-IN" sz="2800" b="1" dirty="0" smtClean="0">
                <a:solidFill>
                  <a:srgbClr val="0000FF"/>
                </a:solidFill>
                <a:latin typeface="Cambria" pitchFamily="18" charset="0"/>
              </a:rPr>
              <a:t>mandatory</a:t>
            </a:r>
            <a:r>
              <a:rPr lang="en-IN" sz="2800" dirty="0" smtClean="0">
                <a:solidFill>
                  <a:srgbClr val="0000FF"/>
                </a:solidFill>
                <a:latin typeface="Cambria" pitchFamily="18" charset="0"/>
              </a:rPr>
              <a:t> with the enactment of Registration of Births and Death Act (RBD Act), 1969.</a:t>
            </a:r>
          </a:p>
          <a:p>
            <a:pPr algn="just">
              <a:defRPr/>
            </a:pPr>
            <a:endParaRPr lang="en-IN" sz="2800" dirty="0" smtClean="0">
              <a:solidFill>
                <a:srgbClr val="0000FF"/>
              </a:solidFill>
              <a:latin typeface="Cambria" pitchFamily="18" charset="0"/>
            </a:endParaRPr>
          </a:p>
          <a:p>
            <a:pPr algn="just">
              <a:defRPr/>
            </a:pPr>
            <a:r>
              <a:rPr lang="en-IN" sz="2800" dirty="0" smtClean="0">
                <a:solidFill>
                  <a:srgbClr val="0000FF"/>
                </a:solidFill>
                <a:latin typeface="Cambria" pitchFamily="18" charset="0"/>
              </a:rPr>
              <a:t>Registration of Births and Deaths falls under the </a:t>
            </a:r>
            <a:r>
              <a:rPr lang="en-IN" sz="2800" b="1" dirty="0" smtClean="0">
                <a:solidFill>
                  <a:srgbClr val="0000FF"/>
                </a:solidFill>
                <a:latin typeface="Cambria" pitchFamily="18" charset="0"/>
              </a:rPr>
              <a:t>Concurrent list of the Constitution.</a:t>
            </a:r>
          </a:p>
          <a:p>
            <a:pPr algn="just">
              <a:buFont typeface="Wingdings 2" pitchFamily="18" charset="2"/>
              <a:buNone/>
              <a:defRPr/>
            </a:pPr>
            <a:endParaRPr lang="en-IN" sz="1100" dirty="0" smtClean="0">
              <a:solidFill>
                <a:srgbClr val="0000FF"/>
              </a:solidFill>
              <a:latin typeface="Cambria" pitchFamily="18" charset="0"/>
            </a:endParaRPr>
          </a:p>
          <a:p>
            <a:pPr algn="just">
              <a:buFont typeface="Wingdings 2" pitchFamily="18" charset="2"/>
              <a:buNone/>
              <a:defRPr/>
            </a:pPr>
            <a:endParaRPr lang="en-IN" sz="1100" dirty="0" smtClean="0">
              <a:solidFill>
                <a:srgbClr val="0000FF"/>
              </a:solidFill>
              <a:latin typeface="Cambria" pitchFamily="18" charset="0"/>
            </a:endParaRPr>
          </a:p>
          <a:p>
            <a:pPr algn="just">
              <a:defRPr/>
            </a:pPr>
            <a:r>
              <a:rPr lang="en-US" sz="2800" dirty="0" smtClean="0">
                <a:solidFill>
                  <a:srgbClr val="0000FF"/>
                </a:solidFill>
                <a:latin typeface="Cambria" pitchFamily="18" charset="0"/>
              </a:rPr>
              <a:t>Registrar General, India </a:t>
            </a:r>
            <a:r>
              <a:rPr lang="en-US" sz="2800" b="1" dirty="0" smtClean="0">
                <a:solidFill>
                  <a:srgbClr val="0000FF"/>
                </a:solidFill>
                <a:latin typeface="Cambria" pitchFamily="18" charset="0"/>
              </a:rPr>
              <a:t>unifies and coordinates </a:t>
            </a:r>
            <a:r>
              <a:rPr lang="en-US" sz="2800" dirty="0" smtClean="0">
                <a:solidFill>
                  <a:srgbClr val="0000FF"/>
                </a:solidFill>
                <a:latin typeface="Cambria" pitchFamily="18" charset="0"/>
              </a:rPr>
              <a:t>the activities of the States.</a:t>
            </a:r>
          </a:p>
          <a:p>
            <a:pPr algn="just">
              <a:buFont typeface="Wingdings 2" pitchFamily="18" charset="2"/>
              <a:buNone/>
              <a:defRPr/>
            </a:pPr>
            <a:endParaRPr lang="en-US" sz="1100" dirty="0" smtClean="0">
              <a:solidFill>
                <a:srgbClr val="0000FF"/>
              </a:solidFill>
              <a:latin typeface="Cambria" pitchFamily="18" charset="0"/>
            </a:endParaRPr>
          </a:p>
          <a:p>
            <a:pPr algn="just">
              <a:defRPr/>
            </a:pPr>
            <a:r>
              <a:rPr lang="en-US" sz="2800" dirty="0" smtClean="0">
                <a:solidFill>
                  <a:srgbClr val="0000FF"/>
                </a:solidFill>
                <a:latin typeface="Cambria" pitchFamily="18" charset="0"/>
              </a:rPr>
              <a:t>States are </a:t>
            </a:r>
            <a:r>
              <a:rPr lang="en-US" sz="2800" b="1" dirty="0" smtClean="0">
                <a:solidFill>
                  <a:srgbClr val="0000FF"/>
                </a:solidFill>
                <a:latin typeface="Cambria" pitchFamily="18" charset="0"/>
              </a:rPr>
              <a:t>responsible</a:t>
            </a:r>
            <a:r>
              <a:rPr lang="en-US" sz="2800" dirty="0" smtClean="0">
                <a:solidFill>
                  <a:srgbClr val="0000FF"/>
                </a:solidFill>
                <a:latin typeface="Cambria" pitchFamily="18" charset="0"/>
              </a:rPr>
              <a:t> for implementation of RBD Act. </a:t>
            </a:r>
          </a:p>
          <a:p>
            <a:pPr algn="just">
              <a:defRPr/>
            </a:pPr>
            <a:endParaRPr lang="en-US" sz="1100" dirty="0" smtClean="0">
              <a:solidFill>
                <a:srgbClr val="0000FF"/>
              </a:solidFill>
              <a:latin typeface="Cambria" pitchFamily="18" charset="0"/>
            </a:endParaRPr>
          </a:p>
          <a:p>
            <a:pPr algn="just">
              <a:defRPr/>
            </a:pPr>
            <a:r>
              <a:rPr lang="en-US" sz="2800" dirty="0" smtClean="0">
                <a:solidFill>
                  <a:srgbClr val="0000FF"/>
                </a:solidFill>
                <a:latin typeface="Cambria" pitchFamily="18" charset="0"/>
              </a:rPr>
              <a:t>National Population Policy </a:t>
            </a:r>
            <a:r>
              <a:rPr lang="en-US" sz="2800" b="1" dirty="0" smtClean="0">
                <a:solidFill>
                  <a:srgbClr val="0000FF"/>
                </a:solidFill>
                <a:latin typeface="Cambria" pitchFamily="18" charset="0"/>
              </a:rPr>
              <a:t>mandates cent percent registration.</a:t>
            </a:r>
            <a:r>
              <a:rPr lang="en-US" sz="2800" b="1" dirty="0" smtClean="0">
                <a:solidFill>
                  <a:srgbClr val="0000FF"/>
                </a:solidFill>
              </a:rPr>
              <a:t> </a:t>
            </a:r>
          </a:p>
          <a:p>
            <a:pPr algn="just">
              <a:defRPr/>
            </a:pPr>
            <a:endParaRPr lang="en-US" sz="2800" dirty="0" smtClean="0"/>
          </a:p>
          <a:p>
            <a:pPr>
              <a:defRPr/>
            </a:pPr>
            <a:endParaRPr lang="en-IN" dirty="0" smtClean="0">
              <a:solidFill>
                <a:srgbClr val="3333FF"/>
              </a:solidFill>
            </a:endParaRPr>
          </a:p>
          <a:p>
            <a:pPr>
              <a:defRPr/>
            </a:pPr>
            <a:endParaRPr lang="en-IN" dirty="0"/>
          </a:p>
        </p:txBody>
      </p:sp>
    </p:spTree>
    <p:extLst>
      <p:ext uri="{BB962C8B-B14F-4D97-AF65-F5344CB8AC3E}">
        <p14:creationId xmlns:p14="http://schemas.microsoft.com/office/powerpoint/2010/main" val="1105774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3462</Words>
  <Application>Microsoft Office PowerPoint</Application>
  <PresentationFormat>On-screen Show (4:3)</PresentationFormat>
  <Paragraphs>602</Paragraphs>
  <Slides>66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Office Theme</vt:lpstr>
      <vt:lpstr>Microsoft Excel Chart</vt:lpstr>
      <vt:lpstr>The Global Summit on CRVS  Civil Registration System and  Sample Registration System  </vt:lpstr>
      <vt:lpstr>Sub- Topics</vt:lpstr>
      <vt:lpstr>Sub- Topics</vt:lpstr>
      <vt:lpstr> Introduction to Civil Registration System </vt:lpstr>
      <vt:lpstr>CIVIL REGISTRATION SYSTEM</vt:lpstr>
      <vt:lpstr>Civil Registration System</vt:lpstr>
      <vt:lpstr>Civil Registration System</vt:lpstr>
      <vt:lpstr>Civil Registration System</vt:lpstr>
      <vt:lpstr>Civil Registration System (CRS)- Scenario</vt:lpstr>
      <vt:lpstr>Registration of Births and Deaths Act, 1969</vt:lpstr>
      <vt:lpstr>PowerPoint Presentation</vt:lpstr>
      <vt:lpstr>HISTORICAL BACKGROUND</vt:lpstr>
      <vt:lpstr>PowerPoint Presentation</vt:lpstr>
      <vt:lpstr>Salient features of the RBD Act, 1969</vt:lpstr>
      <vt:lpstr>Salient features of the RBD Act, 1969   contd…</vt:lpstr>
      <vt:lpstr>Registration Hierarchy</vt:lpstr>
      <vt:lpstr>   </vt:lpstr>
      <vt:lpstr>   Revamping of the Civil Registration System   </vt:lpstr>
      <vt:lpstr>Revamping of the Civil Registration System</vt:lpstr>
      <vt:lpstr>Forms used under the revamped system of registration of births and deaths</vt:lpstr>
      <vt:lpstr>Forms used under the revamped system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Registration System (SRS)</vt:lpstr>
      <vt:lpstr>PowerPoint Presentation</vt:lpstr>
      <vt:lpstr>Main components of SRS</vt:lpstr>
      <vt:lpstr>PowerPoint Presentation</vt:lpstr>
      <vt:lpstr>PowerPoint Presentation</vt:lpstr>
      <vt:lpstr>PowerPoint Presentation</vt:lpstr>
      <vt:lpstr>Replacement SRS sample units</vt:lpstr>
      <vt:lpstr>Sample design of current SRS</vt:lpstr>
      <vt:lpstr>PowerPoint Presentation</vt:lpstr>
      <vt:lpstr>PowerPoint Presentation</vt:lpstr>
      <vt:lpstr>PowerPoint Presentation</vt:lpstr>
      <vt:lpstr>Information collected under SRS</vt:lpstr>
      <vt:lpstr>PowerPoint Presentation</vt:lpstr>
      <vt:lpstr>Estimation Procedure</vt:lpstr>
      <vt:lpstr>Publications</vt:lpstr>
      <vt:lpstr>Other Publications</vt:lpstr>
      <vt:lpstr>PowerPoint Presentation</vt:lpstr>
      <vt:lpstr>PowerPoint Presentation</vt:lpstr>
      <vt:lpstr>PowerPoint Presentation</vt:lpstr>
      <vt:lpstr>IMR ESTIMATES BY SEX 1990-2011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update  on  Civil Registration System, Sample Registration System &amp; Annual Health Survey</dc:title>
  <dc:creator>Ashutosh Mishra</dc:creator>
  <cp:lastModifiedBy>Andrea De Luka</cp:lastModifiedBy>
  <cp:revision>239</cp:revision>
  <cp:lastPrinted>2014-05-19T09:00:39Z</cp:lastPrinted>
  <dcterms:created xsi:type="dcterms:W3CDTF">2006-08-16T00:00:00Z</dcterms:created>
  <dcterms:modified xsi:type="dcterms:W3CDTF">2014-06-09T15:06:35Z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-774219738</vt:i4>
  </property>
  <property fmtid="{D5CDD505-2E9C-101B-9397-08002B2CF9AE}" pid="3" name="_NewReviewCycle">
    <vt:lpwstr/>
  </property>
  <property fmtid="{D5CDD505-2E9C-101B-9397-08002B2CF9AE}" pid="4" name="_EmailSubject">
    <vt:lpwstr>Help Requested- India to present at CRVS Global Summit</vt:lpwstr>
  </property>
  <property fmtid="{D5CDD505-2E9C-101B-9397-08002B2CF9AE}" pid="5" name="_AuthorEmail">
    <vt:lpwstr>chikersalj@who.int</vt:lpwstr>
  </property>
  <property fmtid="{D5CDD505-2E9C-101B-9397-08002B2CF9AE}" pid="6" name="_AuthorEmailDisplayName">
    <vt:lpwstr>CHIKERSAL, Jyotsna</vt:lpwstr>
  </property>
  <property fmtid="{D5CDD505-2E9C-101B-9397-08002B2CF9AE}" pid="7" name="_PreviousAdHocReviewCycleID">
    <vt:i4>1633202973</vt:i4>
  </property>
</Properties>
</file>