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76" r:id="rId4"/>
    <p:sldId id="277" r:id="rId5"/>
    <p:sldId id="278" r:id="rId6"/>
    <p:sldId id="279" r:id="rId7"/>
    <p:sldId id="292" r:id="rId8"/>
    <p:sldId id="280" r:id="rId9"/>
    <p:sldId id="281" r:id="rId10"/>
    <p:sldId id="282" r:id="rId11"/>
    <p:sldId id="283" r:id="rId12"/>
    <p:sldId id="284" r:id="rId13"/>
    <p:sldId id="293" r:id="rId14"/>
    <p:sldId id="295" r:id="rId15"/>
    <p:sldId id="296" r:id="rId16"/>
    <p:sldId id="297" r:id="rId17"/>
    <p:sldId id="298" r:id="rId18"/>
    <p:sldId id="299" r:id="rId19"/>
    <p:sldId id="303" r:id="rId20"/>
    <p:sldId id="305" r:id="rId21"/>
    <p:sldId id="306" r:id="rId22"/>
    <p:sldId id="308" r:id="rId23"/>
    <p:sldId id="309" r:id="rId24"/>
    <p:sldId id="310" r:id="rId25"/>
    <p:sldId id="311" r:id="rId26"/>
    <p:sldId id="262" r:id="rId27"/>
    <p:sldId id="307" r:id="rId28"/>
  </p:sldIdLst>
  <p:sldSz cx="9144000" cy="6858000" type="screen4x3"/>
  <p:notesSz cx="6797675" cy="987266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292929"/>
    <a:srgbClr val="5F5F5F"/>
    <a:srgbClr val="505150"/>
    <a:srgbClr val="7F142A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056" y="-84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6DE4F7-BB80-4241-B801-8FF48AD7A857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E5A538-E11D-4C36-B8FC-143CDF03B6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5" eaLnBrk="0" fontAlgn="base" hangingPunct="0">
              <a:spcBef>
                <a:spcPct val="0"/>
              </a:spcBef>
              <a:spcAft>
                <a:spcPct val="0"/>
              </a:spcAft>
            </a:pPr>
            <a:fld id="{CBBCEFE5-2999-4813-B897-085DFD40F837}" type="slidenum">
              <a:rPr lang="it-IT">
                <a:latin typeface="Times New Roman" pitchFamily="18" charset="0"/>
              </a:rPr>
              <a:pPr defTabSz="911225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1063"/>
            <a:ext cx="4987925" cy="4440237"/>
          </a:xfrm>
          <a:noFill/>
        </p:spPr>
        <p:txBody>
          <a:bodyPr wrap="square" lIns="92039" tIns="46019" rIns="92039" bIns="4601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La prima indagine condotta sullo sport fornisce un quadro molto chiaro sul fenomeno: solo il 2,6% della popolazione pratica sport: il 90,8% di questi sono uomini e solo l’1% ha meno di 14 anni. Siamo nella fase dello sport di pochi , praticato da “soli” uomini e prevalentemente all’aperto. Siamo ancora nella fase di esclusione dal mondo dello sport dei bambini, degli giovani, delle donne, che come si vedrà sono i settori che maggiormente contribuiranno negli anni allo sviluppo e alla diffusione della pratica sportiva.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225" eaLnBrk="0" fontAlgn="base" hangingPunct="0">
              <a:spcBef>
                <a:spcPct val="0"/>
              </a:spcBef>
              <a:spcAft>
                <a:spcPct val="0"/>
              </a:spcAft>
            </a:pPr>
            <a:fld id="{C8DB0E6D-88BE-477C-9940-7C1002DB9910}" type="slidenum">
              <a:rPr lang="it-IT">
                <a:latin typeface="Times New Roman" pitchFamily="18" charset="0"/>
              </a:rPr>
              <a:pPr defTabSz="911225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latin typeface="Times New Roman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4030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91063"/>
            <a:ext cx="4987925" cy="4440237"/>
          </a:xfrm>
          <a:noFill/>
        </p:spPr>
        <p:txBody>
          <a:bodyPr wrap="square" lIns="92039" tIns="46019" rIns="92039" bIns="4601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  <a:p>
            <a:pPr>
              <a:spcBef>
                <a:spcPct val="0"/>
              </a:spcBef>
            </a:pPr>
            <a:endParaRPr lang="it-IT" smtClean="0"/>
          </a:p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F5E3EF-127C-493B-AD22-70E4445771D8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AA4A61-30B1-49C1-913F-DD8AE58D0A3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0EAFB7-3E7A-4FBB-8960-13071CDF3E2D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F9602E-33AE-4D62-8F67-901AC4CE02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B3E121-0BA1-45F6-B41B-A580EDE0DDC7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0DF71F-5616-4F22-9B6E-C6A7974409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1275" y="387350"/>
            <a:ext cx="7413625" cy="7207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311275" y="1536700"/>
            <a:ext cx="3630613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1311275" y="3875088"/>
            <a:ext cx="3630613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5094288" y="1536700"/>
            <a:ext cx="363061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12863" y="387350"/>
            <a:ext cx="7412037" cy="7207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12863" y="1536700"/>
            <a:ext cx="36290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094288" y="1536700"/>
            <a:ext cx="363061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094288" y="3875088"/>
            <a:ext cx="363061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404FB4-DC32-4DAB-B68A-FB5B311F1232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669121-ABE8-4EE5-BF10-D4F0B375D6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622B8B-D992-4274-BF99-43F5652735B9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8857AA-758E-4A54-89E7-A61C53A902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090DBA-50BB-4457-91E6-F39F2913AFCF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B2300F-DCB2-4454-BCB0-35EA1F0885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8605C9-6549-4B40-B0F6-6B21770B822A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813273-79FD-4EAE-8989-B30A314BAE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C15C06-57ED-4130-B9AF-4C2364A0410E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81BB63-9945-4BC0-AE59-FF84F42541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0709DC-1BB6-4FC7-9000-C4B618286776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AF336D-84FB-42EF-9BF8-6E6059ECE70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59A2CC-2483-41EB-BAEB-AAD732BA8768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80A63D-7342-41FE-B0AC-36DBFBCC79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BDFB08-3744-44AB-8EE2-28A09177BEBF}" type="datetimeFigureOut">
              <a:rPr lang="it-IT"/>
              <a:pPr>
                <a:defRPr/>
              </a:pPr>
              <a:t>08/11/2013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10BCA3-57C8-480C-81B5-EE296020B1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844" name="Immagine 10" descr="marchio 2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1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4"/>
          <p:cNvSpPr txBox="1">
            <a:spLocks noChangeArrowheads="1"/>
          </p:cNvSpPr>
          <p:nvPr/>
        </p:nvSpPr>
        <p:spPr bwMode="auto">
          <a:xfrm>
            <a:off x="682625" y="1627188"/>
            <a:ext cx="75517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rgbClr val="505150"/>
                </a:solidFill>
              </a:rPr>
              <a:t>The Italian Women Safety Survey</a:t>
            </a:r>
          </a:p>
          <a:p>
            <a:endParaRPr lang="it-IT" sz="2800">
              <a:solidFill>
                <a:srgbClr val="505150"/>
              </a:solidFill>
            </a:endParaRPr>
          </a:p>
          <a:p>
            <a:endParaRPr lang="it-IT" sz="2200">
              <a:solidFill>
                <a:srgbClr val="505150"/>
              </a:solidFill>
            </a:endParaRPr>
          </a:p>
          <a:p>
            <a:r>
              <a:rPr lang="it-IT">
                <a:solidFill>
                  <a:srgbClr val="505150"/>
                </a:solidFill>
              </a:rPr>
              <a:t>Sara Demofonti (Istat)</a:t>
            </a:r>
          </a:p>
          <a:p>
            <a:endParaRPr lang="it-IT" sz="1000">
              <a:solidFill>
                <a:srgbClr val="505150"/>
              </a:solidFill>
            </a:endParaRPr>
          </a:p>
          <a:p>
            <a:r>
              <a:rPr lang="it-IT" sz="1400">
                <a:solidFill>
                  <a:srgbClr val="505150"/>
                </a:solidFill>
              </a:rPr>
              <a:t>International Seminar on Gender Statistics</a:t>
            </a:r>
          </a:p>
          <a:p>
            <a:r>
              <a:rPr lang="it-IT" sz="1400">
                <a:solidFill>
                  <a:srgbClr val="505150"/>
                </a:solidFill>
              </a:rPr>
              <a:t>12-14 November 2013</a:t>
            </a:r>
          </a:p>
        </p:txBody>
      </p:sp>
      <p:pic>
        <p:nvPicPr>
          <p:cNvPr id="1638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975" y="3576638"/>
            <a:ext cx="28670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Line 4"/>
          <p:cNvSpPr>
            <a:spLocks noChangeShapeType="1"/>
          </p:cNvSpPr>
          <p:nvPr/>
        </p:nvSpPr>
        <p:spPr bwMode="auto">
          <a:xfrm>
            <a:off x="1066800" y="11176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Line 5"/>
          <p:cNvSpPr>
            <a:spLocks noChangeShapeType="1"/>
          </p:cNvSpPr>
          <p:nvPr/>
        </p:nvSpPr>
        <p:spPr bwMode="auto">
          <a:xfrm flipV="1">
            <a:off x="0" y="1117600"/>
            <a:ext cx="1666875" cy="2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5862" name="Rectangle 6"/>
          <p:cNvSpPr>
            <a:spLocks noChangeArrowheads="1"/>
          </p:cNvSpPr>
          <p:nvPr/>
        </p:nvSpPr>
        <p:spPr bwMode="auto">
          <a:xfrm>
            <a:off x="1416050" y="1168400"/>
            <a:ext cx="757555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rgbClr val="AC0000"/>
              </a:buClr>
              <a:buFont typeface="Wingdings" pitchFamily="2" charset="2"/>
              <a:buNone/>
            </a:pPr>
            <a:endParaRPr lang="en-GB" sz="1500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258888" y="1844675"/>
            <a:ext cx="663257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87313" indent="-87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From </a:t>
            </a:r>
            <a:r>
              <a:rPr lang="en-GB" b="1" dirty="0">
                <a:latin typeface="+mn-lt"/>
              </a:rPr>
              <a:t>the less to the most serious one: </a:t>
            </a:r>
          </a:p>
          <a:p>
            <a:pPr marL="87313" indent="-87313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+mn-lt"/>
            </a:endParaRPr>
          </a:p>
          <a:p>
            <a:pPr marL="623888" lvl="1" indent="-357188" fontAlgn="auto">
              <a:spcBef>
                <a:spcPts val="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threat to be physically </a:t>
            </a:r>
            <a:r>
              <a:rPr lang="en-GB" dirty="0">
                <a:latin typeface="+mn-lt"/>
              </a:rPr>
              <a:t>hit</a:t>
            </a:r>
          </a:p>
          <a:p>
            <a:pPr marL="266700" lvl="1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it-IT" dirty="0">
              <a:latin typeface="+mn-lt"/>
            </a:endParaRPr>
          </a:p>
          <a:p>
            <a:pPr marL="623888" lvl="1" indent="-357188" fontAlgn="auto">
              <a:spcBef>
                <a:spcPts val="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to be pushed, </a:t>
            </a:r>
            <a:r>
              <a:rPr lang="en-GB" dirty="0">
                <a:latin typeface="+mn-lt"/>
              </a:rPr>
              <a:t>grabbed</a:t>
            </a:r>
          </a:p>
          <a:p>
            <a:pPr marL="266700" lvl="1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it-IT" dirty="0">
              <a:latin typeface="+mn-lt"/>
            </a:endParaRPr>
          </a:p>
          <a:p>
            <a:pPr marL="623888" lvl="1" indent="-357188" fontAlgn="auto">
              <a:spcBef>
                <a:spcPts val="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to be yanked or knocked with an </a:t>
            </a:r>
            <a:r>
              <a:rPr lang="en-GB" dirty="0">
                <a:latin typeface="+mn-lt"/>
              </a:rPr>
              <a:t>object</a:t>
            </a:r>
          </a:p>
          <a:p>
            <a:pPr marL="266700" lvl="1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it-IT" dirty="0">
              <a:latin typeface="+mn-lt"/>
            </a:endParaRPr>
          </a:p>
          <a:p>
            <a:pPr marL="623888" lvl="1" indent="-357188" fontAlgn="auto">
              <a:spcBef>
                <a:spcPts val="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to be slapped, kicked, punched </a:t>
            </a:r>
            <a:r>
              <a:rPr lang="en-GB" dirty="0">
                <a:latin typeface="+mn-lt"/>
              </a:rPr>
              <a:t>or </a:t>
            </a:r>
            <a:r>
              <a:rPr lang="en-GB" dirty="0">
                <a:latin typeface="+mn-lt"/>
              </a:rPr>
              <a:t>	</a:t>
            </a:r>
            <a:r>
              <a:rPr lang="en-GB" dirty="0">
                <a:latin typeface="+mn-lt"/>
              </a:rPr>
              <a:t>bitten</a:t>
            </a:r>
          </a:p>
          <a:p>
            <a:pPr marL="266700" lvl="1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it-IT" dirty="0">
              <a:latin typeface="+mn-lt"/>
            </a:endParaRPr>
          </a:p>
          <a:p>
            <a:pPr marL="623888" lvl="1" indent="-357188" fontAlgn="auto">
              <a:spcBef>
                <a:spcPts val="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attempted strangulation, </a:t>
            </a:r>
            <a:r>
              <a:rPr lang="en-GB" dirty="0">
                <a:latin typeface="+mn-lt"/>
              </a:rPr>
              <a:t>attempted </a:t>
            </a:r>
            <a:r>
              <a:rPr lang="en-GB" dirty="0">
                <a:latin typeface="+mn-lt"/>
              </a:rPr>
              <a:t>choking</a:t>
            </a:r>
            <a:r>
              <a:rPr lang="en-GB" dirty="0">
                <a:latin typeface="+mn-lt"/>
              </a:rPr>
              <a:t>, burning</a:t>
            </a:r>
          </a:p>
          <a:p>
            <a:pPr marL="266700" lvl="1" fontAlgn="auto">
              <a:spcBef>
                <a:spcPts val="0"/>
              </a:spcBef>
              <a:spcAft>
                <a:spcPts val="0"/>
              </a:spcAft>
              <a:buSzPct val="90000"/>
              <a:defRPr/>
            </a:pPr>
            <a:endParaRPr lang="it-IT" dirty="0">
              <a:latin typeface="+mn-lt"/>
            </a:endParaRPr>
          </a:p>
          <a:p>
            <a:pPr marL="623888" lvl="1" indent="-357188" fontAlgn="auto">
              <a:spcBef>
                <a:spcPts val="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threats with weapons</a:t>
            </a:r>
            <a:endParaRPr lang="it-IT" b="1" dirty="0">
              <a:latin typeface="+mn-lt"/>
            </a:endParaRPr>
          </a:p>
        </p:txBody>
      </p:sp>
      <p:sp>
        <p:nvSpPr>
          <p:cNvPr id="25605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25606" name="CasellaDiTesto 8"/>
          <p:cNvSpPr txBox="1">
            <a:spLocks noChangeArrowheads="1"/>
          </p:cNvSpPr>
          <p:nvPr/>
        </p:nvSpPr>
        <p:spPr bwMode="auto">
          <a:xfrm>
            <a:off x="766763" y="5572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EXAMPLE: PHYSICAL VIOLENCE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313" y="1250950"/>
            <a:ext cx="7413625" cy="4956175"/>
          </a:xfrm>
        </p:spPr>
        <p:txBody>
          <a:bodyPr/>
          <a:lstStyle/>
          <a:p>
            <a:pPr marL="534988" lvl="1" indent="-355600" fontAlgn="auto">
              <a:spcAft>
                <a:spcPts val="0"/>
              </a:spcAft>
              <a:buFontTx/>
              <a:buAutoNum type="arabicPeriod" startAt="4"/>
              <a:defRPr/>
            </a:pPr>
            <a:r>
              <a:rPr lang="en-GB" sz="1800" b="1" dirty="0" smtClean="0"/>
              <a:t>Don’t be afraid to ask women about their experience of violence </a:t>
            </a:r>
          </a:p>
          <a:p>
            <a:pPr marL="534988" lvl="1" indent="-355600" fontAlgn="auto">
              <a:spcAft>
                <a:spcPts val="0"/>
              </a:spcAft>
              <a:buFontTx/>
              <a:buAutoNum type="arabicPeriod" startAt="4"/>
              <a:defRPr/>
            </a:pPr>
            <a:endParaRPr lang="en-GB" sz="1800" b="1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/>
              <a:t>Different screening on partners and former </a:t>
            </a:r>
            <a:r>
              <a:rPr lang="en-GB" sz="1800" dirty="0" smtClean="0"/>
              <a:t>partners </a:t>
            </a:r>
            <a:r>
              <a:rPr lang="en-GB" sz="1800" dirty="0"/>
              <a:t>are very </a:t>
            </a:r>
            <a:r>
              <a:rPr lang="en-GB" sz="1800" dirty="0" smtClean="0"/>
              <a:t>important</a:t>
            </a:r>
            <a:r>
              <a:rPr lang="en-GB" sz="1800" dirty="0"/>
              <a:t>.</a:t>
            </a:r>
            <a:r>
              <a:rPr lang="en-GB" sz="1800" dirty="0" smtClean="0"/>
              <a:t> The partner’s </a:t>
            </a:r>
            <a:r>
              <a:rPr lang="en-GB" sz="1800" dirty="0"/>
              <a:t>violence rates </a:t>
            </a:r>
            <a:r>
              <a:rPr lang="en-GB" sz="1800" dirty="0" smtClean="0"/>
              <a:t>is increasing</a:t>
            </a:r>
            <a:endParaRPr lang="en-GB" sz="1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1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/>
              <a:t>Don’t hesitate in asking sensitive form of violence, sometimes the interview represents the only occasion to speak of </a:t>
            </a:r>
            <a:r>
              <a:rPr lang="en-GB" sz="1800" dirty="0" smtClean="0"/>
              <a:t>violence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1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1800" dirty="0" smtClean="0"/>
          </a:p>
          <a:p>
            <a:pPr marL="733425" lvl="2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/>
              <a:t>33% of women spoke of suffered partner violence for the first time with the interviewers, 45,2% in case of current partner </a:t>
            </a:r>
            <a:r>
              <a:rPr lang="en-GB" sz="1800" dirty="0" smtClean="0"/>
              <a:t>violence</a:t>
            </a:r>
          </a:p>
          <a:p>
            <a:pPr marL="447675" lvl="2" indent="0" fontAlgn="auto">
              <a:spcAft>
                <a:spcPts val="0"/>
              </a:spcAft>
              <a:buFont typeface="Arial"/>
              <a:buNone/>
              <a:defRPr/>
            </a:pPr>
            <a:endParaRPr lang="en-GB" sz="1800" dirty="0"/>
          </a:p>
          <a:p>
            <a:pPr marL="733425" lvl="2" indent="-2857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sz="1800" dirty="0"/>
              <a:t> Women availability during the interview was mostly very good </a:t>
            </a:r>
            <a:r>
              <a:rPr lang="en-GB" sz="1800" dirty="0" smtClean="0"/>
              <a:t>(52,7%) </a:t>
            </a:r>
            <a:r>
              <a:rPr lang="en-GB" sz="1800" dirty="0"/>
              <a:t>and enough </a:t>
            </a:r>
            <a:r>
              <a:rPr lang="en-GB" sz="1800" dirty="0" smtClean="0"/>
              <a:t>good (31,6%)</a:t>
            </a:r>
            <a:endParaRPr lang="en-GB" sz="1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2000" dirty="0">
              <a:solidFill>
                <a:srgbClr val="003399"/>
              </a:solidFill>
            </a:endParaRPr>
          </a:p>
          <a:p>
            <a:pPr marL="534988" lvl="1" indent="-355600" fontAlgn="auto">
              <a:spcAft>
                <a:spcPts val="0"/>
              </a:spcAft>
              <a:buFontTx/>
              <a:buAutoNum type="arabicPeriod" startAt="4"/>
              <a:defRPr/>
            </a:pPr>
            <a:endParaRPr lang="it-IT" sz="1800" dirty="0" smtClean="0"/>
          </a:p>
        </p:txBody>
      </p:sp>
      <p:sp>
        <p:nvSpPr>
          <p:cNvPr id="27650" name="CasellaDiTesto 5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27651" name="CasellaDiTesto 7"/>
          <p:cNvSpPr txBox="1">
            <a:spLocks noChangeArrowheads="1"/>
          </p:cNvSpPr>
          <p:nvPr/>
        </p:nvSpPr>
        <p:spPr bwMode="auto">
          <a:xfrm>
            <a:off x="766763" y="557213"/>
            <a:ext cx="427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HOW TO COLLECT DATA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>
            <a:off x="1066800" y="1117600"/>
            <a:ext cx="807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Line 5"/>
          <p:cNvSpPr>
            <a:spLocks noChangeShapeType="1"/>
          </p:cNvSpPr>
          <p:nvPr/>
        </p:nvSpPr>
        <p:spPr bwMode="auto">
          <a:xfrm flipV="1">
            <a:off x="0" y="1117600"/>
            <a:ext cx="1666875" cy="2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7910" name="Rectangle 6"/>
          <p:cNvSpPr>
            <a:spLocks noChangeArrowheads="1"/>
          </p:cNvSpPr>
          <p:nvPr/>
        </p:nvSpPr>
        <p:spPr bwMode="auto">
          <a:xfrm>
            <a:off x="1416050" y="1168400"/>
            <a:ext cx="757555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spcBef>
                <a:spcPct val="20000"/>
              </a:spcBef>
              <a:buClr>
                <a:srgbClr val="AC0000"/>
              </a:buClr>
              <a:buFont typeface="Wingdings" pitchFamily="2" charset="2"/>
              <a:buNone/>
            </a:pPr>
            <a:endParaRPr lang="en-GB" sz="1500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858838" y="1454150"/>
            <a:ext cx="7416800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63538" indent="-363538" fontAlgn="auto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</a:rPr>
              <a:t> </a:t>
            </a:r>
            <a:r>
              <a:rPr lang="en-GB" dirty="0">
                <a:latin typeface="+mn-lt"/>
              </a:rPr>
              <a:t>rape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en-GB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en-GB" sz="1000" dirty="0">
              <a:latin typeface="+mn-lt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other form of rape (anal or oral penetration)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>
                <a:latin typeface="+mn-lt"/>
              </a:rPr>
              <a:t> </a:t>
            </a:r>
            <a:r>
              <a:rPr lang="en-GB" i="1" dirty="0">
                <a:latin typeface="+mn-lt"/>
              </a:rPr>
              <a:t>     (</a:t>
            </a:r>
            <a:r>
              <a:rPr lang="en-GB" i="1" dirty="0">
                <a:latin typeface="+mn-lt"/>
              </a:rPr>
              <a:t>only if no at rape question</a:t>
            </a:r>
            <a:r>
              <a:rPr lang="en-GB" i="1" dirty="0">
                <a:latin typeface="+mn-lt"/>
              </a:rPr>
              <a:t>)</a:t>
            </a:r>
            <a:endParaRPr lang="en-GB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00" dirty="0">
              <a:latin typeface="+mn-lt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 attempted </a:t>
            </a:r>
            <a:r>
              <a:rPr lang="en-GB" dirty="0">
                <a:latin typeface="+mn-lt"/>
              </a:rPr>
              <a:t>rape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it-IT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it-IT" sz="1000" dirty="0">
              <a:latin typeface="+mn-lt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 sexual intercourses with </a:t>
            </a:r>
            <a:r>
              <a:rPr lang="en-GB" dirty="0">
                <a:latin typeface="+mn-lt"/>
              </a:rPr>
              <a:t>other persons outside the partnership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it-IT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it-IT" sz="1000" dirty="0">
              <a:latin typeface="+mn-lt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 undesired sexual intercourses, </a:t>
            </a:r>
            <a:r>
              <a:rPr lang="en-GB" dirty="0">
                <a:latin typeface="+mn-lt"/>
              </a:rPr>
              <a:t>suffered for </a:t>
            </a:r>
            <a:r>
              <a:rPr lang="en-GB" dirty="0">
                <a:latin typeface="+mn-lt"/>
              </a:rPr>
              <a:t>fear of </a:t>
            </a:r>
            <a:r>
              <a:rPr lang="en-GB" dirty="0">
                <a:latin typeface="+mn-lt"/>
              </a:rPr>
              <a:t>consequences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endParaRPr lang="it-IT" dirty="0">
              <a:latin typeface="+mn-lt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 degrading and humiliating sexual activities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 </a:t>
            </a:r>
            <a:r>
              <a:rPr lang="en-GB" dirty="0">
                <a:latin typeface="+mn-lt"/>
              </a:rPr>
              <a:t>      </a:t>
            </a:r>
            <a:r>
              <a:rPr lang="en-GB" i="1" dirty="0">
                <a:latin typeface="+mn-lt"/>
              </a:rPr>
              <a:t>(</a:t>
            </a:r>
            <a:r>
              <a:rPr lang="en-GB" i="1" dirty="0">
                <a:latin typeface="+mn-lt"/>
              </a:rPr>
              <a:t>only for </a:t>
            </a:r>
            <a:r>
              <a:rPr lang="en-GB" i="1" dirty="0">
                <a:latin typeface="+mn-lt"/>
              </a:rPr>
              <a:t>partner’s </a:t>
            </a:r>
            <a:r>
              <a:rPr lang="en-GB" i="1" dirty="0">
                <a:latin typeface="+mn-lt"/>
              </a:rPr>
              <a:t>violence</a:t>
            </a:r>
            <a:r>
              <a:rPr lang="en-GB" i="1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i="1" dirty="0">
              <a:latin typeface="+mn-lt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 other sexual violence forms not </a:t>
            </a:r>
            <a:r>
              <a:rPr lang="en-GB" dirty="0">
                <a:latin typeface="+mn-lt"/>
              </a:rPr>
              <a:t>included </a:t>
            </a:r>
            <a:r>
              <a:rPr lang="en-GB" dirty="0">
                <a:latin typeface="+mn-lt"/>
              </a:rPr>
              <a:t>before</a:t>
            </a:r>
            <a:endParaRPr lang="it-IT" dirty="0">
              <a:latin typeface="+mn-lt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it-IT" sz="3200" dirty="0">
              <a:latin typeface="+mn-lt"/>
            </a:endParaRPr>
          </a:p>
        </p:txBody>
      </p:sp>
      <p:sp>
        <p:nvSpPr>
          <p:cNvPr id="28677" name="Oval 11"/>
          <p:cNvSpPr>
            <a:spLocks noChangeArrowheads="1"/>
          </p:cNvSpPr>
          <p:nvPr/>
        </p:nvSpPr>
        <p:spPr bwMode="auto">
          <a:xfrm>
            <a:off x="766763" y="3670300"/>
            <a:ext cx="7212012" cy="1611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78" name="CasellaDiTesto 7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28679" name="CasellaDiTesto 9"/>
          <p:cNvSpPr txBox="1">
            <a:spLocks noChangeArrowheads="1"/>
          </p:cNvSpPr>
          <p:nvPr/>
        </p:nvSpPr>
        <p:spPr bwMode="auto">
          <a:xfrm>
            <a:off x="766763" y="5572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EXAMPLE: SEXUAL VIOLENCE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525588"/>
            <a:ext cx="7573962" cy="452596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800" b="1" dirty="0" smtClean="0"/>
              <a:t>5. Pay attention to graduate items and to the sequence of sections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sz="1800" b="1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Ask </a:t>
            </a:r>
            <a:r>
              <a:rPr lang="en-GB" sz="1800" dirty="0"/>
              <a:t>gradually about violence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sz="1800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sz="1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Ask </a:t>
            </a:r>
            <a:r>
              <a:rPr lang="en-GB" sz="1800" dirty="0"/>
              <a:t>questions on </a:t>
            </a:r>
            <a:r>
              <a:rPr lang="en-GB" sz="1800" dirty="0" smtClean="0"/>
              <a:t>every </a:t>
            </a:r>
            <a:r>
              <a:rPr lang="en-GB" sz="1800" dirty="0"/>
              <a:t>day life, leisure time, social networks, health, before those on violence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1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GB" sz="18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Insert </a:t>
            </a:r>
            <a:r>
              <a:rPr lang="en-GB" sz="1800" dirty="0"/>
              <a:t>the questions on violence from the partner in the section on the partner’s characteristics, after having asked about the relationship and the psychological </a:t>
            </a:r>
            <a:r>
              <a:rPr lang="en-GB" sz="1800" dirty="0" smtClean="0"/>
              <a:t>violence</a:t>
            </a:r>
            <a:endParaRPr lang="en-GB" dirty="0" smtClean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dirty="0" smtClean="0"/>
          </a:p>
        </p:txBody>
      </p:sp>
      <p:sp>
        <p:nvSpPr>
          <p:cNvPr id="30722" name="CasellaDiTesto 5"/>
          <p:cNvSpPr txBox="1">
            <a:spLocks noChangeArrowheads="1"/>
          </p:cNvSpPr>
          <p:nvPr/>
        </p:nvSpPr>
        <p:spPr bwMode="auto">
          <a:xfrm>
            <a:off x="766763" y="557213"/>
            <a:ext cx="427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HOW TO COLLECT DATA</a:t>
            </a:r>
          </a:p>
        </p:txBody>
      </p:sp>
      <p:sp>
        <p:nvSpPr>
          <p:cNvPr id="30723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220788"/>
            <a:ext cx="7620000" cy="5022850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AutoNum type="arabicPeriod" startAt="6"/>
              <a:defRPr/>
            </a:pPr>
            <a:r>
              <a:rPr lang="en-GB" sz="1800" b="1" dirty="0" smtClean="0">
                <a:latin typeface="+mj-lt"/>
              </a:rPr>
              <a:t>Pay attention to women safety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1800" b="1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latin typeface="+mj-lt"/>
              </a:rPr>
              <a:t>C</a:t>
            </a:r>
            <a:r>
              <a:rPr lang="en-GB" sz="1800" dirty="0" smtClean="0">
                <a:latin typeface="+mj-lt"/>
              </a:rPr>
              <a:t>hoose the right methodology</a:t>
            </a:r>
          </a:p>
          <a:p>
            <a:pPr marL="858838" lvl="1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GB" sz="1800" dirty="0" smtClean="0">
                <a:latin typeface="+mj-lt"/>
              </a:rPr>
              <a:t>The telephone technique as a guarantee for anonymity, higher privacy, possibility to interrupt the telephone call in every moment, possibility to take another appointment </a:t>
            </a:r>
            <a:r>
              <a:rPr lang="en-GB" sz="1800" dirty="0">
                <a:latin typeface="+mj-lt"/>
              </a:rPr>
              <a:t>easily </a:t>
            </a:r>
            <a:endParaRPr lang="en-GB" sz="18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+mj-lt"/>
              </a:rPr>
              <a:t>Find the best time for her</a:t>
            </a:r>
          </a:p>
          <a:p>
            <a:pPr marL="1144588" lvl="1"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1800" dirty="0" smtClean="0">
                <a:latin typeface="+mj-lt"/>
              </a:rPr>
              <a:t>It’s important to interview the woman when she is alone at home (no partner in the house)</a:t>
            </a:r>
          </a:p>
          <a:p>
            <a:pPr marL="1144588" lvl="1"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1800" dirty="0" smtClean="0">
                <a:latin typeface="+mj-lt"/>
              </a:rPr>
              <a:t>Large timetable (9 a.m. - 9 p.m.) </a:t>
            </a:r>
          </a:p>
          <a:p>
            <a:pPr marL="1144588" lvl="1"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1800" dirty="0" smtClean="0">
                <a:latin typeface="+mj-lt"/>
              </a:rPr>
              <a:t>Possibility to be reached to a mobile phone </a:t>
            </a:r>
          </a:p>
          <a:p>
            <a:pPr marL="1144588" lvl="1"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1800" dirty="0" smtClean="0">
                <a:latin typeface="+mj-lt"/>
              </a:rPr>
              <a:t>Call back and take an appointment</a:t>
            </a:r>
          </a:p>
          <a:p>
            <a:pPr marL="1144588"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+mj-lt"/>
              </a:rPr>
              <a:t>Give assurance about privacy issues/anonymity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+mj-lt"/>
              </a:rPr>
              <a:t>Create a good climate of confidence and faith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>
              <a:latin typeface="+mj-lt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+mj-lt"/>
              </a:rPr>
              <a:t>Provide </a:t>
            </a:r>
            <a:r>
              <a:rPr lang="en-GB" sz="1800" dirty="0">
                <a:latin typeface="+mj-lt"/>
              </a:rPr>
              <a:t>a </a:t>
            </a:r>
            <a:r>
              <a:rPr lang="en-GB" sz="1800" dirty="0" smtClean="0">
                <a:latin typeface="+mj-lt"/>
              </a:rPr>
              <a:t>dedicated toll free number</a:t>
            </a:r>
          </a:p>
        </p:txBody>
      </p:sp>
      <p:sp>
        <p:nvSpPr>
          <p:cNvPr id="31746" name="CasellaDiTesto 4"/>
          <p:cNvSpPr txBox="1">
            <a:spLocks noChangeArrowheads="1"/>
          </p:cNvSpPr>
          <p:nvPr/>
        </p:nvSpPr>
        <p:spPr bwMode="auto">
          <a:xfrm>
            <a:off x="766763" y="5572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HOW TO COLLECT DATA</a:t>
            </a:r>
          </a:p>
        </p:txBody>
      </p:sp>
      <p:sp>
        <p:nvSpPr>
          <p:cNvPr id="31747" name="CasellaDiTesto 5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1423988"/>
            <a:ext cx="7678737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 startAt="7"/>
            </a:pPr>
            <a:r>
              <a:rPr lang="en-GB" sz="1800" b="1" smtClean="0"/>
              <a:t>Pay attention to emotional trauma</a:t>
            </a:r>
          </a:p>
          <a:p>
            <a:pPr>
              <a:buFont typeface="Wingdings" pitchFamily="2" charset="2"/>
              <a:buNone/>
            </a:pPr>
            <a:endParaRPr lang="en-GB" sz="1800" smtClean="0"/>
          </a:p>
          <a:p>
            <a:pPr lvl="1">
              <a:buFont typeface="Arial" charset="0"/>
              <a:buChar char="•"/>
            </a:pPr>
            <a:r>
              <a:rPr lang="en-GB" sz="1800" smtClean="0"/>
              <a:t>Address women to shelters</a:t>
            </a:r>
          </a:p>
          <a:p>
            <a:pPr lvl="1">
              <a:buFont typeface="Arial" charset="0"/>
              <a:buChar char="•"/>
            </a:pPr>
            <a:endParaRPr lang="en-GB" sz="1800" smtClean="0"/>
          </a:p>
          <a:p>
            <a:pPr lvl="1">
              <a:buFont typeface="Arial" charset="0"/>
              <a:buChar char="•"/>
            </a:pPr>
            <a:r>
              <a:rPr lang="en-GB" sz="1800" smtClean="0"/>
              <a:t>Female interviewers well recruited and well trained: supportive, not counsellor </a:t>
            </a:r>
          </a:p>
          <a:p>
            <a:pPr lvl="2"/>
            <a:endParaRPr lang="en-GB" sz="1800" smtClean="0"/>
          </a:p>
          <a:p>
            <a:pPr lvl="1">
              <a:buFont typeface="Arial" charset="0"/>
              <a:buChar char="•"/>
            </a:pPr>
            <a:r>
              <a:rPr lang="en-GB" sz="1800" smtClean="0"/>
              <a:t>Multidisciplinary approach of the research team</a:t>
            </a:r>
          </a:p>
          <a:p>
            <a:pPr lvl="2"/>
            <a:r>
              <a:rPr lang="en-GB" sz="1800" smtClean="0"/>
              <a:t>Psychologist </a:t>
            </a:r>
          </a:p>
          <a:p>
            <a:pPr lvl="2"/>
            <a:r>
              <a:rPr lang="en-GB" sz="1800" smtClean="0"/>
              <a:t>Sociologist</a:t>
            </a:r>
          </a:p>
          <a:p>
            <a:pPr lvl="2"/>
            <a:r>
              <a:rPr lang="en-GB" sz="1800" smtClean="0"/>
              <a:t>Statisticians</a:t>
            </a:r>
          </a:p>
          <a:p>
            <a:pPr lvl="2"/>
            <a:r>
              <a:rPr lang="en-GB" sz="1800" smtClean="0"/>
              <a:t>Economist of organization</a:t>
            </a:r>
          </a:p>
        </p:txBody>
      </p:sp>
      <p:sp>
        <p:nvSpPr>
          <p:cNvPr id="32770" name="CasellaDiTesto 5"/>
          <p:cNvSpPr txBox="1">
            <a:spLocks noChangeArrowheads="1"/>
          </p:cNvSpPr>
          <p:nvPr/>
        </p:nvSpPr>
        <p:spPr bwMode="auto">
          <a:xfrm>
            <a:off x="735013" y="6080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HOW TO COLLECT DATA</a:t>
            </a:r>
          </a:p>
        </p:txBody>
      </p:sp>
      <p:sp>
        <p:nvSpPr>
          <p:cNvPr id="32771" name="CasellaDiTesto 7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1490663"/>
            <a:ext cx="7508875" cy="4687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95350" lvl="1" indent="-530225">
              <a:buSzPct val="90000"/>
              <a:buFont typeface="Arial" charset="0"/>
              <a:buChar char="•"/>
            </a:pPr>
            <a:r>
              <a:rPr lang="en-AU" sz="1800" smtClean="0"/>
              <a:t>Female</a:t>
            </a:r>
            <a:endParaRPr lang="en-AU" sz="1000" smtClean="0"/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AU" sz="1800" smtClean="0"/>
              <a:t>Minimum 24 years old</a:t>
            </a:r>
            <a:endParaRPr lang="en-AU" sz="1000" smtClean="0"/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AU" sz="1800" smtClean="0"/>
              <a:t>Able to discuss issues related to violence against women</a:t>
            </a:r>
            <a:endParaRPr lang="en-AU" sz="1000" smtClean="0"/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AU" sz="1800" smtClean="0"/>
              <a:t>Sensitive and mature</a:t>
            </a:r>
            <a:endParaRPr lang="en-AU" sz="1000" smtClean="0"/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AU" sz="1800" smtClean="0"/>
              <a:t>With a professional experience in CATI surveys as well as in dealing with cases of violence</a:t>
            </a:r>
            <a:endParaRPr lang="en-AU" sz="1000" smtClean="0"/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AU" sz="1800" smtClean="0"/>
              <a:t>Prior experience in handling similar sensitive research studies</a:t>
            </a:r>
            <a:endParaRPr lang="en-AU" sz="1000" smtClean="0"/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GB" sz="1800" smtClean="0"/>
              <a:t>Listening skills, empathy, no counselling</a:t>
            </a:r>
            <a:endParaRPr lang="en-GB" sz="1000" smtClean="0"/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GB" sz="1800" smtClean="0"/>
              <a:t>Probing, no judgment</a:t>
            </a:r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GB" sz="1800" smtClean="0"/>
              <a:t>Warm tone of voice that helps creating a positive climate</a:t>
            </a:r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GB" sz="1800" smtClean="0"/>
              <a:t>Capacity to keep adequate detachment</a:t>
            </a:r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en-GB" sz="1800" smtClean="0"/>
              <a:t>Skills to elaborate own emotions and to handle unexpected situations</a:t>
            </a:r>
          </a:p>
          <a:p>
            <a:pPr marL="895350" lvl="1" indent="-530225">
              <a:buSzPct val="90000"/>
              <a:buFont typeface="Arial" charset="0"/>
              <a:buChar char="•"/>
            </a:pPr>
            <a:r>
              <a:rPr lang="it-IT" sz="1800" smtClean="0"/>
              <a:t>Motivation</a:t>
            </a:r>
          </a:p>
        </p:txBody>
      </p:sp>
      <p:sp>
        <p:nvSpPr>
          <p:cNvPr id="33794" name="CasellaDiTesto 3"/>
          <p:cNvSpPr txBox="1">
            <a:spLocks noChangeArrowheads="1"/>
          </p:cNvSpPr>
          <p:nvPr/>
        </p:nvSpPr>
        <p:spPr bwMode="auto">
          <a:xfrm>
            <a:off x="766763" y="5572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INTERVIEWERS’ CHARACTERISTICS</a:t>
            </a:r>
          </a:p>
        </p:txBody>
      </p:sp>
      <p:sp>
        <p:nvSpPr>
          <p:cNvPr id="33795" name="CasellaDiTesto 5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842963" y="1530350"/>
          <a:ext cx="7077075" cy="4648200"/>
        </p:xfrm>
        <a:graphic>
          <a:graphicData uri="http://schemas.openxmlformats.org/presentationml/2006/ole">
            <p:oleObj spid="_x0000_s1042" name="Foglio di lavoro" r:id="rId3" imgW="9115349" imgH="6772351" progId="Excel.Sheet.8">
              <p:embed/>
            </p:oleObj>
          </a:graphicData>
        </a:graphic>
      </p:graphicFrame>
      <p:sp>
        <p:nvSpPr>
          <p:cNvPr id="1043" name="CasellaDiTesto 3"/>
          <p:cNvSpPr txBox="1">
            <a:spLocks noChangeArrowheads="1"/>
          </p:cNvSpPr>
          <p:nvPr/>
        </p:nvSpPr>
        <p:spPr bwMode="auto">
          <a:xfrm>
            <a:off x="735013" y="6080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INTERVIEWERS’ RECRUITMENT</a:t>
            </a:r>
          </a:p>
        </p:txBody>
      </p:sp>
      <p:sp>
        <p:nvSpPr>
          <p:cNvPr id="1044" name="CasellaDiTesto 5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5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838200" y="1125538"/>
          <a:ext cx="7302500" cy="5040312"/>
        </p:xfrm>
        <a:graphic>
          <a:graphicData uri="http://schemas.openxmlformats.org/presentationml/2006/ole">
            <p:oleObj spid="_x0000_s2065" name="Foglio di lavoro" r:id="rId3" imgW="9963302" imgH="7182002" progId="Excel.Sheet.8">
              <p:embed/>
            </p:oleObj>
          </a:graphicData>
        </a:graphic>
      </p:graphicFrame>
      <p:sp>
        <p:nvSpPr>
          <p:cNvPr id="2066" name="CasellaDiTesto 4"/>
          <p:cNvSpPr txBox="1">
            <a:spLocks noChangeArrowheads="1"/>
          </p:cNvSpPr>
          <p:nvPr/>
        </p:nvSpPr>
        <p:spPr bwMode="auto">
          <a:xfrm>
            <a:off x="735013" y="6080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INTERVIEWERS’ RECRUITMENT</a:t>
            </a:r>
          </a:p>
        </p:txBody>
      </p:sp>
      <p:sp>
        <p:nvSpPr>
          <p:cNvPr id="2067" name="CasellaDiTesto 5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54063" y="1322388"/>
            <a:ext cx="7489825" cy="482441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it-IT" sz="1800" b="1" dirty="0"/>
              <a:t>T</a:t>
            </a:r>
            <a:r>
              <a:rPr lang="it-IT" sz="1800" b="1" dirty="0" smtClean="0"/>
              <a:t>raining</a:t>
            </a:r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it-IT" sz="1800" dirty="0" err="1" smtClean="0"/>
              <a:t>theoretical</a:t>
            </a:r>
            <a:r>
              <a:rPr lang="it-IT" sz="1800" dirty="0" smtClean="0"/>
              <a:t> briefing</a:t>
            </a:r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it-IT" sz="1800" dirty="0" err="1" smtClean="0"/>
              <a:t>practical</a:t>
            </a:r>
            <a:r>
              <a:rPr lang="it-IT" sz="1800" dirty="0" smtClean="0"/>
              <a:t> </a:t>
            </a:r>
            <a:r>
              <a:rPr lang="it-IT" sz="1800" dirty="0" err="1" smtClean="0"/>
              <a:t>exercitations</a:t>
            </a:r>
            <a:endParaRPr lang="it-IT" sz="1800" dirty="0" smtClean="0"/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it-IT" sz="1800" dirty="0" err="1" smtClean="0"/>
              <a:t>technical</a:t>
            </a:r>
            <a:r>
              <a:rPr lang="it-IT" sz="1800" dirty="0" smtClean="0"/>
              <a:t> briefing</a:t>
            </a:r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it-IT" sz="1800" dirty="0" err="1" smtClean="0"/>
              <a:t>apprenticeship</a:t>
            </a:r>
            <a:endParaRPr lang="it-IT" sz="1800" dirty="0" smtClean="0"/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it-IT" sz="1800" dirty="0" err="1" smtClean="0"/>
              <a:t>supported</a:t>
            </a:r>
            <a:r>
              <a:rPr lang="it-IT" sz="1800" dirty="0" smtClean="0"/>
              <a:t> trial </a:t>
            </a:r>
            <a:r>
              <a:rPr lang="en-GB" sz="1800" dirty="0" smtClean="0"/>
              <a:t>period</a:t>
            </a:r>
          </a:p>
          <a:p>
            <a:pPr marL="0" indent="0" fontAlgn="auto">
              <a:spcAft>
                <a:spcPts val="0"/>
              </a:spcAft>
              <a:buSzPct val="90000"/>
              <a:buFont typeface="Arial"/>
              <a:buNone/>
              <a:defRPr/>
            </a:pPr>
            <a:endParaRPr lang="it-IT" sz="1800" dirty="0" smtClean="0"/>
          </a:p>
          <a:p>
            <a:pPr marL="0" indent="0" fontAlgn="auto">
              <a:spcAft>
                <a:spcPts val="0"/>
              </a:spcAft>
              <a:buSzPct val="90000"/>
              <a:buFont typeface="Arial"/>
              <a:buNone/>
              <a:defRPr/>
            </a:pPr>
            <a:endParaRPr lang="it-IT" sz="1800" dirty="0" smtClean="0"/>
          </a:p>
          <a:p>
            <a:pPr marL="0" indent="0" fontAlgn="auto">
              <a:spcAft>
                <a:spcPts val="0"/>
              </a:spcAft>
              <a:buSzPct val="90000"/>
              <a:buFont typeface="Arial"/>
              <a:buNone/>
              <a:defRPr/>
            </a:pPr>
            <a:r>
              <a:rPr lang="en-US" sz="1800" b="1" dirty="0" smtClean="0"/>
              <a:t>Methodology</a:t>
            </a:r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800" dirty="0" smtClean="0"/>
              <a:t>lectures</a:t>
            </a:r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800" dirty="0" smtClean="0"/>
              <a:t>exercises</a:t>
            </a:r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800" dirty="0" smtClean="0"/>
              <a:t>brainstorming and group discussion</a:t>
            </a:r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800" dirty="0" smtClean="0"/>
              <a:t>audiovisual and video </a:t>
            </a:r>
          </a:p>
          <a:p>
            <a:pPr fontAlgn="auto">
              <a:spcAft>
                <a:spcPts val="0"/>
              </a:spcAft>
              <a:buSzPct val="90000"/>
              <a:buFont typeface="Arial" pitchFamily="34" charset="0"/>
              <a:buChar char="•"/>
              <a:defRPr/>
            </a:pPr>
            <a:r>
              <a:rPr lang="en-US" sz="1800" dirty="0" smtClean="0"/>
              <a:t>role-playings</a:t>
            </a:r>
          </a:p>
        </p:txBody>
      </p:sp>
      <p:sp>
        <p:nvSpPr>
          <p:cNvPr id="38914" name="CasellaDiTesto 3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38915" name="CasellaDiTesto 5"/>
          <p:cNvSpPr txBox="1">
            <a:spLocks noChangeArrowheads="1"/>
          </p:cNvSpPr>
          <p:nvPr/>
        </p:nvSpPr>
        <p:spPr bwMode="auto">
          <a:xfrm>
            <a:off x="735013" y="6080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INTERVIEWERS’ TRAINING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019175"/>
            <a:ext cx="8229600" cy="52149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6400" indent="-381000">
              <a:lnSpc>
                <a:spcPct val="80000"/>
              </a:lnSpc>
            </a:pPr>
            <a:r>
              <a:rPr lang="en-GB" sz="1800" smtClean="0"/>
              <a:t>The first in Italy in 2006</a:t>
            </a:r>
          </a:p>
          <a:p>
            <a:pPr marL="406400" indent="-381000">
              <a:lnSpc>
                <a:spcPct val="80000"/>
              </a:lnSpc>
            </a:pPr>
            <a:endParaRPr lang="en-GB" sz="1400" smtClean="0"/>
          </a:p>
          <a:p>
            <a:pPr marL="406400" indent="-381000">
              <a:lnSpc>
                <a:spcPct val="80000"/>
              </a:lnSpc>
            </a:pPr>
            <a:r>
              <a:rPr lang="en-GB" sz="1800" smtClean="0"/>
              <a:t>Partnership between Istat and the </a:t>
            </a:r>
            <a:r>
              <a:rPr lang="it-IT" sz="1800" smtClean="0"/>
              <a:t>Department for Rights and Equal Opportunities, Italian Presidency of the Council of Ministers</a:t>
            </a:r>
          </a:p>
          <a:p>
            <a:pPr marL="406400" indent="-381000">
              <a:lnSpc>
                <a:spcPct val="80000"/>
              </a:lnSpc>
            </a:pPr>
            <a:endParaRPr lang="en-GB" sz="1400" smtClean="0"/>
          </a:p>
          <a:p>
            <a:pPr marL="406400" indent="-381000">
              <a:lnSpc>
                <a:spcPct val="80000"/>
              </a:lnSpc>
            </a:pPr>
            <a:r>
              <a:rPr lang="en-GB" sz="1800" smtClean="0"/>
              <a:t>The first official numbers on violence against women (February 2007)</a:t>
            </a:r>
          </a:p>
          <a:p>
            <a:pPr marL="1081088" lvl="1">
              <a:lnSpc>
                <a:spcPct val="80000"/>
              </a:lnSpc>
              <a:buFontTx/>
              <a:buNone/>
            </a:pPr>
            <a:r>
              <a:rPr lang="en-GB" sz="1800" smtClean="0"/>
              <a:t>Indicators on</a:t>
            </a:r>
          </a:p>
          <a:p>
            <a:pPr marL="1081088" lvl="1">
              <a:lnSpc>
                <a:spcPct val="80000"/>
              </a:lnSpc>
            </a:pPr>
            <a:r>
              <a:rPr lang="en-GB" sz="1400" smtClean="0"/>
              <a:t>Prevalence, by different violence forms and different violent perpetrators</a:t>
            </a:r>
          </a:p>
          <a:p>
            <a:pPr marL="1081088" lvl="1">
              <a:lnSpc>
                <a:spcPct val="80000"/>
              </a:lnSpc>
            </a:pPr>
            <a:r>
              <a:rPr lang="en-GB" sz="1400" smtClean="0"/>
              <a:t>Intensity</a:t>
            </a:r>
          </a:p>
          <a:p>
            <a:pPr marL="1081088" lvl="1">
              <a:lnSpc>
                <a:spcPct val="80000"/>
              </a:lnSpc>
            </a:pPr>
            <a:r>
              <a:rPr lang="en-GB" sz="1400" smtClean="0"/>
              <a:t>Seriousness</a:t>
            </a:r>
          </a:p>
          <a:p>
            <a:pPr marL="1081088" lvl="1">
              <a:lnSpc>
                <a:spcPct val="80000"/>
              </a:lnSpc>
            </a:pPr>
            <a:r>
              <a:rPr lang="en-GB" sz="1400" smtClean="0"/>
              <a:t>Consequences</a:t>
            </a:r>
          </a:p>
          <a:p>
            <a:pPr marL="1081088" lvl="1">
              <a:lnSpc>
                <a:spcPct val="80000"/>
              </a:lnSpc>
            </a:pPr>
            <a:r>
              <a:rPr lang="en-GB" sz="1400" smtClean="0"/>
              <a:t>Seeking for help  </a:t>
            </a:r>
          </a:p>
          <a:p>
            <a:pPr marL="1081088" lvl="1">
              <a:lnSpc>
                <a:spcPct val="80000"/>
              </a:lnSpc>
            </a:pPr>
            <a:r>
              <a:rPr lang="en-GB" sz="1400" smtClean="0"/>
              <a:t>…………..</a:t>
            </a:r>
          </a:p>
          <a:p>
            <a:pPr marL="1081088" lvl="1">
              <a:lnSpc>
                <a:spcPct val="80000"/>
              </a:lnSpc>
              <a:buFontTx/>
              <a:buNone/>
            </a:pPr>
            <a:endParaRPr lang="en-GB" sz="1400" smtClean="0"/>
          </a:p>
          <a:p>
            <a:pPr marL="406400" indent="-381000">
              <a:lnSpc>
                <a:spcPct val="80000"/>
              </a:lnSpc>
            </a:pPr>
            <a:r>
              <a:rPr lang="en-GB" sz="1800" smtClean="0"/>
              <a:t>CATI technique</a:t>
            </a:r>
          </a:p>
          <a:p>
            <a:pPr marL="406400" indent="-381000">
              <a:lnSpc>
                <a:spcPct val="80000"/>
              </a:lnSpc>
            </a:pPr>
            <a:endParaRPr lang="en-GB" sz="1400" smtClean="0"/>
          </a:p>
          <a:p>
            <a:pPr marL="406400" indent="-381000">
              <a:lnSpc>
                <a:spcPct val="80000"/>
              </a:lnSpc>
            </a:pPr>
            <a:r>
              <a:rPr lang="en-GB" sz="1800" smtClean="0"/>
              <a:t>25.000 women aged 16-70 years old, interviewed from January to October 2006</a:t>
            </a:r>
          </a:p>
          <a:p>
            <a:pPr marL="406400" indent="-381000">
              <a:lnSpc>
                <a:spcPct val="80000"/>
              </a:lnSpc>
            </a:pPr>
            <a:endParaRPr lang="en-GB" sz="1400" smtClean="0"/>
          </a:p>
          <a:p>
            <a:pPr marL="406400" indent="-381000">
              <a:lnSpc>
                <a:spcPct val="80000"/>
              </a:lnSpc>
            </a:pPr>
            <a:r>
              <a:rPr lang="en-GB" sz="1800" smtClean="0"/>
              <a:t>Close collaboration of shelters for women victims of violence </a:t>
            </a:r>
          </a:p>
          <a:p>
            <a:pPr marL="406400" indent="-381000">
              <a:lnSpc>
                <a:spcPct val="80000"/>
              </a:lnSpc>
            </a:pPr>
            <a:endParaRPr lang="en-GB" sz="1400" smtClean="0"/>
          </a:p>
          <a:p>
            <a:pPr marL="406400" indent="-381000">
              <a:lnSpc>
                <a:spcPct val="80000"/>
              </a:lnSpc>
            </a:pPr>
            <a:r>
              <a:rPr lang="en-GB" sz="1800" smtClean="0"/>
              <a:t>Availability of abused women </a:t>
            </a:r>
          </a:p>
        </p:txBody>
      </p:sp>
      <p:sp>
        <p:nvSpPr>
          <p:cNvPr id="17410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17411" name="CasellaDiTesto 6"/>
          <p:cNvSpPr txBox="1">
            <a:spLocks noChangeArrowheads="1"/>
          </p:cNvSpPr>
          <p:nvPr/>
        </p:nvSpPr>
        <p:spPr bwMode="auto">
          <a:xfrm>
            <a:off x="682625" y="557213"/>
            <a:ext cx="764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CHARACTERISTICS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270000"/>
            <a:ext cx="7786687" cy="5043488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AutoNum type="arabicPeriod" startAt="8"/>
              <a:defRPr/>
            </a:pPr>
            <a:r>
              <a:rPr lang="en-GB" sz="1800" b="1" dirty="0" smtClean="0"/>
              <a:t>Attention to representative data and accurate estimates</a:t>
            </a:r>
          </a:p>
          <a:p>
            <a:pPr lvl="1" fontAlgn="auto">
              <a:spcAft>
                <a:spcPts val="0"/>
              </a:spcAft>
              <a:buFontTx/>
              <a:buChar char="•"/>
              <a:defRPr/>
            </a:pPr>
            <a:endParaRPr lang="en-GB" sz="1800" dirty="0" smtClean="0"/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800" dirty="0" smtClean="0"/>
              <a:t>Big sample size 		</a:t>
            </a:r>
            <a:r>
              <a:rPr lang="en-GB" sz="1800" dirty="0"/>
              <a:t> </a:t>
            </a:r>
            <a:r>
              <a:rPr lang="en-GB" sz="1800" dirty="0" smtClean="0"/>
              <a:t>             25.000 interviews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AU" sz="1800" dirty="0"/>
              <a:t>D</a:t>
            </a:r>
            <a:r>
              <a:rPr lang="en-AU" sz="1800" dirty="0" smtClean="0"/>
              <a:t>esign</a:t>
            </a:r>
            <a:r>
              <a:rPr lang="en-AU" sz="1800" dirty="0"/>
              <a:t>: two stages random sample stratified at the first stage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1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800" dirty="0"/>
              <a:t>First stage </a:t>
            </a:r>
          </a:p>
          <a:p>
            <a:pPr marL="901700" lvl="1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AU" sz="1800" dirty="0" smtClean="0"/>
              <a:t>households from </a:t>
            </a:r>
            <a:r>
              <a:rPr lang="en-AU" sz="1800" dirty="0"/>
              <a:t>the official list of telephone </a:t>
            </a:r>
            <a:r>
              <a:rPr lang="en-AU" sz="1800" dirty="0" smtClean="0"/>
              <a:t>subscribers</a:t>
            </a:r>
          </a:p>
          <a:p>
            <a:pPr marL="615950" lvl="1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AU" sz="1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800" dirty="0"/>
              <a:t>Stratification criterion</a:t>
            </a:r>
          </a:p>
          <a:p>
            <a:pPr marL="901700" lvl="1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AU" sz="1800" dirty="0" smtClean="0"/>
              <a:t>Stratus </a:t>
            </a:r>
            <a:r>
              <a:rPr lang="en-AU" sz="1800" dirty="0"/>
              <a:t>variable: region and type of municipality </a:t>
            </a:r>
            <a:endParaRPr lang="en-AU" sz="1800" dirty="0" smtClean="0"/>
          </a:p>
          <a:p>
            <a:pPr marL="615950" lvl="1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AU" sz="1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800" dirty="0"/>
              <a:t>Second stage</a:t>
            </a:r>
          </a:p>
          <a:p>
            <a:pPr marL="901700" lvl="1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AU" sz="1800" dirty="0" smtClean="0"/>
              <a:t>Women </a:t>
            </a:r>
            <a:r>
              <a:rPr lang="en-AU" sz="1800" dirty="0"/>
              <a:t>aged 16-70 years </a:t>
            </a:r>
            <a:r>
              <a:rPr lang="en-AU" sz="1800" dirty="0" smtClean="0"/>
              <a:t>old</a:t>
            </a:r>
          </a:p>
          <a:p>
            <a:pPr marL="615950" lvl="1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AU" sz="18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800" dirty="0"/>
              <a:t>Selection criterion </a:t>
            </a:r>
          </a:p>
          <a:p>
            <a:pPr marL="615950" lvl="1" indent="0" fontAlgn="auto">
              <a:lnSpc>
                <a:spcPct val="90000"/>
              </a:lnSpc>
              <a:spcAft>
                <a:spcPts val="0"/>
              </a:spcAft>
              <a:buSzPct val="120000"/>
              <a:buFont typeface="Arial"/>
              <a:buNone/>
              <a:defRPr/>
            </a:pPr>
            <a:r>
              <a:rPr lang="en-AU" sz="1800" dirty="0"/>
              <a:t>- Random selection between eligible women</a:t>
            </a:r>
          </a:p>
          <a:p>
            <a:pPr lvl="1" fontAlgn="auto">
              <a:spcAft>
                <a:spcPts val="0"/>
              </a:spcAft>
              <a:buFontTx/>
              <a:buChar char="•"/>
              <a:defRPr/>
            </a:pPr>
            <a:endParaRPr lang="en-GB" dirty="0" smtClean="0"/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128713" y="4189413"/>
            <a:ext cx="74882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AC0000"/>
              </a:buClr>
              <a:buFont typeface="Wingdings" pitchFamily="2" charset="2"/>
              <a:buNone/>
            </a:pPr>
            <a:endParaRPr lang="en-AU" sz="1900"/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3403600" y="22431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CasellaDiTesto 5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39941" name="CasellaDiTesto 7"/>
          <p:cNvSpPr txBox="1">
            <a:spLocks noChangeArrowheads="1"/>
          </p:cNvSpPr>
          <p:nvPr/>
        </p:nvSpPr>
        <p:spPr bwMode="auto">
          <a:xfrm>
            <a:off x="735013" y="6080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HOW TO COLLECT DATA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sz="half" idx="3"/>
          </p:nvPr>
        </p:nvSpPr>
        <p:spPr bwMode="auto">
          <a:xfrm>
            <a:off x="1028700" y="1201738"/>
            <a:ext cx="7007225" cy="489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GB" sz="2000" smtClean="0">
                <a:latin typeface="Tahoma" pitchFamily="34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it-IT" sz="2000" smtClean="0">
              <a:solidFill>
                <a:srgbClr val="FF9900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2000" smtClean="0">
                <a:latin typeface="Tahoma" pitchFamily="34" charset="0"/>
              </a:rPr>
              <a:t>	</a:t>
            </a:r>
            <a:endParaRPr lang="it-IT" sz="2000" smtClean="0">
              <a:latin typeface="Tahoma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39788" y="1746250"/>
            <a:ext cx="77597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44500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6.743.000 </a:t>
            </a:r>
            <a:r>
              <a:rPr lang="en-GB" b="1" dirty="0">
                <a:latin typeface="+mn-lt"/>
              </a:rPr>
              <a:t>women aged 16-70 have suffered physical or sexual </a:t>
            </a:r>
            <a:r>
              <a:rPr lang="en-GB" b="1" dirty="0">
                <a:latin typeface="+mn-lt"/>
              </a:rPr>
              <a:t>abuse</a:t>
            </a:r>
          </a:p>
          <a:p>
            <a:pPr marL="444500" indent="-3556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</a:endParaRPr>
          </a:p>
          <a:p>
            <a:pPr marL="444500" indent="-3556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GB" dirty="0">
              <a:latin typeface="+mn-lt"/>
            </a:endParaRPr>
          </a:p>
          <a:p>
            <a:pPr marL="444500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31,9% of women  </a:t>
            </a:r>
            <a:r>
              <a:rPr lang="en-GB" dirty="0">
                <a:latin typeface="+mn-lt"/>
              </a:rPr>
              <a:t>16-70</a:t>
            </a:r>
          </a:p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444500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18,8% physical </a:t>
            </a:r>
            <a:r>
              <a:rPr lang="en-GB" dirty="0">
                <a:latin typeface="+mn-lt"/>
              </a:rPr>
              <a:t>abuse</a:t>
            </a:r>
          </a:p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444500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24,7% sexual </a:t>
            </a:r>
            <a:r>
              <a:rPr lang="en-GB" dirty="0">
                <a:latin typeface="+mn-lt"/>
              </a:rPr>
              <a:t>abuse</a:t>
            </a:r>
          </a:p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444500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4,7%   rape or attempted </a:t>
            </a:r>
            <a:r>
              <a:rPr lang="en-GB" dirty="0">
                <a:latin typeface="+mn-lt"/>
              </a:rPr>
              <a:t>rape</a:t>
            </a:r>
          </a:p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444500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14,3% by </a:t>
            </a:r>
            <a:r>
              <a:rPr lang="en-GB" dirty="0">
                <a:latin typeface="+mn-lt"/>
              </a:rPr>
              <a:t>partner</a:t>
            </a:r>
          </a:p>
          <a:p>
            <a:pPr marL="889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444500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24,7% by non partner</a:t>
            </a:r>
          </a:p>
          <a:p>
            <a:pPr marL="444500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AC0000"/>
              </a:solidFill>
              <a:latin typeface="+mn-lt"/>
            </a:endParaRPr>
          </a:p>
        </p:txBody>
      </p:sp>
      <p:sp>
        <p:nvSpPr>
          <p:cNvPr id="40963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40964" name="CasellaDiTesto 5"/>
          <p:cNvSpPr txBox="1">
            <a:spLocks noChangeArrowheads="1"/>
          </p:cNvSpPr>
          <p:nvPr/>
        </p:nvSpPr>
        <p:spPr bwMode="auto">
          <a:xfrm>
            <a:off x="735013" y="608013"/>
            <a:ext cx="750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MAIN RESULTS: VIOLENCE IN FIGURES</a:t>
            </a:r>
          </a:p>
        </p:txBody>
      </p:sp>
      <p:pic>
        <p:nvPicPr>
          <p:cNvPr id="40965" name="Im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2788" y="3722688"/>
            <a:ext cx="25400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45" name="Picture 29" descr="Immagin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1543050"/>
            <a:ext cx="2973388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48" name="Picture 32" descr="Immagin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889125"/>
            <a:ext cx="28924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asellaDiTesto 9"/>
          <p:cNvSpPr txBox="1">
            <a:spLocks noChangeArrowheads="1"/>
          </p:cNvSpPr>
          <p:nvPr/>
        </p:nvSpPr>
        <p:spPr bwMode="auto">
          <a:xfrm>
            <a:off x="785813" y="608013"/>
            <a:ext cx="7927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A LESSON FOR POLICY MAKERS: THE CAMPAIGN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asellaDiTesto 7"/>
          <p:cNvSpPr txBox="1">
            <a:spLocks noChangeArrowheads="1"/>
          </p:cNvSpPr>
          <p:nvPr/>
        </p:nvSpPr>
        <p:spPr bwMode="auto">
          <a:xfrm>
            <a:off x="787400" y="4838700"/>
            <a:ext cx="752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/>
          </a:p>
        </p:txBody>
      </p:sp>
      <p:pic>
        <p:nvPicPr>
          <p:cNvPr id="43010" name="Picture 27" descr="Immagin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852488"/>
            <a:ext cx="335121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Immagin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57313"/>
            <a:ext cx="331152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asellaDiTesto 7"/>
          <p:cNvSpPr txBox="1">
            <a:spLocks noChangeArrowheads="1"/>
          </p:cNvSpPr>
          <p:nvPr/>
        </p:nvSpPr>
        <p:spPr bwMode="auto">
          <a:xfrm>
            <a:off x="787400" y="4838700"/>
            <a:ext cx="752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/>
          </a:p>
        </p:txBody>
      </p:sp>
      <p:pic>
        <p:nvPicPr>
          <p:cNvPr id="4" name="Picture 30" descr="Immagin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627063"/>
            <a:ext cx="35274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 descr="Immagin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725" y="1165225"/>
            <a:ext cx="33591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asellaDiTesto 7"/>
          <p:cNvSpPr txBox="1">
            <a:spLocks noChangeArrowheads="1"/>
          </p:cNvSpPr>
          <p:nvPr/>
        </p:nvSpPr>
        <p:spPr bwMode="auto">
          <a:xfrm>
            <a:off x="787400" y="4838700"/>
            <a:ext cx="752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/>
          </a:p>
        </p:txBody>
      </p:sp>
      <p:pic>
        <p:nvPicPr>
          <p:cNvPr id="5" name="Picture 28" descr="Immagin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888" y="638175"/>
            <a:ext cx="3783012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asellaDiTesto 2"/>
          <p:cNvSpPr txBox="1">
            <a:spLocks noChangeArrowheads="1"/>
          </p:cNvSpPr>
          <p:nvPr/>
        </p:nvSpPr>
        <p:spPr bwMode="auto">
          <a:xfrm>
            <a:off x="682625" y="593725"/>
            <a:ext cx="7537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404040"/>
                </a:solidFill>
              </a:rPr>
              <a:t>CONCLUSIONS</a:t>
            </a:r>
          </a:p>
        </p:txBody>
      </p:sp>
      <p:sp>
        <p:nvSpPr>
          <p:cNvPr id="46082" name="CasellaDiTesto 7"/>
          <p:cNvSpPr txBox="1">
            <a:spLocks noChangeArrowheads="1"/>
          </p:cNvSpPr>
          <p:nvPr/>
        </p:nvSpPr>
        <p:spPr bwMode="auto">
          <a:xfrm>
            <a:off x="787400" y="4838700"/>
            <a:ext cx="752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87400" y="1316038"/>
            <a:ext cx="7569200" cy="486568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The VAW Survey is difficult but possible </a:t>
            </a: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The VAW Survey </a:t>
            </a:r>
            <a:r>
              <a:rPr lang="en-GB" sz="1800" dirty="0" smtClean="0">
                <a:solidFill>
                  <a:schemeClr val="tx1"/>
                </a:solidFill>
              </a:rPr>
              <a:t>produces great results in terms of available data</a:t>
            </a: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The VAW Survey </a:t>
            </a:r>
            <a:r>
              <a:rPr lang="en-US" sz="1800" dirty="0">
                <a:solidFill>
                  <a:schemeClr val="tx1"/>
                </a:solidFill>
              </a:rPr>
              <a:t>is useful for </a:t>
            </a:r>
            <a:r>
              <a:rPr lang="en-US" sz="1800" dirty="0" smtClean="0">
                <a:solidFill>
                  <a:schemeClr val="tx1"/>
                </a:solidFill>
              </a:rPr>
              <a:t>driving </a:t>
            </a:r>
            <a:r>
              <a:rPr lang="en-US" sz="1800" dirty="0">
                <a:solidFill>
                  <a:schemeClr val="tx1"/>
                </a:solidFill>
              </a:rPr>
              <a:t>policy in the protection of victims and prevention of the </a:t>
            </a:r>
            <a:r>
              <a:rPr lang="en-US" sz="1800" dirty="0" smtClean="0">
                <a:solidFill>
                  <a:schemeClr val="tx1"/>
                </a:solidFill>
              </a:rPr>
              <a:t>phenomenon</a:t>
            </a: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Many things can be done to collect good data, taking into account the social and cultural context of each specific country</a:t>
            </a: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Dedicated  survey or specific module</a:t>
            </a: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A good interviewers’ training assures a successful survey</a:t>
            </a: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A multidisciplinary approach is needed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285750" indent="-285750" algn="l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Involvement  of the community in planning surveys and disseminating data</a:t>
            </a:r>
          </a:p>
          <a:p>
            <a:pPr algn="l" fontAlgn="auto">
              <a:spcAft>
                <a:spcPts val="0"/>
              </a:spcAft>
              <a:defRPr/>
            </a:pPr>
            <a:endParaRPr lang="en-GB" sz="1800" dirty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en-GB" sz="1800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6084" name="CasellaDiTesto 12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asellaDiTesto 7"/>
          <p:cNvSpPr txBox="1">
            <a:spLocks noChangeArrowheads="1"/>
          </p:cNvSpPr>
          <p:nvPr/>
        </p:nvSpPr>
        <p:spPr bwMode="auto">
          <a:xfrm>
            <a:off x="787400" y="4838700"/>
            <a:ext cx="752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/>
          </a:p>
        </p:txBody>
      </p:sp>
      <p:sp>
        <p:nvSpPr>
          <p:cNvPr id="47106" name="CasellaDiTesto 8"/>
          <p:cNvSpPr txBox="1">
            <a:spLocks noChangeArrowheads="1"/>
          </p:cNvSpPr>
          <p:nvPr/>
        </p:nvSpPr>
        <p:spPr bwMode="auto">
          <a:xfrm>
            <a:off x="682625" y="2035175"/>
            <a:ext cx="76438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6000">
                <a:solidFill>
                  <a:srgbClr val="505150"/>
                </a:solidFill>
              </a:rPr>
              <a:t>Thank you!</a:t>
            </a:r>
          </a:p>
          <a:p>
            <a:pPr algn="ctr"/>
            <a:endParaRPr lang="it-IT" sz="1600">
              <a:solidFill>
                <a:srgbClr val="505150"/>
              </a:solidFill>
            </a:endParaRPr>
          </a:p>
          <a:p>
            <a:pPr algn="ctr"/>
            <a:endParaRPr lang="it-IT" sz="1600">
              <a:solidFill>
                <a:srgbClr val="505150"/>
              </a:solidFill>
            </a:endParaRPr>
          </a:p>
          <a:p>
            <a:pPr algn="ctr"/>
            <a:r>
              <a:rPr lang="it-IT" sz="1600">
                <a:solidFill>
                  <a:srgbClr val="505150"/>
                </a:solidFill>
              </a:rPr>
              <a:t>demofont@istat.it</a:t>
            </a:r>
          </a:p>
          <a:p>
            <a:endParaRPr lang="it-IT">
              <a:solidFill>
                <a:srgbClr val="5051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4948238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/>
              <a:t>Need for an integrated approach to violence gender based, to have accurate data that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meet users and community needs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GB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highlight the hidden violence phenomenon and contribute in eliminating stereotypes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GB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define priorities for policy makers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allow social and cultural change in contrasting violence against women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8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/>
              <a:t>I</a:t>
            </a:r>
            <a:r>
              <a:rPr lang="en-GB" sz="2400" dirty="0" smtClean="0"/>
              <a:t>t’s necessary</a:t>
            </a:r>
            <a:endParaRPr lang="en-GB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a balance between the opportunity to focus in depth on violence issue and the respondent burden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a dedicated </a:t>
            </a:r>
            <a:r>
              <a:rPr lang="en-GB" sz="1800" dirty="0"/>
              <a:t>survey or a </a:t>
            </a:r>
            <a:r>
              <a:rPr lang="en-GB" sz="1800" dirty="0" smtClean="0"/>
              <a:t>specific module </a:t>
            </a:r>
          </a:p>
        </p:txBody>
      </p:sp>
      <p:sp>
        <p:nvSpPr>
          <p:cNvPr id="18434" name="CasellaDiTesto 3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18435" name="CasellaDiTesto 5"/>
          <p:cNvSpPr txBox="1">
            <a:spLocks noChangeArrowheads="1"/>
          </p:cNvSpPr>
          <p:nvPr/>
        </p:nvSpPr>
        <p:spPr bwMode="auto">
          <a:xfrm>
            <a:off x="682625" y="557213"/>
            <a:ext cx="7643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WHICH KIND OF INFORMATION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6650"/>
            <a:ext cx="8229600" cy="5186363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Focus on physical and sexual violence (partner and non partner)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GB" sz="1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Focus on domestic violence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GB" sz="1400" dirty="0" smtClean="0"/>
              <a:t>Psychological and verbal violence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GB" sz="1400" dirty="0" smtClean="0"/>
              <a:t>Economical violence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GB" sz="1400" dirty="0" smtClean="0"/>
              <a:t>Stalking</a:t>
            </a:r>
          </a:p>
          <a:p>
            <a:pPr marL="457200" lvl="1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n-GB" sz="1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/>
              <a:t>Focus on: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Victim’s violence perception as a crime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Seriousness (injuries and type of injuries, perceived seriousness, feeling in danger of life, use of medicine and therapy to cope with violence)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Intensity (one or more times violence occurred, repetitiveness)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Violence dynamics (weapons, alcohol abuse of perpetrators)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Reporting behaviour and women capacity of seeking for help (shelters, people with whom women speak of violence, police relationship...)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Children witnesses of violence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GB" sz="1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800" dirty="0" smtClean="0"/>
              <a:t>Violence in pregnancy</a:t>
            </a:r>
          </a:p>
        </p:txBody>
      </p:sp>
      <p:sp>
        <p:nvSpPr>
          <p:cNvPr id="19458" name="CasellaDiTesto 3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19459" name="CasellaDiTesto 4"/>
          <p:cNvSpPr txBox="1">
            <a:spLocks noChangeArrowheads="1"/>
          </p:cNvSpPr>
          <p:nvPr/>
        </p:nvSpPr>
        <p:spPr bwMode="auto">
          <a:xfrm>
            <a:off x="314325" y="557213"/>
            <a:ext cx="8551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WHICH KIND OF INFORMATION: THE ESSENTIAL ISSUES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it-IT" sz="2000" smtClean="0"/>
              <a:t>Risk factors of violence</a:t>
            </a:r>
          </a:p>
          <a:p>
            <a:pPr marL="1169988" lvl="1" indent="-520700">
              <a:lnSpc>
                <a:spcPct val="90000"/>
              </a:lnSpc>
            </a:pPr>
            <a:r>
              <a:rPr lang="en-AU" sz="2000" b="1" smtClean="0"/>
              <a:t>Abuse in WOMEN background</a:t>
            </a:r>
          </a:p>
          <a:p>
            <a:pPr marL="1787525" lvl="2">
              <a:lnSpc>
                <a:spcPct val="90000"/>
              </a:lnSpc>
            </a:pPr>
            <a:r>
              <a:rPr lang="en-AU" sz="2000" smtClean="0"/>
              <a:t>Mother abuse history </a:t>
            </a:r>
          </a:p>
          <a:p>
            <a:pPr marL="1787525" lvl="2">
              <a:lnSpc>
                <a:spcPct val="90000"/>
              </a:lnSpc>
            </a:pPr>
            <a:r>
              <a:rPr lang="en-AU" sz="2000" smtClean="0"/>
              <a:t>Childhood victimisation</a:t>
            </a:r>
          </a:p>
          <a:p>
            <a:pPr marL="1169988" lvl="1" indent="-520700">
              <a:lnSpc>
                <a:spcPct val="90000"/>
              </a:lnSpc>
            </a:pPr>
            <a:r>
              <a:rPr lang="en-AU" sz="2000" b="1" smtClean="0"/>
              <a:t>Abuse in </a:t>
            </a:r>
            <a:r>
              <a:rPr lang="en-GB" sz="2000" b="1" smtClean="0"/>
              <a:t>PARTNER background</a:t>
            </a:r>
          </a:p>
          <a:p>
            <a:pPr marL="1787525" lvl="2">
              <a:lnSpc>
                <a:spcPct val="90000"/>
              </a:lnSpc>
            </a:pPr>
            <a:r>
              <a:rPr lang="en-GB" sz="2000" smtClean="0"/>
              <a:t>Experience of violence in childhood</a:t>
            </a:r>
          </a:p>
          <a:p>
            <a:pPr marL="1787525" lvl="2">
              <a:lnSpc>
                <a:spcPct val="90000"/>
              </a:lnSpc>
            </a:pPr>
            <a:r>
              <a:rPr lang="en-GB" sz="2000" smtClean="0"/>
              <a:t>Witness of father’s violence against own mother</a:t>
            </a:r>
          </a:p>
          <a:p>
            <a:pPr marL="1169988" lvl="1" indent="-520700">
              <a:lnSpc>
                <a:spcPct val="90000"/>
              </a:lnSpc>
            </a:pPr>
            <a:r>
              <a:rPr lang="en-GB" sz="2000" b="1" smtClean="0"/>
              <a:t>Individual risk factors partner related</a:t>
            </a:r>
          </a:p>
          <a:p>
            <a:pPr marL="1787525" lvl="2">
              <a:lnSpc>
                <a:spcPct val="90000"/>
              </a:lnSpc>
            </a:pPr>
            <a:r>
              <a:rPr lang="en-GB" sz="2100" smtClean="0"/>
              <a:t>Partner’s alcohol abuse</a:t>
            </a:r>
          </a:p>
          <a:p>
            <a:pPr marL="1787525" lvl="2">
              <a:lnSpc>
                <a:spcPct val="90000"/>
              </a:lnSpc>
            </a:pPr>
            <a:r>
              <a:rPr lang="en-GB" sz="2100" smtClean="0"/>
              <a:t>Partner violent outside the household</a:t>
            </a:r>
          </a:p>
          <a:p>
            <a:pPr marL="1169988" lvl="1" indent="-520700">
              <a:lnSpc>
                <a:spcPct val="90000"/>
              </a:lnSpc>
            </a:pPr>
            <a:r>
              <a:rPr lang="en-GB" sz="2000" b="1" smtClean="0"/>
              <a:t>Social risk factors partner related</a:t>
            </a:r>
          </a:p>
          <a:p>
            <a:pPr marL="1787525" lvl="2">
              <a:lnSpc>
                <a:spcPct val="90000"/>
              </a:lnSpc>
            </a:pPr>
            <a:r>
              <a:rPr lang="en-GB" sz="2100" smtClean="0"/>
              <a:t>Women considered as an object, denigration</a:t>
            </a:r>
            <a:endParaRPr lang="it-IT" sz="2100" b="1" smtClean="0"/>
          </a:p>
        </p:txBody>
      </p:sp>
      <p:sp>
        <p:nvSpPr>
          <p:cNvPr id="20482" name="CasellaDiTesto 3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20483" name="CasellaDiTesto 4"/>
          <p:cNvSpPr txBox="1">
            <a:spLocks noChangeArrowheads="1"/>
          </p:cNvSpPr>
          <p:nvPr/>
        </p:nvSpPr>
        <p:spPr bwMode="auto">
          <a:xfrm>
            <a:off x="314325" y="557213"/>
            <a:ext cx="8551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WHICH KIND OF INFORMATION: THE ESSENTIAL ISSUES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839913"/>
            <a:ext cx="7573962" cy="3148012"/>
          </a:xfrm>
        </p:spPr>
        <p:txBody>
          <a:bodyPr/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800" dirty="0" smtClean="0"/>
              <a:t>Need for methodological and procedural dedicated tools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sz="1800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sz="1800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800" b="1" dirty="0" smtClean="0"/>
              <a:t>to guarantee  women safety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1800" b="1" dirty="0" smtClean="0"/>
              <a:t>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800" b="1" dirty="0" smtClean="0"/>
              <a:t>to help women disclosure 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b="1" dirty="0" smtClean="0"/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b="1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1800" b="1" dirty="0"/>
              <a:t>t</a:t>
            </a:r>
            <a:r>
              <a:rPr lang="en-GB" sz="1800" b="1" dirty="0" smtClean="0"/>
              <a:t>o have </a:t>
            </a:r>
            <a:r>
              <a:rPr lang="en-GB" sz="1800" b="1" dirty="0"/>
              <a:t>methodologically rigorous </a:t>
            </a:r>
            <a:r>
              <a:rPr lang="en-GB" sz="1800" b="1" dirty="0" smtClean="0"/>
              <a:t>data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1800" b="1" dirty="0" smtClean="0"/>
          </a:p>
        </p:txBody>
      </p:sp>
      <p:sp>
        <p:nvSpPr>
          <p:cNvPr id="21506" name="CasellaDiTesto 3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21507" name="CasellaDiTesto 4"/>
          <p:cNvSpPr txBox="1">
            <a:spLocks noChangeArrowheads="1"/>
          </p:cNvSpPr>
          <p:nvPr/>
        </p:nvSpPr>
        <p:spPr bwMode="auto">
          <a:xfrm>
            <a:off x="766763" y="557213"/>
            <a:ext cx="427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HOW TO COLLECT DATA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665288"/>
            <a:ext cx="7499350" cy="3876675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en-GB" sz="1800" b="1" dirty="0" smtClean="0"/>
              <a:t>Choose an appropriate setting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GB" sz="1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1800" b="1" dirty="0" smtClean="0"/>
          </a:p>
          <a:p>
            <a:pPr marL="1144588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b="1" dirty="0" smtClean="0"/>
              <a:t>Risk to underestimate data if collected within a no specialized survey </a:t>
            </a:r>
          </a:p>
          <a:p>
            <a:pPr marL="1631950" lvl="2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1346200" lvl="2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GB" sz="1800" dirty="0" smtClean="0"/>
              <a:t>Example: the life course rate of rape or attempted rape was 2,9% in Italian safety citizens’ survey (a victimization survey) against the 5% of violence survey (since the age of 16teen)</a:t>
            </a:r>
          </a:p>
        </p:txBody>
      </p:sp>
      <p:sp>
        <p:nvSpPr>
          <p:cNvPr id="22530" name="CasellaDiTesto 3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22531" name="CasellaDiTesto 4"/>
          <p:cNvSpPr txBox="1">
            <a:spLocks noChangeArrowheads="1"/>
          </p:cNvSpPr>
          <p:nvPr/>
        </p:nvSpPr>
        <p:spPr bwMode="auto">
          <a:xfrm>
            <a:off x="766763" y="557213"/>
            <a:ext cx="427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HOW TO COLLECT DATA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285875"/>
            <a:ext cx="7583487" cy="4800600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AutoNum type="arabicPeriod" startAt="2"/>
              <a:defRPr/>
            </a:pPr>
            <a:r>
              <a:rPr lang="en-GB" sz="1800" b="1" dirty="0" smtClean="0"/>
              <a:t>Accurate planning involving community</a:t>
            </a:r>
            <a:r>
              <a:rPr lang="en-GB" sz="1800" dirty="0" smtClean="0"/>
              <a:t>: shelters, users, policy makers …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GB" sz="1800" dirty="0" smtClean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Pre-test</a:t>
            </a:r>
          </a:p>
          <a:p>
            <a:pPr marL="457200" lvl="1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GB" sz="1800" dirty="0" smtClean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Focus groups 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1800" dirty="0" smtClean="0"/>
              <a:t>Workers in shelters for women victims of violence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1800" dirty="0" smtClean="0"/>
              <a:t>Women victims of domestic violence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1800" dirty="0" smtClean="0"/>
              <a:t>Women from the community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1800" dirty="0" smtClean="0"/>
              <a:t>Interviewers who have already had experience in  victimisation surveys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900" dirty="0" smtClean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Interviews to key professionals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GB" sz="1800" dirty="0" smtClean="0"/>
              <a:t>Police, legal and social experts</a:t>
            </a:r>
          </a:p>
          <a:p>
            <a:pPr marL="914400" lvl="2" indent="0" fontAlgn="auto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GB" sz="1800" dirty="0" smtClean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000" dirty="0" smtClean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/>
              <a:t>Pilot survey</a:t>
            </a:r>
          </a:p>
        </p:txBody>
      </p:sp>
      <p:sp>
        <p:nvSpPr>
          <p:cNvPr id="23554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23555" name="CasellaDiTesto 7"/>
          <p:cNvSpPr txBox="1">
            <a:spLocks noChangeArrowheads="1"/>
          </p:cNvSpPr>
          <p:nvPr/>
        </p:nvSpPr>
        <p:spPr bwMode="auto">
          <a:xfrm>
            <a:off x="766763" y="557213"/>
            <a:ext cx="427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HOW TO COLLECT DATA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276350"/>
            <a:ext cx="7629525" cy="497681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/>
              <a:buNone/>
              <a:tabLst>
                <a:tab pos="354013" algn="l"/>
              </a:tabLst>
              <a:defRPr/>
            </a:pPr>
            <a:r>
              <a:rPr lang="en-GB" sz="1800" b="1" dirty="0" smtClean="0"/>
              <a:t>3. No name violence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tabLst>
                <a:tab pos="354013" algn="l"/>
              </a:tabLst>
              <a:defRPr/>
            </a:pPr>
            <a:endParaRPr lang="en-GB" sz="1800" b="1" dirty="0" smtClean="0"/>
          </a:p>
          <a:p>
            <a:pPr marL="1201738" lvl="1" indent="-342900" fontAlgn="auto">
              <a:spcAft>
                <a:spcPts val="0"/>
              </a:spcAft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en-GB" sz="1800" dirty="0" smtClean="0"/>
              <a:t>Nor in the name survey</a:t>
            </a:r>
          </a:p>
          <a:p>
            <a:pPr marL="1201738" lvl="1" indent="-342900" fontAlgn="auto">
              <a:spcAft>
                <a:spcPts val="0"/>
              </a:spcAft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en-GB" sz="1800" dirty="0" smtClean="0"/>
              <a:t>Nor in the letter before the survey</a:t>
            </a:r>
          </a:p>
          <a:p>
            <a:pPr marL="1201738" lvl="1" indent="-342900" fontAlgn="auto">
              <a:spcAft>
                <a:spcPts val="0"/>
              </a:spcAft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en-GB" sz="1800" dirty="0" smtClean="0"/>
              <a:t>Nor from the people answering to the toll free number</a:t>
            </a:r>
          </a:p>
          <a:p>
            <a:pPr marL="1201738" lvl="1" indent="-342900" fontAlgn="auto">
              <a:spcAft>
                <a:spcPts val="0"/>
              </a:spcAft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en-GB" sz="1800" dirty="0" smtClean="0"/>
              <a:t>Nor in the introduction</a:t>
            </a:r>
          </a:p>
          <a:p>
            <a:pPr marL="1201738" lvl="1" indent="-342900" fontAlgn="auto">
              <a:spcAft>
                <a:spcPts val="0"/>
              </a:spcAft>
              <a:buFont typeface="Arial" pitchFamily="34" charset="0"/>
              <a:buChar char="•"/>
              <a:tabLst>
                <a:tab pos="354013" algn="l"/>
              </a:tabLst>
              <a:defRPr/>
            </a:pPr>
            <a:r>
              <a:rPr lang="en-GB" sz="1800" dirty="0" smtClean="0"/>
              <a:t>Nor in the questions</a:t>
            </a:r>
          </a:p>
          <a:p>
            <a:pPr marL="1144588" lvl="1" fontAlgn="auto">
              <a:spcAft>
                <a:spcPts val="0"/>
              </a:spcAft>
              <a:buFont typeface="Wingdings" pitchFamily="2" charset="2"/>
              <a:buChar char="q"/>
              <a:tabLst>
                <a:tab pos="354013" algn="l"/>
              </a:tabLst>
              <a:defRPr/>
            </a:pPr>
            <a:endParaRPr lang="en-GB" sz="1800" dirty="0" smtClean="0"/>
          </a:p>
          <a:p>
            <a:pPr marL="1144588" lvl="1" fontAlgn="auto">
              <a:spcAft>
                <a:spcPts val="0"/>
              </a:spcAft>
              <a:buFont typeface="Wingdings" pitchFamily="2" charset="2"/>
              <a:buChar char="ü"/>
              <a:tabLst>
                <a:tab pos="354013" algn="l"/>
              </a:tabLst>
              <a:defRPr/>
            </a:pPr>
            <a:r>
              <a:rPr lang="en-GB" sz="1800" dirty="0" smtClean="0"/>
              <a:t>Data are collected  investigating behaviours</a:t>
            </a:r>
          </a:p>
          <a:p>
            <a:pPr marL="858838" lvl="1" indent="0" fontAlgn="auto">
              <a:spcAft>
                <a:spcPts val="0"/>
              </a:spcAft>
              <a:buFont typeface="Arial"/>
              <a:buNone/>
              <a:tabLst>
                <a:tab pos="354013" algn="l"/>
              </a:tabLst>
              <a:defRPr/>
            </a:pPr>
            <a:endParaRPr lang="en-GB" sz="1800" dirty="0" smtClean="0"/>
          </a:p>
          <a:p>
            <a:pPr marL="1144588" lvl="1" fontAlgn="auto">
              <a:spcAft>
                <a:spcPts val="0"/>
              </a:spcAft>
              <a:buFont typeface="Wingdings" pitchFamily="2" charset="2"/>
              <a:buChar char="ü"/>
              <a:tabLst>
                <a:tab pos="354013" algn="l"/>
              </a:tabLst>
              <a:defRPr/>
            </a:pPr>
            <a:r>
              <a:rPr lang="en-GB" sz="1800" dirty="0" smtClean="0"/>
              <a:t>The type of violence is defined in a way that women can remember and reflect their lives as if in a mirror</a:t>
            </a:r>
          </a:p>
          <a:p>
            <a:pPr marL="1144588" lvl="1" fontAlgn="auto">
              <a:spcAft>
                <a:spcPts val="0"/>
              </a:spcAft>
              <a:buFont typeface="Wingdings" pitchFamily="2" charset="2"/>
              <a:buChar char="ü"/>
              <a:tabLst>
                <a:tab pos="354013" algn="l"/>
              </a:tabLst>
              <a:defRPr/>
            </a:pPr>
            <a:endParaRPr lang="en-GB" sz="1800" dirty="0" smtClean="0"/>
          </a:p>
          <a:p>
            <a:pPr marL="1144588" lvl="1" fontAlgn="auto">
              <a:spcAft>
                <a:spcPts val="0"/>
              </a:spcAft>
              <a:buFont typeface="Wingdings" pitchFamily="2" charset="2"/>
              <a:buChar char="ü"/>
              <a:tabLst>
                <a:tab pos="354013" algn="l"/>
              </a:tabLst>
              <a:defRPr/>
            </a:pPr>
            <a:r>
              <a:rPr lang="en-GB" sz="1800" dirty="0" smtClean="0"/>
              <a:t>The psychological violence questions are measured considering the different aspects of the daily life</a:t>
            </a:r>
          </a:p>
        </p:txBody>
      </p:sp>
      <p:sp>
        <p:nvSpPr>
          <p:cNvPr id="24578" name="CasellaDiTesto 3"/>
          <p:cNvSpPr txBox="1">
            <a:spLocks noChangeArrowheads="1"/>
          </p:cNvSpPr>
          <p:nvPr/>
        </p:nvSpPr>
        <p:spPr bwMode="auto">
          <a:xfrm>
            <a:off x="682625" y="6435725"/>
            <a:ext cx="544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>
                <a:solidFill>
                  <a:srgbClr val="7F7F7F"/>
                </a:solidFill>
              </a:rPr>
              <a:t>The Italian Women Safety Survey, Sara Demofonti – Incheon, 13 November 2013</a:t>
            </a:r>
          </a:p>
        </p:txBody>
      </p:sp>
      <p:sp>
        <p:nvSpPr>
          <p:cNvPr id="24579" name="CasellaDiTesto 7"/>
          <p:cNvSpPr txBox="1">
            <a:spLocks noChangeArrowheads="1"/>
          </p:cNvSpPr>
          <p:nvPr/>
        </p:nvSpPr>
        <p:spPr bwMode="auto">
          <a:xfrm>
            <a:off x="766763" y="557213"/>
            <a:ext cx="4276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rgbClr val="505150"/>
                </a:solidFill>
              </a:rPr>
              <a:t>HOW TO COLLECT DATA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1.4|0.7"/>
</p:tagLst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1522</Words>
  <Application>Microsoft Office PowerPoint</Application>
  <PresentationFormat>On-screen Show (4:3)</PresentationFormat>
  <Paragraphs>323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Tahoma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copertina</vt:lpstr>
      <vt:lpstr>Foglio di lavoro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United Nations</cp:lastModifiedBy>
  <cp:revision>101</cp:revision>
  <cp:lastPrinted>2013-11-07T11:12:36Z</cp:lastPrinted>
  <dcterms:created xsi:type="dcterms:W3CDTF">2012-12-11T11:00:35Z</dcterms:created>
  <dcterms:modified xsi:type="dcterms:W3CDTF">2013-11-08T14:06:45Z</dcterms:modified>
</cp:coreProperties>
</file>