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docProps/custom.xml" ContentType="application/vnd.openxmlformats-officedocument.custom-properties+xml"/>
  <Override PartName="/ppt/notesSlides/notesSlide9.xml" ContentType="application/vnd.openxmlformats-officedocument.presentationml.notesSlide+xml"/>
  <Override PartName="/ppt/charts/chart7.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9" r:id="rId3"/>
    <p:sldId id="257" r:id="rId4"/>
    <p:sldId id="272" r:id="rId5"/>
    <p:sldId id="270" r:id="rId6"/>
    <p:sldId id="273" r:id="rId7"/>
    <p:sldId id="269" r:id="rId8"/>
    <p:sldId id="271" r:id="rId9"/>
    <p:sldId id="265" r:id="rId10"/>
    <p:sldId id="264" r:id="rId11"/>
    <p:sldId id="278" r:id="rId12"/>
    <p:sldId id="277"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58" r:id="rId26"/>
  </p:sldIdLst>
  <p:sldSz cx="9144000" cy="6858000" type="screen4x3"/>
  <p:notesSz cx="6858000" cy="9144000"/>
  <p:custDataLst>
    <p:tags r:id="rId29"/>
  </p:custDataLst>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p:scale>
          <a:sx n="100" d="100"/>
          <a:sy n="100" d="100"/>
        </p:scale>
        <p:origin x="-1308" y="-288"/>
      </p:cViewPr>
      <p:guideLst>
        <p:guide orient="horz" pos="2976"/>
        <p:guide orient="horz" pos="3339"/>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364"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GRAFICAS_PEDROCORNEJO\Promedio%20Edad_Div%20prin.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E:\HOY\Cuidados%20presentaci&#243;n\PromediosParentescogpo30sep.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juana.beltran\Documents\Graficascick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GRAFICAS_PEDROCORNEJO\Promedio%20Edad_Div%20prin.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GRAFICAS_PEDROCORNEJO\Promedio%20Edad_Div%20prin.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juana.beltran\Documents\Graficascicky.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juana.beltran\Documents\Graficascicky.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juana.beltran\Documents\Graficascicky.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ocuments%20and%20Settings\olga.hernandez\Mis%20documentos\Cuidados%20presentaci&#243;n\PromediosParentescogpo30sep.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E:\HOY\Cuidados%20presentaci&#243;n\PromediosParentescogpo30sep.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E:\HOY\Cuidados%20presentaci&#243;n\PromediosParentescogpo30se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title>
      <c:tx>
        <c:rich>
          <a:bodyPr/>
          <a:lstStyle/>
          <a:p>
            <a:pPr>
              <a:defRPr>
                <a:solidFill>
                  <a:schemeClr val="tx2"/>
                </a:solidFill>
              </a:defRPr>
            </a:pPr>
            <a:r>
              <a:rPr lang="es-MX" dirty="0" smtClean="0">
                <a:solidFill>
                  <a:schemeClr val="tx2"/>
                </a:solidFill>
              </a:rPr>
              <a:t>Non-</a:t>
            </a:r>
            <a:r>
              <a:rPr lang="es-MX" dirty="0" err="1" smtClean="0">
                <a:solidFill>
                  <a:schemeClr val="tx2"/>
                </a:solidFill>
              </a:rPr>
              <a:t>remunerated</a:t>
            </a:r>
            <a:r>
              <a:rPr lang="es-MX" baseline="0" dirty="0" smtClean="0">
                <a:solidFill>
                  <a:schemeClr val="tx2"/>
                </a:solidFill>
              </a:rPr>
              <a:t> labor</a:t>
            </a:r>
            <a:r>
              <a:rPr lang="es-MX" dirty="0" smtClean="0">
                <a:solidFill>
                  <a:schemeClr val="tx2"/>
                </a:solidFill>
              </a:rPr>
              <a:t> </a:t>
            </a:r>
            <a:endParaRPr lang="es-MX" dirty="0">
              <a:solidFill>
                <a:schemeClr val="tx2"/>
              </a:solidFill>
            </a:endParaRPr>
          </a:p>
        </c:rich>
      </c:tx>
      <c:layout>
        <c:manualLayout>
          <c:xMode val="edge"/>
          <c:yMode val="edge"/>
          <c:x val="0.23245761873104559"/>
          <c:y val="1.363333834295901E-2"/>
        </c:manualLayout>
      </c:layout>
    </c:title>
    <c:view3D>
      <c:rAngAx val="1"/>
    </c:view3D>
    <c:plotArea>
      <c:layout/>
      <c:bar3DChart>
        <c:barDir val="bar"/>
        <c:grouping val="stacked"/>
        <c:ser>
          <c:idx val="0"/>
          <c:order val="0"/>
          <c:tx>
            <c:strRef>
              <c:f>ensayo02!$A$26</c:f>
              <c:strCache>
                <c:ptCount val="1"/>
                <c:pt idx="0">
                  <c:v>Mujeres </c:v>
                </c:pt>
              </c:strCache>
            </c:strRef>
          </c:tx>
          <c:spPr>
            <a:solidFill>
              <a:srgbClr val="92D050"/>
            </a:solidFill>
          </c:spPr>
          <c:dLbls>
            <c:txPr>
              <a:bodyPr/>
              <a:lstStyle/>
              <a:p>
                <a:pPr>
                  <a:defRPr b="0">
                    <a:solidFill>
                      <a:schemeClr val="tx1"/>
                    </a:solidFill>
                  </a:defRPr>
                </a:pPr>
                <a:endParaRPr lang="en-US"/>
              </a:p>
            </c:txPr>
            <c:showVal val="1"/>
          </c:dLbls>
          <c:cat>
            <c:strRef>
              <c:f>ensayo02!$B$25:$G$25</c:f>
              <c:strCache>
                <c:ptCount val="6"/>
                <c:pt idx="0">
                  <c:v>12-19</c:v>
                </c:pt>
                <c:pt idx="1">
                  <c:v>20-29</c:v>
                </c:pt>
                <c:pt idx="2">
                  <c:v>30-39</c:v>
                </c:pt>
                <c:pt idx="3">
                  <c:v>40-49</c:v>
                </c:pt>
                <c:pt idx="4">
                  <c:v>50-59</c:v>
                </c:pt>
                <c:pt idx="5">
                  <c:v>60 y más</c:v>
                </c:pt>
              </c:strCache>
            </c:strRef>
          </c:cat>
          <c:val>
            <c:numRef>
              <c:f>ensayo02!$B$26:$G$26</c:f>
              <c:numCache>
                <c:formatCode>0.0</c:formatCode>
                <c:ptCount val="6"/>
                <c:pt idx="0">
                  <c:v>26.03513681160408</c:v>
                </c:pt>
                <c:pt idx="1">
                  <c:v>57.781516978081214</c:v>
                </c:pt>
                <c:pt idx="2">
                  <c:v>70.583182942250858</c:v>
                </c:pt>
                <c:pt idx="3">
                  <c:v>60.518970445750035</c:v>
                </c:pt>
                <c:pt idx="4">
                  <c:v>52.112797270176699</c:v>
                </c:pt>
                <c:pt idx="5">
                  <c:v>40.500532735927315</c:v>
                </c:pt>
              </c:numCache>
            </c:numRef>
          </c:val>
        </c:ser>
        <c:ser>
          <c:idx val="1"/>
          <c:order val="1"/>
          <c:tx>
            <c:strRef>
              <c:f>ensayo02!$A$27</c:f>
              <c:strCache>
                <c:ptCount val="1"/>
                <c:pt idx="0">
                  <c:v>Hombres </c:v>
                </c:pt>
              </c:strCache>
            </c:strRef>
          </c:tx>
          <c:spPr>
            <a:solidFill>
              <a:srgbClr val="E46C0A"/>
            </a:solidFill>
          </c:spPr>
          <c:dLbls>
            <c:txPr>
              <a:bodyPr/>
              <a:lstStyle/>
              <a:p>
                <a:pPr>
                  <a:defRPr b="0">
                    <a:solidFill>
                      <a:schemeClr val="tx1"/>
                    </a:solidFill>
                  </a:defRPr>
                </a:pPr>
                <a:endParaRPr lang="en-US"/>
              </a:p>
            </c:txPr>
            <c:showVal val="1"/>
          </c:dLbls>
          <c:cat>
            <c:strRef>
              <c:f>ensayo02!$B$25:$G$25</c:f>
              <c:strCache>
                <c:ptCount val="6"/>
                <c:pt idx="0">
                  <c:v>12-19</c:v>
                </c:pt>
                <c:pt idx="1">
                  <c:v>20-29</c:v>
                </c:pt>
                <c:pt idx="2">
                  <c:v>30-39</c:v>
                </c:pt>
                <c:pt idx="3">
                  <c:v>40-49</c:v>
                </c:pt>
                <c:pt idx="4">
                  <c:v>50-59</c:v>
                </c:pt>
                <c:pt idx="5">
                  <c:v>60 y más</c:v>
                </c:pt>
              </c:strCache>
            </c:strRef>
          </c:cat>
          <c:val>
            <c:numRef>
              <c:f>ensayo02!$B$27:$G$27</c:f>
              <c:numCache>
                <c:formatCode>0.0</c:formatCode>
                <c:ptCount val="6"/>
                <c:pt idx="0">
                  <c:v>12.764043901526867</c:v>
                </c:pt>
                <c:pt idx="1">
                  <c:v>18.465226439548722</c:v>
                </c:pt>
                <c:pt idx="2">
                  <c:v>22.820929297659763</c:v>
                </c:pt>
                <c:pt idx="3">
                  <c:v>20.146864779267091</c:v>
                </c:pt>
                <c:pt idx="4">
                  <c:v>18.03087662032036</c:v>
                </c:pt>
                <c:pt idx="5">
                  <c:v>17.851211194830135</c:v>
                </c:pt>
              </c:numCache>
            </c:numRef>
          </c:val>
        </c:ser>
        <c:gapWidth val="25"/>
        <c:gapDepth val="55"/>
        <c:shape val="cylinder"/>
        <c:axId val="39516032"/>
        <c:axId val="39805312"/>
        <c:axId val="0"/>
      </c:bar3DChart>
      <c:catAx>
        <c:axId val="39516032"/>
        <c:scaling>
          <c:orientation val="minMax"/>
        </c:scaling>
        <c:axPos val="l"/>
        <c:majorTickMark val="none"/>
        <c:tickLblPos val="nextTo"/>
        <c:txPr>
          <a:bodyPr/>
          <a:lstStyle/>
          <a:p>
            <a:pPr>
              <a:defRPr baseline="0"/>
            </a:pPr>
            <a:endParaRPr lang="en-US"/>
          </a:p>
        </c:txPr>
        <c:crossAx val="39805312"/>
        <c:crosses val="autoZero"/>
        <c:auto val="1"/>
        <c:lblAlgn val="ctr"/>
        <c:lblOffset val="100"/>
      </c:catAx>
      <c:valAx>
        <c:axId val="39805312"/>
        <c:scaling>
          <c:orientation val="minMax"/>
        </c:scaling>
        <c:delete val="1"/>
        <c:axPos val="b"/>
        <c:numFmt formatCode="0.0" sourceLinked="1"/>
        <c:majorTickMark val="none"/>
        <c:tickLblPos val="none"/>
        <c:crossAx val="39516032"/>
        <c:crosses val="autoZero"/>
        <c:crossBetween val="between"/>
      </c:valAx>
    </c:plotArea>
    <c:legend>
      <c:legendPos val="r"/>
      <c:layout>
        <c:manualLayout>
          <c:xMode val="edge"/>
          <c:yMode val="edge"/>
          <c:x val="0.76206311531738791"/>
          <c:y val="0.47856953718215783"/>
          <c:w val="4.2277159866740383E-2"/>
          <c:h val="0.10415405314497142"/>
        </c:manualLayout>
      </c:layout>
      <c:txPr>
        <a:bodyPr/>
        <a:lstStyle/>
        <a:p>
          <a:pPr>
            <a:defRPr sz="1400" b="1"/>
          </a:pPr>
          <a:endParaRPr lang="en-US"/>
        </a:p>
      </c:txPr>
    </c:legend>
    <c:plotVisOnly val="1"/>
  </c:chart>
  <c:spPr>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manualLayout>
          <c:layoutTarget val="inner"/>
          <c:xMode val="edge"/>
          <c:yMode val="edge"/>
          <c:x val="0.41398811438105393"/>
          <c:y val="6.4668685880129584E-2"/>
          <c:w val="0.41915958990667918"/>
          <c:h val="0.93533125948968665"/>
        </c:manualLayout>
      </c:layout>
      <c:bar3DChart>
        <c:barDir val="bar"/>
        <c:grouping val="stacked"/>
        <c:ser>
          <c:idx val="0"/>
          <c:order val="0"/>
          <c:tx>
            <c:strRef>
              <c:f>'Hijos e hijas'!$B$33</c:f>
              <c:strCache>
                <c:ptCount val="1"/>
                <c:pt idx="0">
                  <c:v>Mujeres</c:v>
                </c:pt>
              </c:strCache>
            </c:strRef>
          </c:tx>
          <c:spPr>
            <a:solidFill>
              <a:srgbClr val="92D050"/>
            </a:solidFill>
          </c:spPr>
          <c:dLbls>
            <c:txPr>
              <a:bodyPr/>
              <a:lstStyle/>
              <a:p>
                <a:pPr>
                  <a:defRPr b="0"/>
                </a:pPr>
                <a:endParaRPr lang="en-US"/>
              </a:p>
            </c:txPr>
            <c:showVal val="1"/>
          </c:dLbls>
          <c:cat>
            <c:strRef>
              <c:f>'Hijos e hijas'!$A$34:$A$38</c:f>
              <c:strCache>
                <c:ptCount val="5"/>
                <c:pt idx="0">
                  <c:v>Otros integrantes</c:v>
                </c:pt>
                <c:pt idx="1">
                  <c:v>60 y más años</c:v>
                </c:pt>
                <c:pt idx="2">
                  <c:v>Menores de 15 años 
(incluye algunas actividades que competen tambien a menores de 6 años)</c:v>
                </c:pt>
                <c:pt idx="3">
                  <c:v>Menores de 6 años 
(actividades exclusivas)</c:v>
                </c:pt>
                <c:pt idx="4">
                  <c:v>Discapacitados y enfermos 
(crónicos y temporales)</c:v>
                </c:pt>
              </c:strCache>
            </c:strRef>
          </c:cat>
          <c:val>
            <c:numRef>
              <c:f>'Hijos e hijas'!$B$34:$B$38</c:f>
              <c:numCache>
                <c:formatCode>0.0</c:formatCode>
                <c:ptCount val="5"/>
                <c:pt idx="0">
                  <c:v>7.5065979128211904</c:v>
                </c:pt>
                <c:pt idx="1">
                  <c:v>17.816297687697531</c:v>
                </c:pt>
                <c:pt idx="2">
                  <c:v>14.631693191343498</c:v>
                </c:pt>
                <c:pt idx="3">
                  <c:v>10.73202671024865</c:v>
                </c:pt>
                <c:pt idx="4">
                  <c:v>16.877080163887335</c:v>
                </c:pt>
              </c:numCache>
            </c:numRef>
          </c:val>
        </c:ser>
        <c:ser>
          <c:idx val="1"/>
          <c:order val="1"/>
          <c:tx>
            <c:strRef>
              <c:f>'Hijos e hijas'!$C$33</c:f>
              <c:strCache>
                <c:ptCount val="1"/>
                <c:pt idx="0">
                  <c:v>Hombres</c:v>
                </c:pt>
              </c:strCache>
            </c:strRef>
          </c:tx>
          <c:spPr>
            <a:solidFill>
              <a:srgbClr val="E46C0A"/>
            </a:solidFill>
          </c:spPr>
          <c:dLbls>
            <c:txPr>
              <a:bodyPr/>
              <a:lstStyle/>
              <a:p>
                <a:pPr>
                  <a:defRPr b="0"/>
                </a:pPr>
                <a:endParaRPr lang="en-US"/>
              </a:p>
            </c:txPr>
            <c:showVal val="1"/>
          </c:dLbls>
          <c:cat>
            <c:strRef>
              <c:f>'Hijos e hijas'!$A$34:$A$38</c:f>
              <c:strCache>
                <c:ptCount val="5"/>
                <c:pt idx="0">
                  <c:v>Otros integrantes</c:v>
                </c:pt>
                <c:pt idx="1">
                  <c:v>60 y más años</c:v>
                </c:pt>
                <c:pt idx="2">
                  <c:v>Menores de 15 años 
(incluye algunas actividades que competen tambien a menores de 6 años)</c:v>
                </c:pt>
                <c:pt idx="3">
                  <c:v>Menores de 6 años 
(actividades exclusivas)</c:v>
                </c:pt>
                <c:pt idx="4">
                  <c:v>Discapacitados y enfermos 
(crónicos y temporales)</c:v>
                </c:pt>
              </c:strCache>
            </c:strRef>
          </c:cat>
          <c:val>
            <c:numRef>
              <c:f>'Hijos e hijas'!$C$34:$C$38</c:f>
              <c:numCache>
                <c:formatCode>0.0</c:formatCode>
                <c:ptCount val="5"/>
                <c:pt idx="0">
                  <c:v>6.2710016535239514</c:v>
                </c:pt>
                <c:pt idx="1">
                  <c:v>13.555698108255056</c:v>
                </c:pt>
                <c:pt idx="2">
                  <c:v>6.8694700499696602</c:v>
                </c:pt>
                <c:pt idx="3">
                  <c:v>4.3223723290787275</c:v>
                </c:pt>
                <c:pt idx="4">
                  <c:v>13.325537308053118</c:v>
                </c:pt>
              </c:numCache>
            </c:numRef>
          </c:val>
        </c:ser>
        <c:shape val="cylinder"/>
        <c:axId val="43882368"/>
        <c:axId val="43883904"/>
        <c:axId val="0"/>
      </c:bar3DChart>
      <c:catAx>
        <c:axId val="43882368"/>
        <c:scaling>
          <c:orientation val="minMax"/>
        </c:scaling>
        <c:axPos val="l"/>
        <c:tickLblPos val="nextTo"/>
        <c:crossAx val="43883904"/>
        <c:crosses val="autoZero"/>
        <c:auto val="1"/>
        <c:lblAlgn val="ctr"/>
        <c:lblOffset val="100"/>
      </c:catAx>
      <c:valAx>
        <c:axId val="43883904"/>
        <c:scaling>
          <c:orientation val="minMax"/>
        </c:scaling>
        <c:delete val="1"/>
        <c:axPos val="b"/>
        <c:numFmt formatCode="0.0" sourceLinked="1"/>
        <c:tickLblPos val="none"/>
        <c:crossAx val="43882368"/>
        <c:crosses val="autoZero"/>
        <c:crossBetween val="between"/>
      </c:valAx>
      <c:spPr>
        <a:solidFill>
          <a:prstClr val="white"/>
        </a:solidFill>
      </c:spPr>
    </c:plotArea>
    <c:legend>
      <c:legendPos val="r"/>
      <c:layout>
        <c:manualLayout>
          <c:xMode val="edge"/>
          <c:yMode val="edge"/>
          <c:x val="0.80799806356798565"/>
          <c:y val="0.32298423157397527"/>
          <c:w val="0.18271934210039148"/>
          <c:h val="0.22545432302915766"/>
        </c:manualLayout>
      </c:layout>
      <c:txPr>
        <a:bodyPr/>
        <a:lstStyle/>
        <a:p>
          <a:pPr>
            <a:defRPr sz="1400"/>
          </a:pPr>
          <a:endParaRPr lang="en-US"/>
        </a:p>
      </c:txPr>
    </c:legend>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34"/>
  <c:chart>
    <c:title>
      <c:tx>
        <c:rich>
          <a:bodyPr/>
          <a:lstStyle/>
          <a:p>
            <a:pPr>
              <a:defRPr/>
            </a:pPr>
            <a:r>
              <a:rPr lang="es-MX" dirty="0" err="1" smtClean="0">
                <a:solidFill>
                  <a:schemeClr val="tx2"/>
                </a:solidFill>
              </a:rPr>
              <a:t>Support</a:t>
            </a:r>
            <a:r>
              <a:rPr lang="es-MX" dirty="0" smtClean="0">
                <a:solidFill>
                  <a:schemeClr val="tx2"/>
                </a:solidFill>
              </a:rPr>
              <a:t> </a:t>
            </a:r>
            <a:r>
              <a:rPr lang="es-MX" dirty="0" err="1" smtClean="0">
                <a:solidFill>
                  <a:schemeClr val="tx2"/>
                </a:solidFill>
              </a:rPr>
              <a:t>to</a:t>
            </a:r>
            <a:r>
              <a:rPr lang="es-MX" dirty="0" smtClean="0">
                <a:solidFill>
                  <a:schemeClr val="tx2"/>
                </a:solidFill>
              </a:rPr>
              <a:t> </a:t>
            </a:r>
            <a:r>
              <a:rPr lang="es-MX" dirty="0" err="1" smtClean="0">
                <a:solidFill>
                  <a:schemeClr val="tx2"/>
                </a:solidFill>
              </a:rPr>
              <a:t>other</a:t>
            </a:r>
            <a:r>
              <a:rPr lang="es-MX" dirty="0" smtClean="0">
                <a:solidFill>
                  <a:schemeClr val="tx2"/>
                </a:solidFill>
              </a:rPr>
              <a:t> </a:t>
            </a:r>
            <a:r>
              <a:rPr lang="es-MX" dirty="0" err="1" smtClean="0">
                <a:solidFill>
                  <a:schemeClr val="tx2"/>
                </a:solidFill>
              </a:rPr>
              <a:t>households</a:t>
            </a:r>
            <a:r>
              <a:rPr lang="es-MX" dirty="0" smtClean="0">
                <a:solidFill>
                  <a:schemeClr val="tx2"/>
                </a:solidFill>
              </a:rPr>
              <a:t>,</a:t>
            </a:r>
            <a:r>
              <a:rPr lang="es-MX" baseline="0" dirty="0" smtClean="0">
                <a:solidFill>
                  <a:schemeClr val="tx2"/>
                </a:solidFill>
              </a:rPr>
              <a:t> </a:t>
            </a:r>
            <a:r>
              <a:rPr lang="es-MX" baseline="0" dirty="0" err="1" smtClean="0">
                <a:solidFill>
                  <a:schemeClr val="tx2"/>
                </a:solidFill>
              </a:rPr>
              <a:t>to</a:t>
            </a:r>
            <a:r>
              <a:rPr lang="es-MX" baseline="0" dirty="0" smtClean="0">
                <a:solidFill>
                  <a:schemeClr val="tx2"/>
                </a:solidFill>
              </a:rPr>
              <a:t> </a:t>
            </a:r>
            <a:r>
              <a:rPr lang="es-MX" baseline="0" dirty="0" err="1" smtClean="0">
                <a:solidFill>
                  <a:schemeClr val="tx2"/>
                </a:solidFill>
              </a:rPr>
              <a:t>the</a:t>
            </a:r>
            <a:r>
              <a:rPr lang="es-MX" baseline="0" dirty="0" smtClean="0">
                <a:solidFill>
                  <a:schemeClr val="tx2"/>
                </a:solidFill>
              </a:rPr>
              <a:t> </a:t>
            </a:r>
            <a:r>
              <a:rPr lang="es-MX" baseline="0" dirty="0" err="1" smtClean="0">
                <a:solidFill>
                  <a:schemeClr val="tx2"/>
                </a:solidFill>
              </a:rPr>
              <a:t>community</a:t>
            </a:r>
            <a:r>
              <a:rPr lang="es-MX" baseline="0" dirty="0" smtClean="0">
                <a:solidFill>
                  <a:schemeClr val="tx2"/>
                </a:solidFill>
              </a:rPr>
              <a:t> </a:t>
            </a:r>
            <a:r>
              <a:rPr lang="es-MX" baseline="0" dirty="0" err="1" smtClean="0">
                <a:solidFill>
                  <a:schemeClr val="tx2"/>
                </a:solidFill>
              </a:rPr>
              <a:t>or</a:t>
            </a:r>
            <a:r>
              <a:rPr lang="es-MX" baseline="0" dirty="0" smtClean="0">
                <a:solidFill>
                  <a:schemeClr val="tx2"/>
                </a:solidFill>
              </a:rPr>
              <a:t> </a:t>
            </a:r>
            <a:r>
              <a:rPr lang="es-MX" baseline="0" dirty="0" err="1" smtClean="0">
                <a:solidFill>
                  <a:schemeClr val="tx2"/>
                </a:solidFill>
              </a:rPr>
              <a:t>voluntary</a:t>
            </a:r>
            <a:r>
              <a:rPr lang="es-MX" baseline="0" dirty="0" smtClean="0">
                <a:solidFill>
                  <a:schemeClr val="tx2"/>
                </a:solidFill>
              </a:rPr>
              <a:t> </a:t>
            </a:r>
            <a:r>
              <a:rPr lang="es-MX" baseline="0" dirty="0" err="1" smtClean="0">
                <a:solidFill>
                  <a:schemeClr val="tx2"/>
                </a:solidFill>
              </a:rPr>
              <a:t>work</a:t>
            </a:r>
            <a:endParaRPr lang="es-MX" dirty="0">
              <a:solidFill>
                <a:schemeClr val="tx2"/>
              </a:solidFill>
            </a:endParaRPr>
          </a:p>
        </c:rich>
      </c:tx>
    </c:title>
    <c:view3D>
      <c:rAngAx val="1"/>
    </c:view3D>
    <c:plotArea>
      <c:layout/>
      <c:bar3DChart>
        <c:barDir val="bar"/>
        <c:grouping val="stacked"/>
        <c:ser>
          <c:idx val="0"/>
          <c:order val="0"/>
          <c:tx>
            <c:strRef>
              <c:f>[1]Hoja3!$F$76</c:f>
              <c:strCache>
                <c:ptCount val="1"/>
                <c:pt idx="0">
                  <c:v>Mujeres </c:v>
                </c:pt>
              </c:strCache>
            </c:strRef>
          </c:tx>
          <c:spPr>
            <a:solidFill>
              <a:srgbClr val="92D050"/>
            </a:solidFill>
          </c:spPr>
          <c:dLbls>
            <c:txPr>
              <a:bodyPr/>
              <a:lstStyle/>
              <a:p>
                <a:pPr>
                  <a:defRPr b="0">
                    <a:solidFill>
                      <a:schemeClr val="tx1"/>
                    </a:solidFill>
                  </a:defRPr>
                </a:pPr>
                <a:endParaRPr lang="en-US"/>
              </a:p>
            </c:txPr>
            <c:showVal val="1"/>
          </c:dLbls>
          <c:cat>
            <c:strRef>
              <c:f>[1]Hoja3!$E$77:$E$82</c:f>
              <c:strCache>
                <c:ptCount val="6"/>
                <c:pt idx="0">
                  <c:v>12--19</c:v>
                </c:pt>
                <c:pt idx="1">
                  <c:v>20-29</c:v>
                </c:pt>
                <c:pt idx="2">
                  <c:v>30-39</c:v>
                </c:pt>
                <c:pt idx="3">
                  <c:v>40-49</c:v>
                </c:pt>
                <c:pt idx="4">
                  <c:v>50-59</c:v>
                </c:pt>
                <c:pt idx="5">
                  <c:v>60 y más</c:v>
                </c:pt>
              </c:strCache>
            </c:strRef>
          </c:cat>
          <c:val>
            <c:numRef>
              <c:f>[1]Hoja3!$F$77:$F$82</c:f>
              <c:numCache>
                <c:formatCode>General</c:formatCode>
                <c:ptCount val="6"/>
                <c:pt idx="0">
                  <c:v>5</c:v>
                </c:pt>
                <c:pt idx="1">
                  <c:v>6.3</c:v>
                </c:pt>
                <c:pt idx="2">
                  <c:v>6.2</c:v>
                </c:pt>
                <c:pt idx="3">
                  <c:v>10.5</c:v>
                </c:pt>
                <c:pt idx="4">
                  <c:v>11.6</c:v>
                </c:pt>
                <c:pt idx="5">
                  <c:v>11.8</c:v>
                </c:pt>
              </c:numCache>
            </c:numRef>
          </c:val>
        </c:ser>
        <c:ser>
          <c:idx val="1"/>
          <c:order val="1"/>
          <c:tx>
            <c:strRef>
              <c:f>[1]Hoja3!$G$76</c:f>
              <c:strCache>
                <c:ptCount val="1"/>
                <c:pt idx="0">
                  <c:v>Hombres</c:v>
                </c:pt>
              </c:strCache>
            </c:strRef>
          </c:tx>
          <c:spPr>
            <a:solidFill>
              <a:srgbClr val="E46C0A"/>
            </a:solidFill>
          </c:spPr>
          <c:dLbls>
            <c:txPr>
              <a:bodyPr/>
              <a:lstStyle/>
              <a:p>
                <a:pPr>
                  <a:defRPr b="0">
                    <a:solidFill>
                      <a:schemeClr val="tx1"/>
                    </a:solidFill>
                  </a:defRPr>
                </a:pPr>
                <a:endParaRPr lang="en-US"/>
              </a:p>
            </c:txPr>
            <c:showVal val="1"/>
          </c:dLbls>
          <c:cat>
            <c:strRef>
              <c:f>[1]Hoja3!$E$77:$E$82</c:f>
              <c:strCache>
                <c:ptCount val="6"/>
                <c:pt idx="0">
                  <c:v>12--19</c:v>
                </c:pt>
                <c:pt idx="1">
                  <c:v>20-29</c:v>
                </c:pt>
                <c:pt idx="2">
                  <c:v>30-39</c:v>
                </c:pt>
                <c:pt idx="3">
                  <c:v>40-49</c:v>
                </c:pt>
                <c:pt idx="4">
                  <c:v>50-59</c:v>
                </c:pt>
                <c:pt idx="5">
                  <c:v>60 y más</c:v>
                </c:pt>
              </c:strCache>
            </c:strRef>
          </c:cat>
          <c:val>
            <c:numRef>
              <c:f>[1]Hoja3!$G$77:$G$82</c:f>
              <c:numCache>
                <c:formatCode>General</c:formatCode>
                <c:ptCount val="6"/>
                <c:pt idx="0">
                  <c:v>3.8</c:v>
                </c:pt>
                <c:pt idx="1">
                  <c:v>4.9000000000000004</c:v>
                </c:pt>
                <c:pt idx="2">
                  <c:v>4.7</c:v>
                </c:pt>
                <c:pt idx="3">
                  <c:v>5.9</c:v>
                </c:pt>
                <c:pt idx="4">
                  <c:v>7.5</c:v>
                </c:pt>
                <c:pt idx="5">
                  <c:v>8.1</c:v>
                </c:pt>
              </c:numCache>
            </c:numRef>
          </c:val>
        </c:ser>
        <c:gapWidth val="55"/>
        <c:gapDepth val="55"/>
        <c:shape val="cylinder"/>
        <c:axId val="43910656"/>
        <c:axId val="43912192"/>
        <c:axId val="0"/>
      </c:bar3DChart>
      <c:catAx>
        <c:axId val="43910656"/>
        <c:scaling>
          <c:orientation val="minMax"/>
        </c:scaling>
        <c:axPos val="l"/>
        <c:majorTickMark val="none"/>
        <c:tickLblPos val="nextTo"/>
        <c:crossAx val="43912192"/>
        <c:crosses val="autoZero"/>
        <c:auto val="1"/>
        <c:lblAlgn val="ctr"/>
        <c:lblOffset val="100"/>
      </c:catAx>
      <c:valAx>
        <c:axId val="43912192"/>
        <c:scaling>
          <c:orientation val="minMax"/>
        </c:scaling>
        <c:delete val="1"/>
        <c:axPos val="b"/>
        <c:numFmt formatCode="General" sourceLinked="1"/>
        <c:majorTickMark val="none"/>
        <c:tickLblPos val="none"/>
        <c:crossAx val="43910656"/>
        <c:crosses val="autoZero"/>
        <c:crossBetween val="between"/>
      </c:valAx>
    </c:plotArea>
    <c:legend>
      <c:legendPos val="r"/>
      <c:txPr>
        <a:bodyPr/>
        <a:lstStyle/>
        <a:p>
          <a:pPr>
            <a:defRPr sz="1400"/>
          </a:pPr>
          <a:endParaRPr lang="en-US"/>
        </a:p>
      </c:txPr>
    </c:legend>
    <c:plotVisOnly val="1"/>
  </c:chart>
  <c:spPr>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4"/>
  <c:chart>
    <c:title>
      <c:tx>
        <c:rich>
          <a:bodyPr/>
          <a:lstStyle/>
          <a:p>
            <a:pPr>
              <a:defRPr>
                <a:solidFill>
                  <a:schemeClr val="tx2"/>
                </a:solidFill>
              </a:defRPr>
            </a:pPr>
            <a:r>
              <a:rPr lang="es-MX" dirty="0" err="1" smtClean="0">
                <a:solidFill>
                  <a:schemeClr val="tx2"/>
                </a:solidFill>
              </a:rPr>
              <a:t>Remunerated</a:t>
            </a:r>
            <a:r>
              <a:rPr lang="es-MX" baseline="0" dirty="0" smtClean="0">
                <a:solidFill>
                  <a:schemeClr val="tx2"/>
                </a:solidFill>
              </a:rPr>
              <a:t> labor</a:t>
            </a:r>
            <a:endParaRPr lang="es-MX" dirty="0">
              <a:solidFill>
                <a:schemeClr val="tx2"/>
              </a:solidFill>
            </a:endParaRPr>
          </a:p>
        </c:rich>
      </c:tx>
    </c:title>
    <c:view3D>
      <c:rAngAx val="1"/>
    </c:view3D>
    <c:plotArea>
      <c:layout>
        <c:manualLayout>
          <c:layoutTarget val="inner"/>
          <c:xMode val="edge"/>
          <c:yMode val="edge"/>
          <c:x val="0.13546367827887362"/>
          <c:y val="0.10141243819179886"/>
          <c:w val="0.86453632172112438"/>
          <c:h val="0.89858756180819888"/>
        </c:manualLayout>
      </c:layout>
      <c:bar3DChart>
        <c:barDir val="bar"/>
        <c:grouping val="stacked"/>
        <c:ser>
          <c:idx val="0"/>
          <c:order val="0"/>
          <c:tx>
            <c:strRef>
              <c:f>ensayo02!$A$31</c:f>
              <c:strCache>
                <c:ptCount val="1"/>
                <c:pt idx="0">
                  <c:v>Mujeres </c:v>
                </c:pt>
              </c:strCache>
            </c:strRef>
          </c:tx>
          <c:spPr>
            <a:solidFill>
              <a:srgbClr val="92D050"/>
            </a:solidFill>
            <a:ln>
              <a:solidFill>
                <a:schemeClr val="accent1"/>
              </a:solidFill>
            </a:ln>
          </c:spPr>
          <c:dLbls>
            <c:txPr>
              <a:bodyPr/>
              <a:lstStyle/>
              <a:p>
                <a:pPr>
                  <a:defRPr b="0">
                    <a:solidFill>
                      <a:schemeClr val="tx1"/>
                    </a:solidFill>
                  </a:defRPr>
                </a:pPr>
                <a:endParaRPr lang="en-US"/>
              </a:p>
            </c:txPr>
            <c:showVal val="1"/>
          </c:dLbls>
          <c:cat>
            <c:strRef>
              <c:f>ensayo02!$B$30:$G$30</c:f>
              <c:strCache>
                <c:ptCount val="6"/>
                <c:pt idx="0">
                  <c:v>12-19</c:v>
                </c:pt>
                <c:pt idx="1">
                  <c:v>20-29</c:v>
                </c:pt>
                <c:pt idx="2">
                  <c:v>30-39</c:v>
                </c:pt>
                <c:pt idx="3">
                  <c:v>40-49</c:v>
                </c:pt>
                <c:pt idx="4">
                  <c:v>50-59</c:v>
                </c:pt>
                <c:pt idx="5">
                  <c:v>60 y más</c:v>
                </c:pt>
              </c:strCache>
            </c:strRef>
          </c:cat>
          <c:val>
            <c:numRef>
              <c:f>ensayo02!$B$31:$G$31</c:f>
              <c:numCache>
                <c:formatCode>0.0</c:formatCode>
                <c:ptCount val="6"/>
                <c:pt idx="0">
                  <c:v>23.371491372902987</c:v>
                </c:pt>
                <c:pt idx="1">
                  <c:v>36.389954751920925</c:v>
                </c:pt>
                <c:pt idx="2">
                  <c:v>37.570011122373216</c:v>
                </c:pt>
                <c:pt idx="3">
                  <c:v>37.548729284051063</c:v>
                </c:pt>
                <c:pt idx="4">
                  <c:v>34.464346227489912</c:v>
                </c:pt>
                <c:pt idx="5">
                  <c:v>22.026694158597326</c:v>
                </c:pt>
              </c:numCache>
            </c:numRef>
          </c:val>
        </c:ser>
        <c:ser>
          <c:idx val="1"/>
          <c:order val="1"/>
          <c:tx>
            <c:strRef>
              <c:f>ensayo02!$A$32</c:f>
              <c:strCache>
                <c:ptCount val="1"/>
                <c:pt idx="0">
                  <c:v>Hombres </c:v>
                </c:pt>
              </c:strCache>
            </c:strRef>
          </c:tx>
          <c:spPr>
            <a:solidFill>
              <a:srgbClr val="E46C0A"/>
            </a:solidFill>
          </c:spPr>
          <c:dLbls>
            <c:txPr>
              <a:bodyPr/>
              <a:lstStyle/>
              <a:p>
                <a:pPr>
                  <a:defRPr b="0">
                    <a:solidFill>
                      <a:schemeClr val="tx1"/>
                    </a:solidFill>
                  </a:defRPr>
                </a:pPr>
                <a:endParaRPr lang="en-US"/>
              </a:p>
            </c:txPr>
            <c:showVal val="1"/>
          </c:dLbls>
          <c:cat>
            <c:strRef>
              <c:f>ensayo02!$B$30:$G$30</c:f>
              <c:strCache>
                <c:ptCount val="6"/>
                <c:pt idx="0">
                  <c:v>12-19</c:v>
                </c:pt>
                <c:pt idx="1">
                  <c:v>20-29</c:v>
                </c:pt>
                <c:pt idx="2">
                  <c:v>30-39</c:v>
                </c:pt>
                <c:pt idx="3">
                  <c:v>40-49</c:v>
                </c:pt>
                <c:pt idx="4">
                  <c:v>50-59</c:v>
                </c:pt>
                <c:pt idx="5">
                  <c:v>60 y más</c:v>
                </c:pt>
              </c:strCache>
            </c:strRef>
          </c:cat>
          <c:val>
            <c:numRef>
              <c:f>ensayo02!$B$32:$G$32</c:f>
              <c:numCache>
                <c:formatCode>0.0</c:formatCode>
                <c:ptCount val="6"/>
                <c:pt idx="0">
                  <c:v>34.266281480073495</c:v>
                </c:pt>
                <c:pt idx="1">
                  <c:v>52.649372290882013</c:v>
                </c:pt>
                <c:pt idx="2">
                  <c:v>56.78777077689</c:v>
                </c:pt>
                <c:pt idx="3">
                  <c:v>57.157049327110194</c:v>
                </c:pt>
                <c:pt idx="4">
                  <c:v>54.618407682640843</c:v>
                </c:pt>
                <c:pt idx="5">
                  <c:v>47.173626732976011</c:v>
                </c:pt>
              </c:numCache>
            </c:numRef>
          </c:val>
        </c:ser>
        <c:gapWidth val="25"/>
        <c:gapDepth val="55"/>
        <c:shape val="cylinder"/>
        <c:axId val="39933824"/>
        <c:axId val="39935360"/>
        <c:axId val="0"/>
      </c:bar3DChart>
      <c:catAx>
        <c:axId val="39933824"/>
        <c:scaling>
          <c:orientation val="minMax"/>
        </c:scaling>
        <c:axPos val="l"/>
        <c:majorTickMark val="none"/>
        <c:tickLblPos val="nextTo"/>
        <c:txPr>
          <a:bodyPr/>
          <a:lstStyle/>
          <a:p>
            <a:pPr>
              <a:defRPr b="1"/>
            </a:pPr>
            <a:endParaRPr lang="en-US"/>
          </a:p>
        </c:txPr>
        <c:crossAx val="39935360"/>
        <c:crosses val="autoZero"/>
        <c:auto val="1"/>
        <c:lblAlgn val="ctr"/>
        <c:lblOffset val="100"/>
      </c:catAx>
      <c:valAx>
        <c:axId val="39935360"/>
        <c:scaling>
          <c:orientation val="minMax"/>
        </c:scaling>
        <c:delete val="1"/>
        <c:axPos val="b"/>
        <c:numFmt formatCode="0.0" sourceLinked="1"/>
        <c:majorTickMark val="none"/>
        <c:tickLblPos val="none"/>
        <c:crossAx val="39933824"/>
        <c:crosses val="autoZero"/>
        <c:crossBetween val="between"/>
      </c:valAx>
    </c:plotArea>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view3D>
      <c:depthPercent val="100"/>
      <c:rAngAx val="1"/>
    </c:view3D>
    <c:plotArea>
      <c:layout>
        <c:manualLayout>
          <c:layoutTarget val="inner"/>
          <c:xMode val="edge"/>
          <c:yMode val="edge"/>
          <c:x val="0.20833904257551641"/>
          <c:y val="0.15175207805193391"/>
          <c:w val="0.77644181510696364"/>
          <c:h val="0.61776809148857592"/>
        </c:manualLayout>
      </c:layout>
      <c:bar3DChart>
        <c:barDir val="bar"/>
        <c:grouping val="stacked"/>
        <c:ser>
          <c:idx val="0"/>
          <c:order val="0"/>
          <c:tx>
            <c:strRef>
              <c:f>'PromediosEdad Div Prin'!$J$20</c:f>
              <c:strCache>
                <c:ptCount val="1"/>
                <c:pt idx="0">
                  <c:v>Trabajo no remunerado </c:v>
                </c:pt>
              </c:strCache>
            </c:strRef>
          </c:tx>
          <c:spPr>
            <a:solidFill>
              <a:srgbClr val="92D050"/>
            </a:solidFill>
          </c:spPr>
          <c:dLbls>
            <c:dLbl>
              <c:idx val="0"/>
              <c:layout>
                <c:manualLayout>
                  <c:x val="9.4930838469527868E-3"/>
                  <c:y val="-1.3311341474878859E-2"/>
                </c:manualLayout>
              </c:layout>
              <c:showVal val="1"/>
            </c:dLbl>
            <c:dLbl>
              <c:idx val="1"/>
              <c:layout>
                <c:manualLayout>
                  <c:x val="-1.1111150748795576E-2"/>
                  <c:y val="-1.2378539136677125E-2"/>
                </c:manualLayout>
              </c:layout>
              <c:showVal val="1"/>
            </c:dLbl>
            <c:dLbl>
              <c:idx val="2"/>
              <c:layout>
                <c:manualLayout>
                  <c:x val="2.5000025481368652E-2"/>
                  <c:y val="-1.7338671771512569E-2"/>
                </c:manualLayout>
              </c:layout>
              <c:showVal val="1"/>
            </c:dLbl>
            <c:txPr>
              <a:bodyPr/>
              <a:lstStyle/>
              <a:p>
                <a:pPr>
                  <a:defRPr b="0"/>
                </a:pPr>
                <a:endParaRPr lang="en-US"/>
              </a:p>
            </c:txPr>
            <c:showVal val="1"/>
          </c:dLbls>
          <c:cat>
            <c:strRef>
              <c:f>'PromediosEdad Div Prin'!$K$19:$M$19</c:f>
              <c:strCache>
                <c:ptCount val="3"/>
                <c:pt idx="0">
                  <c:v>Hombres</c:v>
                </c:pt>
                <c:pt idx="1">
                  <c:v>Mujeres</c:v>
                </c:pt>
                <c:pt idx="2">
                  <c:v>Total</c:v>
                </c:pt>
              </c:strCache>
            </c:strRef>
          </c:cat>
          <c:val>
            <c:numRef>
              <c:f>'PromediosEdad Div Prin'!$K$20:$M$20</c:f>
              <c:numCache>
                <c:formatCode>0.0</c:formatCode>
                <c:ptCount val="3"/>
                <c:pt idx="0">
                  <c:v>18.20360754705311</c:v>
                </c:pt>
                <c:pt idx="1">
                  <c:v>51.600527265696833</c:v>
                </c:pt>
                <c:pt idx="2">
                  <c:v>36.059586488594775</c:v>
                </c:pt>
              </c:numCache>
            </c:numRef>
          </c:val>
        </c:ser>
        <c:ser>
          <c:idx val="1"/>
          <c:order val="1"/>
          <c:tx>
            <c:strRef>
              <c:f>'PromediosEdad Div Prin'!$J$21</c:f>
              <c:strCache>
                <c:ptCount val="1"/>
                <c:pt idx="0">
                  <c:v>Trabajo remunerado </c:v>
                </c:pt>
              </c:strCache>
            </c:strRef>
          </c:tx>
          <c:spPr>
            <a:solidFill>
              <a:srgbClr val="E46C0A"/>
            </a:solidFill>
          </c:spPr>
          <c:dLbls>
            <c:dLbl>
              <c:idx val="0"/>
              <c:layout>
                <c:manualLayout>
                  <c:x val="3.9375084725550456E-3"/>
                  <c:y val="-1.8271474109714341E-2"/>
                </c:manualLayout>
              </c:layout>
              <c:showVal val="1"/>
            </c:dLbl>
            <c:dLbl>
              <c:idx val="1"/>
              <c:layout>
                <c:manualLayout>
                  <c:x val="-1.6180669018427247E-3"/>
                  <c:y val="-1.4625298043807081E-2"/>
                </c:manualLayout>
              </c:layout>
              <c:showVal val="1"/>
            </c:dLbl>
            <c:dLbl>
              <c:idx val="2"/>
              <c:layout>
                <c:manualLayout>
                  <c:x val="-7.1736422762404594E-3"/>
                  <c:y val="-1.9119243161016299E-2"/>
                </c:manualLayout>
              </c:layout>
              <c:showVal val="1"/>
            </c:dLbl>
            <c:txPr>
              <a:bodyPr/>
              <a:lstStyle/>
              <a:p>
                <a:pPr>
                  <a:defRPr b="0"/>
                </a:pPr>
                <a:endParaRPr lang="en-US"/>
              </a:p>
            </c:txPr>
            <c:showVal val="1"/>
          </c:dLbls>
          <c:cat>
            <c:strRef>
              <c:f>'PromediosEdad Div Prin'!$K$19:$M$19</c:f>
              <c:strCache>
                <c:ptCount val="3"/>
                <c:pt idx="0">
                  <c:v>Hombres</c:v>
                </c:pt>
                <c:pt idx="1">
                  <c:v>Mujeres</c:v>
                </c:pt>
                <c:pt idx="2">
                  <c:v>Total</c:v>
                </c:pt>
              </c:strCache>
            </c:strRef>
          </c:cat>
          <c:val>
            <c:numRef>
              <c:f>'PromediosEdad Div Prin'!$K$21:$M$21</c:f>
              <c:numCache>
                <c:formatCode>0.0</c:formatCode>
                <c:ptCount val="3"/>
                <c:pt idx="0">
                  <c:v>51.949316140269481</c:v>
                </c:pt>
                <c:pt idx="1">
                  <c:v>33.994597035795998</c:v>
                </c:pt>
                <c:pt idx="2">
                  <c:v>44.107984287051998</c:v>
                </c:pt>
              </c:numCache>
            </c:numRef>
          </c:val>
        </c:ser>
        <c:dLbls>
          <c:showVal val="1"/>
        </c:dLbls>
        <c:gapWidth val="95"/>
        <c:gapDepth val="95"/>
        <c:shape val="cylinder"/>
        <c:axId val="41246720"/>
        <c:axId val="41248256"/>
        <c:axId val="0"/>
      </c:bar3DChart>
      <c:catAx>
        <c:axId val="41246720"/>
        <c:scaling>
          <c:orientation val="minMax"/>
        </c:scaling>
        <c:delete val="1"/>
        <c:axPos val="l"/>
        <c:numFmt formatCode="General" sourceLinked="1"/>
        <c:majorTickMark val="none"/>
        <c:tickLblPos val="none"/>
        <c:crossAx val="41248256"/>
        <c:crosses val="autoZero"/>
        <c:auto val="1"/>
        <c:lblAlgn val="ctr"/>
        <c:lblOffset val="100"/>
      </c:catAx>
      <c:valAx>
        <c:axId val="41248256"/>
        <c:scaling>
          <c:orientation val="minMax"/>
        </c:scaling>
        <c:delete val="1"/>
        <c:axPos val="b"/>
        <c:numFmt formatCode="0.0" sourceLinked="1"/>
        <c:tickLblPos val="none"/>
        <c:crossAx val="41246720"/>
        <c:crosses val="autoZero"/>
        <c:crossBetween val="between"/>
      </c:valAx>
      <c:spPr>
        <a:noFill/>
        <a:ln w="25400">
          <a:noFill/>
        </a:ln>
      </c:spPr>
    </c:plotArea>
    <c:legend>
      <c:legendPos val="t"/>
      <c:legendEntry>
        <c:idx val="0"/>
        <c:txPr>
          <a:bodyPr/>
          <a:lstStyle/>
          <a:p>
            <a:pPr>
              <a:defRPr lang="es-MX" sz="1600" b="0" i="0" u="none" strike="noStrike" kern="1200" baseline="0">
                <a:solidFill>
                  <a:prstClr val="black"/>
                </a:solidFill>
                <a:latin typeface="+mn-lt"/>
                <a:ea typeface="+mn-ea"/>
                <a:cs typeface="+mn-cs"/>
              </a:defRPr>
            </a:pPr>
            <a:endParaRPr lang="en-US"/>
          </a:p>
        </c:txPr>
      </c:legendEntry>
      <c:legendEntry>
        <c:idx val="1"/>
        <c:txPr>
          <a:bodyPr/>
          <a:lstStyle/>
          <a:p>
            <a:pPr>
              <a:defRPr lang="es-MX" sz="1600" b="0" i="0" u="none" strike="noStrike" kern="1200" baseline="0">
                <a:solidFill>
                  <a:prstClr val="black"/>
                </a:solidFill>
                <a:latin typeface="+mn-lt"/>
                <a:ea typeface="+mn-ea"/>
                <a:cs typeface="+mn-cs"/>
              </a:defRPr>
            </a:pPr>
            <a:endParaRPr lang="en-US"/>
          </a:p>
        </c:txPr>
      </c:legendEntry>
      <c:layout>
        <c:manualLayout>
          <c:xMode val="edge"/>
          <c:yMode val="edge"/>
          <c:x val="1.7476906235698593E-2"/>
          <c:y val="0.75295202242486048"/>
          <c:w val="0.98252309376430147"/>
          <c:h val="0.24435938741849264"/>
        </c:manualLayout>
      </c:layout>
      <c:txPr>
        <a:bodyPr/>
        <a:lstStyle/>
        <a:p>
          <a:pPr>
            <a:defRPr lang="es-MX" sz="1600" b="0" i="0" u="none" strike="noStrike" kern="1200" baseline="0">
              <a:solidFill>
                <a:prstClr val="black"/>
              </a:solidFill>
              <a:latin typeface="+mn-lt"/>
              <a:ea typeface="+mn-ea"/>
              <a:cs typeface="+mn-cs"/>
            </a:defRPr>
          </a:pPr>
          <a:endParaRPr lang="en-US"/>
        </a:p>
      </c:txPr>
    </c:legend>
    <c:plotVisOnly val="1"/>
    <c:dispBlanksAs val="gap"/>
  </c:chart>
  <c:spPr>
    <a:ln>
      <a:noFill/>
    </a:ln>
    <a:effectLst>
      <a:outerShdw blurRad="50800" dist="38100" dir="2700000" algn="tl" rotWithShape="0">
        <a:prstClr val="black">
          <a:alpha val="40000"/>
        </a:prstClr>
      </a:outerShdw>
    </a:effectLst>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view3D>
      <c:rAngAx val="1"/>
    </c:view3D>
    <c:plotArea>
      <c:layout/>
      <c:bar3DChart>
        <c:barDir val="bar"/>
        <c:grouping val="stacked"/>
        <c:ser>
          <c:idx val="0"/>
          <c:order val="0"/>
          <c:tx>
            <c:strRef>
              <c:f>[1]Hoja3!$E$3</c:f>
              <c:strCache>
                <c:ptCount val="1"/>
                <c:pt idx="0">
                  <c:v>Trabajo Doméstico </c:v>
                </c:pt>
              </c:strCache>
            </c:strRef>
          </c:tx>
          <c:spPr>
            <a:solidFill>
              <a:srgbClr val="4C5BC8"/>
            </a:solidFill>
          </c:spPr>
          <c:dLbls>
            <c:txPr>
              <a:bodyPr/>
              <a:lstStyle/>
              <a:p>
                <a:pPr>
                  <a:defRPr>
                    <a:solidFill>
                      <a:schemeClr val="bg1"/>
                    </a:solidFill>
                  </a:defRPr>
                </a:pPr>
                <a:endParaRPr lang="en-US"/>
              </a:p>
            </c:txPr>
            <c:showVal val="1"/>
          </c:dLbls>
          <c:cat>
            <c:strRef>
              <c:f>[1]Hoja3!$F$2:$H$2</c:f>
              <c:strCache>
                <c:ptCount val="3"/>
                <c:pt idx="0">
                  <c:v>Hombres</c:v>
                </c:pt>
                <c:pt idx="1">
                  <c:v>Mujeres </c:v>
                </c:pt>
                <c:pt idx="2">
                  <c:v>Total </c:v>
                </c:pt>
              </c:strCache>
            </c:strRef>
          </c:cat>
          <c:val>
            <c:numRef>
              <c:f>[1]Hoja3!$F$3:$H$3</c:f>
              <c:numCache>
                <c:formatCode>General</c:formatCode>
                <c:ptCount val="3"/>
                <c:pt idx="0">
                  <c:v>8.8000000000000007</c:v>
                </c:pt>
                <c:pt idx="1">
                  <c:v>30.4</c:v>
                </c:pt>
                <c:pt idx="2">
                  <c:v>20.6</c:v>
                </c:pt>
              </c:numCache>
            </c:numRef>
          </c:val>
        </c:ser>
        <c:ser>
          <c:idx val="1"/>
          <c:order val="1"/>
          <c:tx>
            <c:strRef>
              <c:f>[1]Hoja3!$E$4</c:f>
              <c:strCache>
                <c:ptCount val="1"/>
                <c:pt idx="0">
                  <c:v>Cuidado y apoyo a integrantes del hogar </c:v>
                </c:pt>
              </c:strCache>
            </c:strRef>
          </c:tx>
          <c:spPr>
            <a:solidFill>
              <a:schemeClr val="accent1">
                <a:lumMod val="90000"/>
              </a:schemeClr>
            </a:solidFill>
            <a:ln>
              <a:noFill/>
            </a:ln>
          </c:spPr>
          <c:dLbls>
            <c:txPr>
              <a:bodyPr/>
              <a:lstStyle/>
              <a:p>
                <a:pPr>
                  <a:defRPr>
                    <a:solidFill>
                      <a:schemeClr val="tx1"/>
                    </a:solidFill>
                  </a:defRPr>
                </a:pPr>
                <a:endParaRPr lang="en-US"/>
              </a:p>
            </c:txPr>
            <c:showVal val="1"/>
          </c:dLbls>
          <c:cat>
            <c:strRef>
              <c:f>[1]Hoja3!$F$2:$H$2</c:f>
              <c:strCache>
                <c:ptCount val="3"/>
                <c:pt idx="0">
                  <c:v>Hombres</c:v>
                </c:pt>
                <c:pt idx="1">
                  <c:v>Mujeres </c:v>
                </c:pt>
                <c:pt idx="2">
                  <c:v>Total </c:v>
                </c:pt>
              </c:strCache>
            </c:strRef>
          </c:cat>
          <c:val>
            <c:numRef>
              <c:f>[1]Hoja3!$F$4:$H$4</c:f>
              <c:numCache>
                <c:formatCode>General</c:formatCode>
                <c:ptCount val="3"/>
                <c:pt idx="0">
                  <c:v>12.3</c:v>
                </c:pt>
                <c:pt idx="1">
                  <c:v>24.7</c:v>
                </c:pt>
                <c:pt idx="2">
                  <c:v>19.2</c:v>
                </c:pt>
              </c:numCache>
            </c:numRef>
          </c:val>
        </c:ser>
        <c:ser>
          <c:idx val="2"/>
          <c:order val="2"/>
          <c:tx>
            <c:strRef>
              <c:f>[1]Hoja3!$E$5</c:f>
              <c:strCache>
                <c:ptCount val="1"/>
                <c:pt idx="0">
                  <c:v>Apoyo a otros hogares, a la comunidad y trabajo voluntario </c:v>
                </c:pt>
              </c:strCache>
            </c:strRef>
          </c:tx>
          <c:spPr>
            <a:solidFill>
              <a:schemeClr val="bg1"/>
            </a:solidFill>
          </c:spPr>
          <c:dLbls>
            <c:dLbl>
              <c:idx val="0"/>
              <c:layout>
                <c:manualLayout>
                  <c:x val="1.8037768530769344E-2"/>
                  <c:y val="4.1992688643060824E-3"/>
                </c:manualLayout>
              </c:layout>
              <c:showVal val="1"/>
            </c:dLbl>
            <c:txPr>
              <a:bodyPr/>
              <a:lstStyle/>
              <a:p>
                <a:pPr>
                  <a:defRPr b="1">
                    <a:solidFill>
                      <a:schemeClr val="tx1"/>
                    </a:solidFill>
                  </a:defRPr>
                </a:pPr>
                <a:endParaRPr lang="en-US"/>
              </a:p>
            </c:txPr>
            <c:showVal val="1"/>
          </c:dLbls>
          <c:cat>
            <c:strRef>
              <c:f>[1]Hoja3!$F$2:$H$2</c:f>
              <c:strCache>
                <c:ptCount val="3"/>
                <c:pt idx="0">
                  <c:v>Hombres</c:v>
                </c:pt>
                <c:pt idx="1">
                  <c:v>Mujeres </c:v>
                </c:pt>
                <c:pt idx="2">
                  <c:v>Total </c:v>
                </c:pt>
              </c:strCache>
            </c:strRef>
          </c:cat>
          <c:val>
            <c:numRef>
              <c:f>[1]Hoja3!$F$5:$H$5</c:f>
              <c:numCache>
                <c:formatCode>General</c:formatCode>
                <c:ptCount val="3"/>
                <c:pt idx="0">
                  <c:v>5.4</c:v>
                </c:pt>
                <c:pt idx="1">
                  <c:v>8</c:v>
                </c:pt>
                <c:pt idx="2">
                  <c:v>7.1</c:v>
                </c:pt>
              </c:numCache>
            </c:numRef>
          </c:val>
        </c:ser>
        <c:gapWidth val="55"/>
        <c:gapDepth val="55"/>
        <c:shape val="cylinder"/>
        <c:axId val="40019072"/>
        <c:axId val="40020608"/>
        <c:axId val="0"/>
      </c:bar3DChart>
      <c:catAx>
        <c:axId val="40019072"/>
        <c:scaling>
          <c:orientation val="minMax"/>
        </c:scaling>
        <c:axPos val="l"/>
        <c:majorTickMark val="none"/>
        <c:tickLblPos val="nextTo"/>
        <c:txPr>
          <a:bodyPr/>
          <a:lstStyle/>
          <a:p>
            <a:pPr>
              <a:defRPr sz="1600" b="1"/>
            </a:pPr>
            <a:endParaRPr lang="en-US"/>
          </a:p>
        </c:txPr>
        <c:crossAx val="40020608"/>
        <c:crosses val="autoZero"/>
        <c:auto val="1"/>
        <c:lblAlgn val="ctr"/>
        <c:lblOffset val="100"/>
      </c:catAx>
      <c:valAx>
        <c:axId val="40020608"/>
        <c:scaling>
          <c:orientation val="minMax"/>
        </c:scaling>
        <c:delete val="1"/>
        <c:axPos val="b"/>
        <c:numFmt formatCode="General" sourceLinked="1"/>
        <c:majorTickMark val="none"/>
        <c:tickLblPos val="none"/>
        <c:crossAx val="40019072"/>
        <c:crosses val="autoZero"/>
        <c:crossBetween val="between"/>
      </c:valAx>
    </c:plotArea>
    <c:legend>
      <c:legendPos val="r"/>
      <c:legendEntry>
        <c:idx val="0"/>
        <c:txPr>
          <a:bodyPr/>
          <a:lstStyle/>
          <a:p>
            <a:pPr>
              <a:defRPr sz="1800"/>
            </a:pPr>
            <a:endParaRPr lang="en-US"/>
          </a:p>
        </c:txPr>
      </c:legendEntry>
      <c:legendEntry>
        <c:idx val="1"/>
        <c:txPr>
          <a:bodyPr/>
          <a:lstStyle/>
          <a:p>
            <a:pPr>
              <a:defRPr sz="1800"/>
            </a:pPr>
            <a:endParaRPr lang="en-US"/>
          </a:p>
        </c:txPr>
      </c:legendEntry>
      <c:legendEntry>
        <c:idx val="2"/>
        <c:txPr>
          <a:bodyPr/>
          <a:lstStyle/>
          <a:p>
            <a:pPr>
              <a:defRPr sz="1800"/>
            </a:pPr>
            <a:endParaRPr lang="en-US"/>
          </a:p>
        </c:txPr>
      </c:legendEntry>
      <c:layout>
        <c:manualLayout>
          <c:xMode val="edge"/>
          <c:yMode val="edge"/>
          <c:x val="0.63819272833549445"/>
          <c:y val="5.3360319173059896E-2"/>
          <c:w val="0.35337519316036003"/>
          <c:h val="0.93122325032668363"/>
        </c:manualLayout>
      </c:layout>
      <c:txPr>
        <a:bodyPr/>
        <a:lstStyle/>
        <a:p>
          <a:pPr>
            <a:defRPr sz="1800"/>
          </a:pPr>
          <a:endParaRPr lang="en-US"/>
        </a:p>
      </c:txPr>
    </c:legend>
    <c:plotVisOnly val="1"/>
  </c:chart>
  <c:spPr>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5"/>
  <c:chart>
    <c:title>
      <c:tx>
        <c:rich>
          <a:bodyPr/>
          <a:lstStyle/>
          <a:p>
            <a:pPr>
              <a:defRPr>
                <a:solidFill>
                  <a:schemeClr val="tx2"/>
                </a:solidFill>
              </a:defRPr>
            </a:pPr>
            <a:r>
              <a:rPr lang="es-MX" dirty="0" err="1" smtClean="0">
                <a:solidFill>
                  <a:schemeClr val="tx2"/>
                </a:solidFill>
              </a:rPr>
              <a:t>Domestic</a:t>
            </a:r>
            <a:r>
              <a:rPr lang="es-MX" baseline="0" dirty="0" smtClean="0">
                <a:solidFill>
                  <a:schemeClr val="tx2"/>
                </a:solidFill>
              </a:rPr>
              <a:t> </a:t>
            </a:r>
            <a:r>
              <a:rPr lang="es-MX" baseline="0" dirty="0" err="1" smtClean="0">
                <a:solidFill>
                  <a:schemeClr val="tx2"/>
                </a:solidFill>
              </a:rPr>
              <a:t>work</a:t>
            </a:r>
            <a:endParaRPr lang="es-MX" dirty="0">
              <a:solidFill>
                <a:schemeClr val="tx2"/>
              </a:solidFill>
            </a:endParaRPr>
          </a:p>
        </c:rich>
      </c:tx>
      <c:layout>
        <c:manualLayout>
          <c:xMode val="edge"/>
          <c:yMode val="edge"/>
          <c:x val="0.41110686182067241"/>
          <c:y val="1.3075997698624406E-2"/>
        </c:manualLayout>
      </c:layout>
    </c:title>
    <c:view3D>
      <c:rAngAx val="1"/>
    </c:view3D>
    <c:plotArea>
      <c:layout/>
      <c:bar3DChart>
        <c:barDir val="bar"/>
        <c:grouping val="stacked"/>
        <c:ser>
          <c:idx val="0"/>
          <c:order val="0"/>
          <c:tx>
            <c:strRef>
              <c:f>[1]Hoja3!$F$25</c:f>
              <c:strCache>
                <c:ptCount val="1"/>
                <c:pt idx="0">
                  <c:v>Mujeres </c:v>
                </c:pt>
              </c:strCache>
            </c:strRef>
          </c:tx>
          <c:spPr>
            <a:solidFill>
              <a:srgbClr val="77933C"/>
            </a:solidFill>
          </c:spPr>
          <c:dPt>
            <c:idx val="0"/>
            <c:spPr>
              <a:solidFill>
                <a:srgbClr val="92D050"/>
              </a:solidFill>
            </c:spPr>
          </c:dPt>
          <c:dPt>
            <c:idx val="1"/>
            <c:spPr>
              <a:solidFill>
                <a:srgbClr val="92D050"/>
              </a:solidFill>
            </c:spPr>
          </c:dPt>
          <c:dPt>
            <c:idx val="2"/>
            <c:spPr>
              <a:solidFill>
                <a:srgbClr val="92D050"/>
              </a:solidFill>
            </c:spPr>
          </c:dPt>
          <c:dPt>
            <c:idx val="3"/>
            <c:spPr>
              <a:solidFill>
                <a:srgbClr val="92D050"/>
              </a:solidFill>
            </c:spPr>
          </c:dPt>
          <c:dPt>
            <c:idx val="4"/>
            <c:spPr>
              <a:solidFill>
                <a:srgbClr val="92D050"/>
              </a:solidFill>
            </c:spPr>
          </c:dPt>
          <c:dPt>
            <c:idx val="5"/>
            <c:spPr>
              <a:solidFill>
                <a:srgbClr val="92D050"/>
              </a:solidFill>
            </c:spPr>
          </c:dPt>
          <c:dLbls>
            <c:txPr>
              <a:bodyPr/>
              <a:lstStyle/>
              <a:p>
                <a:pPr>
                  <a:defRPr sz="1100" b="0">
                    <a:solidFill>
                      <a:schemeClr val="tx1"/>
                    </a:solidFill>
                  </a:defRPr>
                </a:pPr>
                <a:endParaRPr lang="en-US"/>
              </a:p>
            </c:txPr>
            <c:showVal val="1"/>
          </c:dLbls>
          <c:cat>
            <c:strRef>
              <c:f>[1]Hoja3!$E$26:$E$31</c:f>
              <c:strCache>
                <c:ptCount val="6"/>
                <c:pt idx="0">
                  <c:v>12--19</c:v>
                </c:pt>
                <c:pt idx="1">
                  <c:v>20-29</c:v>
                </c:pt>
                <c:pt idx="2">
                  <c:v>30-39</c:v>
                </c:pt>
                <c:pt idx="3">
                  <c:v>40-49</c:v>
                </c:pt>
                <c:pt idx="4">
                  <c:v>50-59</c:v>
                </c:pt>
                <c:pt idx="5">
                  <c:v>60 y más</c:v>
                </c:pt>
              </c:strCache>
            </c:strRef>
          </c:cat>
          <c:val>
            <c:numRef>
              <c:f>[1]Hoja3!$F$26:$F$31</c:f>
              <c:numCache>
                <c:formatCode>General</c:formatCode>
                <c:ptCount val="6"/>
                <c:pt idx="0">
                  <c:v>14.7</c:v>
                </c:pt>
                <c:pt idx="1">
                  <c:v>27.7</c:v>
                </c:pt>
                <c:pt idx="2">
                  <c:v>37.1</c:v>
                </c:pt>
                <c:pt idx="3">
                  <c:v>39</c:v>
                </c:pt>
                <c:pt idx="4">
                  <c:v>38.1</c:v>
                </c:pt>
                <c:pt idx="5">
                  <c:v>30.6</c:v>
                </c:pt>
              </c:numCache>
            </c:numRef>
          </c:val>
        </c:ser>
        <c:ser>
          <c:idx val="1"/>
          <c:order val="1"/>
          <c:tx>
            <c:strRef>
              <c:f>[1]Hoja3!$G$25</c:f>
              <c:strCache>
                <c:ptCount val="1"/>
                <c:pt idx="0">
                  <c:v>Hombres</c:v>
                </c:pt>
              </c:strCache>
            </c:strRef>
          </c:tx>
          <c:spPr>
            <a:solidFill>
              <a:srgbClr val="E46C0A"/>
            </a:solidFill>
          </c:spPr>
          <c:dLbls>
            <c:txPr>
              <a:bodyPr/>
              <a:lstStyle/>
              <a:p>
                <a:pPr>
                  <a:defRPr sz="1100" b="0">
                    <a:solidFill>
                      <a:schemeClr val="tx1"/>
                    </a:solidFill>
                  </a:defRPr>
                </a:pPr>
                <a:endParaRPr lang="en-US"/>
              </a:p>
            </c:txPr>
            <c:showVal val="1"/>
          </c:dLbls>
          <c:cat>
            <c:strRef>
              <c:f>[1]Hoja3!$E$26:$E$31</c:f>
              <c:strCache>
                <c:ptCount val="6"/>
                <c:pt idx="0">
                  <c:v>12--19</c:v>
                </c:pt>
                <c:pt idx="1">
                  <c:v>20-29</c:v>
                </c:pt>
                <c:pt idx="2">
                  <c:v>30-39</c:v>
                </c:pt>
                <c:pt idx="3">
                  <c:v>40-49</c:v>
                </c:pt>
                <c:pt idx="4">
                  <c:v>50-59</c:v>
                </c:pt>
                <c:pt idx="5">
                  <c:v>60 y más</c:v>
                </c:pt>
              </c:strCache>
            </c:strRef>
          </c:cat>
          <c:val>
            <c:numRef>
              <c:f>[1]Hoja3!$G$26:$G$31</c:f>
              <c:numCache>
                <c:formatCode>General</c:formatCode>
                <c:ptCount val="6"/>
                <c:pt idx="0">
                  <c:v>6.7</c:v>
                </c:pt>
                <c:pt idx="1">
                  <c:v>8.4</c:v>
                </c:pt>
                <c:pt idx="2">
                  <c:v>9.4</c:v>
                </c:pt>
                <c:pt idx="3">
                  <c:v>9.7000000000000011</c:v>
                </c:pt>
                <c:pt idx="4">
                  <c:v>10.1</c:v>
                </c:pt>
                <c:pt idx="5">
                  <c:v>10.3</c:v>
                </c:pt>
              </c:numCache>
            </c:numRef>
          </c:val>
        </c:ser>
        <c:gapWidth val="55"/>
        <c:gapDepth val="55"/>
        <c:shape val="cylinder"/>
        <c:axId val="43397120"/>
        <c:axId val="43398656"/>
        <c:axId val="0"/>
      </c:bar3DChart>
      <c:catAx>
        <c:axId val="43397120"/>
        <c:scaling>
          <c:orientation val="minMax"/>
        </c:scaling>
        <c:axPos val="l"/>
        <c:majorTickMark val="none"/>
        <c:tickLblPos val="nextTo"/>
        <c:crossAx val="43398656"/>
        <c:crosses val="autoZero"/>
        <c:auto val="1"/>
        <c:lblAlgn val="ctr"/>
        <c:lblOffset val="100"/>
      </c:catAx>
      <c:valAx>
        <c:axId val="43398656"/>
        <c:scaling>
          <c:orientation val="minMax"/>
        </c:scaling>
        <c:delete val="1"/>
        <c:axPos val="b"/>
        <c:numFmt formatCode="General" sourceLinked="1"/>
        <c:majorTickMark val="none"/>
        <c:tickLblPos val="none"/>
        <c:crossAx val="43397120"/>
        <c:crosses val="autoZero"/>
        <c:crossBetween val="between"/>
      </c:valAx>
    </c:plotArea>
    <c:legend>
      <c:legendPos val="r"/>
      <c:layout>
        <c:manualLayout>
          <c:xMode val="edge"/>
          <c:yMode val="edge"/>
          <c:x val="0.83585993279659376"/>
          <c:y val="0.49724336541266045"/>
          <c:w val="0.16288808046271541"/>
          <c:h val="0.16743438320210269"/>
        </c:manualLayout>
      </c:layout>
      <c:txPr>
        <a:bodyPr/>
        <a:lstStyle/>
        <a:p>
          <a:pPr>
            <a:defRPr sz="1400"/>
          </a:pPr>
          <a:endParaRPr lang="en-US"/>
        </a:p>
      </c:txPr>
    </c:legend>
    <c:plotVisOnly val="1"/>
  </c:chart>
  <c:spPr>
    <a:ln>
      <a:no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34"/>
  <c:chart>
    <c:title>
      <c:tx>
        <c:rich>
          <a:bodyPr/>
          <a:lstStyle/>
          <a:p>
            <a:pPr>
              <a:defRPr/>
            </a:pPr>
            <a:r>
              <a:rPr lang="es-MX" dirty="0" err="1" smtClean="0">
                <a:solidFill>
                  <a:schemeClr val="tx2"/>
                </a:solidFill>
              </a:rPr>
              <a:t>Care</a:t>
            </a:r>
            <a:r>
              <a:rPr lang="es-MX" baseline="0" dirty="0" smtClean="0">
                <a:solidFill>
                  <a:schemeClr val="tx2"/>
                </a:solidFill>
              </a:rPr>
              <a:t> and </a:t>
            </a:r>
            <a:r>
              <a:rPr lang="es-MX" baseline="0" dirty="0" err="1" smtClean="0">
                <a:solidFill>
                  <a:schemeClr val="tx2"/>
                </a:solidFill>
              </a:rPr>
              <a:t>help</a:t>
            </a:r>
            <a:r>
              <a:rPr lang="es-MX" baseline="0" dirty="0" smtClean="0">
                <a:solidFill>
                  <a:schemeClr val="tx2"/>
                </a:solidFill>
              </a:rPr>
              <a:t> of </a:t>
            </a:r>
            <a:r>
              <a:rPr lang="es-MX" baseline="0" dirty="0" err="1" smtClean="0">
                <a:solidFill>
                  <a:schemeClr val="tx2"/>
                </a:solidFill>
              </a:rPr>
              <a:t>members</a:t>
            </a:r>
            <a:r>
              <a:rPr lang="es-MX" baseline="0" dirty="0" smtClean="0">
                <a:solidFill>
                  <a:schemeClr val="tx2"/>
                </a:solidFill>
              </a:rPr>
              <a:t> of </a:t>
            </a:r>
            <a:r>
              <a:rPr lang="es-MX" baseline="0" dirty="0" err="1" smtClean="0">
                <a:solidFill>
                  <a:schemeClr val="tx2"/>
                </a:solidFill>
              </a:rPr>
              <a:t>the</a:t>
            </a:r>
            <a:r>
              <a:rPr lang="es-MX" baseline="0" dirty="0" smtClean="0">
                <a:solidFill>
                  <a:schemeClr val="tx2"/>
                </a:solidFill>
              </a:rPr>
              <a:t> </a:t>
            </a:r>
            <a:r>
              <a:rPr lang="es-MX" baseline="0" dirty="0" err="1" smtClean="0">
                <a:solidFill>
                  <a:schemeClr val="tx2"/>
                </a:solidFill>
              </a:rPr>
              <a:t>household</a:t>
            </a:r>
            <a:r>
              <a:rPr lang="es-MX" baseline="0" dirty="0" smtClean="0">
                <a:solidFill>
                  <a:schemeClr val="tx2"/>
                </a:solidFill>
              </a:rPr>
              <a:t> </a:t>
            </a:r>
            <a:endParaRPr lang="es-MX" dirty="0">
              <a:solidFill>
                <a:schemeClr val="tx2"/>
              </a:solidFill>
            </a:endParaRPr>
          </a:p>
        </c:rich>
      </c:tx>
      <c:layout>
        <c:manualLayout>
          <c:xMode val="edge"/>
          <c:yMode val="edge"/>
          <c:x val="0.14072222222222244"/>
          <c:y val="5.0925925925925923E-2"/>
        </c:manualLayout>
      </c:layout>
    </c:title>
    <c:view3D>
      <c:rAngAx val="1"/>
    </c:view3D>
    <c:plotArea>
      <c:layout/>
      <c:bar3DChart>
        <c:barDir val="bar"/>
        <c:grouping val="stacked"/>
        <c:ser>
          <c:idx val="0"/>
          <c:order val="0"/>
          <c:tx>
            <c:strRef>
              <c:f>[1]Hoja3!$F$50</c:f>
              <c:strCache>
                <c:ptCount val="1"/>
                <c:pt idx="0">
                  <c:v>Mujeres </c:v>
                </c:pt>
              </c:strCache>
            </c:strRef>
          </c:tx>
          <c:spPr>
            <a:solidFill>
              <a:srgbClr val="92D050"/>
            </a:solidFill>
          </c:spPr>
          <c:dLbls>
            <c:txPr>
              <a:bodyPr/>
              <a:lstStyle/>
              <a:p>
                <a:pPr>
                  <a:defRPr b="0">
                    <a:solidFill>
                      <a:schemeClr val="tx1"/>
                    </a:solidFill>
                  </a:defRPr>
                </a:pPr>
                <a:endParaRPr lang="en-US"/>
              </a:p>
            </c:txPr>
            <c:showVal val="1"/>
          </c:dLbls>
          <c:cat>
            <c:strRef>
              <c:f>[1]Hoja3!$E$51:$E$56</c:f>
              <c:strCache>
                <c:ptCount val="6"/>
                <c:pt idx="0">
                  <c:v>12--19</c:v>
                </c:pt>
                <c:pt idx="1">
                  <c:v>20-29</c:v>
                </c:pt>
                <c:pt idx="2">
                  <c:v>30-39</c:v>
                </c:pt>
                <c:pt idx="3">
                  <c:v>40-49</c:v>
                </c:pt>
                <c:pt idx="4">
                  <c:v>50-59</c:v>
                </c:pt>
                <c:pt idx="5">
                  <c:v>60 y más</c:v>
                </c:pt>
              </c:strCache>
            </c:strRef>
          </c:cat>
          <c:val>
            <c:numRef>
              <c:f>[1]Hoja3!$F$51:$F$56</c:f>
              <c:numCache>
                <c:formatCode>General</c:formatCode>
                <c:ptCount val="6"/>
                <c:pt idx="0">
                  <c:v>13.7</c:v>
                </c:pt>
                <c:pt idx="1">
                  <c:v>33.300000000000004</c:v>
                </c:pt>
                <c:pt idx="2">
                  <c:v>35.9</c:v>
                </c:pt>
                <c:pt idx="3">
                  <c:v>23.4</c:v>
                </c:pt>
                <c:pt idx="4">
                  <c:v>16</c:v>
                </c:pt>
                <c:pt idx="5">
                  <c:v>14.8</c:v>
                </c:pt>
              </c:numCache>
            </c:numRef>
          </c:val>
        </c:ser>
        <c:ser>
          <c:idx val="1"/>
          <c:order val="1"/>
          <c:tx>
            <c:strRef>
              <c:f>[1]Hoja3!$G$50</c:f>
              <c:strCache>
                <c:ptCount val="1"/>
                <c:pt idx="0">
                  <c:v>Hombres</c:v>
                </c:pt>
              </c:strCache>
            </c:strRef>
          </c:tx>
          <c:spPr>
            <a:solidFill>
              <a:srgbClr val="E46C0A"/>
            </a:solidFill>
          </c:spPr>
          <c:dLbls>
            <c:txPr>
              <a:bodyPr/>
              <a:lstStyle/>
              <a:p>
                <a:pPr>
                  <a:defRPr b="0">
                    <a:solidFill>
                      <a:schemeClr val="tx1"/>
                    </a:solidFill>
                  </a:defRPr>
                </a:pPr>
                <a:endParaRPr lang="en-US"/>
              </a:p>
            </c:txPr>
            <c:showVal val="1"/>
          </c:dLbls>
          <c:cat>
            <c:strRef>
              <c:f>[1]Hoja3!$E$51:$E$56</c:f>
              <c:strCache>
                <c:ptCount val="6"/>
                <c:pt idx="0">
                  <c:v>12--19</c:v>
                </c:pt>
                <c:pt idx="1">
                  <c:v>20-29</c:v>
                </c:pt>
                <c:pt idx="2">
                  <c:v>30-39</c:v>
                </c:pt>
                <c:pt idx="3">
                  <c:v>40-49</c:v>
                </c:pt>
                <c:pt idx="4">
                  <c:v>50-59</c:v>
                </c:pt>
                <c:pt idx="5">
                  <c:v>60 y más</c:v>
                </c:pt>
              </c:strCache>
            </c:strRef>
          </c:cat>
          <c:val>
            <c:numRef>
              <c:f>[1]Hoja3!$G$51:$G$56</c:f>
              <c:numCache>
                <c:formatCode>General</c:formatCode>
                <c:ptCount val="6"/>
                <c:pt idx="0">
                  <c:v>8.2000000000000011</c:v>
                </c:pt>
                <c:pt idx="1">
                  <c:v>13.1</c:v>
                </c:pt>
                <c:pt idx="2">
                  <c:v>16.5</c:v>
                </c:pt>
                <c:pt idx="3">
                  <c:v>13.2</c:v>
                </c:pt>
                <c:pt idx="4">
                  <c:v>10.6</c:v>
                </c:pt>
                <c:pt idx="5">
                  <c:v>11.4</c:v>
                </c:pt>
              </c:numCache>
            </c:numRef>
          </c:val>
        </c:ser>
        <c:gapWidth val="55"/>
        <c:gapDepth val="55"/>
        <c:shape val="cylinder"/>
        <c:axId val="43415040"/>
        <c:axId val="43428096"/>
        <c:axId val="0"/>
      </c:bar3DChart>
      <c:catAx>
        <c:axId val="43415040"/>
        <c:scaling>
          <c:orientation val="minMax"/>
        </c:scaling>
        <c:axPos val="l"/>
        <c:majorTickMark val="none"/>
        <c:tickLblPos val="nextTo"/>
        <c:crossAx val="43428096"/>
        <c:crosses val="autoZero"/>
        <c:auto val="1"/>
        <c:lblAlgn val="ctr"/>
        <c:lblOffset val="100"/>
      </c:catAx>
      <c:valAx>
        <c:axId val="43428096"/>
        <c:scaling>
          <c:orientation val="minMax"/>
        </c:scaling>
        <c:delete val="1"/>
        <c:axPos val="b"/>
        <c:numFmt formatCode="General" sourceLinked="1"/>
        <c:majorTickMark val="none"/>
        <c:tickLblPos val="none"/>
        <c:crossAx val="43415040"/>
        <c:crosses val="autoZero"/>
        <c:crossBetween val="between"/>
      </c:valAx>
    </c:plotArea>
    <c:legend>
      <c:legendPos val="r"/>
      <c:txPr>
        <a:bodyPr/>
        <a:lstStyle/>
        <a:p>
          <a:pPr>
            <a:defRPr sz="1400"/>
          </a:pPr>
          <a:endParaRPr lang="en-US"/>
        </a:p>
      </c:txPr>
    </c:legend>
    <c:plotVisOnly val="1"/>
  </c:chart>
  <c:spPr>
    <a:ln>
      <a:no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4"/>
  <c:chart>
    <c:view3D>
      <c:rAngAx val="1"/>
    </c:view3D>
    <c:plotArea>
      <c:layout>
        <c:manualLayout>
          <c:layoutTarget val="inner"/>
          <c:xMode val="edge"/>
          <c:yMode val="edge"/>
          <c:x val="0.44218710433575448"/>
          <c:y val="4.6962307477895614E-2"/>
          <c:w val="0.41574370223204632"/>
          <c:h val="0.95303777047403615"/>
        </c:manualLayout>
      </c:layout>
      <c:bar3DChart>
        <c:barDir val="bar"/>
        <c:grouping val="stacked"/>
        <c:ser>
          <c:idx val="0"/>
          <c:order val="0"/>
          <c:tx>
            <c:strRef>
              <c:f>Totales!$B$26</c:f>
              <c:strCache>
                <c:ptCount val="1"/>
                <c:pt idx="0">
                  <c:v>Mujeres</c:v>
                </c:pt>
              </c:strCache>
            </c:strRef>
          </c:tx>
          <c:spPr>
            <a:solidFill>
              <a:srgbClr val="92D050"/>
            </a:solidFill>
          </c:spPr>
          <c:dLbls>
            <c:txPr>
              <a:bodyPr/>
              <a:lstStyle/>
              <a:p>
                <a:pPr>
                  <a:defRPr b="0">
                    <a:solidFill>
                      <a:schemeClr val="tx1"/>
                    </a:solidFill>
                  </a:defRPr>
                </a:pPr>
                <a:endParaRPr lang="en-US"/>
              </a:p>
            </c:txPr>
            <c:showVal val="1"/>
          </c:dLbls>
          <c:cat>
            <c:strRef>
              <c:f>Totales!$A$27:$A$31</c:f>
              <c:strCache>
                <c:ptCount val="5"/>
                <c:pt idx="0">
                  <c:v>Otros integrantes</c:v>
                </c:pt>
                <c:pt idx="1">
                  <c:v>60 y más años</c:v>
                </c:pt>
                <c:pt idx="2">
                  <c:v>Menores de 15 años (incluye algunas actividades que competen tambien a menores de 6 años)</c:v>
                </c:pt>
                <c:pt idx="3">
                  <c:v>Menores de 6 años 
(actividades exclusivas)</c:v>
                </c:pt>
                <c:pt idx="4">
                  <c:v>Discapacitados y enfermos 
(crónicos y temporales)</c:v>
                </c:pt>
              </c:strCache>
            </c:strRef>
          </c:cat>
          <c:val>
            <c:numRef>
              <c:f>Totales!$B$27:$B$31</c:f>
              <c:numCache>
                <c:formatCode>0.0</c:formatCode>
                <c:ptCount val="5"/>
                <c:pt idx="0">
                  <c:v>7.7399539522459264</c:v>
                </c:pt>
                <c:pt idx="1">
                  <c:v>18.93596430367424</c:v>
                </c:pt>
                <c:pt idx="2">
                  <c:v>22.716626243114899</c:v>
                </c:pt>
                <c:pt idx="3">
                  <c:v>12.453466933911077</c:v>
                </c:pt>
                <c:pt idx="4">
                  <c:v>27.495182188558989</c:v>
                </c:pt>
              </c:numCache>
            </c:numRef>
          </c:val>
        </c:ser>
        <c:ser>
          <c:idx val="1"/>
          <c:order val="1"/>
          <c:tx>
            <c:strRef>
              <c:f>Totales!$C$26</c:f>
              <c:strCache>
                <c:ptCount val="1"/>
                <c:pt idx="0">
                  <c:v>Hombres</c:v>
                </c:pt>
              </c:strCache>
            </c:strRef>
          </c:tx>
          <c:spPr>
            <a:solidFill>
              <a:srgbClr val="E46C0A"/>
            </a:solidFill>
          </c:spPr>
          <c:dLbls>
            <c:txPr>
              <a:bodyPr/>
              <a:lstStyle/>
              <a:p>
                <a:pPr>
                  <a:defRPr b="0">
                    <a:solidFill>
                      <a:schemeClr val="tx1"/>
                    </a:solidFill>
                  </a:defRPr>
                </a:pPr>
                <a:endParaRPr lang="en-US"/>
              </a:p>
            </c:txPr>
            <c:showVal val="1"/>
          </c:dLbls>
          <c:cat>
            <c:strRef>
              <c:f>Totales!$A$27:$A$31</c:f>
              <c:strCache>
                <c:ptCount val="5"/>
                <c:pt idx="0">
                  <c:v>Otros integrantes</c:v>
                </c:pt>
                <c:pt idx="1">
                  <c:v>60 y más años</c:v>
                </c:pt>
                <c:pt idx="2">
                  <c:v>Menores de 15 años (incluye algunas actividades que competen tambien a menores de 6 años)</c:v>
                </c:pt>
                <c:pt idx="3">
                  <c:v>Menores de 6 años 
(actividades exclusivas)</c:v>
                </c:pt>
                <c:pt idx="4">
                  <c:v>Discapacitados y enfermos 
(crónicos y temporales)</c:v>
                </c:pt>
              </c:strCache>
            </c:strRef>
          </c:cat>
          <c:val>
            <c:numRef>
              <c:f>Totales!$C$27:$C$31</c:f>
              <c:numCache>
                <c:formatCode>0.0</c:formatCode>
                <c:ptCount val="5"/>
                <c:pt idx="0">
                  <c:v>6.9490802699201302</c:v>
                </c:pt>
                <c:pt idx="1">
                  <c:v>14.494007474774671</c:v>
                </c:pt>
                <c:pt idx="2">
                  <c:v>10.434688925986558</c:v>
                </c:pt>
                <c:pt idx="3">
                  <c:v>5.4661295245863002</c:v>
                </c:pt>
                <c:pt idx="4">
                  <c:v>15.609060714790417</c:v>
                </c:pt>
              </c:numCache>
            </c:numRef>
          </c:val>
        </c:ser>
        <c:shape val="cylinder"/>
        <c:axId val="43495424"/>
        <c:axId val="43496960"/>
        <c:axId val="0"/>
      </c:bar3DChart>
      <c:catAx>
        <c:axId val="43495424"/>
        <c:scaling>
          <c:orientation val="minMax"/>
        </c:scaling>
        <c:axPos val="l"/>
        <c:tickLblPos val="nextTo"/>
        <c:txPr>
          <a:bodyPr/>
          <a:lstStyle/>
          <a:p>
            <a:pPr>
              <a:defRPr sz="1000" b="1"/>
            </a:pPr>
            <a:endParaRPr lang="en-US"/>
          </a:p>
        </c:txPr>
        <c:crossAx val="43496960"/>
        <c:crosses val="autoZero"/>
        <c:auto val="1"/>
        <c:lblAlgn val="ctr"/>
        <c:lblOffset val="100"/>
      </c:catAx>
      <c:valAx>
        <c:axId val="43496960"/>
        <c:scaling>
          <c:orientation val="minMax"/>
        </c:scaling>
        <c:delete val="1"/>
        <c:axPos val="b"/>
        <c:numFmt formatCode="0.0" sourceLinked="1"/>
        <c:tickLblPos val="none"/>
        <c:crossAx val="43495424"/>
        <c:crosses val="autoZero"/>
        <c:crossBetween val="between"/>
      </c:valAx>
    </c:plotArea>
    <c:legend>
      <c:legendPos val="r"/>
    </c:legend>
    <c:plotVisOnly val="1"/>
  </c:chart>
  <c:spPr>
    <a:noFill/>
    <a:ln>
      <a:no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34"/>
  <c:chart>
    <c:view3D>
      <c:rAngAx val="1"/>
    </c:view3D>
    <c:plotArea>
      <c:layout/>
      <c:bar3DChart>
        <c:barDir val="bar"/>
        <c:grouping val="stacked"/>
        <c:ser>
          <c:idx val="0"/>
          <c:order val="0"/>
          <c:tx>
            <c:strRef>
              <c:f>'Jefes o jefas'!$B$38</c:f>
              <c:strCache>
                <c:ptCount val="1"/>
                <c:pt idx="0">
                  <c:v>Mujeres</c:v>
                </c:pt>
              </c:strCache>
            </c:strRef>
          </c:tx>
          <c:spPr>
            <a:solidFill>
              <a:srgbClr val="92D050"/>
            </a:solidFill>
          </c:spPr>
          <c:dLbls>
            <c:txPr>
              <a:bodyPr/>
              <a:lstStyle/>
              <a:p>
                <a:pPr>
                  <a:defRPr b="0">
                    <a:solidFill>
                      <a:sysClr val="windowText" lastClr="000000"/>
                    </a:solidFill>
                  </a:defRPr>
                </a:pPr>
                <a:endParaRPr lang="en-US"/>
              </a:p>
            </c:txPr>
            <c:showVal val="1"/>
          </c:dLbls>
          <c:cat>
            <c:strRef>
              <c:f>'Jefes o jefas'!$A$39:$A$43</c:f>
              <c:strCache>
                <c:ptCount val="5"/>
                <c:pt idx="0">
                  <c:v>Otros integrantes</c:v>
                </c:pt>
                <c:pt idx="1">
                  <c:v>60 y más años</c:v>
                </c:pt>
                <c:pt idx="2">
                  <c:v>Menores de 15 años 
(incluye algunas actividades que competen tambien a menores de 6 años)</c:v>
                </c:pt>
                <c:pt idx="3">
                  <c:v>Menores de 6 años 
(actividades exclusivas)</c:v>
                </c:pt>
                <c:pt idx="4">
                  <c:v>Discapacitados y enfermos 
(crónicos y temporales)</c:v>
                </c:pt>
              </c:strCache>
            </c:strRef>
          </c:cat>
          <c:val>
            <c:numRef>
              <c:f>'Jefes o jefas'!$B$39:$B$43</c:f>
              <c:numCache>
                <c:formatCode>0.0</c:formatCode>
                <c:ptCount val="5"/>
                <c:pt idx="0">
                  <c:v>7.5581282213258545</c:v>
                </c:pt>
                <c:pt idx="1">
                  <c:v>24.734643600815772</c:v>
                </c:pt>
                <c:pt idx="2">
                  <c:v>22.916662304914588</c:v>
                </c:pt>
                <c:pt idx="3">
                  <c:v>9.8587954874895249</c:v>
                </c:pt>
                <c:pt idx="4">
                  <c:v>30.037046476090495</c:v>
                </c:pt>
              </c:numCache>
            </c:numRef>
          </c:val>
        </c:ser>
        <c:ser>
          <c:idx val="1"/>
          <c:order val="1"/>
          <c:tx>
            <c:strRef>
              <c:f>'Jefes o jefas'!$C$38</c:f>
              <c:strCache>
                <c:ptCount val="1"/>
                <c:pt idx="0">
                  <c:v>Hombres</c:v>
                </c:pt>
              </c:strCache>
            </c:strRef>
          </c:tx>
          <c:spPr>
            <a:solidFill>
              <a:srgbClr val="E46C0A"/>
            </a:solidFill>
          </c:spPr>
          <c:dLbls>
            <c:txPr>
              <a:bodyPr/>
              <a:lstStyle/>
              <a:p>
                <a:pPr>
                  <a:defRPr b="0">
                    <a:solidFill>
                      <a:sysClr val="windowText" lastClr="000000"/>
                    </a:solidFill>
                  </a:defRPr>
                </a:pPr>
                <a:endParaRPr lang="en-US"/>
              </a:p>
            </c:txPr>
            <c:showVal val="1"/>
          </c:dLbls>
          <c:cat>
            <c:strRef>
              <c:f>'Jefes o jefas'!$A$39:$A$43</c:f>
              <c:strCache>
                <c:ptCount val="5"/>
                <c:pt idx="0">
                  <c:v>Otros integrantes</c:v>
                </c:pt>
                <c:pt idx="1">
                  <c:v>60 y más años</c:v>
                </c:pt>
                <c:pt idx="2">
                  <c:v>Menores de 15 años 
(incluye algunas actividades que competen tambien a menores de 6 años)</c:v>
                </c:pt>
                <c:pt idx="3">
                  <c:v>Menores de 6 años 
(actividades exclusivas)</c:v>
                </c:pt>
                <c:pt idx="4">
                  <c:v>Discapacitados y enfermos 
(crónicos y temporales)</c:v>
                </c:pt>
              </c:strCache>
            </c:strRef>
          </c:cat>
          <c:val>
            <c:numRef>
              <c:f>'Jefes o jefas'!$C$39:$C$43</c:f>
              <c:numCache>
                <c:formatCode>0.0</c:formatCode>
                <c:ptCount val="5"/>
                <c:pt idx="0">
                  <c:v>7.4201377730964655</c:v>
                </c:pt>
                <c:pt idx="1">
                  <c:v>16.379297531657475</c:v>
                </c:pt>
                <c:pt idx="2">
                  <c:v>11.772377159430745</c:v>
                </c:pt>
                <c:pt idx="3">
                  <c:v>5.5325949951129587</c:v>
                </c:pt>
                <c:pt idx="4">
                  <c:v>16.700069921598018</c:v>
                </c:pt>
              </c:numCache>
            </c:numRef>
          </c:val>
        </c:ser>
        <c:shape val="cylinder"/>
        <c:axId val="43535360"/>
        <c:axId val="43549440"/>
        <c:axId val="0"/>
      </c:bar3DChart>
      <c:catAx>
        <c:axId val="43535360"/>
        <c:scaling>
          <c:orientation val="minMax"/>
        </c:scaling>
        <c:axPos val="l"/>
        <c:tickLblPos val="nextTo"/>
        <c:txPr>
          <a:bodyPr/>
          <a:lstStyle/>
          <a:p>
            <a:pPr>
              <a:defRPr sz="1000"/>
            </a:pPr>
            <a:endParaRPr lang="en-US"/>
          </a:p>
        </c:txPr>
        <c:crossAx val="43549440"/>
        <c:crosses val="autoZero"/>
        <c:auto val="1"/>
        <c:lblAlgn val="ctr"/>
        <c:lblOffset val="100"/>
      </c:catAx>
      <c:valAx>
        <c:axId val="43549440"/>
        <c:scaling>
          <c:orientation val="minMax"/>
        </c:scaling>
        <c:delete val="1"/>
        <c:axPos val="b"/>
        <c:numFmt formatCode="0.0" sourceLinked="1"/>
        <c:tickLblPos val="none"/>
        <c:crossAx val="43535360"/>
        <c:crosses val="autoZero"/>
        <c:crossBetween val="between"/>
      </c:valAx>
      <c:spPr>
        <a:solidFill>
          <a:schemeClr val="bg1"/>
        </a:solidFill>
        <a:ln w="25400">
          <a:noFill/>
        </a:ln>
      </c:spPr>
    </c:plotArea>
    <c:legend>
      <c:legendPos val="r"/>
    </c:legend>
    <c:plotVisOnly val="1"/>
  </c:chart>
  <c:spPr>
    <a:ln>
      <a:noFill/>
    </a:ln>
  </c:sp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34"/>
  <c:chart>
    <c:view3D>
      <c:rAngAx val="1"/>
    </c:view3D>
    <c:plotArea>
      <c:layout/>
      <c:bar3DChart>
        <c:barDir val="bar"/>
        <c:grouping val="stacked"/>
        <c:ser>
          <c:idx val="0"/>
          <c:order val="0"/>
          <c:tx>
            <c:strRef>
              <c:f>Cónyuges!$B$33</c:f>
              <c:strCache>
                <c:ptCount val="1"/>
                <c:pt idx="0">
                  <c:v>Mujeres</c:v>
                </c:pt>
              </c:strCache>
            </c:strRef>
          </c:tx>
          <c:spPr>
            <a:solidFill>
              <a:srgbClr val="92D050"/>
            </a:solidFill>
          </c:spPr>
          <c:dLbls>
            <c:txPr>
              <a:bodyPr/>
              <a:lstStyle/>
              <a:p>
                <a:pPr>
                  <a:defRPr b="0"/>
                </a:pPr>
                <a:endParaRPr lang="en-US"/>
              </a:p>
            </c:txPr>
            <c:showVal val="1"/>
          </c:dLbls>
          <c:cat>
            <c:strRef>
              <c:f>Cónyuges!$A$34:$A$38</c:f>
              <c:strCache>
                <c:ptCount val="5"/>
                <c:pt idx="0">
                  <c:v>Otros integrantes</c:v>
                </c:pt>
                <c:pt idx="1">
                  <c:v>60 y más años</c:v>
                </c:pt>
                <c:pt idx="2">
                  <c:v>Menores de 15 años 
(incluye algunas actividades que competen tambien a menores de 6 años)</c:v>
                </c:pt>
                <c:pt idx="3">
                  <c:v>Menores de 6 años 
(actividades exclusivas)</c:v>
                </c:pt>
                <c:pt idx="4">
                  <c:v>Discapacitados y enfermos 
(crónicos y temporales)</c:v>
                </c:pt>
              </c:strCache>
            </c:strRef>
          </c:cat>
          <c:val>
            <c:numRef>
              <c:f>Cónyuges!$B$34:$B$38</c:f>
              <c:numCache>
                <c:formatCode>0.0</c:formatCode>
                <c:ptCount val="5"/>
                <c:pt idx="0">
                  <c:v>7.9724770346581524</c:v>
                </c:pt>
                <c:pt idx="1">
                  <c:v>18.654584825150131</c:v>
                </c:pt>
                <c:pt idx="2">
                  <c:v>26.58969487096207</c:v>
                </c:pt>
                <c:pt idx="3">
                  <c:v>13.402497889156429</c:v>
                </c:pt>
                <c:pt idx="4">
                  <c:v>32.516745564351773</c:v>
                </c:pt>
              </c:numCache>
            </c:numRef>
          </c:val>
        </c:ser>
        <c:ser>
          <c:idx val="1"/>
          <c:order val="1"/>
          <c:tx>
            <c:strRef>
              <c:f>Cónyuges!$C$33</c:f>
              <c:strCache>
                <c:ptCount val="1"/>
                <c:pt idx="0">
                  <c:v>Hombres</c:v>
                </c:pt>
              </c:strCache>
            </c:strRef>
          </c:tx>
          <c:spPr>
            <a:solidFill>
              <a:srgbClr val="E46C0A"/>
            </a:solidFill>
          </c:spPr>
          <c:dLbls>
            <c:txPr>
              <a:bodyPr/>
              <a:lstStyle/>
              <a:p>
                <a:pPr>
                  <a:defRPr b="0"/>
                </a:pPr>
                <a:endParaRPr lang="en-US"/>
              </a:p>
            </c:txPr>
            <c:showVal val="1"/>
          </c:dLbls>
          <c:cat>
            <c:strRef>
              <c:f>Cónyuges!$A$34:$A$38</c:f>
              <c:strCache>
                <c:ptCount val="5"/>
                <c:pt idx="0">
                  <c:v>Otros integrantes</c:v>
                </c:pt>
                <c:pt idx="1">
                  <c:v>60 y más años</c:v>
                </c:pt>
                <c:pt idx="2">
                  <c:v>Menores de 15 años 
(incluye algunas actividades que competen tambien a menores de 6 años)</c:v>
                </c:pt>
                <c:pt idx="3">
                  <c:v>Menores de 6 años 
(actividades exclusivas)</c:v>
                </c:pt>
                <c:pt idx="4">
                  <c:v>Discapacitados y enfermos 
(crónicos y temporales)</c:v>
                </c:pt>
              </c:strCache>
            </c:strRef>
          </c:cat>
          <c:val>
            <c:numRef>
              <c:f>Cónyuges!$C$34:$C$38</c:f>
              <c:numCache>
                <c:formatCode>0.0</c:formatCode>
                <c:ptCount val="5"/>
                <c:pt idx="0">
                  <c:v>7.3371991987972613</c:v>
                </c:pt>
                <c:pt idx="1">
                  <c:v>4.5361158843568177</c:v>
                </c:pt>
                <c:pt idx="2">
                  <c:v>15.341798910033198</c:v>
                </c:pt>
                <c:pt idx="3">
                  <c:v>6.750778649074511</c:v>
                </c:pt>
                <c:pt idx="4">
                  <c:v>25.666277241591729</c:v>
                </c:pt>
              </c:numCache>
            </c:numRef>
          </c:val>
        </c:ser>
        <c:shape val="cylinder"/>
        <c:axId val="40253696"/>
        <c:axId val="40345600"/>
        <c:axId val="0"/>
      </c:bar3DChart>
      <c:catAx>
        <c:axId val="40253696"/>
        <c:scaling>
          <c:orientation val="minMax"/>
        </c:scaling>
        <c:axPos val="l"/>
        <c:tickLblPos val="nextTo"/>
        <c:txPr>
          <a:bodyPr/>
          <a:lstStyle/>
          <a:p>
            <a:pPr>
              <a:defRPr sz="1000"/>
            </a:pPr>
            <a:endParaRPr lang="en-US"/>
          </a:p>
        </c:txPr>
        <c:crossAx val="40345600"/>
        <c:crosses val="autoZero"/>
        <c:auto val="1"/>
        <c:lblAlgn val="ctr"/>
        <c:lblOffset val="100"/>
      </c:catAx>
      <c:valAx>
        <c:axId val="40345600"/>
        <c:scaling>
          <c:orientation val="minMax"/>
        </c:scaling>
        <c:delete val="1"/>
        <c:axPos val="b"/>
        <c:numFmt formatCode="0.0" sourceLinked="1"/>
        <c:tickLblPos val="none"/>
        <c:crossAx val="40253696"/>
        <c:crosses val="autoZero"/>
        <c:crossBetween val="between"/>
      </c:valAx>
      <c:spPr>
        <a:solidFill>
          <a:prstClr val="white"/>
        </a:solidFill>
      </c:spPr>
    </c:plotArea>
    <c:legend>
      <c:legendPos val="r"/>
    </c:legend>
    <c:plotVisOnly val="1"/>
  </c:chart>
  <c:spPr>
    <a:ln>
      <a:noFill/>
    </a:ln>
  </c:sp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0.8151</cdr:x>
      <cdr:y>0.47668</cdr:y>
    </cdr:from>
    <cdr:to>
      <cdr:x>1</cdr:x>
      <cdr:y>0.5411</cdr:y>
    </cdr:to>
    <cdr:sp macro="" textlink="">
      <cdr:nvSpPr>
        <cdr:cNvPr id="2" name="1 CuadroTexto"/>
        <cdr:cNvSpPr txBox="1"/>
      </cdr:nvSpPr>
      <cdr:spPr>
        <a:xfrm xmlns:a="http://schemas.openxmlformats.org/drawingml/2006/main">
          <a:off x="3491880" y="2664296"/>
          <a:ext cx="79208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200" dirty="0" err="1" smtClean="0">
              <a:latin typeface="Arial" pitchFamily="34" charset="0"/>
              <a:cs typeface="Arial" pitchFamily="34" charset="0"/>
            </a:rPr>
            <a:t>Female</a:t>
          </a:r>
          <a:endParaRPr lang="es-MX" sz="1200" dirty="0">
            <a:latin typeface="Arial" pitchFamily="34" charset="0"/>
            <a:cs typeface="Arial" pitchFamily="34" charset="0"/>
          </a:endParaRPr>
        </a:p>
      </cdr:txBody>
    </cdr:sp>
  </cdr:relSizeAnchor>
  <cdr:relSizeAnchor xmlns:cdr="http://schemas.openxmlformats.org/drawingml/2006/chartDrawing">
    <cdr:from>
      <cdr:x>0.8151</cdr:x>
      <cdr:y>0.5411</cdr:y>
    </cdr:from>
    <cdr:to>
      <cdr:x>0.98319</cdr:x>
      <cdr:y>0.57975</cdr:y>
    </cdr:to>
    <cdr:sp macro="" textlink="">
      <cdr:nvSpPr>
        <cdr:cNvPr id="3" name="2 CuadroTexto"/>
        <cdr:cNvSpPr txBox="1"/>
      </cdr:nvSpPr>
      <cdr:spPr>
        <a:xfrm xmlns:a="http://schemas.openxmlformats.org/drawingml/2006/main">
          <a:off x="3491880" y="3024336"/>
          <a:ext cx="72008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200" dirty="0" err="1" smtClean="0">
              <a:latin typeface="Arial" pitchFamily="34" charset="0"/>
              <a:cs typeface="Arial" pitchFamily="34" charset="0"/>
            </a:rPr>
            <a:t>Male</a:t>
          </a:r>
          <a:endParaRPr lang="es-MX" sz="1200" dirty="0">
            <a:latin typeface="Arial" pitchFamily="34" charset="0"/>
            <a:cs typeface="Arial" pitchFamily="34" charset="0"/>
          </a:endParaRPr>
        </a:p>
      </cdr:txBody>
    </cdr:sp>
  </cdr:relSizeAnchor>
  <cdr:relSizeAnchor xmlns:cdr="http://schemas.openxmlformats.org/drawingml/2006/chartDrawing">
    <cdr:from>
      <cdr:x>0.01681</cdr:x>
      <cdr:y>0.21902</cdr:y>
    </cdr:from>
    <cdr:to>
      <cdr:x>0.15128</cdr:x>
      <cdr:y>0.33497</cdr:y>
    </cdr:to>
    <cdr:sp macro="" textlink="">
      <cdr:nvSpPr>
        <cdr:cNvPr id="4" name="3 CuadroTexto"/>
        <cdr:cNvSpPr txBox="1"/>
      </cdr:nvSpPr>
      <cdr:spPr>
        <a:xfrm xmlns:a="http://schemas.openxmlformats.org/drawingml/2006/main">
          <a:off x="72008" y="1224136"/>
          <a:ext cx="576064" cy="64807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60 and more</a:t>
          </a:r>
          <a:endParaRPr lang="es-MX"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0.11268</cdr:y>
    </cdr:from>
    <cdr:to>
      <cdr:x>0.12389</cdr:x>
      <cdr:y>0.15493</cdr:y>
    </cdr:to>
    <cdr:sp macro="" textlink="">
      <cdr:nvSpPr>
        <cdr:cNvPr id="2" name="1 CuadroTexto"/>
        <cdr:cNvSpPr txBox="1"/>
      </cdr:nvSpPr>
      <cdr:spPr>
        <a:xfrm xmlns:a="http://schemas.openxmlformats.org/drawingml/2006/main">
          <a:off x="0" y="576064"/>
          <a:ext cx="100811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Age</a:t>
          </a:r>
          <a:r>
            <a:rPr lang="es-MX" sz="1100" dirty="0" smtClean="0"/>
            <a:t> </a:t>
          </a:r>
          <a:r>
            <a:rPr lang="es-MX" sz="1100" dirty="0" err="1" smtClean="0"/>
            <a:t>Group</a:t>
          </a:r>
          <a:endParaRPr lang="es-MX" sz="1100" dirty="0"/>
        </a:p>
      </cdr:txBody>
    </cdr:sp>
  </cdr:relSizeAnchor>
  <cdr:relSizeAnchor xmlns:cdr="http://schemas.openxmlformats.org/drawingml/2006/chartDrawing">
    <cdr:from>
      <cdr:x>0.00885</cdr:x>
      <cdr:y>0.16901</cdr:y>
    </cdr:from>
    <cdr:to>
      <cdr:x>0.07965</cdr:x>
      <cdr:y>0.26761</cdr:y>
    </cdr:to>
    <cdr:sp macro="" textlink="">
      <cdr:nvSpPr>
        <cdr:cNvPr id="3" name="2 CuadroTexto"/>
        <cdr:cNvSpPr txBox="1"/>
      </cdr:nvSpPr>
      <cdr:spPr>
        <a:xfrm xmlns:a="http://schemas.openxmlformats.org/drawingml/2006/main">
          <a:off x="72008" y="864096"/>
          <a:ext cx="576064" cy="504056"/>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60 and more </a:t>
          </a:r>
          <a:endParaRPr lang="es-MX" sz="1100" dirty="0"/>
        </a:p>
      </cdr:txBody>
    </cdr:sp>
  </cdr:relSizeAnchor>
  <cdr:relSizeAnchor xmlns:cdr="http://schemas.openxmlformats.org/drawingml/2006/chartDrawing">
    <cdr:from>
      <cdr:x>0.90265</cdr:x>
      <cdr:y>0.47887</cdr:y>
    </cdr:from>
    <cdr:to>
      <cdr:x>1</cdr:x>
      <cdr:y>0.53521</cdr:y>
    </cdr:to>
    <cdr:sp macro="" textlink="">
      <cdr:nvSpPr>
        <cdr:cNvPr id="4" name="3 CuadroTexto"/>
        <cdr:cNvSpPr txBox="1"/>
      </cdr:nvSpPr>
      <cdr:spPr>
        <a:xfrm xmlns:a="http://schemas.openxmlformats.org/drawingml/2006/main">
          <a:off x="7344816" y="2448272"/>
          <a:ext cx="792088" cy="288032"/>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Female</a:t>
          </a:r>
          <a:endParaRPr lang="es-MX" sz="1100" dirty="0"/>
        </a:p>
      </cdr:txBody>
    </cdr:sp>
  </cdr:relSizeAnchor>
  <cdr:relSizeAnchor xmlns:cdr="http://schemas.openxmlformats.org/drawingml/2006/chartDrawing">
    <cdr:from>
      <cdr:x>0.90265</cdr:x>
      <cdr:y>0.5493</cdr:y>
    </cdr:from>
    <cdr:to>
      <cdr:x>1</cdr:x>
      <cdr:y>0.60563</cdr:y>
    </cdr:to>
    <cdr:sp macro="" textlink="">
      <cdr:nvSpPr>
        <cdr:cNvPr id="5" name="4 CuadroTexto"/>
        <cdr:cNvSpPr txBox="1"/>
      </cdr:nvSpPr>
      <cdr:spPr>
        <a:xfrm xmlns:a="http://schemas.openxmlformats.org/drawingml/2006/main">
          <a:off x="7344816" y="2808312"/>
          <a:ext cx="792088" cy="288032"/>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Male</a:t>
          </a:r>
          <a:endParaRPr lang="es-MX"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0.40367</cdr:x>
      <cdr:y>0.07692</cdr:y>
    </cdr:from>
    <cdr:to>
      <cdr:x>0.6789</cdr:x>
      <cdr:y>0.13468</cdr:y>
    </cdr:to>
    <cdr:sp macro="" textlink="">
      <cdr:nvSpPr>
        <cdr:cNvPr id="2" name="1 CuadroTexto"/>
        <cdr:cNvSpPr txBox="1"/>
      </cdr:nvSpPr>
      <cdr:spPr>
        <a:xfrm xmlns:a="http://schemas.openxmlformats.org/drawingml/2006/main">
          <a:off x="3168352" y="360026"/>
          <a:ext cx="2160240" cy="27034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s-MX" sz="1400" dirty="0" err="1" smtClean="0">
              <a:latin typeface="Arial" pitchFamily="34" charset="0"/>
              <a:cs typeface="Arial" pitchFamily="34" charset="0"/>
            </a:rPr>
            <a:t>Average</a:t>
          </a:r>
          <a:r>
            <a:rPr lang="es-MX" sz="1400" dirty="0" smtClean="0">
              <a:latin typeface="Arial" pitchFamily="34" charset="0"/>
              <a:cs typeface="Arial" pitchFamily="34" charset="0"/>
            </a:rPr>
            <a:t> </a:t>
          </a:r>
          <a:r>
            <a:rPr lang="es-MX" sz="1400" dirty="0" err="1" smtClean="0">
              <a:latin typeface="Arial" pitchFamily="34" charset="0"/>
              <a:cs typeface="Arial" pitchFamily="34" charset="0"/>
            </a:rPr>
            <a:t>weekly</a:t>
          </a:r>
          <a:r>
            <a:rPr lang="es-MX" sz="1400" dirty="0" smtClean="0">
              <a:latin typeface="Arial" pitchFamily="34" charset="0"/>
              <a:cs typeface="Arial" pitchFamily="34" charset="0"/>
            </a:rPr>
            <a:t> </a:t>
          </a:r>
          <a:r>
            <a:rPr lang="es-MX" sz="1400" dirty="0" err="1" smtClean="0">
              <a:latin typeface="Arial" pitchFamily="34" charset="0"/>
              <a:cs typeface="Arial" pitchFamily="34" charset="0"/>
            </a:rPr>
            <a:t>hours</a:t>
          </a:r>
          <a:r>
            <a:rPr lang="es-MX" sz="1400" dirty="0" smtClean="0">
              <a:latin typeface="Arial" pitchFamily="34" charset="0"/>
              <a:cs typeface="Arial" pitchFamily="34" charset="0"/>
            </a:rPr>
            <a:t> </a:t>
          </a:r>
          <a:endParaRPr lang="es-MX" sz="1400" dirty="0">
            <a:latin typeface="Arial" pitchFamily="34" charset="0"/>
            <a:cs typeface="Arial" pitchFamily="34" charset="0"/>
          </a:endParaRPr>
        </a:p>
      </cdr:txBody>
    </cdr:sp>
  </cdr:relSizeAnchor>
  <cdr:relSizeAnchor xmlns:cdr="http://schemas.openxmlformats.org/drawingml/2006/chartDrawing">
    <cdr:from>
      <cdr:x>0.09174</cdr:x>
      <cdr:y>0.23077</cdr:y>
    </cdr:from>
    <cdr:to>
      <cdr:x>0.22018</cdr:x>
      <cdr:y>0.33846</cdr:y>
    </cdr:to>
    <cdr:sp macro="" textlink="">
      <cdr:nvSpPr>
        <cdr:cNvPr id="3" name="2 CuadroTexto"/>
        <cdr:cNvSpPr txBox="1"/>
      </cdr:nvSpPr>
      <cdr:spPr>
        <a:xfrm xmlns:a="http://schemas.openxmlformats.org/drawingml/2006/main">
          <a:off x="720080" y="1080120"/>
          <a:ext cx="100811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400" dirty="0" smtClean="0">
              <a:latin typeface="Arial" pitchFamily="34" charset="0"/>
              <a:cs typeface="Arial" pitchFamily="34" charset="0"/>
            </a:rPr>
            <a:t>      Total</a:t>
          </a:r>
          <a:endParaRPr lang="es-MX" sz="1400" dirty="0">
            <a:latin typeface="Arial" pitchFamily="34" charset="0"/>
            <a:cs typeface="Arial" pitchFamily="34" charset="0"/>
          </a:endParaRPr>
        </a:p>
      </cdr:txBody>
    </cdr:sp>
  </cdr:relSizeAnchor>
  <cdr:relSizeAnchor xmlns:cdr="http://schemas.openxmlformats.org/drawingml/2006/chartDrawing">
    <cdr:from>
      <cdr:x>0.05505</cdr:x>
      <cdr:y>0.41538</cdr:y>
    </cdr:from>
    <cdr:to>
      <cdr:x>0.22659</cdr:x>
      <cdr:y>0.50769</cdr:y>
    </cdr:to>
    <cdr:sp macro="" textlink="">
      <cdr:nvSpPr>
        <cdr:cNvPr id="4" name="3 CuadroTexto"/>
        <cdr:cNvSpPr txBox="1"/>
      </cdr:nvSpPr>
      <cdr:spPr>
        <a:xfrm xmlns:a="http://schemas.openxmlformats.org/drawingml/2006/main">
          <a:off x="432048" y="1944216"/>
          <a:ext cx="1346448"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400" dirty="0" smtClean="0">
              <a:latin typeface="Arial" pitchFamily="34" charset="0"/>
              <a:cs typeface="Arial" pitchFamily="34" charset="0"/>
            </a:rPr>
            <a:t>          </a:t>
          </a:r>
          <a:r>
            <a:rPr lang="es-MX" sz="1400" dirty="0" err="1" smtClean="0">
              <a:latin typeface="Arial" pitchFamily="34" charset="0"/>
              <a:cs typeface="Arial" pitchFamily="34" charset="0"/>
            </a:rPr>
            <a:t>Female</a:t>
          </a:r>
          <a:endParaRPr lang="es-MX" sz="1400" dirty="0">
            <a:latin typeface="Arial" pitchFamily="34" charset="0"/>
            <a:cs typeface="Arial" pitchFamily="34" charset="0"/>
          </a:endParaRPr>
        </a:p>
      </cdr:txBody>
    </cdr:sp>
  </cdr:relSizeAnchor>
  <cdr:relSizeAnchor xmlns:cdr="http://schemas.openxmlformats.org/drawingml/2006/chartDrawing">
    <cdr:from>
      <cdr:x>0.09174</cdr:x>
      <cdr:y>0.58462</cdr:y>
    </cdr:from>
    <cdr:to>
      <cdr:x>0.22018</cdr:x>
      <cdr:y>0.67692</cdr:y>
    </cdr:to>
    <cdr:sp macro="" textlink="">
      <cdr:nvSpPr>
        <cdr:cNvPr id="5" name="4 CuadroTexto"/>
        <cdr:cNvSpPr txBox="1"/>
      </cdr:nvSpPr>
      <cdr:spPr>
        <a:xfrm xmlns:a="http://schemas.openxmlformats.org/drawingml/2006/main">
          <a:off x="720080" y="2736304"/>
          <a:ext cx="100811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400" dirty="0" smtClean="0">
              <a:latin typeface="Arial" pitchFamily="34" charset="0"/>
              <a:cs typeface="Arial" pitchFamily="34" charset="0"/>
            </a:rPr>
            <a:t>        </a:t>
          </a:r>
          <a:r>
            <a:rPr lang="es-MX" sz="1400" dirty="0" err="1" smtClean="0">
              <a:latin typeface="Arial" pitchFamily="34" charset="0"/>
              <a:cs typeface="Arial" pitchFamily="34" charset="0"/>
            </a:rPr>
            <a:t>Male</a:t>
          </a:r>
          <a:r>
            <a:rPr lang="es-MX" sz="1400" dirty="0" smtClean="0">
              <a:latin typeface="Arial" pitchFamily="34" charset="0"/>
              <a:cs typeface="Arial" pitchFamily="34" charset="0"/>
            </a:rPr>
            <a:t>   </a:t>
          </a:r>
          <a:endParaRPr lang="es-MX" sz="1400" dirty="0">
            <a:latin typeface="Arial" pitchFamily="34" charset="0"/>
            <a:cs typeface="Arial" pitchFamily="34" charset="0"/>
          </a:endParaRPr>
        </a:p>
      </cdr:txBody>
    </cdr:sp>
  </cdr:relSizeAnchor>
  <cdr:relSizeAnchor xmlns:cdr="http://schemas.openxmlformats.org/drawingml/2006/chartDrawing">
    <cdr:from>
      <cdr:x>0.19266</cdr:x>
      <cdr:y>0.84615</cdr:y>
    </cdr:from>
    <cdr:to>
      <cdr:x>0.47706</cdr:x>
      <cdr:y>0.90769</cdr:y>
    </cdr:to>
    <cdr:sp macro="" textlink="">
      <cdr:nvSpPr>
        <cdr:cNvPr id="7" name="6 CuadroTexto"/>
        <cdr:cNvSpPr txBox="1"/>
      </cdr:nvSpPr>
      <cdr:spPr>
        <a:xfrm xmlns:a="http://schemas.openxmlformats.org/drawingml/2006/main">
          <a:off x="1512168" y="3960440"/>
          <a:ext cx="2232253" cy="28803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400" dirty="0" smtClean="0">
              <a:latin typeface="Arial" pitchFamily="34" charset="0"/>
              <a:cs typeface="Arial" pitchFamily="34" charset="0"/>
            </a:rPr>
            <a:t>Non- </a:t>
          </a:r>
          <a:r>
            <a:rPr lang="es-MX" sz="1400" dirty="0" err="1" smtClean="0">
              <a:latin typeface="Arial" pitchFamily="34" charset="0"/>
              <a:cs typeface="Arial" pitchFamily="34" charset="0"/>
            </a:rPr>
            <a:t>remunerated</a:t>
          </a:r>
          <a:r>
            <a:rPr lang="es-MX" sz="1400" dirty="0" smtClean="0">
              <a:latin typeface="Arial" pitchFamily="34" charset="0"/>
              <a:cs typeface="Arial" pitchFamily="34" charset="0"/>
            </a:rPr>
            <a:t> labor</a:t>
          </a:r>
          <a:endParaRPr lang="es-MX" sz="1400" dirty="0">
            <a:latin typeface="Arial" pitchFamily="34" charset="0"/>
            <a:cs typeface="Arial" pitchFamily="34" charset="0"/>
          </a:endParaRPr>
        </a:p>
      </cdr:txBody>
    </cdr:sp>
  </cdr:relSizeAnchor>
  <cdr:relSizeAnchor xmlns:cdr="http://schemas.openxmlformats.org/drawingml/2006/chartDrawing">
    <cdr:from>
      <cdr:x>0.62385</cdr:x>
      <cdr:y>0.84615</cdr:y>
    </cdr:from>
    <cdr:to>
      <cdr:x>0.88074</cdr:x>
      <cdr:y>0.90769</cdr:y>
    </cdr:to>
    <cdr:sp macro="" textlink="">
      <cdr:nvSpPr>
        <cdr:cNvPr id="8" name="7 CuadroTexto"/>
        <cdr:cNvSpPr txBox="1"/>
      </cdr:nvSpPr>
      <cdr:spPr>
        <a:xfrm xmlns:a="http://schemas.openxmlformats.org/drawingml/2006/main">
          <a:off x="4896544" y="3960440"/>
          <a:ext cx="2016252" cy="28803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400" dirty="0" err="1" smtClean="0">
              <a:latin typeface="Arial" pitchFamily="34" charset="0"/>
              <a:cs typeface="Arial" pitchFamily="34" charset="0"/>
            </a:rPr>
            <a:t>Remunerated</a:t>
          </a:r>
          <a:r>
            <a:rPr lang="es-MX" sz="1400" dirty="0" smtClean="0">
              <a:latin typeface="Arial" pitchFamily="34" charset="0"/>
              <a:cs typeface="Arial" pitchFamily="34" charset="0"/>
            </a:rPr>
            <a:t> labor</a:t>
          </a:r>
          <a:endParaRPr lang="es-MX" sz="1400"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0.6729</cdr:x>
      <cdr:y>0.10123</cdr:y>
    </cdr:from>
    <cdr:to>
      <cdr:x>0.93458</cdr:x>
      <cdr:y>0.16872</cdr:y>
    </cdr:to>
    <cdr:sp macro="" textlink="">
      <cdr:nvSpPr>
        <cdr:cNvPr id="2" name="1 CuadroTexto"/>
        <cdr:cNvSpPr txBox="1"/>
      </cdr:nvSpPr>
      <cdr:spPr>
        <a:xfrm xmlns:a="http://schemas.openxmlformats.org/drawingml/2006/main">
          <a:off x="5184576" y="432048"/>
          <a:ext cx="2016224" cy="28803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400" dirty="0" err="1" smtClean="0"/>
            <a:t>Domestic</a:t>
          </a:r>
          <a:r>
            <a:rPr lang="es-MX" sz="1400" dirty="0" smtClean="0"/>
            <a:t> </a:t>
          </a:r>
          <a:r>
            <a:rPr lang="es-MX" sz="1400" dirty="0" err="1" smtClean="0"/>
            <a:t>work</a:t>
          </a:r>
          <a:endParaRPr lang="es-MX" sz="1400" dirty="0"/>
        </a:p>
      </cdr:txBody>
    </cdr:sp>
  </cdr:relSizeAnchor>
  <cdr:relSizeAnchor xmlns:cdr="http://schemas.openxmlformats.org/drawingml/2006/chartDrawing">
    <cdr:from>
      <cdr:x>0.6729</cdr:x>
      <cdr:y>0.40493</cdr:y>
    </cdr:from>
    <cdr:to>
      <cdr:x>0.97196</cdr:x>
      <cdr:y>0.64113</cdr:y>
    </cdr:to>
    <cdr:sp macro="" textlink="">
      <cdr:nvSpPr>
        <cdr:cNvPr id="3" name="2 CuadroTexto"/>
        <cdr:cNvSpPr txBox="1"/>
      </cdr:nvSpPr>
      <cdr:spPr>
        <a:xfrm xmlns:a="http://schemas.openxmlformats.org/drawingml/2006/main">
          <a:off x="5184576" y="1728192"/>
          <a:ext cx="2304256" cy="100811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400" dirty="0" err="1" smtClean="0"/>
            <a:t>Care</a:t>
          </a:r>
          <a:r>
            <a:rPr lang="es-MX" sz="1400" dirty="0" smtClean="0"/>
            <a:t> and </a:t>
          </a:r>
          <a:r>
            <a:rPr lang="es-MX" sz="1400" dirty="0" err="1" smtClean="0"/>
            <a:t>support</a:t>
          </a:r>
          <a:r>
            <a:rPr lang="es-MX" sz="1400" dirty="0" smtClean="0"/>
            <a:t> </a:t>
          </a:r>
          <a:r>
            <a:rPr lang="es-MX" sz="1400" dirty="0" err="1" smtClean="0"/>
            <a:t>to</a:t>
          </a:r>
          <a:r>
            <a:rPr lang="es-MX" sz="1400" dirty="0" smtClean="0"/>
            <a:t> </a:t>
          </a:r>
          <a:r>
            <a:rPr lang="es-MX" sz="1400" dirty="0" err="1" smtClean="0"/>
            <a:t>memebers</a:t>
          </a:r>
          <a:r>
            <a:rPr lang="es-MX" sz="1400" dirty="0" smtClean="0"/>
            <a:t> in </a:t>
          </a:r>
          <a:r>
            <a:rPr lang="es-MX" sz="1400" dirty="0" err="1" smtClean="0"/>
            <a:t>the</a:t>
          </a:r>
          <a:r>
            <a:rPr lang="es-MX" sz="1400" dirty="0" smtClean="0"/>
            <a:t> </a:t>
          </a:r>
          <a:r>
            <a:rPr lang="es-MX" sz="1400" dirty="0" err="1" smtClean="0"/>
            <a:t>household</a:t>
          </a:r>
          <a:endParaRPr lang="es-MX" sz="1400" dirty="0"/>
        </a:p>
      </cdr:txBody>
    </cdr:sp>
  </cdr:relSizeAnchor>
  <cdr:relSizeAnchor xmlns:cdr="http://schemas.openxmlformats.org/drawingml/2006/chartDrawing">
    <cdr:from>
      <cdr:x>0.6729</cdr:x>
      <cdr:y>0.74236</cdr:y>
    </cdr:from>
    <cdr:to>
      <cdr:x>1</cdr:x>
      <cdr:y>0.92795</cdr:y>
    </cdr:to>
    <cdr:sp macro="" textlink="">
      <cdr:nvSpPr>
        <cdr:cNvPr id="4" name="3 CuadroTexto"/>
        <cdr:cNvSpPr txBox="1"/>
      </cdr:nvSpPr>
      <cdr:spPr>
        <a:xfrm xmlns:a="http://schemas.openxmlformats.org/drawingml/2006/main">
          <a:off x="5184576" y="3168352"/>
          <a:ext cx="2520280" cy="79208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0.6729</cdr:x>
      <cdr:y>0.74236</cdr:y>
    </cdr:from>
    <cdr:to>
      <cdr:x>0.99065</cdr:x>
      <cdr:y>1</cdr:y>
    </cdr:to>
    <cdr:sp macro="" textlink="">
      <cdr:nvSpPr>
        <cdr:cNvPr id="5" name="4 CuadroTexto"/>
        <cdr:cNvSpPr txBox="1"/>
      </cdr:nvSpPr>
      <cdr:spPr>
        <a:xfrm xmlns:a="http://schemas.openxmlformats.org/drawingml/2006/main">
          <a:off x="5184576" y="3168352"/>
          <a:ext cx="2448272" cy="10995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0.68224</cdr:x>
      <cdr:y>0.72549</cdr:y>
    </cdr:from>
    <cdr:to>
      <cdr:x>1</cdr:x>
      <cdr:y>1</cdr:y>
    </cdr:to>
    <cdr:sp macro="" textlink="">
      <cdr:nvSpPr>
        <cdr:cNvPr id="6" name="5 CuadroTexto"/>
        <cdr:cNvSpPr txBox="1"/>
      </cdr:nvSpPr>
      <cdr:spPr>
        <a:xfrm xmlns:a="http://schemas.openxmlformats.org/drawingml/2006/main">
          <a:off x="5256584" y="3096344"/>
          <a:ext cx="2448272" cy="11715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0.6729</cdr:x>
      <cdr:y>0.72549</cdr:y>
    </cdr:from>
    <cdr:to>
      <cdr:x>0.99065</cdr:x>
      <cdr:y>0.9617</cdr:y>
    </cdr:to>
    <cdr:sp macro="" textlink="">
      <cdr:nvSpPr>
        <cdr:cNvPr id="7" name="6 CuadroTexto"/>
        <cdr:cNvSpPr txBox="1"/>
      </cdr:nvSpPr>
      <cdr:spPr>
        <a:xfrm xmlns:a="http://schemas.openxmlformats.org/drawingml/2006/main">
          <a:off x="5184576" y="3096344"/>
          <a:ext cx="2448272"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0.6729</cdr:x>
      <cdr:y>0.78575</cdr:y>
    </cdr:from>
    <cdr:to>
      <cdr:x>1</cdr:x>
      <cdr:y>1</cdr:y>
    </cdr:to>
    <cdr:sp macro="" textlink="">
      <cdr:nvSpPr>
        <cdr:cNvPr id="8" name="7 CuadroTexto"/>
        <cdr:cNvSpPr txBox="1"/>
      </cdr:nvSpPr>
      <cdr:spPr>
        <a:xfrm xmlns:a="http://schemas.openxmlformats.org/drawingml/2006/main">
          <a:off x="5184576" y="3353528"/>
          <a:ext cx="252028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0.6729</cdr:x>
      <cdr:y>0.78575</cdr:y>
    </cdr:from>
    <cdr:to>
      <cdr:x>1</cdr:x>
      <cdr:y>1</cdr:y>
    </cdr:to>
    <cdr:sp macro="" textlink="">
      <cdr:nvSpPr>
        <cdr:cNvPr id="9" name="8 CuadroTexto"/>
        <cdr:cNvSpPr txBox="1"/>
      </cdr:nvSpPr>
      <cdr:spPr>
        <a:xfrm xmlns:a="http://schemas.openxmlformats.org/drawingml/2006/main">
          <a:off x="5184576" y="3353528"/>
          <a:ext cx="252028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0.68224</cdr:x>
      <cdr:y>0.72549</cdr:y>
    </cdr:from>
    <cdr:to>
      <cdr:x>1</cdr:x>
      <cdr:y>0.9617</cdr:y>
    </cdr:to>
    <cdr:sp macro="" textlink="">
      <cdr:nvSpPr>
        <cdr:cNvPr id="10" name="9 CuadroTexto"/>
        <cdr:cNvSpPr txBox="1"/>
      </cdr:nvSpPr>
      <cdr:spPr>
        <a:xfrm xmlns:a="http://schemas.openxmlformats.org/drawingml/2006/main">
          <a:off x="5256561" y="3096345"/>
          <a:ext cx="2448295" cy="10081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400" dirty="0" err="1" smtClean="0"/>
            <a:t>Support</a:t>
          </a:r>
          <a:r>
            <a:rPr lang="es-MX" sz="1400" dirty="0" smtClean="0"/>
            <a:t> </a:t>
          </a:r>
          <a:r>
            <a:rPr lang="es-MX" sz="1400" dirty="0" err="1" smtClean="0"/>
            <a:t>to</a:t>
          </a:r>
          <a:r>
            <a:rPr lang="es-MX" sz="1400" dirty="0" smtClean="0"/>
            <a:t> </a:t>
          </a:r>
          <a:r>
            <a:rPr lang="es-MX" sz="1400" dirty="0" err="1" smtClean="0"/>
            <a:t>other</a:t>
          </a:r>
          <a:r>
            <a:rPr lang="es-MX" sz="1400" dirty="0" smtClean="0"/>
            <a:t> </a:t>
          </a:r>
          <a:r>
            <a:rPr lang="es-MX" sz="1400" dirty="0" err="1" smtClean="0"/>
            <a:t>households</a:t>
          </a:r>
          <a:r>
            <a:rPr lang="es-MX" sz="1400" dirty="0" smtClean="0"/>
            <a:t> , </a:t>
          </a:r>
          <a:r>
            <a:rPr lang="es-MX" sz="1400" dirty="0" err="1" smtClean="0"/>
            <a:t>to</a:t>
          </a:r>
          <a:r>
            <a:rPr lang="es-MX" sz="1400" dirty="0" smtClean="0"/>
            <a:t> </a:t>
          </a:r>
          <a:r>
            <a:rPr lang="es-MX" sz="1400" dirty="0" err="1" smtClean="0"/>
            <a:t>the</a:t>
          </a:r>
          <a:r>
            <a:rPr lang="es-MX" sz="1400" dirty="0" smtClean="0"/>
            <a:t> </a:t>
          </a:r>
          <a:r>
            <a:rPr lang="es-MX" sz="1400" dirty="0" err="1" smtClean="0"/>
            <a:t>community</a:t>
          </a:r>
          <a:r>
            <a:rPr lang="es-MX" sz="1400" dirty="0" smtClean="0"/>
            <a:t> and </a:t>
          </a:r>
          <a:r>
            <a:rPr lang="es-MX" sz="1400" dirty="0" err="1" smtClean="0"/>
            <a:t>voluntary</a:t>
          </a:r>
          <a:r>
            <a:rPr lang="es-MX" sz="1400" dirty="0" smtClean="0"/>
            <a:t> </a:t>
          </a:r>
          <a:r>
            <a:rPr lang="es-MX" sz="1400" dirty="0" err="1" smtClean="0"/>
            <a:t>work</a:t>
          </a:r>
          <a:endParaRPr lang="es-MX" sz="1400" dirty="0"/>
        </a:p>
      </cdr:txBody>
    </cdr:sp>
  </cdr:relSizeAnchor>
  <cdr:relSizeAnchor xmlns:cdr="http://schemas.openxmlformats.org/drawingml/2006/chartDrawing">
    <cdr:from>
      <cdr:x>0.00935</cdr:x>
      <cdr:y>0.50616</cdr:y>
    </cdr:from>
    <cdr:to>
      <cdr:x>0.1215</cdr:x>
      <cdr:y>0.55677</cdr:y>
    </cdr:to>
    <cdr:sp macro="" textlink="">
      <cdr:nvSpPr>
        <cdr:cNvPr id="11" name="10 CuadroTexto"/>
        <cdr:cNvSpPr txBox="1"/>
      </cdr:nvSpPr>
      <cdr:spPr>
        <a:xfrm xmlns:a="http://schemas.openxmlformats.org/drawingml/2006/main">
          <a:off x="72008" y="2160240"/>
          <a:ext cx="86409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cdr:x>
      <cdr:y>0.48928</cdr:y>
    </cdr:from>
    <cdr:to>
      <cdr:x>0.13084</cdr:x>
      <cdr:y>0.60739</cdr:y>
    </cdr:to>
    <cdr:sp macro="" textlink="">
      <cdr:nvSpPr>
        <cdr:cNvPr id="12" name="11 CuadroTexto"/>
        <cdr:cNvSpPr txBox="1"/>
      </cdr:nvSpPr>
      <cdr:spPr>
        <a:xfrm xmlns:a="http://schemas.openxmlformats.org/drawingml/2006/main">
          <a:off x="0" y="2088232"/>
          <a:ext cx="1008112" cy="50405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400" b="1" dirty="0" err="1" smtClean="0"/>
            <a:t>Female</a:t>
          </a:r>
          <a:r>
            <a:rPr lang="es-MX" sz="1400" dirty="0" smtClean="0"/>
            <a:t> </a:t>
          </a:r>
          <a:endParaRPr lang="es-MX" sz="1400" dirty="0"/>
        </a:p>
      </cdr:txBody>
    </cdr:sp>
  </cdr:relSizeAnchor>
  <cdr:relSizeAnchor xmlns:cdr="http://schemas.openxmlformats.org/drawingml/2006/chartDrawing">
    <cdr:from>
      <cdr:x>0</cdr:x>
      <cdr:y>0.75923</cdr:y>
    </cdr:from>
    <cdr:to>
      <cdr:x>0.1215</cdr:x>
      <cdr:y>0.84359</cdr:y>
    </cdr:to>
    <cdr:sp macro="" textlink="">
      <cdr:nvSpPr>
        <cdr:cNvPr id="13" name="12 CuadroTexto"/>
        <cdr:cNvSpPr txBox="1"/>
      </cdr:nvSpPr>
      <cdr:spPr>
        <a:xfrm xmlns:a="http://schemas.openxmlformats.org/drawingml/2006/main">
          <a:off x="0" y="3240360"/>
          <a:ext cx="936104" cy="36004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400" b="1" dirty="0" err="1" smtClean="0"/>
            <a:t>Male</a:t>
          </a:r>
          <a:endParaRPr lang="es-MX"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0.17551</cdr:y>
    </cdr:from>
    <cdr:to>
      <cdr:x>0.07692</cdr:x>
      <cdr:y>0.27931</cdr:y>
    </cdr:to>
    <cdr:sp macro="" textlink="">
      <cdr:nvSpPr>
        <cdr:cNvPr id="2" name="1 CuadroTexto"/>
        <cdr:cNvSpPr txBox="1"/>
      </cdr:nvSpPr>
      <cdr:spPr>
        <a:xfrm xmlns:a="http://schemas.openxmlformats.org/drawingml/2006/main">
          <a:off x="0" y="852314"/>
          <a:ext cx="648072" cy="50405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dirty="0" smtClean="0"/>
            <a:t>60 and more</a:t>
          </a:r>
          <a:endParaRPr lang="es-MX" sz="1100" dirty="0"/>
        </a:p>
      </cdr:txBody>
    </cdr:sp>
  </cdr:relSizeAnchor>
  <cdr:relSizeAnchor xmlns:cdr="http://schemas.openxmlformats.org/drawingml/2006/chartDrawing">
    <cdr:from>
      <cdr:x>0.88889</cdr:x>
      <cdr:y>0.51655</cdr:y>
    </cdr:from>
    <cdr:to>
      <cdr:x>0.99145</cdr:x>
      <cdr:y>0.59069</cdr:y>
    </cdr:to>
    <cdr:sp macro="" textlink="">
      <cdr:nvSpPr>
        <cdr:cNvPr id="3" name="2 CuadroTexto"/>
        <cdr:cNvSpPr txBox="1"/>
      </cdr:nvSpPr>
      <cdr:spPr>
        <a:xfrm xmlns:a="http://schemas.openxmlformats.org/drawingml/2006/main">
          <a:off x="7488832" y="2508498"/>
          <a:ext cx="864096" cy="36004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Women</a:t>
          </a:r>
          <a:r>
            <a:rPr lang="es-MX" sz="1100" dirty="0" smtClean="0"/>
            <a:t> </a:t>
          </a:r>
          <a:endParaRPr lang="es-MX" sz="1100" dirty="0"/>
        </a:p>
      </cdr:txBody>
    </cdr:sp>
  </cdr:relSizeAnchor>
  <cdr:relSizeAnchor xmlns:cdr="http://schemas.openxmlformats.org/drawingml/2006/chartDrawing">
    <cdr:from>
      <cdr:x>0.88889</cdr:x>
      <cdr:y>0.63518</cdr:y>
    </cdr:from>
    <cdr:to>
      <cdr:x>0.99742</cdr:x>
      <cdr:y>0.82347</cdr:y>
    </cdr:to>
    <cdr:sp macro="" textlink="">
      <cdr:nvSpPr>
        <cdr:cNvPr id="4" name="3 CuadroTexto"/>
        <cdr:cNvSpPr txBox="1"/>
      </cdr:nvSpPr>
      <cdr:spPr>
        <a:xfrm xmlns:a="http://schemas.openxmlformats.org/drawingml/2006/main">
          <a:off x="7488832" y="30845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0.88889</cdr:x>
      <cdr:y>0.60552</cdr:y>
    </cdr:from>
    <cdr:to>
      <cdr:x>0.99145</cdr:x>
      <cdr:y>0.66483</cdr:y>
    </cdr:to>
    <cdr:sp macro="" textlink="">
      <cdr:nvSpPr>
        <cdr:cNvPr id="5" name="4 CuadroTexto"/>
        <cdr:cNvSpPr txBox="1"/>
      </cdr:nvSpPr>
      <cdr:spPr>
        <a:xfrm xmlns:a="http://schemas.openxmlformats.org/drawingml/2006/main">
          <a:off x="7488832" y="2940546"/>
          <a:ext cx="864096" cy="28803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dirty="0" err="1" smtClean="0"/>
            <a:t>Men</a:t>
          </a:r>
          <a:r>
            <a:rPr lang="es-MX" dirty="0" smtClean="0"/>
            <a:t> </a:t>
          </a:r>
          <a:endParaRPr lang="es-MX"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0.90598</cdr:x>
      <cdr:y>0.47826</cdr:y>
    </cdr:from>
    <cdr:to>
      <cdr:x>0.98291</cdr:x>
      <cdr:y>0.56522</cdr:y>
    </cdr:to>
    <cdr:sp macro="" textlink="">
      <cdr:nvSpPr>
        <cdr:cNvPr id="2" name="1 CuadroTexto"/>
        <cdr:cNvSpPr txBox="1"/>
      </cdr:nvSpPr>
      <cdr:spPr>
        <a:xfrm xmlns:a="http://schemas.openxmlformats.org/drawingml/2006/main">
          <a:off x="7632848" y="2376264"/>
          <a:ext cx="648072" cy="43204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Female</a:t>
          </a:r>
          <a:r>
            <a:rPr lang="es-MX" sz="1100" dirty="0" smtClean="0"/>
            <a:t> </a:t>
          </a:r>
          <a:endParaRPr lang="es-MX" sz="1100" dirty="0"/>
        </a:p>
      </cdr:txBody>
    </cdr:sp>
  </cdr:relSizeAnchor>
  <cdr:relSizeAnchor xmlns:cdr="http://schemas.openxmlformats.org/drawingml/2006/chartDrawing">
    <cdr:from>
      <cdr:x>0.90598</cdr:x>
      <cdr:y>0.55072</cdr:y>
    </cdr:from>
    <cdr:to>
      <cdr:x>1</cdr:x>
      <cdr:y>0.6087</cdr:y>
    </cdr:to>
    <cdr:sp macro="" textlink="">
      <cdr:nvSpPr>
        <cdr:cNvPr id="3" name="2 CuadroTexto"/>
        <cdr:cNvSpPr txBox="1"/>
      </cdr:nvSpPr>
      <cdr:spPr>
        <a:xfrm xmlns:a="http://schemas.openxmlformats.org/drawingml/2006/main">
          <a:off x="7632824" y="2736281"/>
          <a:ext cx="792112" cy="28807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Male</a:t>
          </a:r>
          <a:endParaRPr lang="es-MX"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0.24324</cdr:x>
      <cdr:y>0.16856</cdr:y>
    </cdr:from>
    <cdr:to>
      <cdr:x>0.42342</cdr:x>
      <cdr:y>0.27067</cdr:y>
    </cdr:to>
    <cdr:sp macro="" textlink="">
      <cdr:nvSpPr>
        <cdr:cNvPr id="2" name="1 CuadroTexto"/>
        <cdr:cNvSpPr txBox="1"/>
      </cdr:nvSpPr>
      <cdr:spPr>
        <a:xfrm xmlns:a="http://schemas.openxmlformats.org/drawingml/2006/main">
          <a:off x="1944216" y="832120"/>
          <a:ext cx="1440160"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0.10811</cdr:x>
      <cdr:y>0.18315</cdr:y>
    </cdr:from>
    <cdr:to>
      <cdr:x>0.44144</cdr:x>
      <cdr:y>0.27067</cdr:y>
    </cdr:to>
    <cdr:sp macro="" textlink="">
      <cdr:nvSpPr>
        <cdr:cNvPr id="3" name="2 CuadroTexto"/>
        <cdr:cNvSpPr txBox="1"/>
      </cdr:nvSpPr>
      <cdr:spPr>
        <a:xfrm xmlns:a="http://schemas.openxmlformats.org/drawingml/2006/main">
          <a:off x="864096" y="904128"/>
          <a:ext cx="2664296"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0.12613</cdr:x>
      <cdr:y>0.13939</cdr:y>
    </cdr:from>
    <cdr:to>
      <cdr:x>0.42342</cdr:x>
      <cdr:y>0.27067</cdr:y>
    </cdr:to>
    <cdr:sp macro="" textlink="">
      <cdr:nvSpPr>
        <cdr:cNvPr id="4" name="3 CuadroTexto"/>
        <cdr:cNvSpPr txBox="1"/>
      </cdr:nvSpPr>
      <cdr:spPr>
        <a:xfrm xmlns:a="http://schemas.openxmlformats.org/drawingml/2006/main">
          <a:off x="1008112" y="688104"/>
          <a:ext cx="2376264" cy="6480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0.21622</cdr:x>
      <cdr:y>0.13939</cdr:y>
    </cdr:from>
    <cdr:to>
      <cdr:x>0.44144</cdr:x>
      <cdr:y>0.27067</cdr:y>
    </cdr:to>
    <cdr:sp macro="" textlink="">
      <cdr:nvSpPr>
        <cdr:cNvPr id="5" name="4 CuadroTexto"/>
        <cdr:cNvSpPr txBox="1"/>
      </cdr:nvSpPr>
      <cdr:spPr>
        <a:xfrm xmlns:a="http://schemas.openxmlformats.org/drawingml/2006/main">
          <a:off x="1728192" y="688104"/>
          <a:ext cx="1800200"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0.24324</cdr:x>
      <cdr:y>0.1248</cdr:y>
    </cdr:from>
    <cdr:to>
      <cdr:x>0.43243</cdr:x>
      <cdr:y>0.2415</cdr:y>
    </cdr:to>
    <cdr:sp macro="" textlink="">
      <cdr:nvSpPr>
        <cdr:cNvPr id="6" name="5 CuadroTexto"/>
        <cdr:cNvSpPr txBox="1"/>
      </cdr:nvSpPr>
      <cdr:spPr>
        <a:xfrm xmlns:a="http://schemas.openxmlformats.org/drawingml/2006/main">
          <a:off x="1944216" y="616096"/>
          <a:ext cx="1512168"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0.25225</cdr:x>
      <cdr:y>0.29984</cdr:y>
    </cdr:from>
    <cdr:to>
      <cdr:x>0.43243</cdr:x>
      <cdr:y>0.44571</cdr:y>
    </cdr:to>
    <cdr:sp macro="" textlink="">
      <cdr:nvSpPr>
        <cdr:cNvPr id="7" name="6 CuadroTexto"/>
        <cdr:cNvSpPr txBox="1"/>
      </cdr:nvSpPr>
      <cdr:spPr>
        <a:xfrm xmlns:a="http://schemas.openxmlformats.org/drawingml/2006/main">
          <a:off x="2016224" y="1480192"/>
          <a:ext cx="1440160" cy="72008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Less </a:t>
          </a:r>
          <a:r>
            <a:rPr lang="es-MX" sz="1100" dirty="0" err="1" smtClean="0"/>
            <a:t>than</a:t>
          </a:r>
          <a:r>
            <a:rPr lang="es-MX" sz="1100" dirty="0" smtClean="0"/>
            <a:t> 6 </a:t>
          </a:r>
          <a:r>
            <a:rPr lang="es-MX" sz="1100" dirty="0" err="1" smtClean="0"/>
            <a:t>years</a:t>
          </a:r>
          <a:r>
            <a:rPr lang="es-MX" sz="1100" dirty="0" smtClean="0"/>
            <a:t> (exclusive </a:t>
          </a:r>
          <a:r>
            <a:rPr lang="es-MX" sz="1100" dirty="0" err="1" smtClean="0"/>
            <a:t>activities</a:t>
          </a:r>
          <a:r>
            <a:rPr lang="es-MX" sz="1100" dirty="0" smtClean="0"/>
            <a:t>)  </a:t>
          </a:r>
          <a:endParaRPr lang="es-MX" sz="1100" dirty="0"/>
        </a:p>
      </cdr:txBody>
    </cdr:sp>
  </cdr:relSizeAnchor>
  <cdr:relSizeAnchor xmlns:cdr="http://schemas.openxmlformats.org/drawingml/2006/chartDrawing">
    <cdr:from>
      <cdr:x>0.25225</cdr:x>
      <cdr:y>0.15398</cdr:y>
    </cdr:from>
    <cdr:to>
      <cdr:x>0.42342</cdr:x>
      <cdr:y>0.2415</cdr:y>
    </cdr:to>
    <cdr:sp macro="" textlink="">
      <cdr:nvSpPr>
        <cdr:cNvPr id="8" name="7 CuadroTexto"/>
        <cdr:cNvSpPr txBox="1"/>
      </cdr:nvSpPr>
      <cdr:spPr>
        <a:xfrm xmlns:a="http://schemas.openxmlformats.org/drawingml/2006/main">
          <a:off x="2016224" y="760112"/>
          <a:ext cx="136815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0.24324</cdr:x>
      <cdr:y>0.16856</cdr:y>
    </cdr:from>
    <cdr:to>
      <cdr:x>0.42824</cdr:x>
      <cdr:y>0.252</cdr:y>
    </cdr:to>
    <cdr:sp macro="" textlink="">
      <cdr:nvSpPr>
        <cdr:cNvPr id="10" name="9 CuadroTexto"/>
        <cdr:cNvSpPr txBox="1"/>
      </cdr:nvSpPr>
      <cdr:spPr>
        <a:xfrm xmlns:a="http://schemas.openxmlformats.org/drawingml/2006/main">
          <a:off x="1944216" y="832119"/>
          <a:ext cx="1478632" cy="411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0.00901</cdr:x>
      <cdr:y>0.44571</cdr:y>
    </cdr:from>
    <cdr:to>
      <cdr:x>0.43243</cdr:x>
      <cdr:y>0.63533</cdr:y>
    </cdr:to>
    <cdr:sp macro="" textlink="">
      <cdr:nvSpPr>
        <cdr:cNvPr id="11" name="10 CuadroTexto"/>
        <cdr:cNvSpPr txBox="1"/>
      </cdr:nvSpPr>
      <cdr:spPr>
        <a:xfrm xmlns:a="http://schemas.openxmlformats.org/drawingml/2006/main">
          <a:off x="72008" y="2200281"/>
          <a:ext cx="3384357" cy="9360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s-MX" sz="1100" dirty="0" smtClean="0"/>
        </a:p>
        <a:p xmlns:a="http://schemas.openxmlformats.org/drawingml/2006/main">
          <a:r>
            <a:rPr lang="es-MX" sz="1100" dirty="0" smtClean="0"/>
            <a:t>                   		   Less </a:t>
          </a:r>
          <a:r>
            <a:rPr lang="es-MX" sz="1100" dirty="0" err="1" smtClean="0"/>
            <a:t>than</a:t>
          </a:r>
          <a:r>
            <a:rPr lang="es-MX" sz="1100" dirty="0" smtClean="0"/>
            <a:t> 15 </a:t>
          </a:r>
          <a:r>
            <a:rPr lang="es-MX" sz="1100" dirty="0" err="1" smtClean="0"/>
            <a:t>years</a:t>
          </a:r>
          <a:r>
            <a:rPr lang="es-MX" sz="1100" dirty="0" smtClean="0"/>
            <a:t> </a:t>
          </a:r>
          <a:r>
            <a:rPr lang="es-MX" sz="1100" dirty="0" err="1" smtClean="0"/>
            <a:t>old</a:t>
          </a:r>
          <a:endParaRPr lang="es-MX" sz="1100" dirty="0"/>
        </a:p>
      </cdr:txBody>
    </cdr:sp>
  </cdr:relSizeAnchor>
  <cdr:relSizeAnchor xmlns:cdr="http://schemas.openxmlformats.org/drawingml/2006/chartDrawing">
    <cdr:from>
      <cdr:x>0.31532</cdr:x>
      <cdr:y>0.64992</cdr:y>
    </cdr:from>
    <cdr:to>
      <cdr:x>0.42342</cdr:x>
      <cdr:y>0.75203</cdr:y>
    </cdr:to>
    <cdr:sp macro="" textlink="">
      <cdr:nvSpPr>
        <cdr:cNvPr id="12" name="11 CuadroTexto"/>
        <cdr:cNvSpPr txBox="1"/>
      </cdr:nvSpPr>
      <cdr:spPr>
        <a:xfrm xmlns:a="http://schemas.openxmlformats.org/drawingml/2006/main">
          <a:off x="2520280" y="3208384"/>
          <a:ext cx="864096"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0.25225</cdr:x>
      <cdr:y>0.81037</cdr:y>
    </cdr:from>
    <cdr:to>
      <cdr:x>0.43243</cdr:x>
      <cdr:y>0.90808</cdr:y>
    </cdr:to>
    <cdr:sp macro="" textlink="">
      <cdr:nvSpPr>
        <cdr:cNvPr id="13" name="12 CuadroTexto"/>
        <cdr:cNvSpPr txBox="1"/>
      </cdr:nvSpPr>
      <cdr:spPr>
        <a:xfrm xmlns:a="http://schemas.openxmlformats.org/drawingml/2006/main">
          <a:off x="2016224" y="4000472"/>
          <a:ext cx="1440160" cy="4823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0.23423</cdr:x>
      <cdr:y>0.63533</cdr:y>
    </cdr:from>
    <cdr:to>
      <cdr:x>0.43243</cdr:x>
      <cdr:y>0.73744</cdr:y>
    </cdr:to>
    <cdr:sp macro="" textlink="">
      <cdr:nvSpPr>
        <cdr:cNvPr id="14" name="13 CuadroTexto"/>
        <cdr:cNvSpPr txBox="1"/>
      </cdr:nvSpPr>
      <cdr:spPr>
        <a:xfrm xmlns:a="http://schemas.openxmlformats.org/drawingml/2006/main">
          <a:off x="1872174" y="3136355"/>
          <a:ext cx="1584210" cy="5040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       60 and more </a:t>
          </a:r>
          <a:r>
            <a:rPr lang="es-MX" sz="1100" dirty="0" err="1" smtClean="0"/>
            <a:t>years</a:t>
          </a:r>
          <a:r>
            <a:rPr lang="es-MX" sz="1100" dirty="0" smtClean="0"/>
            <a:t> </a:t>
          </a:r>
          <a:endParaRPr lang="es-MX" sz="1100" dirty="0"/>
        </a:p>
      </cdr:txBody>
    </cdr:sp>
  </cdr:relSizeAnchor>
  <cdr:relSizeAnchor xmlns:cdr="http://schemas.openxmlformats.org/drawingml/2006/chartDrawing">
    <cdr:from>
      <cdr:x>0.27027</cdr:x>
      <cdr:y>0.81477</cdr:y>
    </cdr:from>
    <cdr:to>
      <cdr:x>0.49278</cdr:x>
      <cdr:y>1</cdr:y>
    </cdr:to>
    <cdr:sp macro="" textlink="">
      <cdr:nvSpPr>
        <cdr:cNvPr id="15" name="14 CuadroTexto"/>
        <cdr:cNvSpPr txBox="1"/>
      </cdr:nvSpPr>
      <cdr:spPr>
        <a:xfrm xmlns:a="http://schemas.openxmlformats.org/drawingml/2006/main">
          <a:off x="2160240" y="4022176"/>
          <a:ext cx="177849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0.2973</cdr:x>
      <cdr:y>0.81477</cdr:y>
    </cdr:from>
    <cdr:to>
      <cdr:x>0.43243</cdr:x>
      <cdr:y>1</cdr:y>
    </cdr:to>
    <cdr:sp macro="" textlink="">
      <cdr:nvSpPr>
        <cdr:cNvPr id="16" name="15 CuadroTexto"/>
        <cdr:cNvSpPr txBox="1"/>
      </cdr:nvSpPr>
      <cdr:spPr>
        <a:xfrm xmlns:a="http://schemas.openxmlformats.org/drawingml/2006/main">
          <a:off x="2376264" y="4022176"/>
          <a:ext cx="1080120" cy="9144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0.27027</cdr:x>
      <cdr:y>0.7812</cdr:y>
    </cdr:from>
    <cdr:to>
      <cdr:x>0.5045</cdr:x>
      <cdr:y>0.92707</cdr:y>
    </cdr:to>
    <cdr:sp macro="" textlink="">
      <cdr:nvSpPr>
        <cdr:cNvPr id="17" name="16 CuadroTexto"/>
        <cdr:cNvSpPr txBox="1"/>
      </cdr:nvSpPr>
      <cdr:spPr>
        <a:xfrm xmlns:a="http://schemas.openxmlformats.org/drawingml/2006/main">
          <a:off x="2160240" y="3856456"/>
          <a:ext cx="187220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smtClean="0"/>
        </a:p>
        <a:p xmlns:a="http://schemas.openxmlformats.org/drawingml/2006/main">
          <a:endParaRPr lang="es-MX" dirty="0"/>
        </a:p>
        <a:p xmlns:a="http://schemas.openxmlformats.org/drawingml/2006/main">
          <a:r>
            <a:rPr lang="es-MX" sz="1100" dirty="0" err="1" smtClean="0"/>
            <a:t>Other</a:t>
          </a:r>
          <a:r>
            <a:rPr lang="es-MX" sz="1100" dirty="0" smtClean="0"/>
            <a:t> </a:t>
          </a:r>
          <a:r>
            <a:rPr lang="es-MX" sz="1100" dirty="0" err="1" smtClean="0"/>
            <a:t>members</a:t>
          </a:r>
          <a:endParaRPr lang="es-MX" sz="1100" dirty="0"/>
        </a:p>
      </cdr:txBody>
    </cdr:sp>
  </cdr:relSizeAnchor>
  <cdr:relSizeAnchor xmlns:cdr="http://schemas.openxmlformats.org/drawingml/2006/chartDrawing">
    <cdr:from>
      <cdr:x>0.92248</cdr:x>
      <cdr:y>0.45219</cdr:y>
    </cdr:from>
    <cdr:to>
      <cdr:x>1</cdr:x>
      <cdr:y>0.52512</cdr:y>
    </cdr:to>
    <cdr:sp macro="" textlink="">
      <cdr:nvSpPr>
        <cdr:cNvPr id="18" name="17 CuadroTexto"/>
        <cdr:cNvSpPr txBox="1"/>
      </cdr:nvSpPr>
      <cdr:spPr>
        <a:xfrm xmlns:a="http://schemas.openxmlformats.org/drawingml/2006/main">
          <a:off x="7373281" y="2232248"/>
          <a:ext cx="619607" cy="36003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dirty="0" err="1" smtClean="0"/>
            <a:t>F</a:t>
          </a:r>
          <a:r>
            <a:rPr lang="es-MX" sz="1100" dirty="0" err="1" smtClean="0"/>
            <a:t>emale</a:t>
          </a:r>
          <a:r>
            <a:rPr lang="es-MX" sz="1100" dirty="0" smtClean="0"/>
            <a:t> </a:t>
          </a:r>
          <a:endParaRPr lang="es-MX" sz="1100" dirty="0"/>
        </a:p>
      </cdr:txBody>
    </cdr:sp>
  </cdr:relSizeAnchor>
  <cdr:relSizeAnchor xmlns:cdr="http://schemas.openxmlformats.org/drawingml/2006/chartDrawing">
    <cdr:from>
      <cdr:x>0.92248</cdr:x>
      <cdr:y>0.50405</cdr:y>
    </cdr:from>
    <cdr:to>
      <cdr:x>0.99099</cdr:x>
      <cdr:y>0.57699</cdr:y>
    </cdr:to>
    <cdr:sp macro="" textlink="">
      <cdr:nvSpPr>
        <cdr:cNvPr id="19" name="18 CuadroTexto"/>
        <cdr:cNvSpPr txBox="1"/>
      </cdr:nvSpPr>
      <cdr:spPr>
        <a:xfrm xmlns:a="http://schemas.openxmlformats.org/drawingml/2006/main">
          <a:off x="7373281" y="2488281"/>
          <a:ext cx="547591" cy="3600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dirty="0" err="1" smtClean="0"/>
            <a:t>M</a:t>
          </a:r>
          <a:r>
            <a:rPr lang="es-MX" sz="1100" dirty="0" err="1" smtClean="0"/>
            <a:t>ale</a:t>
          </a:r>
          <a:endParaRPr lang="es-MX"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0.25893</cdr:x>
      <cdr:y>0.15385</cdr:y>
    </cdr:from>
    <cdr:to>
      <cdr:x>0.45536</cdr:x>
      <cdr:y>0.26154</cdr:y>
    </cdr:to>
    <cdr:sp macro="" textlink="">
      <cdr:nvSpPr>
        <cdr:cNvPr id="2" name="1 CuadroTexto"/>
        <cdr:cNvSpPr txBox="1"/>
      </cdr:nvSpPr>
      <cdr:spPr>
        <a:xfrm xmlns:a="http://schemas.openxmlformats.org/drawingml/2006/main">
          <a:off x="2106877" y="720080"/>
          <a:ext cx="1598320" cy="50405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Disabilities</a:t>
          </a:r>
          <a:r>
            <a:rPr lang="es-MX" sz="1100" dirty="0" smtClean="0"/>
            <a:t> and  </a:t>
          </a:r>
          <a:r>
            <a:rPr lang="es-MX" sz="1100" dirty="0" err="1" smtClean="0"/>
            <a:t>illness</a:t>
          </a:r>
          <a:r>
            <a:rPr lang="es-MX" sz="1100" dirty="0" smtClean="0"/>
            <a:t>  (</a:t>
          </a:r>
          <a:r>
            <a:rPr lang="es-MX" sz="1100" dirty="0" err="1" smtClean="0"/>
            <a:t>chronic</a:t>
          </a:r>
          <a:r>
            <a:rPr lang="es-MX" sz="1100" dirty="0" smtClean="0"/>
            <a:t> and </a:t>
          </a:r>
          <a:r>
            <a:rPr lang="es-MX" sz="1100" dirty="0" err="1" smtClean="0"/>
            <a:t>temporary</a:t>
          </a:r>
          <a:r>
            <a:rPr lang="es-MX" sz="1100" dirty="0" smtClean="0"/>
            <a:t>) </a:t>
          </a:r>
          <a:endParaRPr lang="es-MX" sz="1100" dirty="0"/>
        </a:p>
      </cdr:txBody>
    </cdr:sp>
  </cdr:relSizeAnchor>
  <cdr:relSizeAnchor xmlns:cdr="http://schemas.openxmlformats.org/drawingml/2006/chartDrawing">
    <cdr:from>
      <cdr:x>0.25893</cdr:x>
      <cdr:y>0.29231</cdr:y>
    </cdr:from>
    <cdr:to>
      <cdr:x>0.46429</cdr:x>
      <cdr:y>0.43077</cdr:y>
    </cdr:to>
    <cdr:sp macro="" textlink="">
      <cdr:nvSpPr>
        <cdr:cNvPr id="3" name="2 CuadroTexto"/>
        <cdr:cNvSpPr txBox="1"/>
      </cdr:nvSpPr>
      <cdr:spPr>
        <a:xfrm xmlns:a="http://schemas.openxmlformats.org/drawingml/2006/main">
          <a:off x="2088232" y="1368152"/>
          <a:ext cx="1656184" cy="6480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0.27679</cdr:x>
      <cdr:y>0.30769</cdr:y>
    </cdr:from>
    <cdr:to>
      <cdr:x>0.45536</cdr:x>
      <cdr:y>0.41538</cdr:y>
    </cdr:to>
    <cdr:sp macro="" textlink="">
      <cdr:nvSpPr>
        <cdr:cNvPr id="4" name="3 CuadroTexto"/>
        <cdr:cNvSpPr txBox="1"/>
      </cdr:nvSpPr>
      <cdr:spPr>
        <a:xfrm xmlns:a="http://schemas.openxmlformats.org/drawingml/2006/main">
          <a:off x="2232248" y="1440160"/>
          <a:ext cx="1440160" cy="504056"/>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Less </a:t>
          </a:r>
          <a:r>
            <a:rPr lang="es-MX" sz="1100" dirty="0" err="1" smtClean="0"/>
            <a:t>than</a:t>
          </a:r>
          <a:r>
            <a:rPr lang="es-MX" sz="1100" dirty="0" smtClean="0"/>
            <a:t> 6 </a:t>
          </a:r>
          <a:r>
            <a:rPr lang="es-MX" sz="1100" dirty="0" err="1" smtClean="0"/>
            <a:t>year</a:t>
          </a:r>
          <a:r>
            <a:rPr lang="es-MX" sz="1100" dirty="0" smtClean="0"/>
            <a:t> </a:t>
          </a:r>
          <a:r>
            <a:rPr lang="es-MX" sz="1100" dirty="0" err="1" smtClean="0"/>
            <a:t>old</a:t>
          </a:r>
          <a:r>
            <a:rPr lang="es-MX" sz="1100" dirty="0" smtClean="0"/>
            <a:t> (exclusive </a:t>
          </a:r>
          <a:r>
            <a:rPr lang="es-MX" sz="1100" dirty="0" err="1" smtClean="0"/>
            <a:t>activities</a:t>
          </a:r>
          <a:r>
            <a:rPr lang="es-MX" sz="1100" dirty="0" smtClean="0"/>
            <a:t>) </a:t>
          </a:r>
          <a:endParaRPr lang="es-MX" sz="1100" dirty="0"/>
        </a:p>
      </cdr:txBody>
    </cdr:sp>
  </cdr:relSizeAnchor>
  <cdr:relSizeAnchor xmlns:cdr="http://schemas.openxmlformats.org/drawingml/2006/chartDrawing">
    <cdr:from>
      <cdr:x>0.33036</cdr:x>
      <cdr:y>0.4</cdr:y>
    </cdr:from>
    <cdr:to>
      <cdr:x>0.44374</cdr:x>
      <cdr:y>0.59536</cdr:y>
    </cdr:to>
    <cdr:sp macro="" textlink="">
      <cdr:nvSpPr>
        <cdr:cNvPr id="5" name="4 CuadroTexto"/>
        <cdr:cNvSpPr txBox="1"/>
      </cdr:nvSpPr>
      <cdr:spPr>
        <a:xfrm xmlns:a="http://schemas.openxmlformats.org/drawingml/2006/main">
          <a:off x="2664296" y="1872208"/>
          <a:ext cx="914400" cy="914400"/>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non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0.00893</cdr:x>
      <cdr:y>0.44615</cdr:y>
    </cdr:from>
    <cdr:to>
      <cdr:x>0.45536</cdr:x>
      <cdr:y>0.58462</cdr:y>
    </cdr:to>
    <cdr:sp macro="" textlink="">
      <cdr:nvSpPr>
        <cdr:cNvPr id="6" name="5 CuadroTexto"/>
        <cdr:cNvSpPr txBox="1"/>
      </cdr:nvSpPr>
      <cdr:spPr>
        <a:xfrm xmlns:a="http://schemas.openxmlformats.org/drawingml/2006/main">
          <a:off x="72008" y="2088232"/>
          <a:ext cx="3600400" cy="648072"/>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none" rtlCol="0"/>
        <a:lstStyle xmlns:a="http://schemas.openxmlformats.org/drawingml/2006/main"/>
        <a:p xmlns:a="http://schemas.openxmlformats.org/drawingml/2006/main">
          <a:pPr algn="ctr"/>
          <a:r>
            <a:rPr lang="es-MX" dirty="0" smtClean="0"/>
            <a:t>                                                                       Less </a:t>
          </a:r>
          <a:r>
            <a:rPr lang="es-MX" dirty="0" err="1"/>
            <a:t>than</a:t>
          </a:r>
          <a:r>
            <a:rPr lang="es-MX" dirty="0"/>
            <a:t> 15 </a:t>
          </a:r>
          <a:r>
            <a:rPr lang="es-MX" dirty="0" err="1"/>
            <a:t>years</a:t>
          </a:r>
          <a:r>
            <a:rPr lang="es-MX" dirty="0"/>
            <a:t> </a:t>
          </a:r>
          <a:r>
            <a:rPr lang="es-MX" dirty="0" err="1" smtClean="0"/>
            <a:t>old</a:t>
          </a:r>
          <a:endParaRPr lang="es-MX" sz="1100" dirty="0"/>
        </a:p>
      </cdr:txBody>
    </cdr:sp>
  </cdr:relSizeAnchor>
  <cdr:relSizeAnchor xmlns:cdr="http://schemas.openxmlformats.org/drawingml/2006/chartDrawing">
    <cdr:from>
      <cdr:x>0.28571</cdr:x>
      <cdr:y>0.61538</cdr:y>
    </cdr:from>
    <cdr:to>
      <cdr:x>0.44643</cdr:x>
      <cdr:y>0.72308</cdr:y>
    </cdr:to>
    <cdr:sp macro="" textlink="">
      <cdr:nvSpPr>
        <cdr:cNvPr id="7" name="6 CuadroTexto"/>
        <cdr:cNvSpPr txBox="1"/>
      </cdr:nvSpPr>
      <cdr:spPr>
        <a:xfrm xmlns:a="http://schemas.openxmlformats.org/drawingml/2006/main">
          <a:off x="2304256" y="2880320"/>
          <a:ext cx="1296144" cy="504056"/>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            60 and more</a:t>
          </a:r>
          <a:endParaRPr lang="es-MX" sz="1100" dirty="0"/>
        </a:p>
      </cdr:txBody>
    </cdr:sp>
  </cdr:relSizeAnchor>
  <cdr:relSizeAnchor xmlns:cdr="http://schemas.openxmlformats.org/drawingml/2006/chartDrawing">
    <cdr:from>
      <cdr:x>0.28571</cdr:x>
      <cdr:y>0.80464</cdr:y>
    </cdr:from>
    <cdr:to>
      <cdr:x>0.55981</cdr:x>
      <cdr:y>1</cdr:y>
    </cdr:to>
    <cdr:sp macro="" textlink="">
      <cdr:nvSpPr>
        <cdr:cNvPr id="8" name="7 CuadroTexto"/>
        <cdr:cNvSpPr txBox="1"/>
      </cdr:nvSpPr>
      <cdr:spPr>
        <a:xfrm xmlns:a="http://schemas.openxmlformats.org/drawingml/2006/main">
          <a:off x="2304256" y="3766120"/>
          <a:ext cx="221054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0.26786</cdr:x>
      <cdr:y>0.78462</cdr:y>
    </cdr:from>
    <cdr:to>
      <cdr:x>0.45536</cdr:x>
      <cdr:y>0.90769</cdr:y>
    </cdr:to>
    <cdr:sp macro="" textlink="">
      <cdr:nvSpPr>
        <cdr:cNvPr id="9" name="8 CuadroTexto"/>
        <cdr:cNvSpPr txBox="1"/>
      </cdr:nvSpPr>
      <cdr:spPr>
        <a:xfrm xmlns:a="http://schemas.openxmlformats.org/drawingml/2006/main">
          <a:off x="2179551" y="3672430"/>
          <a:ext cx="1525670" cy="576042"/>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        </a:t>
          </a:r>
          <a:r>
            <a:rPr lang="es-MX" sz="1100" dirty="0" err="1" smtClean="0"/>
            <a:t>Other</a:t>
          </a:r>
          <a:r>
            <a:rPr lang="es-MX" sz="1100" dirty="0" smtClean="0"/>
            <a:t> </a:t>
          </a:r>
          <a:r>
            <a:rPr lang="es-MX" sz="1100" dirty="0" err="1" smtClean="0"/>
            <a:t>memebers</a:t>
          </a:r>
          <a:endParaRPr lang="es-MX" sz="1100" dirty="0"/>
        </a:p>
      </cdr:txBody>
    </cdr:sp>
  </cdr:relSizeAnchor>
  <cdr:relSizeAnchor xmlns:cdr="http://schemas.openxmlformats.org/drawingml/2006/chartDrawing">
    <cdr:from>
      <cdr:x>0.92857</cdr:x>
      <cdr:y>0.4</cdr:y>
    </cdr:from>
    <cdr:to>
      <cdr:x>1</cdr:x>
      <cdr:y>0.61538</cdr:y>
    </cdr:to>
    <cdr:sp macro="" textlink="">
      <cdr:nvSpPr>
        <cdr:cNvPr id="10" name="9 CuadroTexto"/>
        <cdr:cNvSpPr txBox="1"/>
      </cdr:nvSpPr>
      <cdr:spPr>
        <a:xfrm xmlns:a="http://schemas.openxmlformats.org/drawingml/2006/main">
          <a:off x="7555685" y="1872208"/>
          <a:ext cx="581219" cy="1008090"/>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endParaRPr lang="es-MX" dirty="0" smtClean="0"/>
        </a:p>
        <a:p xmlns:a="http://schemas.openxmlformats.org/drawingml/2006/main">
          <a:r>
            <a:rPr lang="es-MX" dirty="0" err="1" smtClean="0"/>
            <a:t>female</a:t>
          </a:r>
          <a:endParaRPr lang="es-MX" dirty="0" smtClean="0"/>
        </a:p>
        <a:p xmlns:a="http://schemas.openxmlformats.org/drawingml/2006/main">
          <a:endParaRPr lang="es-MX" dirty="0" smtClean="0"/>
        </a:p>
        <a:p xmlns:a="http://schemas.openxmlformats.org/drawingml/2006/main">
          <a:r>
            <a:rPr lang="es-MX" dirty="0" err="1" smtClean="0"/>
            <a:t>Male</a:t>
          </a:r>
          <a:endParaRPr lang="es-MX"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0.24348</cdr:x>
      <cdr:y>0.14706</cdr:y>
    </cdr:from>
    <cdr:to>
      <cdr:x>0.43478</cdr:x>
      <cdr:y>0.29412</cdr:y>
    </cdr:to>
    <cdr:sp macro="" textlink="">
      <cdr:nvSpPr>
        <cdr:cNvPr id="2" name="1 CuadroTexto"/>
        <cdr:cNvSpPr txBox="1"/>
      </cdr:nvSpPr>
      <cdr:spPr>
        <a:xfrm xmlns:a="http://schemas.openxmlformats.org/drawingml/2006/main">
          <a:off x="2016224" y="720080"/>
          <a:ext cx="1584176" cy="720080"/>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           </a:t>
          </a:r>
          <a:r>
            <a:rPr lang="es-MX" sz="1100" dirty="0" err="1" smtClean="0"/>
            <a:t>Disabilities</a:t>
          </a:r>
          <a:r>
            <a:rPr lang="es-MX" sz="1100" dirty="0" smtClean="0"/>
            <a:t> and </a:t>
          </a:r>
          <a:r>
            <a:rPr lang="es-MX" sz="1100" dirty="0" err="1" smtClean="0"/>
            <a:t>ill</a:t>
          </a:r>
          <a:r>
            <a:rPr lang="es-MX" sz="1100" dirty="0" smtClean="0"/>
            <a:t> (</a:t>
          </a:r>
          <a:r>
            <a:rPr lang="es-MX" sz="1100" dirty="0" err="1" smtClean="0"/>
            <a:t>chronic</a:t>
          </a:r>
          <a:r>
            <a:rPr lang="es-MX" sz="1100" dirty="0" smtClean="0"/>
            <a:t> and </a:t>
          </a:r>
          <a:r>
            <a:rPr lang="es-MX" sz="1100" dirty="0" err="1" smtClean="0"/>
            <a:t>temporary</a:t>
          </a:r>
          <a:r>
            <a:rPr lang="es-MX" sz="1100" dirty="0" smtClean="0"/>
            <a:t>) </a:t>
          </a:r>
          <a:endParaRPr lang="es-MX" sz="1100" dirty="0"/>
        </a:p>
      </cdr:txBody>
    </cdr:sp>
  </cdr:relSizeAnchor>
  <cdr:relSizeAnchor xmlns:cdr="http://schemas.openxmlformats.org/drawingml/2006/chartDrawing">
    <cdr:from>
      <cdr:x>0.2087</cdr:x>
      <cdr:y>0.14706</cdr:y>
    </cdr:from>
    <cdr:to>
      <cdr:x>0.43478</cdr:x>
      <cdr:y>0.26471</cdr:y>
    </cdr:to>
    <cdr:sp macro="" textlink="">
      <cdr:nvSpPr>
        <cdr:cNvPr id="3" name="2 CuadroTexto"/>
        <cdr:cNvSpPr txBox="1"/>
      </cdr:nvSpPr>
      <cdr:spPr>
        <a:xfrm xmlns:a="http://schemas.openxmlformats.org/drawingml/2006/main">
          <a:off x="1728192" y="720080"/>
          <a:ext cx="1872208" cy="5760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0.21739</cdr:x>
      <cdr:y>0.29412</cdr:y>
    </cdr:from>
    <cdr:to>
      <cdr:x>0.44348</cdr:x>
      <cdr:y>0.42647</cdr:y>
    </cdr:to>
    <cdr:sp macro="" textlink="">
      <cdr:nvSpPr>
        <cdr:cNvPr id="4" name="3 CuadroTexto"/>
        <cdr:cNvSpPr txBox="1"/>
      </cdr:nvSpPr>
      <cdr:spPr>
        <a:xfrm xmlns:a="http://schemas.openxmlformats.org/drawingml/2006/main">
          <a:off x="1800200" y="1440160"/>
          <a:ext cx="1872208" cy="648072"/>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none" rtlCol="0"/>
        <a:lstStyle xmlns:a="http://schemas.openxmlformats.org/drawingml/2006/main"/>
        <a:p xmlns:a="http://schemas.openxmlformats.org/drawingml/2006/main">
          <a:r>
            <a:rPr lang="es-MX" sz="1100" dirty="0" smtClean="0"/>
            <a:t>                Less </a:t>
          </a:r>
          <a:r>
            <a:rPr lang="es-MX" sz="1100" dirty="0" err="1" smtClean="0"/>
            <a:t>than</a:t>
          </a:r>
          <a:r>
            <a:rPr lang="es-MX" sz="1100" dirty="0" smtClean="0"/>
            <a:t> 6 </a:t>
          </a:r>
          <a:r>
            <a:rPr lang="es-MX" sz="1100" dirty="0" err="1" smtClean="0"/>
            <a:t>year</a:t>
          </a:r>
          <a:r>
            <a:rPr lang="es-MX" sz="1100" dirty="0" smtClean="0"/>
            <a:t> </a:t>
          </a:r>
          <a:r>
            <a:rPr lang="es-MX" sz="1100" dirty="0" err="1" smtClean="0"/>
            <a:t>old</a:t>
          </a:r>
          <a:r>
            <a:rPr lang="es-MX" sz="1100" dirty="0" smtClean="0"/>
            <a:t> </a:t>
          </a:r>
        </a:p>
        <a:p xmlns:a="http://schemas.openxmlformats.org/drawingml/2006/main">
          <a:r>
            <a:rPr lang="es-MX" dirty="0" smtClean="0"/>
            <a:t>                 (exclusive </a:t>
          </a:r>
          <a:r>
            <a:rPr lang="es-MX" dirty="0" err="1" smtClean="0"/>
            <a:t>activites</a:t>
          </a:r>
          <a:r>
            <a:rPr lang="es-MX" dirty="0" smtClean="0"/>
            <a:t>) </a:t>
          </a:r>
          <a:endParaRPr lang="es-MX" sz="1100" dirty="0"/>
        </a:p>
      </cdr:txBody>
    </cdr:sp>
  </cdr:relSizeAnchor>
  <cdr:relSizeAnchor xmlns:cdr="http://schemas.openxmlformats.org/drawingml/2006/chartDrawing">
    <cdr:from>
      <cdr:x>0.14783</cdr:x>
      <cdr:y>0.48529</cdr:y>
    </cdr:from>
    <cdr:to>
      <cdr:x>0.43478</cdr:x>
      <cdr:y>0.58824</cdr:y>
    </cdr:to>
    <cdr:sp macro="" textlink="">
      <cdr:nvSpPr>
        <cdr:cNvPr id="5" name="4 CuadroTexto"/>
        <cdr:cNvSpPr txBox="1"/>
      </cdr:nvSpPr>
      <cdr:spPr>
        <a:xfrm xmlns:a="http://schemas.openxmlformats.org/drawingml/2006/main">
          <a:off x="1224136" y="2376264"/>
          <a:ext cx="2376264"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dirty="0" smtClean="0"/>
            <a:t> </a:t>
          </a:r>
          <a:endParaRPr lang="es-MX" sz="1100" dirty="0"/>
        </a:p>
      </cdr:txBody>
    </cdr:sp>
  </cdr:relSizeAnchor>
  <cdr:relSizeAnchor xmlns:cdr="http://schemas.openxmlformats.org/drawingml/2006/chartDrawing">
    <cdr:from>
      <cdr:x>0.16522</cdr:x>
      <cdr:y>0.47059</cdr:y>
    </cdr:from>
    <cdr:to>
      <cdr:x>0.45217</cdr:x>
      <cdr:y>0.54412</cdr:y>
    </cdr:to>
    <cdr:sp macro="" textlink="">
      <cdr:nvSpPr>
        <cdr:cNvPr id="6" name="5 CuadroTexto"/>
        <cdr:cNvSpPr txBox="1"/>
      </cdr:nvSpPr>
      <cdr:spPr>
        <a:xfrm xmlns:a="http://schemas.openxmlformats.org/drawingml/2006/main">
          <a:off x="1368152" y="2304256"/>
          <a:ext cx="237626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1.2076E-7</cdr:x>
      <cdr:y>0.45588</cdr:y>
    </cdr:from>
    <cdr:to>
      <cdr:x>0.44348</cdr:x>
      <cdr:y>0.58824</cdr:y>
    </cdr:to>
    <cdr:sp macro="" textlink="">
      <cdr:nvSpPr>
        <cdr:cNvPr id="7" name="6 CuadroTexto"/>
        <cdr:cNvSpPr txBox="1"/>
      </cdr:nvSpPr>
      <cdr:spPr>
        <a:xfrm xmlns:a="http://schemas.openxmlformats.org/drawingml/2006/main">
          <a:off x="1" y="2232236"/>
          <a:ext cx="3672422" cy="648107"/>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                                                                 Less </a:t>
          </a:r>
          <a:r>
            <a:rPr lang="es-MX" sz="1100" dirty="0" err="1" smtClean="0"/>
            <a:t>than</a:t>
          </a:r>
          <a:r>
            <a:rPr lang="es-MX" sz="1100" dirty="0" smtClean="0"/>
            <a:t> 15 </a:t>
          </a:r>
          <a:r>
            <a:rPr lang="es-MX" sz="1100" dirty="0" err="1" smtClean="0"/>
            <a:t>years</a:t>
          </a:r>
          <a:r>
            <a:rPr lang="es-MX" sz="1100" dirty="0" smtClean="0"/>
            <a:t> </a:t>
          </a:r>
          <a:r>
            <a:rPr lang="es-MX" sz="1100" dirty="0" err="1" smtClean="0"/>
            <a:t>old</a:t>
          </a:r>
          <a:endParaRPr lang="es-MX" sz="1100" dirty="0"/>
        </a:p>
      </cdr:txBody>
    </cdr:sp>
  </cdr:relSizeAnchor>
  <cdr:relSizeAnchor xmlns:cdr="http://schemas.openxmlformats.org/drawingml/2006/chartDrawing">
    <cdr:from>
      <cdr:x>0.24348</cdr:x>
      <cdr:y>0.61765</cdr:y>
    </cdr:from>
    <cdr:to>
      <cdr:x>0.44348</cdr:x>
      <cdr:y>0.73529</cdr:y>
    </cdr:to>
    <cdr:sp macro="" textlink="">
      <cdr:nvSpPr>
        <cdr:cNvPr id="8" name="7 CuadroTexto"/>
        <cdr:cNvSpPr txBox="1"/>
      </cdr:nvSpPr>
      <cdr:spPr>
        <a:xfrm xmlns:a="http://schemas.openxmlformats.org/drawingml/2006/main">
          <a:off x="2016224" y="3024336"/>
          <a:ext cx="1656184" cy="576064"/>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                   60 and more</a:t>
          </a:r>
          <a:endParaRPr lang="es-MX" sz="1100" dirty="0"/>
        </a:p>
      </cdr:txBody>
    </cdr:sp>
  </cdr:relSizeAnchor>
  <cdr:relSizeAnchor xmlns:cdr="http://schemas.openxmlformats.org/drawingml/2006/chartDrawing">
    <cdr:from>
      <cdr:x>0.28696</cdr:x>
      <cdr:y>0.79412</cdr:y>
    </cdr:from>
    <cdr:to>
      <cdr:x>0.43478</cdr:x>
      <cdr:y>0.88235</cdr:y>
    </cdr:to>
    <cdr:sp macro="" textlink="">
      <cdr:nvSpPr>
        <cdr:cNvPr id="9" name="8 CuadroTexto"/>
        <cdr:cNvSpPr txBox="1"/>
      </cdr:nvSpPr>
      <cdr:spPr>
        <a:xfrm xmlns:a="http://schemas.openxmlformats.org/drawingml/2006/main">
          <a:off x="2376264" y="3888432"/>
          <a:ext cx="1224136" cy="432048"/>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Other</a:t>
          </a:r>
          <a:r>
            <a:rPr lang="es-MX" sz="1100" dirty="0" smtClean="0"/>
            <a:t> </a:t>
          </a:r>
          <a:r>
            <a:rPr lang="es-MX" sz="1100" dirty="0" err="1" smtClean="0"/>
            <a:t>members</a:t>
          </a:r>
          <a:endParaRPr lang="es-MX" sz="1100" dirty="0"/>
        </a:p>
      </cdr:txBody>
    </cdr:sp>
  </cdr:relSizeAnchor>
  <cdr:relSizeAnchor xmlns:cdr="http://schemas.openxmlformats.org/drawingml/2006/chartDrawing">
    <cdr:from>
      <cdr:x>0.92174</cdr:x>
      <cdr:y>0.44118</cdr:y>
    </cdr:from>
    <cdr:to>
      <cdr:x>1</cdr:x>
      <cdr:y>0.5</cdr:y>
    </cdr:to>
    <cdr:sp macro="" textlink="">
      <cdr:nvSpPr>
        <cdr:cNvPr id="10" name="9 CuadroTexto"/>
        <cdr:cNvSpPr txBox="1"/>
      </cdr:nvSpPr>
      <cdr:spPr>
        <a:xfrm xmlns:a="http://schemas.openxmlformats.org/drawingml/2006/main">
          <a:off x="7632848" y="2160240"/>
          <a:ext cx="648072" cy="288032"/>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Female</a:t>
          </a:r>
          <a:endParaRPr lang="es-MX" sz="1100" dirty="0"/>
        </a:p>
      </cdr:txBody>
    </cdr:sp>
  </cdr:relSizeAnchor>
  <cdr:relSizeAnchor xmlns:cdr="http://schemas.openxmlformats.org/drawingml/2006/chartDrawing">
    <cdr:from>
      <cdr:x>0.93043</cdr:x>
      <cdr:y>0.48529</cdr:y>
    </cdr:from>
    <cdr:to>
      <cdr:x>1</cdr:x>
      <cdr:y>0.73086</cdr:y>
    </cdr:to>
    <cdr:sp macro="" textlink="">
      <cdr:nvSpPr>
        <cdr:cNvPr id="11" name="10 CuadroTexto"/>
        <cdr:cNvSpPr txBox="1"/>
      </cdr:nvSpPr>
      <cdr:spPr>
        <a:xfrm xmlns:a="http://schemas.openxmlformats.org/drawingml/2006/main">
          <a:off x="7704856" y="2376264"/>
          <a:ext cx="576064" cy="1202432"/>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none" rtlCol="0"/>
        <a:lstStyle xmlns:a="http://schemas.openxmlformats.org/drawingml/2006/main"/>
        <a:p xmlns:a="http://schemas.openxmlformats.org/drawingml/2006/main">
          <a:r>
            <a:rPr lang="es-MX" sz="1100" dirty="0" err="1" smtClean="0"/>
            <a:t>Male</a:t>
          </a:r>
          <a:endParaRPr lang="es-MX"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0.10871</cdr:x>
      <cdr:y>0.11154</cdr:y>
    </cdr:from>
    <cdr:to>
      <cdr:x>0.40695</cdr:x>
      <cdr:y>0.17645</cdr:y>
    </cdr:to>
    <cdr:sp macro="" textlink="">
      <cdr:nvSpPr>
        <cdr:cNvPr id="2" name="5 CuadroTexto"/>
        <cdr:cNvSpPr txBox="1"/>
      </cdr:nvSpPr>
      <cdr:spPr>
        <a:xfrm xmlns:a="http://schemas.openxmlformats.org/drawingml/2006/main">
          <a:off x="892366" y="528810"/>
          <a:ext cx="244827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MX"/>
          </a:defPPr>
          <a:lvl1pPr algn="ctr" rtl="0" fontAlgn="base">
            <a:spcBef>
              <a:spcPct val="0"/>
            </a:spcBef>
            <a:spcAft>
              <a:spcPct val="0"/>
            </a:spcAft>
            <a:defRPr sz="2800" b="1" kern="1200">
              <a:solidFill>
                <a:srgbClr val="000000"/>
              </a:solidFill>
              <a:latin typeface="Arial" charset="0"/>
            </a:defRPr>
          </a:lvl1pPr>
          <a:lvl2pPr marL="457200" algn="ctr" rtl="0" fontAlgn="base">
            <a:spcBef>
              <a:spcPct val="0"/>
            </a:spcBef>
            <a:spcAft>
              <a:spcPct val="0"/>
            </a:spcAft>
            <a:defRPr sz="2800" b="1" kern="1200">
              <a:solidFill>
                <a:srgbClr val="000000"/>
              </a:solidFill>
              <a:latin typeface="Arial" charset="0"/>
            </a:defRPr>
          </a:lvl2pPr>
          <a:lvl3pPr marL="914400" algn="ctr" rtl="0" fontAlgn="base">
            <a:spcBef>
              <a:spcPct val="0"/>
            </a:spcBef>
            <a:spcAft>
              <a:spcPct val="0"/>
            </a:spcAft>
            <a:defRPr sz="2800" b="1" kern="1200">
              <a:solidFill>
                <a:srgbClr val="000000"/>
              </a:solidFill>
              <a:latin typeface="Arial" charset="0"/>
            </a:defRPr>
          </a:lvl3pPr>
          <a:lvl4pPr marL="1371600" algn="ctr" rtl="0" fontAlgn="base">
            <a:spcBef>
              <a:spcPct val="0"/>
            </a:spcBef>
            <a:spcAft>
              <a:spcPct val="0"/>
            </a:spcAft>
            <a:defRPr sz="2800" b="1" kern="1200">
              <a:solidFill>
                <a:srgbClr val="000000"/>
              </a:solidFill>
              <a:latin typeface="Arial" charset="0"/>
            </a:defRPr>
          </a:lvl4pPr>
          <a:lvl5pPr marL="1828800" algn="ctr" rtl="0" fontAlgn="base">
            <a:spcBef>
              <a:spcPct val="0"/>
            </a:spcBef>
            <a:spcAft>
              <a:spcPct val="0"/>
            </a:spcAft>
            <a:defRPr sz="2800" b="1" kern="1200">
              <a:solidFill>
                <a:srgbClr val="000000"/>
              </a:solidFill>
              <a:latin typeface="Arial" charset="0"/>
            </a:defRPr>
          </a:lvl5pPr>
          <a:lvl6pPr marL="2286000" algn="l" defTabSz="914400" rtl="0" eaLnBrk="1" latinLnBrk="0" hangingPunct="1">
            <a:defRPr sz="2800" b="1" kern="1200">
              <a:solidFill>
                <a:srgbClr val="000000"/>
              </a:solidFill>
              <a:latin typeface="Arial" charset="0"/>
            </a:defRPr>
          </a:lvl6pPr>
          <a:lvl7pPr marL="2743200" algn="l" defTabSz="914400" rtl="0" eaLnBrk="1" latinLnBrk="0" hangingPunct="1">
            <a:defRPr sz="2800" b="1" kern="1200">
              <a:solidFill>
                <a:srgbClr val="000000"/>
              </a:solidFill>
              <a:latin typeface="Arial" charset="0"/>
            </a:defRPr>
          </a:lvl7pPr>
          <a:lvl8pPr marL="3200400" algn="l" defTabSz="914400" rtl="0" eaLnBrk="1" latinLnBrk="0" hangingPunct="1">
            <a:defRPr sz="2800" b="1" kern="1200">
              <a:solidFill>
                <a:srgbClr val="000000"/>
              </a:solidFill>
              <a:latin typeface="Arial" charset="0"/>
            </a:defRPr>
          </a:lvl8pPr>
          <a:lvl9pPr marL="3657600" algn="l" defTabSz="914400" rtl="0" eaLnBrk="1" latinLnBrk="0" hangingPunct="1">
            <a:defRPr sz="2800" b="1" kern="1200">
              <a:solidFill>
                <a:srgbClr val="000000"/>
              </a:solidFill>
              <a:latin typeface="Arial" charset="0"/>
            </a:defRPr>
          </a:lvl9pPr>
        </a:lstStyle>
        <a:p xmlns:a="http://schemas.openxmlformats.org/drawingml/2006/main">
          <a:pPr algn="ctr"/>
          <a:r>
            <a:rPr lang="es-MX" sz="1400" dirty="0" smtClean="0">
              <a:solidFill>
                <a:schemeClr val="tx2"/>
              </a:solidFill>
            </a:rPr>
            <a:t>       </a:t>
          </a:r>
          <a:r>
            <a:rPr lang="es-MX" sz="1400" dirty="0" err="1" smtClean="0">
              <a:solidFill>
                <a:schemeClr val="tx2"/>
              </a:solidFill>
            </a:rPr>
            <a:t>Support</a:t>
          </a:r>
          <a:r>
            <a:rPr lang="es-MX" sz="1400" dirty="0" smtClean="0">
              <a:solidFill>
                <a:schemeClr val="tx2"/>
              </a:solidFill>
            </a:rPr>
            <a:t> and </a:t>
          </a:r>
          <a:r>
            <a:rPr lang="es-MX" sz="1400" dirty="0" err="1" smtClean="0">
              <a:solidFill>
                <a:schemeClr val="tx2"/>
              </a:solidFill>
            </a:rPr>
            <a:t>care</a:t>
          </a:r>
          <a:r>
            <a:rPr lang="es-MX" sz="1400" dirty="0" smtClean="0">
              <a:solidFill>
                <a:schemeClr val="tx2"/>
              </a:solidFill>
            </a:rPr>
            <a:t> </a:t>
          </a:r>
          <a:r>
            <a:rPr lang="es-MX" sz="1400" dirty="0" err="1" smtClean="0">
              <a:solidFill>
                <a:schemeClr val="tx2"/>
              </a:solidFill>
            </a:rPr>
            <a:t>to</a:t>
          </a:r>
          <a:r>
            <a:rPr lang="es-MX" sz="1400" b="1" dirty="0" smtClean="0">
              <a:solidFill>
                <a:schemeClr val="tx2"/>
              </a:solidFill>
            </a:rPr>
            <a:t>:</a:t>
          </a:r>
          <a:endParaRPr lang="es-MX" sz="1400" b="1" dirty="0">
            <a:solidFill>
              <a:schemeClr val="tx2"/>
            </a:solidFill>
          </a:endParaRPr>
        </a:p>
      </cdr:txBody>
    </cdr:sp>
  </cdr:relSizeAnchor>
  <cdr:relSizeAnchor xmlns:cdr="http://schemas.openxmlformats.org/drawingml/2006/chartDrawing">
    <cdr:from>
      <cdr:x>0.16792</cdr:x>
      <cdr:y>0.18564</cdr:y>
    </cdr:from>
    <cdr:to>
      <cdr:x>0.41353</cdr:x>
      <cdr:y>0.29195</cdr:y>
    </cdr:to>
    <cdr:sp macro="" textlink="">
      <cdr:nvSpPr>
        <cdr:cNvPr id="3" name="2 CuadroTexto"/>
        <cdr:cNvSpPr txBox="1"/>
      </cdr:nvSpPr>
      <cdr:spPr>
        <a:xfrm xmlns:a="http://schemas.openxmlformats.org/drawingml/2006/main">
          <a:off x="1378440" y="880128"/>
          <a:ext cx="2016224" cy="504056"/>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Disabilities</a:t>
          </a:r>
          <a:r>
            <a:rPr lang="es-MX" sz="1100" dirty="0" smtClean="0"/>
            <a:t> and </a:t>
          </a:r>
          <a:r>
            <a:rPr lang="es-MX" sz="1100" dirty="0" err="1" smtClean="0"/>
            <a:t>ill</a:t>
          </a:r>
          <a:r>
            <a:rPr lang="es-MX" sz="1100" dirty="0" smtClean="0"/>
            <a:t>  (</a:t>
          </a:r>
          <a:r>
            <a:rPr lang="es-MX" sz="1100" dirty="0" err="1" smtClean="0"/>
            <a:t>chronic</a:t>
          </a:r>
          <a:r>
            <a:rPr lang="es-MX" sz="1100" dirty="0" smtClean="0"/>
            <a:t> and </a:t>
          </a:r>
          <a:r>
            <a:rPr lang="es-MX" sz="1100" dirty="0" err="1" smtClean="0"/>
            <a:t>temporary</a:t>
          </a:r>
          <a:r>
            <a:rPr lang="es-MX" sz="1100" dirty="0" smtClean="0"/>
            <a:t>) </a:t>
          </a:r>
          <a:endParaRPr lang="es-MX" sz="1100" dirty="0"/>
        </a:p>
      </cdr:txBody>
    </cdr:sp>
  </cdr:relSizeAnchor>
  <cdr:relSizeAnchor xmlns:cdr="http://schemas.openxmlformats.org/drawingml/2006/chartDrawing">
    <cdr:from>
      <cdr:x>0.19424</cdr:x>
      <cdr:y>0.32233</cdr:y>
    </cdr:from>
    <cdr:to>
      <cdr:x>0.40476</cdr:x>
      <cdr:y>0.42864</cdr:y>
    </cdr:to>
    <cdr:sp macro="" textlink="">
      <cdr:nvSpPr>
        <cdr:cNvPr id="4" name="3 CuadroTexto"/>
        <cdr:cNvSpPr txBox="1"/>
      </cdr:nvSpPr>
      <cdr:spPr>
        <a:xfrm xmlns:a="http://schemas.openxmlformats.org/drawingml/2006/main">
          <a:off x="1594464" y="1528200"/>
          <a:ext cx="1728192" cy="504056"/>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Less </a:t>
          </a:r>
          <a:r>
            <a:rPr lang="es-MX" sz="1100" dirty="0" err="1" smtClean="0"/>
            <a:t>than</a:t>
          </a:r>
          <a:r>
            <a:rPr lang="es-MX" sz="1100" dirty="0" smtClean="0"/>
            <a:t> 6 </a:t>
          </a:r>
          <a:r>
            <a:rPr lang="es-MX" sz="1100" dirty="0" err="1" smtClean="0"/>
            <a:t>year</a:t>
          </a:r>
          <a:r>
            <a:rPr lang="es-MX" sz="1100" dirty="0" smtClean="0"/>
            <a:t> </a:t>
          </a:r>
          <a:r>
            <a:rPr lang="es-MX" sz="1100" dirty="0" err="1" smtClean="0"/>
            <a:t>old</a:t>
          </a:r>
          <a:r>
            <a:rPr lang="es-MX" sz="1100" dirty="0" smtClean="0"/>
            <a:t>  (exclusive </a:t>
          </a:r>
          <a:r>
            <a:rPr lang="es-MX" sz="1100" dirty="0" err="1" smtClean="0"/>
            <a:t>activities</a:t>
          </a:r>
          <a:r>
            <a:rPr lang="es-MX" sz="1100" dirty="0" smtClean="0"/>
            <a:t>)</a:t>
          </a:r>
          <a:endParaRPr lang="es-MX" sz="1100" dirty="0"/>
        </a:p>
      </cdr:txBody>
    </cdr:sp>
  </cdr:relSizeAnchor>
  <cdr:relSizeAnchor xmlns:cdr="http://schemas.openxmlformats.org/drawingml/2006/chartDrawing">
    <cdr:from>
      <cdr:x>0</cdr:x>
      <cdr:y>0.50458</cdr:y>
    </cdr:from>
    <cdr:to>
      <cdr:x>0.41353</cdr:x>
      <cdr:y>0.62609</cdr:y>
    </cdr:to>
    <cdr:sp macro="" textlink="">
      <cdr:nvSpPr>
        <cdr:cNvPr id="5" name="4 CuadroTexto"/>
        <cdr:cNvSpPr txBox="1"/>
      </cdr:nvSpPr>
      <cdr:spPr>
        <a:xfrm xmlns:a="http://schemas.openxmlformats.org/drawingml/2006/main">
          <a:off x="0" y="2392296"/>
          <a:ext cx="3394664" cy="576064"/>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		Less </a:t>
          </a:r>
          <a:r>
            <a:rPr lang="es-MX" sz="1100" dirty="0" err="1" smtClean="0"/>
            <a:t>than</a:t>
          </a:r>
          <a:r>
            <a:rPr lang="es-MX" sz="1100" dirty="0" smtClean="0"/>
            <a:t> 15 </a:t>
          </a:r>
          <a:r>
            <a:rPr lang="es-MX" sz="1100" dirty="0" err="1" smtClean="0"/>
            <a:t>year</a:t>
          </a:r>
          <a:r>
            <a:rPr lang="es-MX" sz="1100" dirty="0" smtClean="0"/>
            <a:t> </a:t>
          </a:r>
          <a:r>
            <a:rPr lang="es-MX" sz="1100" dirty="0" err="1" smtClean="0"/>
            <a:t>old</a:t>
          </a:r>
          <a:r>
            <a:rPr lang="es-MX" sz="1100" dirty="0" smtClean="0"/>
            <a:t> </a:t>
          </a:r>
          <a:endParaRPr lang="es-MX" sz="1100" dirty="0"/>
        </a:p>
      </cdr:txBody>
    </cdr:sp>
  </cdr:relSizeAnchor>
  <cdr:relSizeAnchor xmlns:cdr="http://schemas.openxmlformats.org/drawingml/2006/chartDrawing">
    <cdr:from>
      <cdr:x>0.26441</cdr:x>
      <cdr:y>0.65646</cdr:y>
    </cdr:from>
    <cdr:to>
      <cdr:x>0.40476</cdr:x>
      <cdr:y>0.74759</cdr:y>
    </cdr:to>
    <cdr:sp macro="" textlink="">
      <cdr:nvSpPr>
        <cdr:cNvPr id="6" name="5 CuadroTexto"/>
        <cdr:cNvSpPr txBox="1"/>
      </cdr:nvSpPr>
      <cdr:spPr>
        <a:xfrm xmlns:a="http://schemas.openxmlformats.org/drawingml/2006/main">
          <a:off x="2170528" y="3112376"/>
          <a:ext cx="1152128" cy="432048"/>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smtClean="0"/>
            <a:t>       60 and more</a:t>
          </a:r>
          <a:endParaRPr lang="es-MX" sz="1100" dirty="0"/>
        </a:p>
      </cdr:txBody>
    </cdr:sp>
  </cdr:relSizeAnchor>
  <cdr:relSizeAnchor xmlns:cdr="http://schemas.openxmlformats.org/drawingml/2006/chartDrawing">
    <cdr:from>
      <cdr:x>0.2381</cdr:x>
      <cdr:y>0.80713</cdr:y>
    </cdr:from>
    <cdr:to>
      <cdr:x>0.41353</cdr:x>
      <cdr:y>1</cdr:y>
    </cdr:to>
    <cdr:sp macro="" textlink="">
      <cdr:nvSpPr>
        <cdr:cNvPr id="7" name="6 CuadroTexto"/>
        <cdr:cNvSpPr txBox="1"/>
      </cdr:nvSpPr>
      <cdr:spPr>
        <a:xfrm xmlns:a="http://schemas.openxmlformats.org/drawingml/2006/main">
          <a:off x="1954504" y="3826720"/>
          <a:ext cx="144016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100" dirty="0" smtClean="0"/>
            <a:t>           </a:t>
          </a:r>
          <a:r>
            <a:rPr lang="es-MX" sz="1100" dirty="0" err="1" smtClean="0"/>
            <a:t>Other</a:t>
          </a:r>
          <a:r>
            <a:rPr lang="es-MX" sz="1100" dirty="0" smtClean="0"/>
            <a:t> </a:t>
          </a:r>
          <a:r>
            <a:rPr lang="es-MX" sz="1100" dirty="0" err="1" smtClean="0"/>
            <a:t>members</a:t>
          </a:r>
          <a:endParaRPr lang="es-MX" sz="1100" dirty="0"/>
        </a:p>
      </cdr:txBody>
    </cdr:sp>
  </cdr:relSizeAnchor>
  <cdr:relSizeAnchor xmlns:cdr="http://schemas.openxmlformats.org/drawingml/2006/chartDrawing">
    <cdr:from>
      <cdr:x>0.86967</cdr:x>
      <cdr:y>0.3527</cdr:y>
    </cdr:from>
    <cdr:to>
      <cdr:x>0.98371</cdr:x>
      <cdr:y>0.41346</cdr:y>
    </cdr:to>
    <cdr:sp macro="" textlink="">
      <cdr:nvSpPr>
        <cdr:cNvPr id="8" name="7 CuadroTexto"/>
        <cdr:cNvSpPr txBox="1"/>
      </cdr:nvSpPr>
      <cdr:spPr>
        <a:xfrm xmlns:a="http://schemas.openxmlformats.org/drawingml/2006/main">
          <a:off x="7139080" y="1672216"/>
          <a:ext cx="936104" cy="288032"/>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Female</a:t>
          </a:r>
          <a:r>
            <a:rPr lang="es-MX" sz="1100" dirty="0" smtClean="0"/>
            <a:t> </a:t>
          </a:r>
          <a:endParaRPr lang="es-MX" sz="1100" dirty="0"/>
        </a:p>
      </cdr:txBody>
    </cdr:sp>
  </cdr:relSizeAnchor>
  <cdr:relSizeAnchor xmlns:cdr="http://schemas.openxmlformats.org/drawingml/2006/chartDrawing">
    <cdr:from>
      <cdr:x>0.86967</cdr:x>
      <cdr:y>0.45902</cdr:y>
    </cdr:from>
    <cdr:to>
      <cdr:x>0.98371</cdr:x>
      <cdr:y>0.51977</cdr:y>
    </cdr:to>
    <cdr:sp macro="" textlink="">
      <cdr:nvSpPr>
        <cdr:cNvPr id="9" name="8 CuadroTexto"/>
        <cdr:cNvSpPr txBox="1"/>
      </cdr:nvSpPr>
      <cdr:spPr>
        <a:xfrm xmlns:a="http://schemas.openxmlformats.org/drawingml/2006/main">
          <a:off x="7139080" y="2176272"/>
          <a:ext cx="936104" cy="288032"/>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r>
            <a:rPr lang="es-MX" sz="1100" dirty="0" err="1" smtClean="0"/>
            <a:t>Male</a:t>
          </a:r>
          <a:endParaRPr lang="es-MX"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F418BA7-3373-4834-A9CE-783E2EB5B560}" type="datetimeFigureOut">
              <a:rPr lang="es-MX"/>
              <a:pPr>
                <a:defRPr/>
              </a:pPr>
              <a:t>07/11/2013</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F627A11-BB38-4082-8613-BCCE02641B9A}" type="slidenum">
              <a:rPr lang="es-MX"/>
              <a:pPr>
                <a:defRPr/>
              </a:pPr>
              <a:t>‹#›</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C81B0C1-6FE3-463C-B64E-4785BD6EDD99}" type="datetimeFigureOut">
              <a:rPr lang="es-MX"/>
              <a:pPr>
                <a:defRPr/>
              </a:pPr>
              <a:t>07/11/2013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29E26E5-E99E-45DE-BC02-C05071090095}" type="slidenum">
              <a:rPr lang="es-MX"/>
              <a:pPr>
                <a:defRPr/>
              </a:pPr>
              <a:t>‹#›</a:t>
            </a:fld>
            <a:endParaRPr lang="es-MX"/>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bwMode="auto">
          <a:noFill/>
          <a:ln>
            <a:solidFill>
              <a:srgbClr val="000000"/>
            </a:solidFill>
            <a:miter lim="800000"/>
            <a:headEnd/>
            <a:tailEnd/>
          </a:ln>
        </p:spPr>
      </p:sp>
      <p:sp>
        <p:nvSpPr>
          <p:cNvPr id="2253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25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C8D33-A1BD-4C38-80B7-A18ADA3FFC4F}" type="slidenum">
              <a:rPr lang="es-MX"/>
              <a:pPr fontAlgn="base">
                <a:spcBef>
                  <a:spcPct val="0"/>
                </a:spcBef>
                <a:spcAft>
                  <a:spcPct val="0"/>
                </a:spcAft>
              </a:pPr>
              <a:t>5</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Marcador de imagen de diapositiva"/>
          <p:cNvSpPr>
            <a:spLocks noGrp="1" noRot="1" noChangeAspect="1"/>
          </p:cNvSpPr>
          <p:nvPr>
            <p:ph type="sldImg"/>
          </p:nvPr>
        </p:nvSpPr>
        <p:spPr bwMode="auto">
          <a:noFill/>
          <a:ln>
            <a:solidFill>
              <a:srgbClr val="000000"/>
            </a:solidFill>
            <a:miter lim="800000"/>
            <a:headEnd/>
            <a:tailEnd/>
          </a:ln>
        </p:spPr>
      </p:sp>
      <p:sp>
        <p:nvSpPr>
          <p:cNvPr id="4813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81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88DDB8-AD4A-4445-98B3-CBFCED967501}" type="slidenum">
              <a:rPr lang="es-MX"/>
              <a:pPr fontAlgn="base">
                <a:spcBef>
                  <a:spcPct val="0"/>
                </a:spcBef>
                <a:spcAft>
                  <a:spcPct val="0"/>
                </a:spcAft>
              </a:pPr>
              <a:t>21</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Marcador de imagen de diapositiva"/>
          <p:cNvSpPr>
            <a:spLocks noGrp="1" noRot="1" noChangeAspect="1"/>
          </p:cNvSpPr>
          <p:nvPr>
            <p:ph type="sldImg"/>
          </p:nvPr>
        </p:nvSpPr>
        <p:spPr bwMode="auto">
          <a:noFill/>
          <a:ln>
            <a:solidFill>
              <a:srgbClr val="000000"/>
            </a:solidFill>
            <a:miter lim="800000"/>
            <a:headEnd/>
            <a:tailEnd/>
          </a:ln>
        </p:spPr>
      </p:sp>
      <p:sp>
        <p:nvSpPr>
          <p:cNvPr id="50178" name="2 Marcador de notas"/>
          <p:cNvSpPr>
            <a:spLocks noGrp="1"/>
          </p:cNvSpPr>
          <p:nvPr>
            <p:ph type="body" idx="1"/>
          </p:nvPr>
        </p:nvSpPr>
        <p:spPr bwMode="auto">
          <a:noFill/>
        </p:spPr>
        <p:txBody>
          <a:bodyPr wrap="square" numCol="1" anchor="t" anchorCtr="0" compatLnSpc="1">
            <a:prstTxWarp prst="textNoShape">
              <a:avLst/>
            </a:prstTxWarp>
          </a:bodyPr>
          <a:lstStyle/>
          <a:p>
            <a:pPr eaLnBrk="0" hangingPunct="0"/>
            <a:r>
              <a:rPr lang="es-MX" smtClean="0"/>
              <a:t>El apoyo a otros hogares, a la comunidad y el trabajo voluntario, se verifica con claridad entre hombres y mujeres de los cuarenta años en adelante ; en ambos , el número de horas otorgado es creciente conforme aumenta la edad, siendo ellas las que destinan  un mayor número de horas cada semana. </a:t>
            </a:r>
          </a:p>
          <a:p>
            <a:pPr>
              <a:spcBef>
                <a:spcPct val="0"/>
              </a:spcBef>
            </a:pPr>
            <a:endParaRPr lang="es-MX" smtClean="0"/>
          </a:p>
        </p:txBody>
      </p:sp>
      <p:sp>
        <p:nvSpPr>
          <p:cNvPr id="5017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B6D3FB-9DA2-4F39-971B-D527F2D4FE2B}" type="slidenum">
              <a:rPr lang="es-MX"/>
              <a:pPr fontAlgn="base">
                <a:spcBef>
                  <a:spcPct val="0"/>
                </a:spcBef>
                <a:spcAft>
                  <a:spcPct val="0"/>
                </a:spcAft>
              </a:pPr>
              <a:t>22</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imagen de diapositiva"/>
          <p:cNvSpPr>
            <a:spLocks noGrp="1" noRot="1" noChangeAspect="1"/>
          </p:cNvSpPr>
          <p:nvPr>
            <p:ph type="sldImg"/>
          </p:nvPr>
        </p:nvSpPr>
        <p:spPr bwMode="auto">
          <a:noFill/>
          <a:ln>
            <a:solidFill>
              <a:srgbClr val="000000"/>
            </a:solidFill>
            <a:miter lim="800000"/>
            <a:headEnd/>
            <a:tailEnd/>
          </a:ln>
        </p:spPr>
      </p:sp>
      <p:sp>
        <p:nvSpPr>
          <p:cNvPr id="5222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22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C9114B-85BD-4D90-9703-729C73813A09}" type="slidenum">
              <a:rPr lang="es-MX"/>
              <a:pPr fontAlgn="base">
                <a:spcBef>
                  <a:spcPct val="0"/>
                </a:spcBef>
                <a:spcAft>
                  <a:spcPct val="0"/>
                </a:spcAft>
              </a:pPr>
              <a:t>23</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Marcador de imagen de diapositiva"/>
          <p:cNvSpPr>
            <a:spLocks noGrp="1" noRot="1" noChangeAspect="1"/>
          </p:cNvSpPr>
          <p:nvPr>
            <p:ph type="sldImg"/>
          </p:nvPr>
        </p:nvSpPr>
        <p:spPr bwMode="auto">
          <a:noFill/>
          <a:ln>
            <a:solidFill>
              <a:srgbClr val="000000"/>
            </a:solidFill>
            <a:miter lim="800000"/>
            <a:headEnd/>
            <a:tailEnd/>
          </a:ln>
        </p:spPr>
      </p:sp>
      <p:sp>
        <p:nvSpPr>
          <p:cNvPr id="24578" name="2 Marcador de notas"/>
          <p:cNvSpPr>
            <a:spLocks noGrp="1"/>
          </p:cNvSpPr>
          <p:nvPr>
            <p:ph type="body" idx="1"/>
          </p:nvPr>
        </p:nvSpPr>
        <p:spPr bwMode="auto">
          <a:noFill/>
        </p:spPr>
        <p:txBody>
          <a:bodyPr wrap="square" numCol="1" anchor="t" anchorCtr="0" compatLnSpc="1">
            <a:prstTxWarp prst="textNoShape">
              <a:avLst/>
            </a:prstTxWarp>
          </a:bodyPr>
          <a:lstStyle/>
          <a:p>
            <a:pPr eaLnBrk="0" hangingPunct="0"/>
            <a:endParaRPr lang="en-GB" smtClean="0"/>
          </a:p>
        </p:txBody>
      </p:sp>
      <p:sp>
        <p:nvSpPr>
          <p:cNvPr id="2457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E4550B-F12A-46FC-9043-A9F78B94F59F}" type="slidenum">
              <a:rPr lang="es-MX"/>
              <a:pPr fontAlgn="base">
                <a:spcBef>
                  <a:spcPct val="0"/>
                </a:spcBef>
                <a:spcAft>
                  <a:spcPct val="0"/>
                </a:spcAft>
              </a:pPr>
              <a:t>6</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pPr eaLnBrk="0" hangingPunct="0"/>
            <a:endParaRPr lang="en-GB" smtClean="0"/>
          </a:p>
        </p:txBody>
      </p:sp>
      <p:sp>
        <p:nvSpPr>
          <p:cNvPr id="276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5E5961-5097-4469-A7BC-D3F58CA88C55}" type="slidenum">
              <a:rPr lang="es-MX"/>
              <a:pPr fontAlgn="base">
                <a:spcBef>
                  <a:spcPct val="0"/>
                </a:spcBef>
                <a:spcAft>
                  <a:spcPct val="0"/>
                </a:spcAft>
              </a:pPr>
              <a:t>8</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MX" smtClean="0">
                <a:latin typeface="Arial" charset="0"/>
              </a:rPr>
              <a:t>Desde el ángulo de las personas se confirma lo señalado desde la perspectiva de los hogares, esto es   casi la mitad de la población mexicana (45.1%)requiere de cuidados específicos por su edad o por su condición de salud;  mayoritariamente ( casi 41%) se trata de población que está   entre seis y quince años; el segundo grupo son los  menores de 6 años (20.6%) y a éstos le siguen los mayores de 60 años;  todo ello en  concordancia con la estructura por edad de la población actualmente. </a:t>
            </a:r>
            <a:r>
              <a:rPr lang="es-MX" smtClean="0"/>
              <a:t> </a:t>
            </a:r>
          </a:p>
          <a:p>
            <a:pPr>
              <a:spcBef>
                <a:spcPct val="0"/>
              </a:spcBef>
            </a:pPr>
            <a:endParaRPr lang="es-MX" smtClean="0">
              <a:latin typeface="Arial" charset="0"/>
            </a:endParaRPr>
          </a:p>
          <a:p>
            <a:pPr>
              <a:spcBef>
                <a:spcPct val="0"/>
              </a:spcBef>
            </a:pPr>
            <a:r>
              <a:rPr lang="es-MX" smtClean="0">
                <a:latin typeface="Arial" charset="0"/>
              </a:rPr>
              <a:t>Los que necesitan cuidados por sus condición de salud se ordenan de mayor a menor como sigue: enfermos temporales, enfermos crónicos y discapacitados. </a:t>
            </a:r>
            <a:r>
              <a:rPr lang="es-MX" smtClean="0"/>
              <a:t> </a:t>
            </a:r>
          </a:p>
          <a:p>
            <a:pPr>
              <a:spcBef>
                <a:spcPct val="0"/>
              </a:spcBef>
            </a:pPr>
            <a:endParaRPr lang="es-MX" smtClean="0"/>
          </a:p>
        </p:txBody>
      </p:sp>
      <p:sp>
        <p:nvSpPr>
          <p:cNvPr id="3174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D6D893-28FC-4E95-92A3-B5F5C23364D6}" type="slidenum">
              <a:rPr lang="es-MX"/>
              <a:pPr fontAlgn="base">
                <a:spcBef>
                  <a:spcPct val="0"/>
                </a:spcBef>
                <a:spcAft>
                  <a:spcPct val="0"/>
                </a:spcAft>
              </a:pPr>
              <a:t>11</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s-MX" smtClean="0"/>
              <a:t>Cualquiera sea la edad, las mujeres destinan más tiempo al trabajo No remunerado y los varones al Trabajo con remuneración ; ellos se ocupan más  en las tareas No remuneradas, entre los 30 y 39 años (22.8 horas en promedio),  misma que va declinando conforme aumenta su edad.</a:t>
            </a:r>
          </a:p>
          <a:p>
            <a:pPr algn="just">
              <a:spcBef>
                <a:spcPct val="0"/>
              </a:spcBef>
            </a:pPr>
            <a:endParaRPr lang="es-MX" smtClean="0"/>
          </a:p>
          <a:p>
            <a:pPr algn="just">
              <a:spcBef>
                <a:spcPct val="0"/>
              </a:spcBef>
            </a:pPr>
            <a:r>
              <a:rPr lang="es-MX" smtClean="0"/>
              <a:t>La mujeres particularmente entre los 20 y 59 años, destinan un numero de horas al trabajo Remunerado que  fluctúa poco, se ubica entre las 35 y 38 horas en promedio, éstas  sólo decaen entre las mujeres de 60 y más. </a:t>
            </a:r>
          </a:p>
          <a:p>
            <a:pPr>
              <a:spcBef>
                <a:spcPct val="0"/>
              </a:spcBef>
            </a:pPr>
            <a:endParaRPr lang="es-MX" smtClean="0"/>
          </a:p>
        </p:txBody>
      </p:sp>
      <p:sp>
        <p:nvSpPr>
          <p:cNvPr id="3481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847B45-86EF-4EB1-8037-C25F8038FE5B}" type="slidenum">
              <a:rPr lang="es-MX"/>
              <a:pPr fontAlgn="base">
                <a:spcBef>
                  <a:spcPct val="0"/>
                </a:spcBef>
                <a:spcAft>
                  <a:spcPct val="0"/>
                </a:spcAft>
              </a:pPr>
              <a:t>13</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p:cNvSpPr>
          <p:nvPr>
            <p:ph type="sldImg"/>
          </p:nvPr>
        </p:nvSpPr>
        <p:spPr bwMode="auto">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pPr eaLnBrk="0" hangingPunct="0"/>
            <a:r>
              <a:rPr lang="es-MX" smtClean="0"/>
              <a:t>Los datos confirman cierta división del trabajo entre hombres y mujeres: ellas destinan  más tiempo al Trabajo No remunerado ( 51.6 horas);  en cambio ellos ocupan más tiempo en el  Trabajo Remunerado (51.9 horas en promedio); no obstante es de notar que aportando ellas 34.0 horas al trabajo Remunerado, ellos sólo destinan 18.2 horas al trabajo No remunerado al interior del hogar. Así, la división del trabajo no resulta equitativa. </a:t>
            </a:r>
          </a:p>
          <a:p>
            <a:pPr>
              <a:spcBef>
                <a:spcPct val="0"/>
              </a:spcBef>
            </a:pPr>
            <a:endParaRPr lang="es-MX" smtClean="0"/>
          </a:p>
        </p:txBody>
      </p:sp>
      <p:sp>
        <p:nvSpPr>
          <p:cNvPr id="3686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FDF684-76E3-4312-ABCB-3E9EBFBA6850}" type="slidenum">
              <a:rPr lang="es-MX"/>
              <a:pPr fontAlgn="base">
                <a:spcBef>
                  <a:spcPct val="0"/>
                </a:spcBef>
                <a:spcAft>
                  <a:spcPct val="0"/>
                </a:spcAft>
              </a:pPr>
              <a:t>14</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p:cNvSpPr>
          <p:nvPr>
            <p:ph type="sldImg"/>
          </p:nvPr>
        </p:nvSpPr>
        <p:spPr bwMode="auto">
          <a:noFill/>
          <a:ln>
            <a:solidFill>
              <a:srgbClr val="000000"/>
            </a:solidFill>
            <a:miter lim="800000"/>
            <a:headEnd/>
            <a:tailEnd/>
          </a:ln>
        </p:spPr>
      </p:sp>
      <p:sp>
        <p:nvSpPr>
          <p:cNvPr id="38914"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s-MX" smtClean="0"/>
              <a:t>¿Cómo distribuyen su tiempo hombres y mujeres, en el conjunto de actividades No remuneradas?.</a:t>
            </a:r>
          </a:p>
          <a:p>
            <a:pPr algn="just">
              <a:spcBef>
                <a:spcPct val="0"/>
              </a:spcBef>
            </a:pPr>
            <a:r>
              <a:rPr lang="es-MX" smtClean="0"/>
              <a:t> Además de lo señalado respecto de que los varones destinan menos tiempo a este conjunto de tareas, es de notar que  ambos géneros presentan un patrón diferente en la  asignación de horas a cada  actividad: ellos destinan más tiempo al cuidados o apoyo a los integrantes del hogar y ellas más al trabajo doméstico ( cocinar, lavar, limpiar y similares); ellos hacen estas tareas en segundo lugar ( medido en tiempo)  y ambos apoyan a otros hogares y a la comunidad en tercer lugar; siendo la mujeres las que aportan más horas ( 8 versus 5 horas) a esta contribución voluntaria.  </a:t>
            </a:r>
          </a:p>
          <a:p>
            <a:pPr>
              <a:spcBef>
                <a:spcPct val="0"/>
              </a:spcBef>
            </a:pPr>
            <a:endParaRPr lang="es-MX" smtClean="0"/>
          </a:p>
        </p:txBody>
      </p:sp>
      <p:sp>
        <p:nvSpPr>
          <p:cNvPr id="3891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A0AE0B-36BC-4D3C-B35C-65CBB9A219B9}" type="slidenum">
              <a:rPr lang="es-MX"/>
              <a:pPr fontAlgn="base">
                <a:spcBef>
                  <a:spcPct val="0"/>
                </a:spcBef>
                <a:spcAft>
                  <a:spcPct val="0"/>
                </a:spcAft>
              </a:pPr>
              <a:t>15</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Marcador de imagen de diapositiva"/>
          <p:cNvSpPr>
            <a:spLocks noGrp="1" noRot="1" noChangeAspect="1"/>
          </p:cNvSpPr>
          <p:nvPr>
            <p:ph type="sldImg"/>
          </p:nvPr>
        </p:nvSpPr>
        <p:spPr bwMode="auto">
          <a:noFill/>
          <a:ln>
            <a:solidFill>
              <a:srgbClr val="000000"/>
            </a:solidFill>
            <a:miter lim="800000"/>
            <a:headEnd/>
            <a:tailEnd/>
          </a:ln>
        </p:spPr>
      </p:sp>
      <p:sp>
        <p:nvSpPr>
          <p:cNvPr id="40962" name="2 Marcador de notas"/>
          <p:cNvSpPr>
            <a:spLocks noGrp="1"/>
          </p:cNvSpPr>
          <p:nvPr>
            <p:ph type="body" idx="1"/>
          </p:nvPr>
        </p:nvSpPr>
        <p:spPr bwMode="auto">
          <a:noFill/>
        </p:spPr>
        <p:txBody>
          <a:bodyPr wrap="square" numCol="1" anchor="t" anchorCtr="0" compatLnSpc="1">
            <a:prstTxWarp prst="textNoShape">
              <a:avLst/>
            </a:prstTxWarp>
          </a:bodyPr>
          <a:lstStyle/>
          <a:p>
            <a:pPr eaLnBrk="0" hangingPunct="0"/>
            <a:r>
              <a:rPr lang="es-MX" smtClean="0"/>
              <a:t>¿Quiénes destinan más tiempo en los hogares a la preparación de alimentos, a la limpieza de la  ropa limpia, el aseo de la vivienda, la compra de víveres, el pago de los servicios, y trámites,  entre otras tareas domésticas?. Las mujeres, si tienen entre 20 y 29 años, destinan en promedio casi 28 horas por semana, si están en el grupo de 50 a 59 años dedican 38 horas; es decir son las que también trabajan por un sueldo entre 35 y 38 horas en promedio. (lámina 4).</a:t>
            </a:r>
          </a:p>
          <a:p>
            <a:pPr>
              <a:spcBef>
                <a:spcPct val="0"/>
              </a:spcBef>
            </a:pPr>
            <a:endParaRPr lang="es-MX" smtClean="0"/>
          </a:p>
        </p:txBody>
      </p:sp>
      <p:sp>
        <p:nvSpPr>
          <p:cNvPr id="409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A55C98-743F-4199-A0BA-398A2D73C699}" type="slidenum">
              <a:rPr lang="es-MX"/>
              <a:pPr fontAlgn="base">
                <a:spcBef>
                  <a:spcPct val="0"/>
                </a:spcBef>
                <a:spcAft>
                  <a:spcPct val="0"/>
                </a:spcAft>
              </a:pPr>
              <a:t>16</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imagen de diapositiva"/>
          <p:cNvSpPr>
            <a:spLocks noGrp="1" noRot="1" noChangeAspect="1"/>
          </p:cNvSpPr>
          <p:nvPr>
            <p:ph type="sldImg"/>
          </p:nvPr>
        </p:nvSpPr>
        <p:spPr bwMode="auto">
          <a:noFill/>
          <a:ln>
            <a:solidFill>
              <a:srgbClr val="000000"/>
            </a:solidFill>
            <a:miter lim="800000"/>
            <a:headEnd/>
            <a:tailEnd/>
          </a:ln>
        </p:spPr>
      </p:sp>
      <p:sp>
        <p:nvSpPr>
          <p:cNvPr id="43010"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s-MX" smtClean="0"/>
              <a:t>Esta también es una actividad donde las mujeres de todas las edades contribuyen con tiempo en un número de horas mayor al de los varones. Se trata de cuidar a menores de 15 años, a mayores de 60 años, a personas discapacitadas  o enfermas.</a:t>
            </a:r>
          </a:p>
          <a:p>
            <a:pPr algn="just">
              <a:spcBef>
                <a:spcPct val="0"/>
              </a:spcBef>
            </a:pPr>
            <a:r>
              <a:rPr lang="es-MX" smtClean="0"/>
              <a:t>Los hombres  -comparando entre edades-,  contribuyen con más tiempo entre  20 a 39 años destinan entre 13 y 17 horas por semana. La mujeres de la misma edad hacen también una contribución en tiempo muy significativa, Probablemente esto está ligado al ciclo de reproducción biológico de hombres y mujeres. </a:t>
            </a:r>
          </a:p>
          <a:p>
            <a:pPr>
              <a:spcBef>
                <a:spcPct val="0"/>
              </a:spcBef>
            </a:pPr>
            <a:endParaRPr lang="es-MX" smtClean="0"/>
          </a:p>
        </p:txBody>
      </p:sp>
      <p:sp>
        <p:nvSpPr>
          <p:cNvPr id="430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74DDD8-F330-420C-96D2-0C92BB1087C1}" type="slidenum">
              <a:rPr lang="es-MX"/>
              <a:pPr fontAlgn="base">
                <a:spcBef>
                  <a:spcPct val="0"/>
                </a:spcBef>
                <a:spcAft>
                  <a:spcPct val="0"/>
                </a:spcAft>
              </a:pPr>
              <a:t>17</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6 Imagen" descr="logo.png"/>
          <p:cNvPicPr>
            <a:picLocks noChangeAspect="1"/>
          </p:cNvPicPr>
          <p:nvPr userDrawn="1"/>
        </p:nvPicPr>
        <p:blipFill>
          <a:blip r:embed="rId3"/>
          <a:srcRect/>
          <a:stretch>
            <a:fillRect/>
          </a:stretch>
        </p:blipFill>
        <p:spPr bwMode="auto">
          <a:xfrm>
            <a:off x="3617913" y="5507038"/>
            <a:ext cx="1890712" cy="1042987"/>
          </a:xfrm>
          <a:prstGeom prst="rect">
            <a:avLst/>
          </a:prstGeom>
          <a:noFill/>
          <a:ln w="9525">
            <a:noFill/>
            <a:miter lim="800000"/>
            <a:headEnd/>
            <a:tailEnd/>
          </a:ln>
        </p:spPr>
      </p:pic>
      <p:sp>
        <p:nvSpPr>
          <p:cNvPr id="2" name="1 Título"/>
          <p:cNvSpPr>
            <a:spLocks noGrp="1"/>
          </p:cNvSpPr>
          <p:nvPr>
            <p:ph type="ctrTitle"/>
          </p:nvPr>
        </p:nvSpPr>
        <p:spPr>
          <a:xfrm>
            <a:off x="685800" y="1052736"/>
            <a:ext cx="7772400" cy="2448272"/>
          </a:xfrm>
        </p:spPr>
        <p:txBody>
          <a:bodyPr>
            <a:noAutofit/>
          </a:bodyPr>
          <a:lstStyle>
            <a:lvl1pPr>
              <a:defRPr sz="4400" b="1" baseline="0"/>
            </a:lvl1pPr>
          </a:lstStyle>
          <a:p>
            <a:r>
              <a:rPr lang="en-US" dirty="0" smtClean="0"/>
              <a:t>Click to edit Master title style</a:t>
            </a:r>
            <a:endParaRPr lang="es-MX" dirty="0"/>
          </a:p>
        </p:txBody>
      </p:sp>
      <p:sp>
        <p:nvSpPr>
          <p:cNvPr id="3" name="2 Subtítulo"/>
          <p:cNvSpPr>
            <a:spLocks noGrp="1"/>
          </p:cNvSpPr>
          <p:nvPr>
            <p:ph type="subTitle" idx="1"/>
          </p:nvPr>
        </p:nvSpPr>
        <p:spPr>
          <a:xfrm>
            <a:off x="1371600" y="3933056"/>
            <a:ext cx="6400800" cy="791344"/>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s-MX" dirty="0"/>
          </a:p>
        </p:txBody>
      </p:sp>
      <p:sp>
        <p:nvSpPr>
          <p:cNvPr id="5" name="3 Marcador de fecha"/>
          <p:cNvSpPr>
            <a:spLocks noGrp="1"/>
          </p:cNvSpPr>
          <p:nvPr>
            <p:ph type="dt" sz="half" idx="10"/>
          </p:nvPr>
        </p:nvSpPr>
        <p:spPr/>
        <p:txBody>
          <a:bodyPr/>
          <a:lstStyle>
            <a:lvl1pPr>
              <a:defRPr/>
            </a:lvl1pPr>
          </a:lstStyle>
          <a:p>
            <a:pPr>
              <a:defRPr/>
            </a:pPr>
            <a:fld id="{A01447F5-82A9-4907-A488-53800CFAE525}" type="datetimeFigureOut">
              <a:rPr lang="es-MX"/>
              <a:pPr>
                <a:defRPr/>
              </a:pPr>
              <a:t>07/11/2013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A91AE363-1846-4382-AC53-2029A5ADBA33}" type="slidenum">
              <a:rPr lang="es-MX"/>
              <a:pPr>
                <a:defRPr/>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6 Imagen" descr="logo.png"/>
          <p:cNvPicPr>
            <a:picLocks noChangeAspect="1"/>
          </p:cNvPicPr>
          <p:nvPr userDrawn="1"/>
        </p:nvPicPr>
        <p:blipFill>
          <a:blip r:embed="rId2"/>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1"/>
            <a:ext cx="8229600" cy="42050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C7405D19-11F1-4FD8-AC47-F0166B210D8D}" type="datetimeFigureOut">
              <a:rPr lang="es-MX"/>
              <a:pPr>
                <a:defRPr/>
              </a:pPr>
              <a:t>07/11/2013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BAC1151A-B59C-4700-BC82-836ADD96A324}" type="slidenum">
              <a:rPr lang="es-MX"/>
              <a:pPr>
                <a:defRPr/>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6 Imagen" descr="logo.png"/>
          <p:cNvPicPr>
            <a:picLocks noChangeAspect="1"/>
          </p:cNvPicPr>
          <p:nvPr userDrawn="1"/>
        </p:nvPicPr>
        <p:blipFill>
          <a:blip r:embed="rId2"/>
          <a:srcRect/>
          <a:stretch>
            <a:fillRect/>
          </a:stretch>
        </p:blipFill>
        <p:spPr bwMode="auto">
          <a:xfrm>
            <a:off x="3897313" y="5924550"/>
            <a:ext cx="1349375" cy="744538"/>
          </a:xfrm>
          <a:prstGeom prst="rect">
            <a:avLst/>
          </a:prstGeom>
          <a:noFill/>
          <a:ln w="9525">
            <a:noFill/>
            <a:miter lim="800000"/>
            <a:headEnd/>
            <a:tailEnd/>
          </a:ln>
        </p:spPr>
      </p:pic>
      <p:sp>
        <p:nvSpPr>
          <p:cNvPr id="2" name="1 Título vertical"/>
          <p:cNvSpPr>
            <a:spLocks noGrp="1"/>
          </p:cNvSpPr>
          <p:nvPr>
            <p:ph type="title" orient="vert"/>
          </p:nvPr>
        </p:nvSpPr>
        <p:spPr>
          <a:xfrm>
            <a:off x="6629400" y="274639"/>
            <a:ext cx="2057400" cy="5530626"/>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53062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F3F8AC28-88C8-4066-A130-934BFCFE5180}" type="datetimeFigureOut">
              <a:rPr lang="es-MX"/>
              <a:pPr>
                <a:defRPr/>
              </a:pPr>
              <a:t>07/11/2013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BD88485C-8924-4A8B-A40C-81BAE93EE75B}" type="slidenum">
              <a:rPr lang="es-MX"/>
              <a:pPr>
                <a:defRPr/>
              </a:pPr>
              <a:t>‹#›</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salid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9 Imagen" descr="logo.png"/>
          <p:cNvPicPr>
            <a:picLocks noChangeAspect="1"/>
          </p:cNvPicPr>
          <p:nvPr userDrawn="1"/>
        </p:nvPicPr>
        <p:blipFill>
          <a:blip r:embed="rId3"/>
          <a:srcRect/>
          <a:stretch>
            <a:fillRect/>
          </a:stretch>
        </p:blipFill>
        <p:spPr bwMode="auto">
          <a:xfrm>
            <a:off x="3492500" y="4789488"/>
            <a:ext cx="2359025" cy="1303337"/>
          </a:xfrm>
          <a:prstGeom prst="rect">
            <a:avLst/>
          </a:prstGeom>
          <a:noFill/>
          <a:ln w="9525">
            <a:noFill/>
            <a:miter lim="800000"/>
            <a:headEnd/>
            <a:tailEnd/>
          </a:ln>
        </p:spPr>
      </p:pic>
      <p:sp>
        <p:nvSpPr>
          <p:cNvPr id="3" name="12 CuadroTexto"/>
          <p:cNvSpPr txBox="1"/>
          <p:nvPr userDrawn="1"/>
        </p:nvSpPr>
        <p:spPr>
          <a:xfrm>
            <a:off x="1928813" y="1628775"/>
            <a:ext cx="5184775" cy="1570038"/>
          </a:xfrm>
          <a:prstGeom prst="rect">
            <a:avLst/>
          </a:prstGeom>
          <a:noFill/>
        </p:spPr>
        <p:txBody>
          <a:bodyPr>
            <a:spAutoFit/>
          </a:bodyPr>
          <a:lstStyle/>
          <a:p>
            <a:pPr algn="ctr" fontAlgn="auto">
              <a:lnSpc>
                <a:spcPct val="150000"/>
              </a:lnSpc>
              <a:spcBef>
                <a:spcPts val="0"/>
              </a:spcBef>
              <a:spcAft>
                <a:spcPts val="0"/>
              </a:spcAft>
              <a:defRPr/>
            </a:pPr>
            <a:r>
              <a:rPr lang="es-MX" sz="2200" b="1" kern="1500" dirty="0">
                <a:solidFill>
                  <a:srgbClr val="002060"/>
                </a:solidFill>
                <a:latin typeface="Helvetica" pitchFamily="34" charset="0"/>
              </a:rPr>
              <a:t>Conociendo México</a:t>
            </a:r>
          </a:p>
          <a:p>
            <a:pPr algn="ctr" fontAlgn="auto">
              <a:lnSpc>
                <a:spcPct val="150000"/>
              </a:lnSpc>
              <a:spcBef>
                <a:spcPts val="0"/>
              </a:spcBef>
              <a:spcAft>
                <a:spcPts val="0"/>
              </a:spcAft>
              <a:defRPr/>
            </a:pPr>
            <a:r>
              <a:rPr lang="es-MX" b="1" kern="1500" dirty="0">
                <a:solidFill>
                  <a:srgbClr val="002060"/>
                </a:solidFill>
                <a:latin typeface="Helvetica" pitchFamily="34" charset="0"/>
              </a:rPr>
              <a:t>01 800 111 46 34</a:t>
            </a:r>
          </a:p>
          <a:p>
            <a:pPr algn="ctr" fontAlgn="auto">
              <a:spcBef>
                <a:spcPts val="0"/>
              </a:spcBef>
              <a:spcAft>
                <a:spcPts val="0"/>
              </a:spcAft>
              <a:defRPr/>
            </a:pPr>
            <a:r>
              <a:rPr lang="es-MX" b="1" kern="1500" dirty="0">
                <a:solidFill>
                  <a:srgbClr val="002060"/>
                </a:solidFill>
                <a:latin typeface="Helvetica" pitchFamily="34" charset="0"/>
              </a:rPr>
              <a:t>www.inegi.org.mx</a:t>
            </a:r>
          </a:p>
          <a:p>
            <a:pPr algn="ctr" fontAlgn="auto">
              <a:spcBef>
                <a:spcPts val="0"/>
              </a:spcBef>
              <a:spcAft>
                <a:spcPts val="0"/>
              </a:spcAft>
              <a:defRPr/>
            </a:pPr>
            <a:r>
              <a:rPr lang="es-MX" b="1" kern="1500" dirty="0">
                <a:solidFill>
                  <a:srgbClr val="002060"/>
                </a:solidFill>
                <a:latin typeface="Helvetica" pitchFamily="34" charset="0"/>
              </a:rPr>
              <a:t>atencion.usuarios@inegi.org.mx</a:t>
            </a:r>
            <a:endParaRPr lang="es-MX" b="1" kern="1500" dirty="0">
              <a:solidFill>
                <a:srgbClr val="002060"/>
              </a:solidFill>
              <a:latin typeface="Helvetica" pitchFamily="34" charset="0"/>
            </a:endParaRPr>
          </a:p>
        </p:txBody>
      </p:sp>
      <p:grpSp>
        <p:nvGrpSpPr>
          <p:cNvPr id="4" name="21 Grupo"/>
          <p:cNvGrpSpPr>
            <a:grpSpLocks/>
          </p:cNvGrpSpPr>
          <p:nvPr userDrawn="1"/>
        </p:nvGrpSpPr>
        <p:grpSpPr bwMode="auto">
          <a:xfrm>
            <a:off x="1331913" y="3716338"/>
            <a:ext cx="2808287" cy="563562"/>
            <a:chOff x="1331640" y="4725144"/>
            <a:chExt cx="2808312" cy="562825"/>
          </a:xfrm>
        </p:grpSpPr>
        <p:pic>
          <p:nvPicPr>
            <p:cNvPr id="5" name="11 Imagen" descr="twitt.png"/>
            <p:cNvPicPr>
              <a:picLocks noChangeAspect="1"/>
            </p:cNvPicPr>
            <p:nvPr userDrawn="1"/>
          </p:nvPicPr>
          <p:blipFill>
            <a:blip r:embed="rId4">
              <a:lum contrast="10000"/>
            </a:blip>
            <a:srcRect/>
            <a:stretch>
              <a:fillRect/>
            </a:stretch>
          </p:blipFill>
          <p:spPr bwMode="auto">
            <a:xfrm>
              <a:off x="1331640" y="4725144"/>
              <a:ext cx="566777" cy="562825"/>
            </a:xfrm>
            <a:prstGeom prst="rect">
              <a:avLst/>
            </a:prstGeom>
            <a:noFill/>
            <a:ln w="9525">
              <a:noFill/>
              <a:miter lim="800000"/>
              <a:headEnd/>
              <a:tailEnd/>
            </a:ln>
          </p:spPr>
        </p:pic>
        <p:sp>
          <p:nvSpPr>
            <p:cNvPr id="6" name="13 CuadroTexto"/>
            <p:cNvSpPr txBox="1"/>
            <p:nvPr userDrawn="1"/>
          </p:nvSpPr>
          <p:spPr>
            <a:xfrm>
              <a:off x="1836469" y="4858320"/>
              <a:ext cx="2303483" cy="369403"/>
            </a:xfrm>
            <a:prstGeom prst="rect">
              <a:avLst/>
            </a:prstGeom>
            <a:noFill/>
          </p:spPr>
          <p:txBody>
            <a:bodyPr>
              <a:spAutoFit/>
            </a:bodyPr>
            <a:lstStyle/>
            <a:p>
              <a:pPr fontAlgn="auto">
                <a:spcBef>
                  <a:spcPts val="0"/>
                </a:spcBef>
                <a:spcAft>
                  <a:spcPts val="0"/>
                </a:spcAft>
                <a:defRPr/>
              </a:pPr>
              <a:r>
                <a:rPr lang="es-MX" b="1" kern="1500" dirty="0">
                  <a:solidFill>
                    <a:srgbClr val="002060"/>
                  </a:solidFill>
                  <a:latin typeface="Helvetica" pitchFamily="34" charset="0"/>
                </a:rPr>
                <a:t>@</a:t>
              </a:r>
              <a:r>
                <a:rPr lang="es-MX" b="1" kern="1500" dirty="0" err="1">
                  <a:solidFill>
                    <a:srgbClr val="002060"/>
                  </a:solidFill>
                  <a:latin typeface="Helvetica" pitchFamily="34" charset="0"/>
                </a:rPr>
                <a:t>inegi_informa</a:t>
              </a:r>
              <a:endParaRPr lang="es-MX" b="1" kern="1500" dirty="0">
                <a:solidFill>
                  <a:srgbClr val="002060"/>
                </a:solidFill>
                <a:latin typeface="Helvetica" pitchFamily="34" charset="0"/>
              </a:endParaRPr>
            </a:p>
          </p:txBody>
        </p:sp>
      </p:grpSp>
      <p:grpSp>
        <p:nvGrpSpPr>
          <p:cNvPr id="7" name="22 Grupo"/>
          <p:cNvGrpSpPr>
            <a:grpSpLocks/>
          </p:cNvGrpSpPr>
          <p:nvPr userDrawn="1"/>
        </p:nvGrpSpPr>
        <p:grpSpPr bwMode="auto">
          <a:xfrm>
            <a:off x="5651500" y="3716338"/>
            <a:ext cx="2898775" cy="563562"/>
            <a:chOff x="5652120" y="4725144"/>
            <a:chExt cx="2897898" cy="562825"/>
          </a:xfrm>
        </p:grpSpPr>
        <p:pic>
          <p:nvPicPr>
            <p:cNvPr id="8" name="10 Imagen" descr="face.png"/>
            <p:cNvPicPr>
              <a:picLocks noChangeAspect="1"/>
            </p:cNvPicPr>
            <p:nvPr userDrawn="1"/>
          </p:nvPicPr>
          <p:blipFill>
            <a:blip r:embed="rId5">
              <a:lum bright="-10000" contrast="-10000"/>
            </a:blip>
            <a:srcRect/>
            <a:stretch>
              <a:fillRect/>
            </a:stretch>
          </p:blipFill>
          <p:spPr bwMode="auto">
            <a:xfrm>
              <a:off x="5652120" y="4725144"/>
              <a:ext cx="568358" cy="562825"/>
            </a:xfrm>
            <a:prstGeom prst="rect">
              <a:avLst/>
            </a:prstGeom>
            <a:noFill/>
            <a:ln w="9525">
              <a:noFill/>
              <a:miter lim="800000"/>
              <a:headEnd/>
              <a:tailEnd/>
            </a:ln>
          </p:spPr>
        </p:pic>
        <p:sp>
          <p:nvSpPr>
            <p:cNvPr id="9" name="14 CuadroTexto"/>
            <p:cNvSpPr txBox="1"/>
            <p:nvPr userDrawn="1"/>
          </p:nvSpPr>
          <p:spPr>
            <a:xfrm>
              <a:off x="6245665" y="4847221"/>
              <a:ext cx="2304353" cy="369404"/>
            </a:xfrm>
            <a:prstGeom prst="rect">
              <a:avLst/>
            </a:prstGeom>
            <a:noFill/>
          </p:spPr>
          <p:txBody>
            <a:bodyPr>
              <a:spAutoFit/>
            </a:bodyPr>
            <a:lstStyle/>
            <a:p>
              <a:pPr fontAlgn="auto">
                <a:spcBef>
                  <a:spcPts val="0"/>
                </a:spcBef>
                <a:spcAft>
                  <a:spcPts val="0"/>
                </a:spcAft>
                <a:defRPr/>
              </a:pPr>
              <a:r>
                <a:rPr lang="es-MX" b="1" kern="1500" dirty="0">
                  <a:solidFill>
                    <a:srgbClr val="002060"/>
                  </a:solidFill>
                  <a:latin typeface="Helvetica" pitchFamily="34" charset="0"/>
                </a:rPr>
                <a:t>INEGI Informa</a:t>
              </a: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4" name="2 Marcador de contenido"/>
          <p:cNvSpPr>
            <a:spLocks noGrp="1"/>
          </p:cNvSpPr>
          <p:nvPr>
            <p:ph idx="1"/>
          </p:nvPr>
        </p:nvSpPr>
        <p:spPr>
          <a:xfrm>
            <a:off x="309563" y="1403350"/>
            <a:ext cx="8524875" cy="5241925"/>
          </a:xfrm>
        </p:spPr>
        <p:txBody>
          <a:bodyPr/>
          <a:lstStyle>
            <a:lvl1pPr marL="0" indent="0" algn="ctr">
              <a:buNone/>
              <a:defRPr sz="3600" b="1"/>
            </a:lvl1pPr>
            <a:lvl4pPr>
              <a:defRPr/>
            </a:lvl4pPr>
            <a:lvl5pPr>
              <a:defRPr/>
            </a:lvl5pPr>
          </a:lstStyle>
          <a:p>
            <a:pPr lvl="0"/>
            <a:r>
              <a:rPr lang="es-ES" smtClean="0"/>
              <a:t>Haga clic para modificar el estilo de texto del patrón</a:t>
            </a:r>
          </a:p>
        </p:txBody>
      </p:sp>
      <p:sp>
        <p:nvSpPr>
          <p:cNvPr id="5" name="7 Marcador de número de diapositiva"/>
          <p:cNvSpPr>
            <a:spLocks noGrp="1"/>
          </p:cNvSpPr>
          <p:nvPr>
            <p:ph type="sldNum" sz="quarter" idx="10"/>
          </p:nvPr>
        </p:nvSpPr>
        <p:spPr/>
        <p:txBody>
          <a:bodyPr/>
          <a:lstStyle>
            <a:lvl1pPr>
              <a:defRPr/>
            </a:lvl1pPr>
          </a:lstStyle>
          <a:p>
            <a:pPr>
              <a:defRPr/>
            </a:pPr>
            <a:fld id="{73705AF8-131B-46C9-AE8F-6F3D699558E8}" type="slidenum">
              <a:rPr lang="es-ES"/>
              <a:pPr>
                <a:defRPr/>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6 Imagen" descr="logo.png"/>
          <p:cNvPicPr>
            <a:picLocks noChangeAspect="1"/>
          </p:cNvPicPr>
          <p:nvPr userDrawn="1"/>
        </p:nvPicPr>
        <p:blipFill>
          <a:blip r:embed="rId2"/>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1"/>
            <a:ext cx="8229600" cy="420506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5F0E72ED-BEE9-4B94-A0E0-F40D699CC6D3}" type="datetimeFigureOut">
              <a:rPr lang="es-MX"/>
              <a:pPr>
                <a:defRPr/>
              </a:pPr>
              <a:t>07/11/2013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3F3E8A5D-F783-4235-A64C-FFDE67429071}" type="slidenum">
              <a:rPr lang="es-MX"/>
              <a:pPr>
                <a:defRPr/>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7 Imagen" descr="logo.png"/>
          <p:cNvPicPr>
            <a:picLocks noChangeAspect="1"/>
          </p:cNvPicPr>
          <p:nvPr userDrawn="1"/>
        </p:nvPicPr>
        <p:blipFill>
          <a:blip r:embed="rId2"/>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0CB4B92-10A4-4FD5-97BE-5C5D908C3E31}" type="datetimeFigureOut">
              <a:rPr lang="es-MX"/>
              <a:pPr>
                <a:defRPr/>
              </a:pPr>
              <a:t>07/11/2013</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1CB7A452-04F7-4931-B807-793BF7432CA4}" type="slidenum">
              <a:rPr lang="es-MX"/>
              <a:pPr>
                <a:defRPr/>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7 Imagen" descr="logo.png"/>
          <p:cNvPicPr>
            <a:picLocks noChangeAspect="1"/>
          </p:cNvPicPr>
          <p:nvPr userDrawn="1"/>
        </p:nvPicPr>
        <p:blipFill>
          <a:blip r:embed="rId2"/>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4 Marcador de fecha"/>
          <p:cNvSpPr>
            <a:spLocks noGrp="1"/>
          </p:cNvSpPr>
          <p:nvPr>
            <p:ph type="dt" sz="half" idx="10"/>
          </p:nvPr>
        </p:nvSpPr>
        <p:spPr/>
        <p:txBody>
          <a:bodyPr/>
          <a:lstStyle>
            <a:lvl1pPr>
              <a:defRPr/>
            </a:lvl1pPr>
          </a:lstStyle>
          <a:p>
            <a:pPr>
              <a:defRPr/>
            </a:pPr>
            <a:fld id="{D146AA10-0D9B-4E32-A1B2-801FAFCA7E2B}" type="datetimeFigureOut">
              <a:rPr lang="es-MX"/>
              <a:pPr>
                <a:defRPr/>
              </a:pPr>
              <a:t>07/11/2013</a:t>
            </a:fld>
            <a:endParaRPr lang="es-MX"/>
          </a:p>
        </p:txBody>
      </p:sp>
      <p:sp>
        <p:nvSpPr>
          <p:cNvPr id="7" name="5 Marcador de pie de página"/>
          <p:cNvSpPr>
            <a:spLocks noGrp="1"/>
          </p:cNvSpPr>
          <p:nvPr>
            <p:ph type="ftr" sz="quarter" idx="11"/>
          </p:nvPr>
        </p:nvSpPr>
        <p:spPr/>
        <p:txBody>
          <a:bodyPr/>
          <a:lstStyle>
            <a:lvl1pPr>
              <a:defRPr/>
            </a:lvl1pPr>
          </a:lstStyle>
          <a:p>
            <a:pPr>
              <a:defRPr/>
            </a:pPr>
            <a:endParaRPr lang="es-MX"/>
          </a:p>
        </p:txBody>
      </p:sp>
      <p:sp>
        <p:nvSpPr>
          <p:cNvPr id="8" name="6 Marcador de número de diapositiva"/>
          <p:cNvSpPr>
            <a:spLocks noGrp="1"/>
          </p:cNvSpPr>
          <p:nvPr>
            <p:ph type="sldNum" sz="quarter" idx="12"/>
          </p:nvPr>
        </p:nvSpPr>
        <p:spPr/>
        <p:txBody>
          <a:bodyPr/>
          <a:lstStyle>
            <a:lvl1pPr>
              <a:defRPr/>
            </a:lvl1pPr>
          </a:lstStyle>
          <a:p>
            <a:pPr>
              <a:defRPr/>
            </a:pPr>
            <a:fld id="{8D561988-4A7F-4CF9-8DCD-AC3FF331B736}" type="slidenum">
              <a:rPr lang="es-MX"/>
              <a:pPr>
                <a:defRPr/>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9 Imagen" descr="logo.png"/>
          <p:cNvPicPr>
            <a:picLocks noChangeAspect="1"/>
          </p:cNvPicPr>
          <p:nvPr userDrawn="1"/>
        </p:nvPicPr>
        <p:blipFill>
          <a:blip r:embed="rId2"/>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8" name="6 Marcador de fecha"/>
          <p:cNvSpPr>
            <a:spLocks noGrp="1"/>
          </p:cNvSpPr>
          <p:nvPr>
            <p:ph type="dt" sz="half" idx="10"/>
          </p:nvPr>
        </p:nvSpPr>
        <p:spPr/>
        <p:txBody>
          <a:bodyPr/>
          <a:lstStyle>
            <a:lvl1pPr>
              <a:defRPr/>
            </a:lvl1pPr>
          </a:lstStyle>
          <a:p>
            <a:pPr>
              <a:defRPr/>
            </a:pPr>
            <a:fld id="{141D0ADB-EDD8-4B49-BB56-30AF7E40E5BA}" type="datetimeFigureOut">
              <a:rPr lang="es-MX"/>
              <a:pPr>
                <a:defRPr/>
              </a:pPr>
              <a:t>07/11/2013</a:t>
            </a:fld>
            <a:endParaRPr lang="es-MX"/>
          </a:p>
        </p:txBody>
      </p:sp>
      <p:sp>
        <p:nvSpPr>
          <p:cNvPr id="9" name="7 Marcador de pie de página"/>
          <p:cNvSpPr>
            <a:spLocks noGrp="1"/>
          </p:cNvSpPr>
          <p:nvPr>
            <p:ph type="ftr" sz="quarter" idx="11"/>
          </p:nvPr>
        </p:nvSpPr>
        <p:spPr/>
        <p:txBody>
          <a:bodyPr/>
          <a:lstStyle>
            <a:lvl1pPr>
              <a:defRPr/>
            </a:lvl1pPr>
          </a:lstStyle>
          <a:p>
            <a:pPr>
              <a:defRPr/>
            </a:pPr>
            <a:endParaRPr lang="es-MX"/>
          </a:p>
        </p:txBody>
      </p:sp>
      <p:sp>
        <p:nvSpPr>
          <p:cNvPr id="10" name="8 Marcador de número de diapositiva"/>
          <p:cNvSpPr>
            <a:spLocks noGrp="1"/>
          </p:cNvSpPr>
          <p:nvPr>
            <p:ph type="sldNum" sz="quarter" idx="12"/>
          </p:nvPr>
        </p:nvSpPr>
        <p:spPr/>
        <p:txBody>
          <a:bodyPr/>
          <a:lstStyle>
            <a:lvl1pPr>
              <a:defRPr/>
            </a:lvl1pPr>
          </a:lstStyle>
          <a:p>
            <a:pPr>
              <a:defRPr/>
            </a:pPr>
            <a:fld id="{7974FC16-ACD8-4769-A09B-D6872718762A}" type="slidenum">
              <a:rPr lang="es-MX"/>
              <a:pPr>
                <a:defRPr/>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5 Imagen" descr="logo.png"/>
          <p:cNvPicPr>
            <a:picLocks noChangeAspect="1"/>
          </p:cNvPicPr>
          <p:nvPr userDrawn="1"/>
        </p:nvPicPr>
        <p:blipFill>
          <a:blip r:embed="rId2"/>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4" name="2 Marcador de fecha"/>
          <p:cNvSpPr>
            <a:spLocks noGrp="1"/>
          </p:cNvSpPr>
          <p:nvPr>
            <p:ph type="dt" sz="half" idx="10"/>
          </p:nvPr>
        </p:nvSpPr>
        <p:spPr/>
        <p:txBody>
          <a:bodyPr/>
          <a:lstStyle>
            <a:lvl1pPr>
              <a:defRPr/>
            </a:lvl1pPr>
          </a:lstStyle>
          <a:p>
            <a:pPr>
              <a:defRPr/>
            </a:pPr>
            <a:fld id="{623C8252-B4B8-4BC7-9221-B44436EF24B0}" type="datetimeFigureOut">
              <a:rPr lang="es-MX"/>
              <a:pPr>
                <a:defRPr/>
              </a:pPr>
              <a:t>07/11/2013</a:t>
            </a:fld>
            <a:endParaRPr lang="es-MX"/>
          </a:p>
        </p:txBody>
      </p:sp>
      <p:sp>
        <p:nvSpPr>
          <p:cNvPr id="5" name="3 Marcador de pie de página"/>
          <p:cNvSpPr>
            <a:spLocks noGrp="1"/>
          </p:cNvSpPr>
          <p:nvPr>
            <p:ph type="ftr" sz="quarter" idx="11"/>
          </p:nvPr>
        </p:nvSpPr>
        <p:spPr/>
        <p:txBody>
          <a:bodyPr/>
          <a:lstStyle>
            <a:lvl1pPr>
              <a:defRPr/>
            </a:lvl1pPr>
          </a:lstStyle>
          <a:p>
            <a:pPr>
              <a:defRPr/>
            </a:pPr>
            <a:endParaRPr lang="es-MX"/>
          </a:p>
        </p:txBody>
      </p:sp>
      <p:sp>
        <p:nvSpPr>
          <p:cNvPr id="6" name="4 Marcador de número de diapositiva"/>
          <p:cNvSpPr>
            <a:spLocks noGrp="1"/>
          </p:cNvSpPr>
          <p:nvPr>
            <p:ph type="sldNum" sz="quarter" idx="12"/>
          </p:nvPr>
        </p:nvSpPr>
        <p:spPr/>
        <p:txBody>
          <a:bodyPr/>
          <a:lstStyle>
            <a:lvl1pPr>
              <a:defRPr/>
            </a:lvl1pPr>
          </a:lstStyle>
          <a:p>
            <a:pPr>
              <a:defRPr/>
            </a:pPr>
            <a:fld id="{0B408E20-6B33-4182-A862-187DDBB8ECAE}" type="slidenum">
              <a:rPr lang="es-MX"/>
              <a:pPr>
                <a:defRPr/>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4 Imagen" descr="logo.png"/>
          <p:cNvPicPr>
            <a:picLocks noChangeAspect="1"/>
          </p:cNvPicPr>
          <p:nvPr userDrawn="1"/>
        </p:nvPicPr>
        <p:blipFill>
          <a:blip r:embed="rId2"/>
          <a:srcRect/>
          <a:stretch>
            <a:fillRect/>
          </a:stretch>
        </p:blipFill>
        <p:spPr bwMode="auto">
          <a:xfrm>
            <a:off x="3897313" y="5924550"/>
            <a:ext cx="1349375" cy="744538"/>
          </a:xfrm>
          <a:prstGeom prst="rect">
            <a:avLst/>
          </a:prstGeom>
          <a:noFill/>
          <a:ln w="9525">
            <a:noFill/>
            <a:miter lim="800000"/>
            <a:headEnd/>
            <a:tailEnd/>
          </a:ln>
        </p:spPr>
      </p:pic>
      <p:sp>
        <p:nvSpPr>
          <p:cNvPr id="3" name="1 Marcador de fecha"/>
          <p:cNvSpPr>
            <a:spLocks noGrp="1"/>
          </p:cNvSpPr>
          <p:nvPr>
            <p:ph type="dt" sz="half" idx="10"/>
          </p:nvPr>
        </p:nvSpPr>
        <p:spPr/>
        <p:txBody>
          <a:bodyPr/>
          <a:lstStyle>
            <a:lvl1pPr>
              <a:defRPr/>
            </a:lvl1pPr>
          </a:lstStyle>
          <a:p>
            <a:pPr>
              <a:defRPr/>
            </a:pPr>
            <a:fld id="{4DA4E82A-B7B2-461B-86AF-15E77B90DF6E}" type="datetimeFigureOut">
              <a:rPr lang="es-MX"/>
              <a:pPr>
                <a:defRPr/>
              </a:pPr>
              <a:t>07/11/2013</a:t>
            </a:fld>
            <a:endParaRPr lang="es-MX"/>
          </a:p>
        </p:txBody>
      </p:sp>
      <p:sp>
        <p:nvSpPr>
          <p:cNvPr id="4" name="2 Marcador de pie de página"/>
          <p:cNvSpPr>
            <a:spLocks noGrp="1"/>
          </p:cNvSpPr>
          <p:nvPr>
            <p:ph type="ftr" sz="quarter" idx="11"/>
          </p:nvPr>
        </p:nvSpPr>
        <p:spPr/>
        <p:txBody>
          <a:bodyPr/>
          <a:lstStyle>
            <a:lvl1pPr>
              <a:defRPr/>
            </a:lvl1pPr>
          </a:lstStyle>
          <a:p>
            <a:pPr>
              <a:defRPr/>
            </a:pPr>
            <a:endParaRPr lang="es-MX"/>
          </a:p>
        </p:txBody>
      </p:sp>
      <p:sp>
        <p:nvSpPr>
          <p:cNvPr id="5" name="3 Marcador de número de diapositiva"/>
          <p:cNvSpPr>
            <a:spLocks noGrp="1"/>
          </p:cNvSpPr>
          <p:nvPr>
            <p:ph type="sldNum" sz="quarter" idx="12"/>
          </p:nvPr>
        </p:nvSpPr>
        <p:spPr/>
        <p:txBody>
          <a:bodyPr/>
          <a:lstStyle>
            <a:lvl1pPr>
              <a:defRPr/>
            </a:lvl1pPr>
          </a:lstStyle>
          <a:p>
            <a:pPr>
              <a:defRPr/>
            </a:pPr>
            <a:fld id="{2D59017B-DB99-4F13-8C5B-2A9FC1D24CC0}" type="slidenum">
              <a:rPr lang="es-MX"/>
              <a:pPr>
                <a:defRPr/>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7 Imagen" descr="logo.png"/>
          <p:cNvPicPr>
            <a:picLocks noChangeAspect="1"/>
          </p:cNvPicPr>
          <p:nvPr userDrawn="1"/>
        </p:nvPicPr>
        <p:blipFill>
          <a:blip r:embed="rId2"/>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0" cy="55322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1"/>
            <a:ext cx="3008313" cy="44338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AD10FA05-1809-47D1-8188-38EDF6B80D06}" type="datetimeFigureOut">
              <a:rPr lang="es-MX"/>
              <a:pPr>
                <a:defRPr/>
              </a:pPr>
              <a:t>07/11/2013</a:t>
            </a:fld>
            <a:endParaRPr lang="es-MX"/>
          </a:p>
        </p:txBody>
      </p:sp>
      <p:sp>
        <p:nvSpPr>
          <p:cNvPr id="7" name="5 Marcador de pie de página"/>
          <p:cNvSpPr>
            <a:spLocks noGrp="1"/>
          </p:cNvSpPr>
          <p:nvPr>
            <p:ph type="ftr" sz="quarter" idx="11"/>
          </p:nvPr>
        </p:nvSpPr>
        <p:spPr/>
        <p:txBody>
          <a:bodyPr/>
          <a:lstStyle>
            <a:lvl1pPr>
              <a:defRPr/>
            </a:lvl1pPr>
          </a:lstStyle>
          <a:p>
            <a:pPr>
              <a:defRPr/>
            </a:pPr>
            <a:endParaRPr lang="es-MX"/>
          </a:p>
        </p:txBody>
      </p:sp>
      <p:sp>
        <p:nvSpPr>
          <p:cNvPr id="8" name="6 Marcador de número de diapositiva"/>
          <p:cNvSpPr>
            <a:spLocks noGrp="1"/>
          </p:cNvSpPr>
          <p:nvPr>
            <p:ph type="sldNum" sz="quarter" idx="12"/>
          </p:nvPr>
        </p:nvSpPr>
        <p:spPr/>
        <p:txBody>
          <a:bodyPr/>
          <a:lstStyle>
            <a:lvl1pPr>
              <a:defRPr/>
            </a:lvl1pPr>
          </a:lstStyle>
          <a:p>
            <a:pPr>
              <a:defRPr/>
            </a:pPr>
            <a:fld id="{336C9F71-7C82-4FDE-91BA-6E29DCC6DC77}" type="slidenum">
              <a:rPr lang="es-MX"/>
              <a:pPr>
                <a:defRPr/>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7 Imagen" descr="logo.png"/>
          <p:cNvPicPr>
            <a:picLocks noChangeAspect="1"/>
          </p:cNvPicPr>
          <p:nvPr userDrawn="1"/>
        </p:nvPicPr>
        <p:blipFill>
          <a:blip r:embed="rId2"/>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a:xfrm>
            <a:off x="1792288" y="4653136"/>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39683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MX" noProof="0"/>
          </a:p>
        </p:txBody>
      </p:sp>
      <p:sp>
        <p:nvSpPr>
          <p:cNvPr id="4" name="3 Marcador de texto"/>
          <p:cNvSpPr>
            <a:spLocks noGrp="1"/>
          </p:cNvSpPr>
          <p:nvPr>
            <p:ph type="body" sz="half" idx="2"/>
          </p:nvPr>
        </p:nvSpPr>
        <p:spPr>
          <a:xfrm>
            <a:off x="1792288" y="5229200"/>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BBD8F016-2711-4E69-B215-4CC8C3F01681}" type="datetimeFigureOut">
              <a:rPr lang="es-MX"/>
              <a:pPr>
                <a:defRPr/>
              </a:pPr>
              <a:t>07/11/2013</a:t>
            </a:fld>
            <a:endParaRPr lang="es-MX"/>
          </a:p>
        </p:txBody>
      </p:sp>
      <p:sp>
        <p:nvSpPr>
          <p:cNvPr id="7" name="5 Marcador de pie de página"/>
          <p:cNvSpPr>
            <a:spLocks noGrp="1"/>
          </p:cNvSpPr>
          <p:nvPr>
            <p:ph type="ftr" sz="quarter" idx="11"/>
          </p:nvPr>
        </p:nvSpPr>
        <p:spPr/>
        <p:txBody>
          <a:bodyPr/>
          <a:lstStyle>
            <a:lvl1pPr>
              <a:defRPr/>
            </a:lvl1pPr>
          </a:lstStyle>
          <a:p>
            <a:pPr>
              <a:defRPr/>
            </a:pPr>
            <a:endParaRPr lang="es-MX"/>
          </a:p>
        </p:txBody>
      </p:sp>
      <p:sp>
        <p:nvSpPr>
          <p:cNvPr id="8" name="6 Marcador de número de diapositiva"/>
          <p:cNvSpPr>
            <a:spLocks noGrp="1"/>
          </p:cNvSpPr>
          <p:nvPr>
            <p:ph type="sldNum" sz="quarter" idx="12"/>
          </p:nvPr>
        </p:nvSpPr>
        <p:spPr/>
        <p:txBody>
          <a:bodyPr/>
          <a:lstStyle>
            <a:lvl1pPr>
              <a:defRPr/>
            </a:lvl1pPr>
          </a:lstStyle>
          <a:p>
            <a:pPr>
              <a:defRPr/>
            </a:pPr>
            <a:fld id="{12B736CE-4E30-4B5E-9556-D113BD27DC24}" type="slidenum">
              <a:rPr lang="es-MX"/>
              <a:pPr>
                <a:defRPr/>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Helvetica" pitchFamily="34" charset="0"/>
              </a:defRPr>
            </a:lvl1pPr>
          </a:lstStyle>
          <a:p>
            <a:pPr>
              <a:defRPr/>
            </a:pPr>
            <a:fld id="{F692B835-6B8E-4548-BE06-8D237C79CA06}" type="datetimeFigureOut">
              <a:rPr lang="es-MX"/>
              <a:pPr>
                <a:defRPr/>
              </a:pPr>
              <a:t>07/11/2013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Helvetica" pitchFamily="34" charset="0"/>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Helvetica" pitchFamily="34" charset="0"/>
              </a:defRPr>
            </a:lvl1pPr>
          </a:lstStyle>
          <a:p>
            <a:pPr>
              <a:defRPr/>
            </a:pPr>
            <a:fld id="{C691BFB2-EBD1-4DF1-8CA2-81F0F621B251}" type="slidenum">
              <a:rPr lang="es-MX"/>
              <a:pPr>
                <a:defRPr/>
              </a:pPr>
              <a:t>‹#›</a:t>
            </a:fld>
            <a:endParaRPr lang="es-MX"/>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spcBef>
          <a:spcPct val="0"/>
        </a:spcBef>
        <a:spcAft>
          <a:spcPct val="0"/>
        </a:spcAft>
        <a:defRPr sz="4400" kern="1200">
          <a:solidFill>
            <a:schemeClr val="tx1"/>
          </a:solidFill>
          <a:latin typeface="Helvetica" pitchFamily="34" charset="0"/>
          <a:ea typeface="+mj-ea"/>
          <a:cs typeface="+mj-cs"/>
        </a:defRPr>
      </a:lvl1pPr>
      <a:lvl2pPr algn="ctr" rtl="0" fontAlgn="base">
        <a:spcBef>
          <a:spcPct val="0"/>
        </a:spcBef>
        <a:spcAft>
          <a:spcPct val="0"/>
        </a:spcAft>
        <a:defRPr sz="4400">
          <a:solidFill>
            <a:schemeClr val="tx1"/>
          </a:solidFill>
          <a:latin typeface="Helvetica" pitchFamily="34" charset="0"/>
        </a:defRPr>
      </a:lvl2pPr>
      <a:lvl3pPr algn="ctr" rtl="0" fontAlgn="base">
        <a:spcBef>
          <a:spcPct val="0"/>
        </a:spcBef>
        <a:spcAft>
          <a:spcPct val="0"/>
        </a:spcAft>
        <a:defRPr sz="4400">
          <a:solidFill>
            <a:schemeClr val="tx1"/>
          </a:solidFill>
          <a:latin typeface="Helvetica" pitchFamily="34" charset="0"/>
        </a:defRPr>
      </a:lvl3pPr>
      <a:lvl4pPr algn="ctr" rtl="0" fontAlgn="base">
        <a:spcBef>
          <a:spcPct val="0"/>
        </a:spcBef>
        <a:spcAft>
          <a:spcPct val="0"/>
        </a:spcAft>
        <a:defRPr sz="4400">
          <a:solidFill>
            <a:schemeClr val="tx1"/>
          </a:solidFill>
          <a:latin typeface="Helvetica" pitchFamily="34" charset="0"/>
        </a:defRPr>
      </a:lvl4pPr>
      <a:lvl5pPr algn="ctr" rtl="0" fontAlgn="base">
        <a:spcBef>
          <a:spcPct val="0"/>
        </a:spcBef>
        <a:spcAft>
          <a:spcPct val="0"/>
        </a:spcAft>
        <a:defRPr sz="4400">
          <a:solidFill>
            <a:schemeClr val="tx1"/>
          </a:solidFill>
          <a:latin typeface="Helvetica" pitchFamily="34" charset="0"/>
        </a:defRPr>
      </a:lvl5pPr>
      <a:lvl6pPr marL="457200" algn="ctr" rtl="0" fontAlgn="base">
        <a:spcBef>
          <a:spcPct val="0"/>
        </a:spcBef>
        <a:spcAft>
          <a:spcPct val="0"/>
        </a:spcAft>
        <a:defRPr sz="4400">
          <a:solidFill>
            <a:schemeClr val="tx1"/>
          </a:solidFill>
          <a:latin typeface="Helvetica" pitchFamily="34" charset="0"/>
        </a:defRPr>
      </a:lvl6pPr>
      <a:lvl7pPr marL="914400" algn="ctr" rtl="0" fontAlgn="base">
        <a:spcBef>
          <a:spcPct val="0"/>
        </a:spcBef>
        <a:spcAft>
          <a:spcPct val="0"/>
        </a:spcAft>
        <a:defRPr sz="4400">
          <a:solidFill>
            <a:schemeClr val="tx1"/>
          </a:solidFill>
          <a:latin typeface="Helvetica" pitchFamily="34" charset="0"/>
        </a:defRPr>
      </a:lvl7pPr>
      <a:lvl8pPr marL="1371600" algn="ctr" rtl="0" fontAlgn="base">
        <a:spcBef>
          <a:spcPct val="0"/>
        </a:spcBef>
        <a:spcAft>
          <a:spcPct val="0"/>
        </a:spcAft>
        <a:defRPr sz="4400">
          <a:solidFill>
            <a:schemeClr val="tx1"/>
          </a:solidFill>
          <a:latin typeface="Helvetica" pitchFamily="34" charset="0"/>
        </a:defRPr>
      </a:lvl8pPr>
      <a:lvl9pPr marL="1828800" algn="ctr" rtl="0" fontAlgn="base">
        <a:spcBef>
          <a:spcPct val="0"/>
        </a:spcBef>
        <a:spcAft>
          <a:spcPct val="0"/>
        </a:spcAft>
        <a:defRPr sz="4400">
          <a:solidFill>
            <a:schemeClr val="tx1"/>
          </a:solidFill>
          <a:latin typeface="Helvetic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Helvetica"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Helvetica"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Helvetica"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Helvetica"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ctrTitle"/>
          </p:nvPr>
        </p:nvSpPr>
        <p:spPr>
          <a:xfrm>
            <a:off x="685800" y="1052513"/>
            <a:ext cx="7772400" cy="2447925"/>
          </a:xfrm>
        </p:spPr>
        <p:txBody>
          <a:bodyPr/>
          <a:lstStyle/>
          <a:p>
            <a:r>
              <a:rPr lang="es-MX" sz="2800" smtClean="0">
                <a:solidFill>
                  <a:schemeClr val="tx2"/>
                </a:solidFill>
                <a:latin typeface="Arial" charset="0"/>
                <a:cs typeface="Arial" charset="0"/>
              </a:rPr>
              <a:t>Time use </a:t>
            </a:r>
            <a:r>
              <a:rPr lang="en-US" sz="2800" smtClean="0">
                <a:solidFill>
                  <a:schemeClr val="tx2"/>
                </a:solidFill>
                <a:latin typeface="Arial" charset="0"/>
                <a:cs typeface="Arial" charset="0"/>
              </a:rPr>
              <a:t>statistics: Best practices from the Mexican Case </a:t>
            </a:r>
          </a:p>
        </p:txBody>
      </p:sp>
      <p:sp>
        <p:nvSpPr>
          <p:cNvPr id="3" name="2 Subtítulo"/>
          <p:cNvSpPr>
            <a:spLocks noGrp="1"/>
          </p:cNvSpPr>
          <p:nvPr>
            <p:ph type="subTitle" idx="1"/>
          </p:nvPr>
        </p:nvSpPr>
        <p:spPr>
          <a:xfrm>
            <a:off x="1371600" y="3933825"/>
            <a:ext cx="6400800" cy="790575"/>
          </a:xfrm>
        </p:spPr>
        <p:txBody>
          <a:bodyPr rtlCol="0">
            <a:normAutofit fontScale="25000" lnSpcReduction="20000"/>
          </a:bodyPr>
          <a:lstStyle/>
          <a:p>
            <a:pPr fontAlgn="auto">
              <a:spcAft>
                <a:spcPts val="0"/>
              </a:spcAft>
              <a:buFont typeface="Arial" pitchFamily="34" charset="0"/>
              <a:buNone/>
              <a:defRPr/>
            </a:pPr>
            <a:r>
              <a:rPr lang="es-MX" sz="8000" dirty="0" smtClean="0">
                <a:solidFill>
                  <a:schemeClr val="tx2"/>
                </a:solidFill>
                <a:latin typeface="Arial" pitchFamily="34" charset="0"/>
                <a:cs typeface="Arial" pitchFamily="34" charset="0"/>
              </a:rPr>
              <a:t>International </a:t>
            </a:r>
            <a:r>
              <a:rPr lang="en-US" sz="8000" dirty="0" smtClean="0">
                <a:solidFill>
                  <a:schemeClr val="tx2"/>
                </a:solidFill>
                <a:latin typeface="Arial" pitchFamily="34" charset="0"/>
                <a:cs typeface="Arial" pitchFamily="34" charset="0"/>
              </a:rPr>
              <a:t>Seminar on Gender Statistics, </a:t>
            </a:r>
            <a:r>
              <a:rPr lang="en-US" sz="8000" dirty="0" err="1" smtClean="0">
                <a:solidFill>
                  <a:schemeClr val="tx2"/>
                </a:solidFill>
                <a:latin typeface="Arial" pitchFamily="34" charset="0"/>
                <a:cs typeface="Arial" pitchFamily="34" charset="0"/>
              </a:rPr>
              <a:t>Incheon</a:t>
            </a:r>
            <a:r>
              <a:rPr lang="en-US" sz="8000" dirty="0" smtClean="0">
                <a:solidFill>
                  <a:schemeClr val="tx2"/>
                </a:solidFill>
                <a:latin typeface="Arial" pitchFamily="34" charset="0"/>
                <a:cs typeface="Arial" pitchFamily="34" charset="0"/>
              </a:rPr>
              <a:t> Korea 12-13 November 2013</a:t>
            </a:r>
          </a:p>
          <a:p>
            <a:pPr fontAlgn="auto">
              <a:spcAft>
                <a:spcPts val="0"/>
              </a:spcAft>
              <a:buFont typeface="Arial" pitchFamily="34" charset="0"/>
              <a:buNone/>
              <a:defRPr/>
            </a:pPr>
            <a:r>
              <a:rPr lang="en-US" sz="8000" dirty="0" err="1" smtClean="0">
                <a:solidFill>
                  <a:schemeClr val="tx2"/>
                </a:solidFill>
                <a:latin typeface="Arial" pitchFamily="34" charset="0"/>
                <a:cs typeface="Arial" pitchFamily="34" charset="0"/>
              </a:rPr>
              <a:t>Jimena</a:t>
            </a:r>
            <a:r>
              <a:rPr lang="en-US" sz="8000" dirty="0" smtClean="0">
                <a:solidFill>
                  <a:schemeClr val="tx2"/>
                </a:solidFill>
                <a:latin typeface="Arial" pitchFamily="34" charset="0"/>
                <a:cs typeface="Arial" pitchFamily="34" charset="0"/>
              </a:rPr>
              <a:t> Tovar</a:t>
            </a:r>
          </a:p>
          <a:p>
            <a:pPr fontAlgn="auto">
              <a:spcAft>
                <a:spcPts val="0"/>
              </a:spcAft>
              <a:buFont typeface="Arial" pitchFamily="34" charset="0"/>
              <a:buNone/>
              <a:defRPr/>
            </a:pPr>
            <a:endParaRPr lang="es-MX" dirty="0" smtClean="0">
              <a:solidFill>
                <a:schemeClr val="accent1">
                  <a:lumMod val="50000"/>
                </a:schemeClr>
              </a:solidFill>
              <a:latin typeface="Arial" pitchFamily="34" charset="0"/>
              <a:cs typeface="Arial" pitchFamily="34" charset="0"/>
            </a:endParaRPr>
          </a:p>
          <a:p>
            <a:pPr fontAlgn="auto">
              <a:spcAft>
                <a:spcPts val="0"/>
              </a:spcAft>
              <a:buFont typeface="Arial" pitchFamily="34" charset="0"/>
              <a:buNone/>
              <a:defRPr/>
            </a:pPr>
            <a:endParaRPr lang="es-MX" dirty="0" smtClean="0">
              <a:solidFill>
                <a:schemeClr val="accent1">
                  <a:lumMod val="50000"/>
                </a:schemeClr>
              </a:solidFill>
              <a:latin typeface="Arial" pitchFamily="34" charset="0"/>
              <a:cs typeface="Arial" pitchFamily="34" charset="0"/>
            </a:endParaRPr>
          </a:p>
          <a:p>
            <a:pPr fontAlgn="auto">
              <a:spcAft>
                <a:spcPts val="0"/>
              </a:spcAft>
              <a:buFont typeface="Arial" pitchFamily="34" charset="0"/>
              <a:buNone/>
              <a:defRPr/>
            </a:pPr>
            <a:endParaRPr lang="es-MX" dirty="0" smtClean="0"/>
          </a:p>
          <a:p>
            <a:pPr fontAlgn="auto">
              <a:spcAft>
                <a:spcPts val="0"/>
              </a:spcAft>
              <a:buFont typeface="Arial" pitchFamily="34" charset="0"/>
              <a:buNone/>
              <a:defRPr/>
            </a:pPr>
            <a:endParaRPr lang="es-MX" dirty="0" smtClean="0"/>
          </a:p>
          <a:p>
            <a:pPr fontAlgn="auto">
              <a:spcAft>
                <a:spcPts val="0"/>
              </a:spcAft>
              <a:buFont typeface="Arial" pitchFamily="34" charset="0"/>
              <a:buNone/>
              <a:defRPr/>
            </a:pPr>
            <a:endParaRPr lang="es-MX" dirty="0" smtClean="0"/>
          </a:p>
          <a:p>
            <a:pPr fontAlgn="auto">
              <a:spcAft>
                <a:spcPts val="0"/>
              </a:spcAft>
              <a:buFont typeface="Arial" pitchFamily="34" charset="0"/>
              <a:buNone/>
              <a:defRPr/>
            </a:pP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Autofit/>
          </a:bodyPr>
          <a:lstStyle/>
          <a:p>
            <a:pPr fontAlgn="auto">
              <a:spcAft>
                <a:spcPts val="0"/>
              </a:spcAft>
              <a:defRPr/>
            </a:pPr>
            <a:r>
              <a:rPr lang="es-MX" sz="2400" b="1" dirty="0" err="1" smtClean="0">
                <a:solidFill>
                  <a:schemeClr val="tx2"/>
                </a:solidFill>
                <a:latin typeface="Arial" pitchFamily="34" charset="0"/>
                <a:cs typeface="Arial" pitchFamily="34" charset="0"/>
              </a:rPr>
              <a:t>Results</a:t>
            </a:r>
            <a:r>
              <a:rPr lang="es-MX" sz="2400" b="1" dirty="0" smtClean="0">
                <a:solidFill>
                  <a:schemeClr val="tx2"/>
                </a:solidFill>
                <a:latin typeface="Arial" pitchFamily="34" charset="0"/>
                <a:cs typeface="Arial" pitchFamily="34" charset="0"/>
              </a:rPr>
              <a:t>:  </a:t>
            </a:r>
            <a:r>
              <a:rPr lang="es-MX" sz="2400" dirty="0" err="1" smtClean="0">
                <a:solidFill>
                  <a:schemeClr val="tx2"/>
                </a:solidFill>
                <a:latin typeface="Arial" pitchFamily="34" charset="0"/>
                <a:cs typeface="Arial" pitchFamily="34" charset="0"/>
              </a:rPr>
              <a:t>Percentage</a:t>
            </a:r>
            <a:r>
              <a:rPr lang="es-MX" sz="2400" dirty="0" smtClean="0">
                <a:solidFill>
                  <a:schemeClr val="tx2"/>
                </a:solidFill>
                <a:latin typeface="Arial" pitchFamily="34" charset="0"/>
                <a:cs typeface="Arial" pitchFamily="34" charset="0"/>
              </a:rPr>
              <a:t> of </a:t>
            </a:r>
            <a:r>
              <a:rPr lang="es-MX" sz="2400" dirty="0" err="1" smtClean="0">
                <a:solidFill>
                  <a:schemeClr val="tx2"/>
                </a:solidFill>
                <a:latin typeface="Arial" pitchFamily="34" charset="0"/>
                <a:cs typeface="Arial" pitchFamily="34" charset="0"/>
              </a:rPr>
              <a:t>households</a:t>
            </a:r>
            <a:r>
              <a:rPr lang="es-MX" sz="2400" dirty="0" smtClean="0">
                <a:solidFill>
                  <a:schemeClr val="tx2"/>
                </a:solidFill>
                <a:latin typeface="Arial" pitchFamily="34" charset="0"/>
                <a:cs typeface="Arial" pitchFamily="34" charset="0"/>
              </a:rPr>
              <a:t> in </a:t>
            </a:r>
            <a:r>
              <a:rPr lang="es-MX" sz="2400" dirty="0" err="1" smtClean="0">
                <a:solidFill>
                  <a:schemeClr val="tx2"/>
                </a:solidFill>
                <a:latin typeface="Arial" pitchFamily="34" charset="0"/>
                <a:cs typeface="Arial" pitchFamily="34" charset="0"/>
              </a:rPr>
              <a:t>which</a:t>
            </a:r>
            <a:r>
              <a:rPr lang="es-MX" sz="2400" dirty="0" smtClean="0">
                <a:solidFill>
                  <a:schemeClr val="tx2"/>
                </a:solidFill>
                <a:latin typeface="Arial" pitchFamily="34" charset="0"/>
                <a:cs typeface="Arial" pitchFamily="34" charset="0"/>
              </a:rPr>
              <a:t> at </a:t>
            </a:r>
            <a:r>
              <a:rPr lang="es-MX" sz="2400" dirty="0" err="1" smtClean="0">
                <a:solidFill>
                  <a:schemeClr val="tx2"/>
                </a:solidFill>
                <a:latin typeface="Arial" pitchFamily="34" charset="0"/>
                <a:cs typeface="Arial" pitchFamily="34" charset="0"/>
              </a:rPr>
              <a:t>least</a:t>
            </a:r>
            <a:r>
              <a:rPr lang="es-MX" sz="2400" dirty="0" smtClean="0">
                <a:solidFill>
                  <a:schemeClr val="tx2"/>
                </a:solidFill>
                <a:latin typeface="Arial" pitchFamily="34" charset="0"/>
                <a:cs typeface="Arial" pitchFamily="34" charset="0"/>
              </a:rPr>
              <a:t> </a:t>
            </a:r>
            <a:r>
              <a:rPr lang="es-MX" sz="2400" dirty="0" err="1" smtClean="0">
                <a:solidFill>
                  <a:schemeClr val="tx2"/>
                </a:solidFill>
                <a:latin typeface="Arial" pitchFamily="34" charset="0"/>
                <a:cs typeface="Arial" pitchFamily="34" charset="0"/>
              </a:rPr>
              <a:t>one</a:t>
            </a:r>
            <a:r>
              <a:rPr lang="es-MX" sz="2400" dirty="0" smtClean="0">
                <a:solidFill>
                  <a:schemeClr val="tx2"/>
                </a:solidFill>
                <a:latin typeface="Arial" pitchFamily="34" charset="0"/>
                <a:cs typeface="Arial" pitchFamily="34" charset="0"/>
              </a:rPr>
              <a:t> of </a:t>
            </a:r>
            <a:r>
              <a:rPr lang="es-MX" sz="2400" dirty="0" err="1" smtClean="0">
                <a:solidFill>
                  <a:schemeClr val="tx2"/>
                </a:solidFill>
                <a:latin typeface="Arial" pitchFamily="34" charset="0"/>
                <a:cs typeface="Arial" pitchFamily="34" charset="0"/>
              </a:rPr>
              <a:t>its</a:t>
            </a:r>
            <a:r>
              <a:rPr lang="es-MX" sz="2400" dirty="0" smtClean="0">
                <a:solidFill>
                  <a:schemeClr val="tx2"/>
                </a:solidFill>
                <a:latin typeface="Arial" pitchFamily="34" charset="0"/>
                <a:cs typeface="Arial" pitchFamily="34" charset="0"/>
              </a:rPr>
              <a:t> </a:t>
            </a:r>
            <a:r>
              <a:rPr lang="es-MX" sz="2400" dirty="0" err="1" smtClean="0">
                <a:solidFill>
                  <a:schemeClr val="tx2"/>
                </a:solidFill>
                <a:latin typeface="Arial" pitchFamily="34" charset="0"/>
                <a:cs typeface="Arial" pitchFamily="34" charset="0"/>
              </a:rPr>
              <a:t>members</a:t>
            </a:r>
            <a:r>
              <a:rPr lang="es-MX" sz="2400" dirty="0" smtClean="0">
                <a:solidFill>
                  <a:schemeClr val="tx2"/>
                </a:solidFill>
                <a:latin typeface="Arial" pitchFamily="34" charset="0"/>
                <a:cs typeface="Arial" pitchFamily="34" charset="0"/>
              </a:rPr>
              <a:t> </a:t>
            </a:r>
            <a:r>
              <a:rPr lang="es-MX" sz="2400" dirty="0" err="1" smtClean="0">
                <a:solidFill>
                  <a:schemeClr val="tx2"/>
                </a:solidFill>
                <a:latin typeface="Arial" pitchFamily="34" charset="0"/>
                <a:cs typeface="Arial" pitchFamily="34" charset="0"/>
              </a:rPr>
              <a:t>require</a:t>
            </a:r>
            <a:r>
              <a:rPr lang="es-MX" sz="2400" dirty="0" smtClean="0">
                <a:solidFill>
                  <a:schemeClr val="tx2"/>
                </a:solidFill>
                <a:latin typeface="Arial" pitchFamily="34" charset="0"/>
                <a:cs typeface="Arial" pitchFamily="34" charset="0"/>
              </a:rPr>
              <a:t> </a:t>
            </a:r>
            <a:r>
              <a:rPr lang="es-MX" sz="2400" dirty="0" err="1" smtClean="0">
                <a:solidFill>
                  <a:schemeClr val="tx2"/>
                </a:solidFill>
                <a:latin typeface="Arial" pitchFamily="34" charset="0"/>
                <a:cs typeface="Arial" pitchFamily="34" charset="0"/>
              </a:rPr>
              <a:t>care</a:t>
            </a:r>
            <a:r>
              <a:rPr lang="es-MX" sz="2400" dirty="0" smtClean="0">
                <a:solidFill>
                  <a:schemeClr val="accent1">
                    <a:lumMod val="50000"/>
                  </a:schemeClr>
                </a:solidFill>
                <a:latin typeface="Arial" pitchFamily="34" charset="0"/>
                <a:cs typeface="Arial" pitchFamily="34" charset="0"/>
              </a:rPr>
              <a:t/>
            </a:r>
            <a:br>
              <a:rPr lang="es-MX" sz="2400" dirty="0" smtClean="0">
                <a:solidFill>
                  <a:schemeClr val="accent1">
                    <a:lumMod val="50000"/>
                  </a:schemeClr>
                </a:solidFill>
                <a:latin typeface="Arial" pitchFamily="34" charset="0"/>
                <a:cs typeface="Arial" pitchFamily="34" charset="0"/>
              </a:rPr>
            </a:br>
            <a:endParaRPr lang="es-MX" sz="2400" dirty="0">
              <a:solidFill>
                <a:schemeClr val="accent1">
                  <a:lumMod val="50000"/>
                </a:schemeClr>
              </a:solidFill>
              <a:latin typeface="Arial" pitchFamily="34" charset="0"/>
              <a:cs typeface="Arial" pitchFamily="34" charset="0"/>
            </a:endParaRPr>
          </a:p>
        </p:txBody>
      </p:sp>
      <p:graphicFrame>
        <p:nvGraphicFramePr>
          <p:cNvPr id="29698" name="3 Marcador de contenido"/>
          <p:cNvGraphicFramePr>
            <a:graphicFrameLocks noGrp="1"/>
          </p:cNvGraphicFramePr>
          <p:nvPr>
            <p:ph idx="1"/>
          </p:nvPr>
        </p:nvGraphicFramePr>
        <p:xfrm>
          <a:off x="406400" y="1549400"/>
          <a:ext cx="8331200" cy="4306888"/>
        </p:xfrm>
        <a:graphic>
          <a:graphicData uri="http://schemas.openxmlformats.org/presentationml/2006/ole">
            <p:oleObj spid="_x0000_s29698" r:id="rId3" imgW="8327858" imgH="4310246" progId="Excel.Char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p:nvPr>
        </p:nvSpPr>
        <p:spPr>
          <a:xfrm>
            <a:off x="1033463" y="265113"/>
            <a:ext cx="7874000" cy="746125"/>
          </a:xfrm>
        </p:spPr>
        <p:txBody>
          <a:bodyPr/>
          <a:lstStyle/>
          <a:p>
            <a:r>
              <a:rPr lang="es-MX" sz="2400" smtClean="0">
                <a:solidFill>
                  <a:schemeClr val="tx2"/>
                </a:solidFill>
                <a:latin typeface="Arial" charset="0"/>
                <a:cs typeface="Arial" charset="0"/>
              </a:rPr>
              <a:t>Percentage of individuals who require in terms of age or health condition</a:t>
            </a:r>
          </a:p>
        </p:txBody>
      </p:sp>
      <p:sp>
        <p:nvSpPr>
          <p:cNvPr id="4" name="3 Marcador de número de diapositiva"/>
          <p:cNvSpPr>
            <a:spLocks noGrp="1"/>
          </p:cNvSpPr>
          <p:nvPr>
            <p:ph type="sldNum" sz="quarter" idx="10"/>
          </p:nvPr>
        </p:nvSpPr>
        <p:spPr/>
        <p:txBody>
          <a:bodyPr/>
          <a:lstStyle/>
          <a:p>
            <a:pPr>
              <a:defRPr/>
            </a:pPr>
            <a:fld id="{AB38676D-5CE8-4A15-8FC5-3C5DB9876FAB}" type="slidenum">
              <a:rPr lang="es-ES" smtClean="0"/>
              <a:pPr>
                <a:defRPr/>
              </a:pPr>
              <a:t>11</a:t>
            </a:fld>
            <a:endParaRPr lang="es-ES" dirty="0"/>
          </a:p>
        </p:txBody>
      </p:sp>
      <p:sp>
        <p:nvSpPr>
          <p:cNvPr id="5" name="2 CuadroTexto"/>
          <p:cNvSpPr txBox="1"/>
          <p:nvPr/>
        </p:nvSpPr>
        <p:spPr>
          <a:xfrm>
            <a:off x="546100" y="1490663"/>
            <a:ext cx="8178800" cy="2098675"/>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s-MX" sz="1400" dirty="0"/>
          </a:p>
        </p:txBody>
      </p:sp>
      <p:graphicFrame>
        <p:nvGraphicFramePr>
          <p:cNvPr id="30724" name="6 Gráfico"/>
          <p:cNvGraphicFramePr>
            <a:graphicFrameLocks/>
          </p:cNvGraphicFramePr>
          <p:nvPr/>
        </p:nvGraphicFramePr>
        <p:xfrm>
          <a:off x="344488" y="1346200"/>
          <a:ext cx="8310562" cy="4581525"/>
        </p:xfrm>
        <a:graphic>
          <a:graphicData uri="http://schemas.openxmlformats.org/presentationml/2006/ole">
            <p:oleObj spid="_x0000_s30724" r:id="rId4" imgW="8309568" imgH="4578493" progId="Excel.Char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fontAlgn="auto">
              <a:spcAft>
                <a:spcPts val="0"/>
              </a:spcAft>
              <a:defRPr/>
            </a:pPr>
            <a:r>
              <a:rPr lang="es-MX" sz="2400" dirty="0" err="1" smtClean="0">
                <a:solidFill>
                  <a:schemeClr val="accent1">
                    <a:lumMod val="50000"/>
                  </a:schemeClr>
                </a:solidFill>
                <a:latin typeface="Arial" pitchFamily="34" charset="0"/>
                <a:cs typeface="Arial" pitchFamily="34" charset="0"/>
              </a:rPr>
              <a:t>Percentage</a:t>
            </a:r>
            <a:r>
              <a:rPr lang="es-MX" sz="2400" dirty="0" smtClean="0">
                <a:solidFill>
                  <a:schemeClr val="accent1">
                    <a:lumMod val="50000"/>
                  </a:schemeClr>
                </a:solidFill>
                <a:latin typeface="Arial" pitchFamily="34" charset="0"/>
                <a:cs typeface="Arial" pitchFamily="34" charset="0"/>
              </a:rPr>
              <a:t> of </a:t>
            </a:r>
            <a:r>
              <a:rPr lang="es-MX" sz="2400" dirty="0" err="1" smtClean="0">
                <a:solidFill>
                  <a:schemeClr val="accent1">
                    <a:lumMod val="50000"/>
                  </a:schemeClr>
                </a:solidFill>
                <a:latin typeface="Arial" pitchFamily="34" charset="0"/>
                <a:cs typeface="Arial" pitchFamily="34" charset="0"/>
              </a:rPr>
              <a:t>household</a:t>
            </a:r>
            <a:r>
              <a:rPr lang="es-MX" sz="2400" dirty="0" smtClean="0">
                <a:solidFill>
                  <a:schemeClr val="accent1">
                    <a:lumMod val="50000"/>
                  </a:schemeClr>
                </a:solidFill>
                <a:latin typeface="Arial" pitchFamily="34" charset="0"/>
                <a:cs typeface="Arial" pitchFamily="34" charset="0"/>
              </a:rPr>
              <a:t> </a:t>
            </a:r>
            <a:r>
              <a:rPr lang="es-MX" sz="2400" dirty="0" err="1" smtClean="0">
                <a:solidFill>
                  <a:schemeClr val="accent1">
                    <a:lumMod val="50000"/>
                  </a:schemeClr>
                </a:solidFill>
                <a:latin typeface="Arial" pitchFamily="34" charset="0"/>
                <a:cs typeface="Arial" pitchFamily="34" charset="0"/>
              </a:rPr>
              <a:t>with</a:t>
            </a:r>
            <a:r>
              <a:rPr lang="es-MX" sz="2400" dirty="0" smtClean="0">
                <a:solidFill>
                  <a:schemeClr val="accent1">
                    <a:lumMod val="50000"/>
                  </a:schemeClr>
                </a:solidFill>
                <a:latin typeface="Arial" pitchFamily="34" charset="0"/>
                <a:cs typeface="Arial" pitchFamily="34" charset="0"/>
              </a:rPr>
              <a:t> </a:t>
            </a:r>
            <a:r>
              <a:rPr lang="es-MX" sz="2400" dirty="0" err="1" smtClean="0">
                <a:solidFill>
                  <a:schemeClr val="accent1">
                    <a:lumMod val="50000"/>
                  </a:schemeClr>
                </a:solidFill>
                <a:latin typeface="Arial" pitchFamily="34" charset="0"/>
                <a:cs typeface="Arial" pitchFamily="34" charset="0"/>
              </a:rPr>
              <a:t>female</a:t>
            </a:r>
            <a:r>
              <a:rPr lang="es-MX" sz="2400" dirty="0" smtClean="0">
                <a:solidFill>
                  <a:schemeClr val="accent1">
                    <a:lumMod val="50000"/>
                  </a:schemeClr>
                </a:solidFill>
                <a:latin typeface="Arial" pitchFamily="34" charset="0"/>
                <a:cs typeface="Arial" pitchFamily="34" charset="0"/>
              </a:rPr>
              <a:t> </a:t>
            </a:r>
            <a:r>
              <a:rPr lang="es-MX" sz="2400" dirty="0" err="1" smtClean="0">
                <a:solidFill>
                  <a:schemeClr val="accent1">
                    <a:lumMod val="50000"/>
                  </a:schemeClr>
                </a:solidFill>
                <a:latin typeface="Arial" pitchFamily="34" charset="0"/>
                <a:cs typeface="Arial" pitchFamily="34" charset="0"/>
              </a:rPr>
              <a:t>or</a:t>
            </a:r>
            <a:r>
              <a:rPr lang="es-MX" sz="2400" dirty="0" smtClean="0">
                <a:solidFill>
                  <a:schemeClr val="accent1">
                    <a:lumMod val="50000"/>
                  </a:schemeClr>
                </a:solidFill>
                <a:latin typeface="Arial" pitchFamily="34" charset="0"/>
                <a:cs typeface="Arial" pitchFamily="34" charset="0"/>
              </a:rPr>
              <a:t> </a:t>
            </a:r>
            <a:r>
              <a:rPr lang="es-MX" sz="2400" dirty="0" err="1" smtClean="0">
                <a:solidFill>
                  <a:schemeClr val="accent1">
                    <a:lumMod val="50000"/>
                  </a:schemeClr>
                </a:solidFill>
                <a:latin typeface="Arial" pitchFamily="34" charset="0"/>
                <a:cs typeface="Arial" pitchFamily="34" charset="0"/>
              </a:rPr>
              <a:t>male</a:t>
            </a:r>
            <a:r>
              <a:rPr lang="es-MX" sz="2400" dirty="0" smtClean="0">
                <a:solidFill>
                  <a:schemeClr val="accent1">
                    <a:lumMod val="50000"/>
                  </a:schemeClr>
                </a:solidFill>
                <a:latin typeface="Arial" pitchFamily="34" charset="0"/>
                <a:cs typeface="Arial" pitchFamily="34" charset="0"/>
              </a:rPr>
              <a:t> </a:t>
            </a:r>
            <a:r>
              <a:rPr lang="es-MX" sz="2400" dirty="0" err="1" smtClean="0">
                <a:solidFill>
                  <a:schemeClr val="accent1">
                    <a:lumMod val="50000"/>
                  </a:schemeClr>
                </a:solidFill>
                <a:latin typeface="Arial" pitchFamily="34" charset="0"/>
                <a:cs typeface="Arial" pitchFamily="34" charset="0"/>
              </a:rPr>
              <a:t>care</a:t>
            </a:r>
            <a:r>
              <a:rPr lang="es-MX" sz="2400" dirty="0" smtClean="0">
                <a:solidFill>
                  <a:schemeClr val="accent1">
                    <a:lumMod val="50000"/>
                  </a:schemeClr>
                </a:solidFill>
                <a:latin typeface="Arial" pitchFamily="34" charset="0"/>
                <a:cs typeface="Arial" pitchFamily="34" charset="0"/>
              </a:rPr>
              <a:t> </a:t>
            </a:r>
            <a:endParaRPr lang="es-MX" sz="2400" dirty="0">
              <a:solidFill>
                <a:schemeClr val="accent1">
                  <a:lumMod val="50000"/>
                </a:schemeClr>
              </a:solidFill>
              <a:latin typeface="Arial" pitchFamily="34" charset="0"/>
              <a:cs typeface="Arial" pitchFamily="34" charset="0"/>
            </a:endParaRPr>
          </a:p>
        </p:txBody>
      </p:sp>
      <p:graphicFrame>
        <p:nvGraphicFramePr>
          <p:cNvPr id="32770" name="3 Marcador de contenido"/>
          <p:cNvGraphicFramePr>
            <a:graphicFrameLocks noGrp="1"/>
          </p:cNvGraphicFramePr>
          <p:nvPr>
            <p:ph idx="1"/>
          </p:nvPr>
        </p:nvGraphicFramePr>
        <p:xfrm>
          <a:off x="344488" y="1577975"/>
          <a:ext cx="8331200" cy="4306888"/>
        </p:xfrm>
        <a:graphic>
          <a:graphicData uri="http://schemas.openxmlformats.org/presentationml/2006/ole">
            <p:oleObj spid="_x0000_s32770" r:id="rId3" imgW="8327858" imgH="4304149" progId="Excel.Char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323528" y="1268760"/>
          <a:ext cx="4283968" cy="5589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7 Gráfico"/>
          <p:cNvGraphicFramePr/>
          <p:nvPr/>
        </p:nvGraphicFramePr>
        <p:xfrm>
          <a:off x="4499992" y="1196752"/>
          <a:ext cx="4427984" cy="5661248"/>
        </p:xfrm>
        <a:graphic>
          <a:graphicData uri="http://schemas.openxmlformats.org/drawingml/2006/chart">
            <c:chart xmlns:c="http://schemas.openxmlformats.org/drawingml/2006/chart" xmlns:r="http://schemas.openxmlformats.org/officeDocument/2006/relationships" r:id="rId4"/>
          </a:graphicData>
        </a:graphic>
      </p:graphicFrame>
      <p:sp>
        <p:nvSpPr>
          <p:cNvPr id="33795" name="3 CuadroTexto"/>
          <p:cNvSpPr txBox="1">
            <a:spLocks noChangeArrowheads="1"/>
          </p:cNvSpPr>
          <p:nvPr/>
        </p:nvSpPr>
        <p:spPr bwMode="auto">
          <a:xfrm>
            <a:off x="869950" y="150813"/>
            <a:ext cx="7488238" cy="830262"/>
          </a:xfrm>
          <a:prstGeom prst="rect">
            <a:avLst/>
          </a:prstGeom>
          <a:noFill/>
          <a:ln w="9525">
            <a:noFill/>
            <a:miter lim="800000"/>
            <a:headEnd/>
            <a:tailEnd/>
          </a:ln>
        </p:spPr>
        <p:txBody>
          <a:bodyPr>
            <a:spAutoFit/>
          </a:bodyPr>
          <a:lstStyle/>
          <a:p>
            <a:pPr algn="ctr"/>
            <a:r>
              <a:rPr lang="es-MX" sz="2400">
                <a:solidFill>
                  <a:schemeClr val="tx2"/>
                </a:solidFill>
                <a:cs typeface="Arial" charset="0"/>
              </a:rPr>
              <a:t>Provision of remunerated and non-remunerated labor, by gender and age group</a:t>
            </a:r>
          </a:p>
        </p:txBody>
      </p:sp>
      <p:sp>
        <p:nvSpPr>
          <p:cNvPr id="33796" name="1 CuadroTexto"/>
          <p:cNvSpPr txBox="1">
            <a:spLocks noChangeArrowheads="1"/>
          </p:cNvSpPr>
          <p:nvPr/>
        </p:nvSpPr>
        <p:spPr bwMode="auto">
          <a:xfrm>
            <a:off x="971550" y="6524625"/>
            <a:ext cx="2087563" cy="144463"/>
          </a:xfrm>
          <a:prstGeom prst="rect">
            <a:avLst/>
          </a:prstGeom>
          <a:noFill/>
          <a:ln w="9525">
            <a:noFill/>
            <a:miter lim="800000"/>
            <a:headEnd/>
            <a:tailEnd/>
          </a:ln>
        </p:spPr>
        <p:txBody>
          <a:bodyPr anchor="ctr"/>
          <a:lstStyle/>
          <a:p>
            <a:r>
              <a:rPr lang="es-MX" sz="1100" b="1">
                <a:latin typeface="Calibri" pitchFamily="34" charset="0"/>
              </a:rPr>
              <a:t>          Average weekly hours </a:t>
            </a:r>
          </a:p>
        </p:txBody>
      </p:sp>
      <p:sp>
        <p:nvSpPr>
          <p:cNvPr id="33797" name="1 CuadroTexto"/>
          <p:cNvSpPr txBox="1">
            <a:spLocks noChangeArrowheads="1"/>
          </p:cNvSpPr>
          <p:nvPr/>
        </p:nvSpPr>
        <p:spPr bwMode="auto">
          <a:xfrm>
            <a:off x="6053138" y="6502400"/>
            <a:ext cx="1471612" cy="166688"/>
          </a:xfrm>
          <a:prstGeom prst="rect">
            <a:avLst/>
          </a:prstGeom>
          <a:noFill/>
          <a:ln w="9525">
            <a:noFill/>
            <a:miter lim="800000"/>
            <a:headEnd/>
            <a:tailEnd/>
          </a:ln>
        </p:spPr>
        <p:txBody>
          <a:bodyPr anchor="ctr"/>
          <a:lstStyle/>
          <a:p>
            <a:r>
              <a:rPr lang="es-MX" sz="1100" b="1">
                <a:latin typeface="Calibri" pitchFamily="34" charset="0"/>
              </a:rPr>
              <a:t>Average weekly hours </a:t>
            </a:r>
          </a:p>
        </p:txBody>
      </p:sp>
      <p:sp>
        <p:nvSpPr>
          <p:cNvPr id="33798" name="1 CuadroTexto"/>
          <p:cNvSpPr txBox="1">
            <a:spLocks noChangeArrowheads="1"/>
          </p:cNvSpPr>
          <p:nvPr/>
        </p:nvSpPr>
        <p:spPr bwMode="auto">
          <a:xfrm>
            <a:off x="0" y="1995488"/>
            <a:ext cx="1135063" cy="317500"/>
          </a:xfrm>
          <a:prstGeom prst="rect">
            <a:avLst/>
          </a:prstGeom>
          <a:noFill/>
          <a:ln w="9525">
            <a:noFill/>
            <a:miter lim="800000"/>
            <a:headEnd/>
            <a:tailEnd/>
          </a:ln>
        </p:spPr>
        <p:txBody>
          <a:bodyPr anchor="ctr"/>
          <a:lstStyle/>
          <a:p>
            <a:r>
              <a:rPr lang="es-MX" sz="1000" b="1">
                <a:latin typeface="Calibri" pitchFamily="34" charset="0"/>
              </a:rPr>
              <a:t>          Age Group </a:t>
            </a:r>
          </a:p>
        </p:txBody>
      </p:sp>
      <p:sp>
        <p:nvSpPr>
          <p:cNvPr id="33799" name="1 CuadroTexto"/>
          <p:cNvSpPr txBox="1">
            <a:spLocks noChangeArrowheads="1"/>
          </p:cNvSpPr>
          <p:nvPr/>
        </p:nvSpPr>
        <p:spPr bwMode="auto">
          <a:xfrm>
            <a:off x="4360863" y="2014538"/>
            <a:ext cx="1135062" cy="319087"/>
          </a:xfrm>
          <a:prstGeom prst="rect">
            <a:avLst/>
          </a:prstGeom>
          <a:noFill/>
          <a:ln w="9525">
            <a:noFill/>
            <a:miter lim="800000"/>
            <a:headEnd/>
            <a:tailEnd/>
          </a:ln>
        </p:spPr>
        <p:txBody>
          <a:bodyPr anchor="ctr"/>
          <a:lstStyle/>
          <a:p>
            <a:r>
              <a:rPr lang="es-MX" sz="1000" b="1">
                <a:latin typeface="Calibri" pitchFamily="34" charset="0"/>
              </a:rPr>
              <a:t>Age Group </a:t>
            </a:r>
          </a:p>
        </p:txBody>
      </p:sp>
      <p:sp>
        <p:nvSpPr>
          <p:cNvPr id="33800" name="8 CuadroTexto"/>
          <p:cNvSpPr txBox="1">
            <a:spLocks noChangeArrowheads="1"/>
          </p:cNvSpPr>
          <p:nvPr/>
        </p:nvSpPr>
        <p:spPr bwMode="auto">
          <a:xfrm>
            <a:off x="4500563" y="2420938"/>
            <a:ext cx="576262" cy="400050"/>
          </a:xfrm>
          <a:prstGeom prst="rect">
            <a:avLst/>
          </a:prstGeom>
          <a:solidFill>
            <a:schemeClr val="bg1"/>
          </a:solidFill>
          <a:ln w="9525">
            <a:noFill/>
            <a:miter lim="800000"/>
            <a:headEnd/>
            <a:tailEnd/>
          </a:ln>
        </p:spPr>
        <p:txBody>
          <a:bodyPr>
            <a:spAutoFit/>
          </a:bodyPr>
          <a:lstStyle/>
          <a:p>
            <a:pPr algn="r"/>
            <a:r>
              <a:rPr lang="es-MX" sz="1000">
                <a:latin typeface="Calibri" pitchFamily="34" charset="0"/>
              </a:rPr>
              <a:t>60 and more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288" y="193675"/>
            <a:ext cx="8148637" cy="460375"/>
          </a:xfrm>
          <a:prstGeom prst="rect">
            <a:avLst/>
          </a:prstGeom>
          <a:noFill/>
        </p:spPr>
        <p:txBody>
          <a:bodyPr>
            <a:spAutoFit/>
          </a:bodyPr>
          <a:lstStyle/>
          <a:p>
            <a:pPr algn="ctr" fontAlgn="auto">
              <a:spcAft>
                <a:spcPts val="0"/>
              </a:spcAft>
              <a:defRPr/>
            </a:pPr>
            <a:r>
              <a:rPr lang="es-MX" sz="2400" dirty="0" err="1">
                <a:solidFill>
                  <a:schemeClr val="accent1">
                    <a:lumMod val="50000"/>
                  </a:schemeClr>
                </a:solidFill>
                <a:latin typeface="Arial" pitchFamily="34" charset="0"/>
                <a:cs typeface="Arial" pitchFamily="34" charset="0"/>
              </a:rPr>
              <a:t>Provision</a:t>
            </a:r>
            <a:r>
              <a:rPr lang="es-MX" sz="2400" dirty="0">
                <a:solidFill>
                  <a:schemeClr val="accent1">
                    <a:lumMod val="50000"/>
                  </a:schemeClr>
                </a:solidFill>
                <a:latin typeface="Arial" pitchFamily="34" charset="0"/>
                <a:cs typeface="Arial" pitchFamily="34" charset="0"/>
              </a:rPr>
              <a:t> of </a:t>
            </a:r>
            <a:r>
              <a:rPr lang="es-MX" sz="2400" dirty="0" err="1">
                <a:solidFill>
                  <a:schemeClr val="accent1">
                    <a:lumMod val="50000"/>
                  </a:schemeClr>
                </a:solidFill>
                <a:latin typeface="Arial" pitchFamily="34" charset="0"/>
                <a:cs typeface="Arial" pitchFamily="34" charset="0"/>
              </a:rPr>
              <a:t>remunerated</a:t>
            </a:r>
            <a:r>
              <a:rPr lang="es-MX" sz="2400" dirty="0">
                <a:solidFill>
                  <a:schemeClr val="accent1">
                    <a:lumMod val="50000"/>
                  </a:schemeClr>
                </a:solidFill>
                <a:latin typeface="Arial" pitchFamily="34" charset="0"/>
                <a:cs typeface="Arial" pitchFamily="34" charset="0"/>
              </a:rPr>
              <a:t> and non-</a:t>
            </a:r>
            <a:r>
              <a:rPr lang="es-MX" sz="2400" dirty="0" err="1">
                <a:solidFill>
                  <a:schemeClr val="accent1">
                    <a:lumMod val="50000"/>
                  </a:schemeClr>
                </a:solidFill>
                <a:latin typeface="Arial" pitchFamily="34" charset="0"/>
                <a:cs typeface="Arial" pitchFamily="34" charset="0"/>
              </a:rPr>
              <a:t>remunerated</a:t>
            </a:r>
            <a:r>
              <a:rPr lang="es-MX" sz="2400" dirty="0">
                <a:solidFill>
                  <a:schemeClr val="accent1">
                    <a:lumMod val="50000"/>
                  </a:schemeClr>
                </a:solidFill>
                <a:latin typeface="Arial" pitchFamily="34" charset="0"/>
                <a:cs typeface="Arial" pitchFamily="34" charset="0"/>
              </a:rPr>
              <a:t> labor</a:t>
            </a:r>
            <a:endParaRPr lang="es-MX" sz="2400" dirty="0">
              <a:solidFill>
                <a:schemeClr val="accent1">
                  <a:lumMod val="50000"/>
                </a:schemeClr>
              </a:solidFill>
              <a:latin typeface="Arial" pitchFamily="34" charset="0"/>
              <a:cs typeface="Arial" pitchFamily="34" charset="0"/>
            </a:endParaRPr>
          </a:p>
        </p:txBody>
      </p:sp>
      <p:graphicFrame>
        <p:nvGraphicFramePr>
          <p:cNvPr id="19" name="5 Gráfico"/>
          <p:cNvGraphicFramePr>
            <a:graphicFrameLocks/>
          </p:cNvGraphicFramePr>
          <p:nvPr/>
        </p:nvGraphicFramePr>
        <p:xfrm>
          <a:off x="755576" y="980728"/>
          <a:ext cx="7848872"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52525" y="242888"/>
            <a:ext cx="7777163" cy="831850"/>
          </a:xfrm>
          <a:prstGeom prst="rect">
            <a:avLst/>
          </a:prstGeom>
          <a:noFill/>
        </p:spPr>
        <p:txBody>
          <a:bodyPr>
            <a:spAutoFit/>
          </a:bodyPr>
          <a:lstStyle/>
          <a:p>
            <a:pPr algn="ctr" fontAlgn="auto">
              <a:spcBef>
                <a:spcPts val="0"/>
              </a:spcBef>
              <a:spcAft>
                <a:spcPts val="0"/>
              </a:spcAft>
              <a:defRPr/>
            </a:pPr>
            <a:r>
              <a:rPr lang="es-MX" sz="2400" dirty="0" err="1">
                <a:solidFill>
                  <a:schemeClr val="tx2">
                    <a:lumMod val="50000"/>
                  </a:schemeClr>
                </a:solidFill>
                <a:latin typeface="Arial" pitchFamily="34" charset="0"/>
                <a:cs typeface="Arial" pitchFamily="34" charset="0"/>
              </a:rPr>
              <a:t>Provision</a:t>
            </a:r>
            <a:r>
              <a:rPr lang="es-MX" sz="2400" dirty="0">
                <a:solidFill>
                  <a:schemeClr val="tx2">
                    <a:lumMod val="50000"/>
                  </a:schemeClr>
                </a:solidFill>
                <a:latin typeface="Arial" pitchFamily="34" charset="0"/>
                <a:cs typeface="Arial" pitchFamily="34" charset="0"/>
              </a:rPr>
              <a:t> of non-</a:t>
            </a:r>
            <a:r>
              <a:rPr lang="es-MX" sz="2400" dirty="0" err="1">
                <a:solidFill>
                  <a:schemeClr val="tx2">
                    <a:lumMod val="50000"/>
                  </a:schemeClr>
                </a:solidFill>
                <a:latin typeface="Arial" pitchFamily="34" charset="0"/>
                <a:cs typeface="Arial" pitchFamily="34" charset="0"/>
              </a:rPr>
              <a:t>remunerated</a:t>
            </a:r>
            <a:r>
              <a:rPr lang="es-MX" sz="2400" dirty="0">
                <a:solidFill>
                  <a:schemeClr val="tx2">
                    <a:lumMod val="50000"/>
                  </a:schemeClr>
                </a:solidFill>
                <a:latin typeface="Arial" pitchFamily="34" charset="0"/>
                <a:cs typeface="Arial" pitchFamily="34" charset="0"/>
              </a:rPr>
              <a:t> labor, </a:t>
            </a:r>
            <a:r>
              <a:rPr lang="es-MX" sz="2400" dirty="0" err="1">
                <a:solidFill>
                  <a:schemeClr val="tx2">
                    <a:lumMod val="50000"/>
                  </a:schemeClr>
                </a:solidFill>
                <a:latin typeface="Arial" pitchFamily="34" charset="0"/>
                <a:cs typeface="Arial" pitchFamily="34" charset="0"/>
              </a:rPr>
              <a:t>by</a:t>
            </a:r>
            <a:r>
              <a:rPr lang="es-MX" sz="2400" dirty="0">
                <a:solidFill>
                  <a:schemeClr val="tx2">
                    <a:lumMod val="50000"/>
                  </a:schemeClr>
                </a:solidFill>
                <a:latin typeface="Arial" pitchFamily="34" charset="0"/>
                <a:cs typeface="Arial" pitchFamily="34" charset="0"/>
              </a:rPr>
              <a:t> </a:t>
            </a:r>
            <a:r>
              <a:rPr lang="es-MX" sz="2400" dirty="0" err="1">
                <a:solidFill>
                  <a:schemeClr val="tx2">
                    <a:lumMod val="50000"/>
                  </a:schemeClr>
                </a:solidFill>
                <a:latin typeface="Arial" pitchFamily="34" charset="0"/>
                <a:cs typeface="Arial" pitchFamily="34" charset="0"/>
              </a:rPr>
              <a:t>type</a:t>
            </a:r>
            <a:r>
              <a:rPr lang="es-MX" sz="2400" dirty="0">
                <a:solidFill>
                  <a:schemeClr val="tx2">
                    <a:lumMod val="50000"/>
                  </a:schemeClr>
                </a:solidFill>
                <a:latin typeface="Arial" pitchFamily="34" charset="0"/>
                <a:cs typeface="Arial" pitchFamily="34" charset="0"/>
              </a:rPr>
              <a:t> of </a:t>
            </a:r>
            <a:r>
              <a:rPr lang="es-MX" sz="2400" dirty="0" err="1">
                <a:solidFill>
                  <a:schemeClr val="tx2">
                    <a:lumMod val="50000"/>
                  </a:schemeClr>
                </a:solidFill>
                <a:latin typeface="Arial" pitchFamily="34" charset="0"/>
                <a:cs typeface="Arial" pitchFamily="34" charset="0"/>
              </a:rPr>
              <a:t>activity</a:t>
            </a:r>
            <a:r>
              <a:rPr lang="es-MX" sz="2400" dirty="0">
                <a:solidFill>
                  <a:schemeClr val="tx2">
                    <a:lumMod val="50000"/>
                  </a:schemeClr>
                </a:solidFill>
                <a:latin typeface="Arial" pitchFamily="34" charset="0"/>
                <a:cs typeface="Arial" pitchFamily="34" charset="0"/>
              </a:rPr>
              <a:t> and sex </a:t>
            </a:r>
            <a:endParaRPr lang="es-MX" sz="2400" dirty="0">
              <a:solidFill>
                <a:schemeClr val="tx2">
                  <a:lumMod val="50000"/>
                </a:schemeClr>
              </a:solidFill>
              <a:latin typeface="Arial" pitchFamily="34" charset="0"/>
              <a:cs typeface="Arial" pitchFamily="34" charset="0"/>
            </a:endParaRPr>
          </a:p>
        </p:txBody>
      </p:sp>
      <p:graphicFrame>
        <p:nvGraphicFramePr>
          <p:cNvPr id="6" name="1 Gráfico"/>
          <p:cNvGraphicFramePr>
            <a:graphicFrameLocks/>
          </p:cNvGraphicFramePr>
          <p:nvPr/>
        </p:nvGraphicFramePr>
        <p:xfrm>
          <a:off x="611560" y="1484784"/>
          <a:ext cx="7704856" cy="4267928"/>
        </p:xfrm>
        <a:graphic>
          <a:graphicData uri="http://schemas.openxmlformats.org/drawingml/2006/chart">
            <c:chart xmlns:c="http://schemas.openxmlformats.org/drawingml/2006/chart" xmlns:r="http://schemas.openxmlformats.org/officeDocument/2006/relationships" r:id="rId3"/>
          </a:graphicData>
        </a:graphic>
      </p:graphicFrame>
      <p:sp>
        <p:nvSpPr>
          <p:cNvPr id="37891" name="1 CuadroTexto"/>
          <p:cNvSpPr txBox="1">
            <a:spLocks noChangeArrowheads="1"/>
          </p:cNvSpPr>
          <p:nvPr/>
        </p:nvSpPr>
        <p:spPr bwMode="auto">
          <a:xfrm>
            <a:off x="2339975" y="1484313"/>
            <a:ext cx="3095625" cy="236537"/>
          </a:xfrm>
          <a:prstGeom prst="rect">
            <a:avLst/>
          </a:prstGeom>
          <a:noFill/>
          <a:ln w="9525">
            <a:noFill/>
            <a:miter lim="800000"/>
            <a:headEnd/>
            <a:tailEnd/>
          </a:ln>
        </p:spPr>
        <p:txBody>
          <a:bodyPr anchor="ctr"/>
          <a:lstStyle/>
          <a:p>
            <a:r>
              <a:rPr lang="es-MX" sz="1400" b="1">
                <a:cs typeface="Arial" charset="0"/>
              </a:rPr>
              <a:t>Average weekly hours</a:t>
            </a:r>
            <a:r>
              <a:rPr lang="es-MX" sz="1100" b="1">
                <a:latin typeface="Calibri"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p:nvPr/>
        </p:nvGraphicFramePr>
        <p:xfrm>
          <a:off x="251520" y="1352550"/>
          <a:ext cx="8424936" cy="4856226"/>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1143000" y="239713"/>
            <a:ext cx="7532688" cy="461962"/>
          </a:xfrm>
          <a:prstGeom prst="rect">
            <a:avLst/>
          </a:prstGeom>
          <a:noFill/>
        </p:spPr>
        <p:txBody>
          <a:bodyPr>
            <a:spAutoFit/>
          </a:bodyPr>
          <a:lstStyle/>
          <a:p>
            <a:pPr algn="ctr" fontAlgn="auto">
              <a:spcBef>
                <a:spcPts val="0"/>
              </a:spcBef>
              <a:spcAft>
                <a:spcPts val="0"/>
              </a:spcAft>
              <a:defRPr/>
            </a:pPr>
            <a:r>
              <a:rPr lang="es-MX" sz="2400" dirty="0" err="1">
                <a:solidFill>
                  <a:schemeClr val="accent1">
                    <a:lumMod val="50000"/>
                  </a:schemeClr>
                </a:solidFill>
                <a:latin typeface="Arial" pitchFamily="34" charset="0"/>
                <a:cs typeface="Arial" pitchFamily="34" charset="0"/>
              </a:rPr>
              <a:t>Provision</a:t>
            </a:r>
            <a:r>
              <a:rPr lang="es-MX" sz="2400" dirty="0">
                <a:solidFill>
                  <a:schemeClr val="accent1">
                    <a:lumMod val="50000"/>
                  </a:schemeClr>
                </a:solidFill>
                <a:latin typeface="Arial" pitchFamily="34" charset="0"/>
                <a:cs typeface="Arial" pitchFamily="34" charset="0"/>
              </a:rPr>
              <a:t> of </a:t>
            </a:r>
            <a:r>
              <a:rPr lang="es-MX" sz="2400" dirty="0" err="1">
                <a:solidFill>
                  <a:schemeClr val="accent1">
                    <a:lumMod val="50000"/>
                  </a:schemeClr>
                </a:solidFill>
                <a:latin typeface="Arial" pitchFamily="34" charset="0"/>
                <a:cs typeface="Arial" pitchFamily="34" charset="0"/>
              </a:rPr>
              <a:t>domestic</a:t>
            </a:r>
            <a:r>
              <a:rPr lang="es-MX" sz="2400" dirty="0">
                <a:solidFill>
                  <a:schemeClr val="accent1">
                    <a:lumMod val="50000"/>
                  </a:schemeClr>
                </a:solidFill>
                <a:latin typeface="Arial" pitchFamily="34" charset="0"/>
                <a:cs typeface="Arial" pitchFamily="34" charset="0"/>
              </a:rPr>
              <a:t> </a:t>
            </a:r>
            <a:r>
              <a:rPr lang="es-MX" sz="2400" dirty="0" err="1">
                <a:solidFill>
                  <a:schemeClr val="accent1">
                    <a:lumMod val="50000"/>
                  </a:schemeClr>
                </a:solidFill>
                <a:latin typeface="Arial" pitchFamily="34" charset="0"/>
                <a:cs typeface="Arial" pitchFamily="34" charset="0"/>
              </a:rPr>
              <a:t>work</a:t>
            </a:r>
            <a:r>
              <a:rPr lang="es-MX" sz="2400" dirty="0">
                <a:solidFill>
                  <a:schemeClr val="accent1">
                    <a:lumMod val="50000"/>
                  </a:schemeClr>
                </a:solidFill>
                <a:latin typeface="Arial" pitchFamily="34" charset="0"/>
                <a:cs typeface="Arial" pitchFamily="34" charset="0"/>
              </a:rPr>
              <a:t>, </a:t>
            </a:r>
            <a:r>
              <a:rPr lang="es-MX" sz="2400" dirty="0" err="1">
                <a:solidFill>
                  <a:schemeClr val="accent1">
                    <a:lumMod val="50000"/>
                  </a:schemeClr>
                </a:solidFill>
                <a:latin typeface="Arial" pitchFamily="34" charset="0"/>
                <a:cs typeface="Arial" pitchFamily="34" charset="0"/>
              </a:rPr>
              <a:t>by</a:t>
            </a:r>
            <a:r>
              <a:rPr lang="es-MX" sz="2400" dirty="0">
                <a:solidFill>
                  <a:schemeClr val="accent1">
                    <a:lumMod val="50000"/>
                  </a:schemeClr>
                </a:solidFill>
                <a:latin typeface="Arial" pitchFamily="34" charset="0"/>
                <a:cs typeface="Arial" pitchFamily="34" charset="0"/>
              </a:rPr>
              <a:t> </a:t>
            </a:r>
            <a:r>
              <a:rPr lang="es-MX" sz="2400" dirty="0" err="1">
                <a:solidFill>
                  <a:schemeClr val="accent1">
                    <a:lumMod val="50000"/>
                  </a:schemeClr>
                </a:solidFill>
                <a:latin typeface="Arial" pitchFamily="34" charset="0"/>
                <a:cs typeface="Arial" pitchFamily="34" charset="0"/>
              </a:rPr>
              <a:t>gender</a:t>
            </a:r>
            <a:r>
              <a:rPr lang="es-MX" sz="2400" dirty="0">
                <a:solidFill>
                  <a:schemeClr val="accent1">
                    <a:lumMod val="50000"/>
                  </a:schemeClr>
                </a:solidFill>
                <a:latin typeface="Arial" pitchFamily="34" charset="0"/>
                <a:cs typeface="Arial" pitchFamily="34" charset="0"/>
              </a:rPr>
              <a:t> and </a:t>
            </a:r>
            <a:r>
              <a:rPr lang="es-MX" sz="2400" dirty="0" err="1">
                <a:solidFill>
                  <a:schemeClr val="accent1">
                    <a:lumMod val="50000"/>
                  </a:schemeClr>
                </a:solidFill>
                <a:latin typeface="Arial" pitchFamily="34" charset="0"/>
                <a:cs typeface="Arial" pitchFamily="34" charset="0"/>
              </a:rPr>
              <a:t>age</a:t>
            </a:r>
            <a:r>
              <a:rPr lang="es-MX" sz="2400" dirty="0">
                <a:solidFill>
                  <a:schemeClr val="accent1">
                    <a:lumMod val="50000"/>
                  </a:schemeClr>
                </a:solidFill>
                <a:latin typeface="Arial" pitchFamily="34" charset="0"/>
                <a:cs typeface="Arial" pitchFamily="34" charset="0"/>
              </a:rPr>
              <a:t> </a:t>
            </a:r>
            <a:r>
              <a:rPr lang="es-MX" sz="2400" dirty="0" err="1">
                <a:solidFill>
                  <a:schemeClr val="accent1">
                    <a:lumMod val="50000"/>
                  </a:schemeClr>
                </a:solidFill>
                <a:latin typeface="Arial" pitchFamily="34" charset="0"/>
                <a:cs typeface="Arial" pitchFamily="34" charset="0"/>
              </a:rPr>
              <a:t>group</a:t>
            </a:r>
            <a:endParaRPr lang="es-MX" sz="2400" dirty="0">
              <a:solidFill>
                <a:schemeClr val="accent1">
                  <a:lumMod val="50000"/>
                </a:schemeClr>
              </a:solidFill>
              <a:latin typeface="Arial" pitchFamily="34" charset="0"/>
              <a:cs typeface="Arial" pitchFamily="34" charset="0"/>
            </a:endParaRPr>
          </a:p>
        </p:txBody>
      </p:sp>
      <p:sp>
        <p:nvSpPr>
          <p:cNvPr id="39939" name="1 CuadroTexto"/>
          <p:cNvSpPr txBox="1">
            <a:spLocks noChangeArrowheads="1"/>
          </p:cNvSpPr>
          <p:nvPr/>
        </p:nvSpPr>
        <p:spPr bwMode="auto">
          <a:xfrm>
            <a:off x="2124075" y="6021388"/>
            <a:ext cx="2160588" cy="269875"/>
          </a:xfrm>
          <a:prstGeom prst="rect">
            <a:avLst/>
          </a:prstGeom>
          <a:noFill/>
          <a:ln w="9525">
            <a:noFill/>
            <a:miter lim="800000"/>
            <a:headEnd/>
            <a:tailEnd/>
          </a:ln>
        </p:spPr>
        <p:txBody>
          <a:bodyPr anchor="ctr"/>
          <a:lstStyle/>
          <a:p>
            <a:r>
              <a:rPr lang="es-MX" sz="1100" b="1">
                <a:latin typeface="Calibri" pitchFamily="34" charset="0"/>
              </a:rPr>
              <a:t>        Average weekly hours </a:t>
            </a:r>
          </a:p>
        </p:txBody>
      </p:sp>
      <p:sp>
        <p:nvSpPr>
          <p:cNvPr id="39940" name="1 CuadroTexto"/>
          <p:cNvSpPr txBox="1">
            <a:spLocks noChangeArrowheads="1"/>
          </p:cNvSpPr>
          <p:nvPr/>
        </p:nvSpPr>
        <p:spPr bwMode="auto">
          <a:xfrm>
            <a:off x="120650" y="1808163"/>
            <a:ext cx="1135063" cy="317500"/>
          </a:xfrm>
          <a:prstGeom prst="rect">
            <a:avLst/>
          </a:prstGeom>
          <a:noFill/>
          <a:ln w="9525">
            <a:noFill/>
            <a:miter lim="800000"/>
            <a:headEnd/>
            <a:tailEnd/>
          </a:ln>
        </p:spPr>
        <p:txBody>
          <a:bodyPr anchor="ctr"/>
          <a:lstStyle/>
          <a:p>
            <a:r>
              <a:rPr lang="es-MX" sz="1000">
                <a:latin typeface="Calibri" pitchFamily="34" charset="0"/>
              </a:rPr>
              <a:t> Age Group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96950" y="238125"/>
            <a:ext cx="7862888" cy="830263"/>
          </a:xfrm>
          <a:prstGeom prst="rect">
            <a:avLst/>
          </a:prstGeom>
          <a:noFill/>
        </p:spPr>
        <p:txBody>
          <a:bodyPr>
            <a:spAutoFit/>
          </a:bodyPr>
          <a:lstStyle/>
          <a:p>
            <a:pPr algn="ctr" fontAlgn="auto">
              <a:spcBef>
                <a:spcPts val="0"/>
              </a:spcBef>
              <a:spcAft>
                <a:spcPts val="0"/>
              </a:spcAft>
              <a:defRPr/>
            </a:pPr>
            <a:r>
              <a:rPr lang="es-MX" sz="2400" dirty="0" err="1">
                <a:solidFill>
                  <a:schemeClr val="accent1">
                    <a:lumMod val="50000"/>
                  </a:schemeClr>
                </a:solidFill>
                <a:latin typeface="Arial" pitchFamily="34" charset="0"/>
                <a:cs typeface="Arial" pitchFamily="34" charset="0"/>
              </a:rPr>
              <a:t>Provision</a:t>
            </a:r>
            <a:r>
              <a:rPr lang="es-MX" sz="2400" dirty="0">
                <a:solidFill>
                  <a:schemeClr val="accent1">
                    <a:lumMod val="50000"/>
                  </a:schemeClr>
                </a:solidFill>
                <a:latin typeface="Arial" pitchFamily="34" charset="0"/>
                <a:cs typeface="Arial" pitchFamily="34" charset="0"/>
              </a:rPr>
              <a:t> of </a:t>
            </a:r>
            <a:r>
              <a:rPr lang="es-MX" sz="2400" dirty="0" err="1">
                <a:solidFill>
                  <a:schemeClr val="accent1">
                    <a:lumMod val="50000"/>
                  </a:schemeClr>
                </a:solidFill>
                <a:latin typeface="Arial" pitchFamily="34" charset="0"/>
                <a:cs typeface="Arial" pitchFamily="34" charset="0"/>
              </a:rPr>
              <a:t>care</a:t>
            </a:r>
            <a:r>
              <a:rPr lang="es-MX" sz="2400" dirty="0">
                <a:solidFill>
                  <a:schemeClr val="accent1">
                    <a:lumMod val="50000"/>
                  </a:schemeClr>
                </a:solidFill>
                <a:latin typeface="Arial" pitchFamily="34" charset="0"/>
                <a:cs typeface="Arial" pitchFamily="34" charset="0"/>
              </a:rPr>
              <a:t> and </a:t>
            </a:r>
            <a:r>
              <a:rPr lang="es-MX" sz="2400" dirty="0" err="1">
                <a:solidFill>
                  <a:schemeClr val="accent1">
                    <a:lumMod val="50000"/>
                  </a:schemeClr>
                </a:solidFill>
                <a:latin typeface="Arial" pitchFamily="34" charset="0"/>
                <a:cs typeface="Arial" pitchFamily="34" charset="0"/>
              </a:rPr>
              <a:t>support</a:t>
            </a:r>
            <a:r>
              <a:rPr lang="es-MX" sz="2400" dirty="0">
                <a:solidFill>
                  <a:schemeClr val="accent1">
                    <a:lumMod val="50000"/>
                  </a:schemeClr>
                </a:solidFill>
                <a:latin typeface="Arial" pitchFamily="34" charset="0"/>
                <a:cs typeface="Arial" pitchFamily="34" charset="0"/>
              </a:rPr>
              <a:t> </a:t>
            </a:r>
            <a:r>
              <a:rPr lang="es-MX" sz="2400" dirty="0" err="1">
                <a:solidFill>
                  <a:schemeClr val="accent1">
                    <a:lumMod val="50000"/>
                  </a:schemeClr>
                </a:solidFill>
                <a:latin typeface="Arial" pitchFamily="34" charset="0"/>
                <a:cs typeface="Arial" pitchFamily="34" charset="0"/>
              </a:rPr>
              <a:t>to</a:t>
            </a:r>
            <a:r>
              <a:rPr lang="es-MX" sz="2400" dirty="0">
                <a:solidFill>
                  <a:schemeClr val="accent1">
                    <a:lumMod val="50000"/>
                  </a:schemeClr>
                </a:solidFill>
                <a:latin typeface="Arial" pitchFamily="34" charset="0"/>
                <a:cs typeface="Arial" pitchFamily="34" charset="0"/>
              </a:rPr>
              <a:t> </a:t>
            </a:r>
            <a:r>
              <a:rPr lang="es-MX" sz="2400" dirty="0" err="1">
                <a:solidFill>
                  <a:schemeClr val="accent1">
                    <a:lumMod val="50000"/>
                  </a:schemeClr>
                </a:solidFill>
                <a:latin typeface="Arial" pitchFamily="34" charset="0"/>
                <a:cs typeface="Arial" pitchFamily="34" charset="0"/>
              </a:rPr>
              <a:t>members</a:t>
            </a:r>
            <a:r>
              <a:rPr lang="es-MX" sz="2400" dirty="0">
                <a:solidFill>
                  <a:schemeClr val="accent1">
                    <a:lumMod val="50000"/>
                  </a:schemeClr>
                </a:solidFill>
                <a:latin typeface="Arial" pitchFamily="34" charset="0"/>
                <a:cs typeface="Arial" pitchFamily="34" charset="0"/>
              </a:rPr>
              <a:t> of </a:t>
            </a:r>
            <a:r>
              <a:rPr lang="es-MX" sz="2400" dirty="0" err="1">
                <a:solidFill>
                  <a:schemeClr val="accent1">
                    <a:lumMod val="50000"/>
                  </a:schemeClr>
                </a:solidFill>
                <a:latin typeface="Arial" pitchFamily="34" charset="0"/>
                <a:cs typeface="Arial" pitchFamily="34" charset="0"/>
              </a:rPr>
              <a:t>the</a:t>
            </a:r>
            <a:r>
              <a:rPr lang="es-MX" sz="2400" dirty="0">
                <a:solidFill>
                  <a:schemeClr val="accent1">
                    <a:lumMod val="50000"/>
                  </a:schemeClr>
                </a:solidFill>
                <a:latin typeface="Arial" pitchFamily="34" charset="0"/>
                <a:cs typeface="Arial" pitchFamily="34" charset="0"/>
              </a:rPr>
              <a:t> </a:t>
            </a:r>
            <a:r>
              <a:rPr lang="es-MX" sz="2400" dirty="0" err="1">
                <a:solidFill>
                  <a:schemeClr val="accent1">
                    <a:lumMod val="50000"/>
                  </a:schemeClr>
                </a:solidFill>
                <a:latin typeface="Arial" pitchFamily="34" charset="0"/>
                <a:cs typeface="Arial" pitchFamily="34" charset="0"/>
              </a:rPr>
              <a:t>household</a:t>
            </a:r>
            <a:r>
              <a:rPr lang="es-MX" sz="2400" dirty="0">
                <a:solidFill>
                  <a:schemeClr val="accent1">
                    <a:lumMod val="50000"/>
                  </a:schemeClr>
                </a:solidFill>
                <a:latin typeface="Arial" pitchFamily="34" charset="0"/>
                <a:cs typeface="Arial" pitchFamily="34" charset="0"/>
              </a:rPr>
              <a:t>, </a:t>
            </a:r>
            <a:r>
              <a:rPr lang="es-MX" sz="2400" dirty="0" err="1">
                <a:solidFill>
                  <a:schemeClr val="accent1">
                    <a:lumMod val="50000"/>
                  </a:schemeClr>
                </a:solidFill>
                <a:latin typeface="Arial" pitchFamily="34" charset="0"/>
                <a:cs typeface="Arial" pitchFamily="34" charset="0"/>
              </a:rPr>
              <a:t>by</a:t>
            </a:r>
            <a:r>
              <a:rPr lang="es-MX" sz="2400" dirty="0">
                <a:solidFill>
                  <a:schemeClr val="accent1">
                    <a:lumMod val="50000"/>
                  </a:schemeClr>
                </a:solidFill>
                <a:latin typeface="Arial" pitchFamily="34" charset="0"/>
                <a:cs typeface="Arial" pitchFamily="34" charset="0"/>
              </a:rPr>
              <a:t> sex and </a:t>
            </a:r>
            <a:r>
              <a:rPr lang="es-MX" sz="2400" dirty="0" err="1">
                <a:solidFill>
                  <a:schemeClr val="accent1">
                    <a:lumMod val="50000"/>
                  </a:schemeClr>
                </a:solidFill>
                <a:latin typeface="Arial" pitchFamily="34" charset="0"/>
                <a:cs typeface="Arial" pitchFamily="34" charset="0"/>
              </a:rPr>
              <a:t>age</a:t>
            </a:r>
            <a:r>
              <a:rPr lang="es-MX" sz="2400" dirty="0">
                <a:solidFill>
                  <a:schemeClr val="accent1">
                    <a:lumMod val="50000"/>
                  </a:schemeClr>
                </a:solidFill>
                <a:latin typeface="Arial" pitchFamily="34" charset="0"/>
                <a:cs typeface="Arial" pitchFamily="34" charset="0"/>
              </a:rPr>
              <a:t> </a:t>
            </a:r>
            <a:r>
              <a:rPr lang="es-MX" sz="2400" dirty="0" err="1">
                <a:solidFill>
                  <a:schemeClr val="accent1">
                    <a:lumMod val="50000"/>
                  </a:schemeClr>
                </a:solidFill>
                <a:latin typeface="Arial" pitchFamily="34" charset="0"/>
                <a:cs typeface="Arial" pitchFamily="34" charset="0"/>
              </a:rPr>
              <a:t>group</a:t>
            </a:r>
            <a:endParaRPr lang="es-MX" sz="2400" dirty="0">
              <a:solidFill>
                <a:schemeClr val="accent1">
                  <a:lumMod val="50000"/>
                </a:schemeClr>
              </a:solidFill>
              <a:latin typeface="Arial" pitchFamily="34" charset="0"/>
              <a:cs typeface="Arial" pitchFamily="34" charset="0"/>
            </a:endParaRPr>
          </a:p>
        </p:txBody>
      </p:sp>
      <p:graphicFrame>
        <p:nvGraphicFramePr>
          <p:cNvPr id="3" name="3 Gráfico"/>
          <p:cNvGraphicFramePr/>
          <p:nvPr/>
        </p:nvGraphicFramePr>
        <p:xfrm>
          <a:off x="323528" y="1484784"/>
          <a:ext cx="8424936"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41987" name="1 CuadroTexto"/>
          <p:cNvSpPr txBox="1">
            <a:spLocks noChangeArrowheads="1"/>
          </p:cNvSpPr>
          <p:nvPr/>
        </p:nvSpPr>
        <p:spPr bwMode="auto">
          <a:xfrm>
            <a:off x="2051050" y="6308725"/>
            <a:ext cx="2173288" cy="304800"/>
          </a:xfrm>
          <a:prstGeom prst="rect">
            <a:avLst/>
          </a:prstGeom>
          <a:noFill/>
          <a:ln w="9525">
            <a:noFill/>
            <a:miter lim="800000"/>
            <a:headEnd/>
            <a:tailEnd/>
          </a:ln>
        </p:spPr>
        <p:txBody>
          <a:bodyPr anchor="ctr"/>
          <a:lstStyle/>
          <a:p>
            <a:r>
              <a:rPr lang="es-MX" sz="1100" b="1">
                <a:latin typeface="Calibri" pitchFamily="34" charset="0"/>
              </a:rPr>
              <a:t>       Average weekly hours </a:t>
            </a:r>
          </a:p>
        </p:txBody>
      </p:sp>
      <p:sp>
        <p:nvSpPr>
          <p:cNvPr id="41988" name="1 CuadroTexto"/>
          <p:cNvSpPr txBox="1">
            <a:spLocks noChangeArrowheads="1"/>
          </p:cNvSpPr>
          <p:nvPr/>
        </p:nvSpPr>
        <p:spPr bwMode="auto">
          <a:xfrm>
            <a:off x="0" y="2060575"/>
            <a:ext cx="1135063" cy="319088"/>
          </a:xfrm>
          <a:prstGeom prst="rect">
            <a:avLst/>
          </a:prstGeom>
          <a:noFill/>
          <a:ln w="9525">
            <a:noFill/>
            <a:miter lim="800000"/>
            <a:headEnd/>
            <a:tailEnd/>
          </a:ln>
        </p:spPr>
        <p:txBody>
          <a:bodyPr anchor="ctr"/>
          <a:lstStyle/>
          <a:p>
            <a:r>
              <a:rPr lang="es-MX" sz="1000" b="1">
                <a:latin typeface="Calibri" pitchFamily="34" charset="0"/>
              </a:rPr>
              <a:t>        Age Group </a:t>
            </a:r>
          </a:p>
        </p:txBody>
      </p:sp>
      <p:sp>
        <p:nvSpPr>
          <p:cNvPr id="41989" name="5 CuadroTexto"/>
          <p:cNvSpPr txBox="1">
            <a:spLocks noChangeArrowheads="1"/>
          </p:cNvSpPr>
          <p:nvPr/>
        </p:nvSpPr>
        <p:spPr bwMode="auto">
          <a:xfrm>
            <a:off x="468313" y="2420938"/>
            <a:ext cx="503237" cy="600075"/>
          </a:xfrm>
          <a:prstGeom prst="rect">
            <a:avLst/>
          </a:prstGeom>
          <a:solidFill>
            <a:schemeClr val="bg1"/>
          </a:solidFill>
          <a:ln w="9525">
            <a:noFill/>
            <a:miter lim="800000"/>
            <a:headEnd/>
            <a:tailEnd/>
          </a:ln>
        </p:spPr>
        <p:txBody>
          <a:bodyPr>
            <a:spAutoFit/>
          </a:bodyPr>
          <a:lstStyle/>
          <a:p>
            <a:pPr algn="ctr"/>
            <a:r>
              <a:rPr lang="es-MX" sz="1100">
                <a:latin typeface="Calibri" pitchFamily="34" charset="0"/>
              </a:rPr>
              <a:t>60 and more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00125" y="198438"/>
            <a:ext cx="7748588" cy="831850"/>
          </a:xfrm>
          <a:prstGeom prst="rect">
            <a:avLst/>
          </a:prstGeom>
        </p:spPr>
        <p:txBody>
          <a:bodyPr>
            <a:spAutoFit/>
          </a:bodyPr>
          <a:lstStyle/>
          <a:p>
            <a:pPr algn="ctr" fontAlgn="auto">
              <a:spcBef>
                <a:spcPts val="0"/>
              </a:spcBef>
              <a:spcAft>
                <a:spcPts val="0"/>
              </a:spcAft>
              <a:defRPr/>
            </a:pPr>
            <a:r>
              <a:rPr lang="es-MX" sz="2400" dirty="0" err="1">
                <a:solidFill>
                  <a:schemeClr val="tx2"/>
                </a:solidFill>
                <a:latin typeface="Arial" pitchFamily="34" charset="0"/>
                <a:cs typeface="Arial" pitchFamily="34" charset="0"/>
              </a:rPr>
              <a:t>Provision</a:t>
            </a:r>
            <a:r>
              <a:rPr lang="es-MX" sz="2400" b="1" dirty="0">
                <a:effectLst>
                  <a:outerShdw blurRad="38100" dist="38100" dir="2700000" algn="tl">
                    <a:srgbClr val="000000">
                      <a:alpha val="43137"/>
                    </a:srgbClr>
                  </a:outerShdw>
                </a:effectLst>
                <a:latin typeface="Arial" pitchFamily="34" charset="0"/>
                <a:cs typeface="Arial" pitchFamily="34" charset="0"/>
              </a:rPr>
              <a:t> </a:t>
            </a:r>
            <a:r>
              <a:rPr lang="es-MX" sz="2400" dirty="0">
                <a:solidFill>
                  <a:schemeClr val="tx2"/>
                </a:solidFill>
                <a:latin typeface="Arial" pitchFamily="34" charset="0"/>
                <a:cs typeface="Arial" pitchFamily="34" charset="0"/>
              </a:rPr>
              <a:t>of </a:t>
            </a:r>
            <a:r>
              <a:rPr lang="es-MX" sz="2400" dirty="0" err="1">
                <a:solidFill>
                  <a:schemeClr val="tx2"/>
                </a:solidFill>
                <a:latin typeface="Arial" pitchFamily="34" charset="0"/>
                <a:cs typeface="Arial" pitchFamily="34" charset="0"/>
              </a:rPr>
              <a:t>care</a:t>
            </a:r>
            <a:r>
              <a:rPr lang="es-MX" sz="2400" dirty="0">
                <a:solidFill>
                  <a:schemeClr val="tx2"/>
                </a:solidFill>
                <a:latin typeface="Arial" pitchFamily="34" charset="0"/>
                <a:cs typeface="Arial" pitchFamily="34" charset="0"/>
              </a:rPr>
              <a:t> and </a:t>
            </a:r>
            <a:r>
              <a:rPr lang="es-MX" sz="2400" dirty="0" err="1">
                <a:solidFill>
                  <a:schemeClr val="tx2"/>
                </a:solidFill>
                <a:latin typeface="Arial" pitchFamily="34" charset="0"/>
                <a:cs typeface="Arial" pitchFamily="34" charset="0"/>
              </a:rPr>
              <a:t>support</a:t>
            </a:r>
            <a:r>
              <a:rPr lang="es-MX" sz="2400" dirty="0">
                <a:solidFill>
                  <a:schemeClr val="tx2"/>
                </a:solidFill>
                <a:latin typeface="Arial" pitchFamily="34" charset="0"/>
                <a:cs typeface="Arial" pitchFamily="34" charset="0"/>
              </a:rPr>
              <a:t> </a:t>
            </a:r>
            <a:r>
              <a:rPr lang="es-MX" sz="2400" dirty="0" err="1">
                <a:solidFill>
                  <a:schemeClr val="tx2"/>
                </a:solidFill>
                <a:latin typeface="Arial" pitchFamily="34" charset="0"/>
                <a:cs typeface="Arial" pitchFamily="34" charset="0"/>
              </a:rPr>
              <a:t>to</a:t>
            </a:r>
            <a:r>
              <a:rPr lang="es-MX" sz="2400" dirty="0">
                <a:solidFill>
                  <a:schemeClr val="tx2"/>
                </a:solidFill>
                <a:latin typeface="Arial" pitchFamily="34" charset="0"/>
                <a:cs typeface="Arial" pitchFamily="34" charset="0"/>
              </a:rPr>
              <a:t> </a:t>
            </a:r>
            <a:r>
              <a:rPr lang="es-MX" sz="2400" dirty="0" err="1">
                <a:solidFill>
                  <a:schemeClr val="tx2"/>
                </a:solidFill>
                <a:latin typeface="Arial" pitchFamily="34" charset="0"/>
                <a:cs typeface="Arial" pitchFamily="34" charset="0"/>
              </a:rPr>
              <a:t>members</a:t>
            </a:r>
            <a:r>
              <a:rPr lang="es-MX" sz="2400" dirty="0">
                <a:solidFill>
                  <a:schemeClr val="tx2"/>
                </a:solidFill>
                <a:latin typeface="Arial" pitchFamily="34" charset="0"/>
                <a:cs typeface="Arial" pitchFamily="34" charset="0"/>
              </a:rPr>
              <a:t> of </a:t>
            </a:r>
            <a:r>
              <a:rPr lang="es-MX" sz="2400" dirty="0" err="1">
                <a:solidFill>
                  <a:schemeClr val="tx2"/>
                </a:solidFill>
                <a:latin typeface="Arial" pitchFamily="34" charset="0"/>
                <a:cs typeface="Arial" pitchFamily="34" charset="0"/>
              </a:rPr>
              <a:t>the</a:t>
            </a:r>
            <a:r>
              <a:rPr lang="es-MX" sz="2400" dirty="0">
                <a:solidFill>
                  <a:schemeClr val="tx2"/>
                </a:solidFill>
                <a:latin typeface="Arial" pitchFamily="34" charset="0"/>
                <a:cs typeface="Arial" pitchFamily="34" charset="0"/>
              </a:rPr>
              <a:t> </a:t>
            </a:r>
            <a:r>
              <a:rPr lang="es-MX" sz="2400" dirty="0" err="1">
                <a:solidFill>
                  <a:schemeClr val="tx2"/>
                </a:solidFill>
                <a:latin typeface="Arial" pitchFamily="34" charset="0"/>
                <a:cs typeface="Arial" pitchFamily="34" charset="0"/>
              </a:rPr>
              <a:t>household</a:t>
            </a:r>
            <a:r>
              <a:rPr lang="es-MX" sz="2400" dirty="0">
                <a:solidFill>
                  <a:schemeClr val="tx2"/>
                </a:solidFill>
                <a:latin typeface="Arial" pitchFamily="34" charset="0"/>
                <a:cs typeface="Arial" pitchFamily="34" charset="0"/>
              </a:rPr>
              <a:t>, </a:t>
            </a:r>
            <a:r>
              <a:rPr lang="es-MX" sz="2400" dirty="0" err="1">
                <a:solidFill>
                  <a:schemeClr val="tx2"/>
                </a:solidFill>
                <a:latin typeface="Arial" pitchFamily="34" charset="0"/>
                <a:cs typeface="Arial" pitchFamily="34" charset="0"/>
              </a:rPr>
              <a:t>by</a:t>
            </a:r>
            <a:r>
              <a:rPr lang="es-MX" sz="2400" dirty="0">
                <a:solidFill>
                  <a:schemeClr val="tx2"/>
                </a:solidFill>
                <a:latin typeface="Arial" pitchFamily="34" charset="0"/>
                <a:cs typeface="Arial" pitchFamily="34" charset="0"/>
              </a:rPr>
              <a:t> </a:t>
            </a:r>
            <a:r>
              <a:rPr lang="es-MX" sz="2400" dirty="0" err="1">
                <a:solidFill>
                  <a:schemeClr val="tx2"/>
                </a:solidFill>
                <a:latin typeface="Arial" pitchFamily="34" charset="0"/>
                <a:cs typeface="Arial" pitchFamily="34" charset="0"/>
              </a:rPr>
              <a:t>activity</a:t>
            </a:r>
            <a:r>
              <a:rPr lang="es-MX" sz="2400" dirty="0">
                <a:solidFill>
                  <a:schemeClr val="tx2"/>
                </a:solidFill>
                <a:latin typeface="Arial" pitchFamily="34" charset="0"/>
                <a:cs typeface="Arial" pitchFamily="34" charset="0"/>
              </a:rPr>
              <a:t> and sex</a:t>
            </a:r>
            <a:endParaRPr lang="es-MX" sz="2400" dirty="0">
              <a:solidFill>
                <a:schemeClr val="tx2"/>
              </a:solidFill>
              <a:latin typeface="Arial" pitchFamily="34" charset="0"/>
              <a:cs typeface="Arial" pitchFamily="34" charset="0"/>
            </a:endParaRPr>
          </a:p>
        </p:txBody>
      </p:sp>
      <p:graphicFrame>
        <p:nvGraphicFramePr>
          <p:cNvPr id="4" name="5 Gráfico"/>
          <p:cNvGraphicFramePr/>
          <p:nvPr/>
        </p:nvGraphicFramePr>
        <p:xfrm>
          <a:off x="683568" y="1412776"/>
          <a:ext cx="7992888" cy="4936576"/>
        </p:xfrm>
        <a:graphic>
          <a:graphicData uri="http://schemas.openxmlformats.org/drawingml/2006/chart">
            <c:chart xmlns:c="http://schemas.openxmlformats.org/drawingml/2006/chart" xmlns:r="http://schemas.openxmlformats.org/officeDocument/2006/relationships" r:id="rId2"/>
          </a:graphicData>
        </a:graphic>
      </p:graphicFrame>
      <p:sp>
        <p:nvSpPr>
          <p:cNvPr id="44035" name="5 CuadroTexto"/>
          <p:cNvSpPr txBox="1">
            <a:spLocks noChangeArrowheads="1"/>
          </p:cNvSpPr>
          <p:nvPr/>
        </p:nvSpPr>
        <p:spPr bwMode="auto">
          <a:xfrm>
            <a:off x="895350" y="1576388"/>
            <a:ext cx="3316288" cy="307975"/>
          </a:xfrm>
          <a:prstGeom prst="rect">
            <a:avLst/>
          </a:prstGeom>
          <a:noFill/>
          <a:ln w="9525">
            <a:noFill/>
            <a:miter lim="800000"/>
            <a:headEnd/>
            <a:tailEnd/>
          </a:ln>
        </p:spPr>
        <p:txBody>
          <a:bodyPr>
            <a:spAutoFit/>
          </a:bodyPr>
          <a:lstStyle/>
          <a:p>
            <a:pPr algn="ctr"/>
            <a:r>
              <a:rPr lang="es-MX" sz="1400" b="1">
                <a:solidFill>
                  <a:schemeClr val="tx2"/>
                </a:solidFill>
                <a:latin typeface="Calibri" pitchFamily="34" charset="0"/>
              </a:rPr>
              <a:t>                                     Support and care to: </a:t>
            </a:r>
          </a:p>
        </p:txBody>
      </p:sp>
      <p:sp>
        <p:nvSpPr>
          <p:cNvPr id="44036" name="1 CuadroTexto"/>
          <p:cNvSpPr txBox="1">
            <a:spLocks noChangeArrowheads="1"/>
          </p:cNvSpPr>
          <p:nvPr/>
        </p:nvSpPr>
        <p:spPr bwMode="auto">
          <a:xfrm>
            <a:off x="5205413" y="6348413"/>
            <a:ext cx="1670050" cy="249237"/>
          </a:xfrm>
          <a:prstGeom prst="rect">
            <a:avLst/>
          </a:prstGeom>
          <a:noFill/>
          <a:ln w="9525">
            <a:noFill/>
            <a:miter lim="800000"/>
            <a:headEnd/>
            <a:tailEnd/>
          </a:ln>
        </p:spPr>
        <p:txBody>
          <a:bodyPr anchor="ctr"/>
          <a:lstStyle/>
          <a:p>
            <a:r>
              <a:rPr lang="es-MX" sz="1100" b="1">
                <a:latin typeface="Calibri" pitchFamily="34" charset="0"/>
              </a:rPr>
              <a:t>Average weekly hours </a:t>
            </a:r>
          </a:p>
        </p:txBody>
      </p:sp>
      <p:sp>
        <p:nvSpPr>
          <p:cNvPr id="44037" name="6 CuadroTexto"/>
          <p:cNvSpPr txBox="1">
            <a:spLocks noChangeArrowheads="1"/>
          </p:cNvSpPr>
          <p:nvPr/>
        </p:nvSpPr>
        <p:spPr bwMode="auto">
          <a:xfrm>
            <a:off x="2484438" y="2205038"/>
            <a:ext cx="1727200" cy="430212"/>
          </a:xfrm>
          <a:prstGeom prst="rect">
            <a:avLst/>
          </a:prstGeom>
          <a:solidFill>
            <a:schemeClr val="bg1"/>
          </a:solidFill>
          <a:ln w="9525">
            <a:noFill/>
            <a:miter lim="800000"/>
            <a:headEnd/>
            <a:tailEnd/>
          </a:ln>
        </p:spPr>
        <p:txBody>
          <a:bodyPr>
            <a:spAutoFit/>
          </a:bodyPr>
          <a:lstStyle/>
          <a:p>
            <a:r>
              <a:rPr lang="es-MX" sz="1100">
                <a:latin typeface="Calibri" pitchFamily="34" charset="0"/>
              </a:rPr>
              <a:t>Disabilities and illness (chronic and temporal)</a:t>
            </a:r>
          </a:p>
        </p:txBody>
      </p:sp>
      <p:sp>
        <p:nvSpPr>
          <p:cNvPr id="44038" name="8 CuadroTexto"/>
          <p:cNvSpPr txBox="1">
            <a:spLocks noChangeArrowheads="1"/>
          </p:cNvSpPr>
          <p:nvPr/>
        </p:nvSpPr>
        <p:spPr bwMode="auto">
          <a:xfrm>
            <a:off x="2484438" y="2205038"/>
            <a:ext cx="1511300" cy="369887"/>
          </a:xfrm>
          <a:prstGeom prst="rect">
            <a:avLst/>
          </a:prstGeom>
          <a:noFill/>
          <a:ln w="9525">
            <a:noFill/>
            <a:miter lim="800000"/>
            <a:headEnd/>
            <a:tailEnd/>
          </a:ln>
        </p:spPr>
        <p:txBody>
          <a:bodyPr>
            <a:spAutoFit/>
          </a:bodyP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5 Rectángulo"/>
          <p:cNvSpPr>
            <a:spLocks noChangeArrowheads="1"/>
          </p:cNvSpPr>
          <p:nvPr/>
        </p:nvSpPr>
        <p:spPr bwMode="auto">
          <a:xfrm>
            <a:off x="1000125" y="180975"/>
            <a:ext cx="7748588" cy="708025"/>
          </a:xfrm>
          <a:prstGeom prst="rect">
            <a:avLst/>
          </a:prstGeom>
          <a:noFill/>
          <a:ln w="9525">
            <a:noFill/>
            <a:miter lim="800000"/>
            <a:headEnd/>
            <a:tailEnd/>
          </a:ln>
        </p:spPr>
        <p:txBody>
          <a:bodyPr>
            <a:spAutoFit/>
          </a:bodyPr>
          <a:lstStyle/>
          <a:p>
            <a:pPr algn="ctr"/>
            <a:r>
              <a:rPr lang="es-MX" sz="2000">
                <a:solidFill>
                  <a:schemeClr val="tx2"/>
                </a:solidFill>
                <a:cs typeface="Arial" charset="0"/>
              </a:rPr>
              <a:t>Provision of care and support to members of the household, by activity, position in the hosuehold, and sex</a:t>
            </a:r>
          </a:p>
        </p:txBody>
      </p:sp>
      <p:graphicFrame>
        <p:nvGraphicFramePr>
          <p:cNvPr id="7" name="2 Gráfico"/>
          <p:cNvGraphicFramePr/>
          <p:nvPr/>
        </p:nvGraphicFramePr>
        <p:xfrm>
          <a:off x="539552" y="1700808"/>
          <a:ext cx="8136904"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45059" name="7 CuadroTexto"/>
          <p:cNvSpPr txBox="1">
            <a:spLocks noChangeArrowheads="1"/>
          </p:cNvSpPr>
          <p:nvPr/>
        </p:nvSpPr>
        <p:spPr bwMode="auto">
          <a:xfrm>
            <a:off x="3276600" y="1268413"/>
            <a:ext cx="2447925" cy="585787"/>
          </a:xfrm>
          <a:prstGeom prst="rect">
            <a:avLst/>
          </a:prstGeom>
          <a:noFill/>
          <a:ln w="9525">
            <a:noFill/>
            <a:miter lim="800000"/>
            <a:headEnd/>
            <a:tailEnd/>
          </a:ln>
        </p:spPr>
        <p:txBody>
          <a:bodyPr>
            <a:spAutoFit/>
          </a:bodyPr>
          <a:lstStyle/>
          <a:p>
            <a:pPr algn="ctr"/>
            <a:r>
              <a:rPr lang="es-MX" sz="1600" b="1">
                <a:solidFill>
                  <a:schemeClr val="tx2"/>
                </a:solidFill>
                <a:latin typeface="Calibri" pitchFamily="34" charset="0"/>
              </a:rPr>
              <a:t>Head of the household female or male </a:t>
            </a:r>
          </a:p>
        </p:txBody>
      </p:sp>
      <p:sp>
        <p:nvSpPr>
          <p:cNvPr id="45060" name="1 CuadroTexto"/>
          <p:cNvSpPr txBox="1">
            <a:spLocks noChangeArrowheads="1"/>
          </p:cNvSpPr>
          <p:nvPr/>
        </p:nvSpPr>
        <p:spPr bwMode="auto">
          <a:xfrm>
            <a:off x="5392738" y="6165850"/>
            <a:ext cx="1771650" cy="314325"/>
          </a:xfrm>
          <a:prstGeom prst="rect">
            <a:avLst/>
          </a:prstGeom>
          <a:noFill/>
          <a:ln w="9525">
            <a:noFill/>
            <a:miter lim="800000"/>
            <a:headEnd/>
            <a:tailEnd/>
          </a:ln>
        </p:spPr>
        <p:txBody>
          <a:bodyPr anchor="ctr"/>
          <a:lstStyle/>
          <a:p>
            <a:r>
              <a:rPr lang="es-MX" sz="1100" b="1">
                <a:latin typeface="Calibri" pitchFamily="34" charset="0"/>
              </a:rPr>
              <a:t>Average weekly hours </a:t>
            </a:r>
          </a:p>
        </p:txBody>
      </p:sp>
      <p:sp>
        <p:nvSpPr>
          <p:cNvPr id="45061" name="9 CuadroTexto"/>
          <p:cNvSpPr txBox="1">
            <a:spLocks noChangeArrowheads="1"/>
          </p:cNvSpPr>
          <p:nvPr/>
        </p:nvSpPr>
        <p:spPr bwMode="auto">
          <a:xfrm>
            <a:off x="895350" y="1973263"/>
            <a:ext cx="3244850" cy="307975"/>
          </a:xfrm>
          <a:prstGeom prst="rect">
            <a:avLst/>
          </a:prstGeom>
          <a:noFill/>
          <a:ln w="9525">
            <a:noFill/>
            <a:miter lim="800000"/>
            <a:headEnd/>
            <a:tailEnd/>
          </a:ln>
        </p:spPr>
        <p:txBody>
          <a:bodyPr>
            <a:spAutoFit/>
          </a:bodyPr>
          <a:lstStyle/>
          <a:p>
            <a:pPr algn="ctr"/>
            <a:r>
              <a:rPr lang="es-MX" sz="1400" b="1">
                <a:solidFill>
                  <a:schemeClr val="tx2"/>
                </a:solidFill>
                <a:latin typeface="Calibri" pitchFamily="34" charset="0"/>
              </a:rPr>
              <a:t>                                   Support and care to: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r>
              <a:rPr lang="en-US" sz="2400" smtClean="0">
                <a:solidFill>
                  <a:schemeClr val="tx2"/>
                </a:solidFill>
                <a:latin typeface="Arial" charset="0"/>
                <a:cs typeface="Arial" charset="0"/>
              </a:rPr>
              <a:t>Methodological Features</a:t>
            </a:r>
          </a:p>
        </p:txBody>
      </p:sp>
      <p:sp>
        <p:nvSpPr>
          <p:cNvPr id="3" name="2 Marcador de contenido"/>
          <p:cNvSpPr>
            <a:spLocks noGrp="1"/>
          </p:cNvSpPr>
          <p:nvPr>
            <p:ph idx="1"/>
          </p:nvPr>
        </p:nvSpPr>
        <p:spPr>
          <a:xfrm>
            <a:off x="457200" y="1600200"/>
            <a:ext cx="8229600" cy="4205288"/>
          </a:xfrm>
        </p:spPr>
        <p:txBody>
          <a:bodyPr rtlCol="0">
            <a:normAutofit fontScale="92500" lnSpcReduction="20000"/>
          </a:bodyPr>
          <a:lstStyle/>
          <a:p>
            <a:pPr fontAlgn="auto">
              <a:spcAft>
                <a:spcPts val="0"/>
              </a:spcAft>
              <a:buFont typeface="Arial" pitchFamily="34" charset="0"/>
              <a:buNone/>
              <a:defRPr/>
            </a:pPr>
            <a:r>
              <a:rPr lang="en-US" sz="2000" b="1" dirty="0" smtClean="0">
                <a:solidFill>
                  <a:schemeClr val="tx2"/>
                </a:solidFill>
                <a:latin typeface="Arial" pitchFamily="34" charset="0"/>
                <a:cs typeface="Arial" pitchFamily="34" charset="0"/>
              </a:rPr>
              <a:t>Objectives: </a:t>
            </a:r>
          </a:p>
          <a:p>
            <a:pPr fontAlgn="auto">
              <a:spcAft>
                <a:spcPts val="0"/>
              </a:spcAft>
              <a:buFont typeface="Arial" pitchFamily="34" charset="0"/>
              <a:buNone/>
              <a:defRPr/>
            </a:pPr>
            <a:endParaRPr lang="en-US" sz="2000" b="1" dirty="0" smtClean="0">
              <a:solidFill>
                <a:schemeClr val="tx2"/>
              </a:solidFill>
              <a:latin typeface="Arial" pitchFamily="34" charset="0"/>
              <a:cs typeface="Arial" pitchFamily="34" charset="0"/>
            </a:endParaRPr>
          </a:p>
          <a:p>
            <a:pPr fontAlgn="auto">
              <a:spcAft>
                <a:spcPts val="0"/>
              </a:spcAft>
              <a:buFont typeface="Arial" pitchFamily="34" charset="0"/>
              <a:buChar char="•"/>
              <a:defRPr/>
            </a:pPr>
            <a:r>
              <a:rPr lang="en-US" sz="2000" dirty="0" smtClean="0">
                <a:solidFill>
                  <a:schemeClr val="tx2"/>
                </a:solidFill>
                <a:latin typeface="Arial" pitchFamily="34" charset="0"/>
                <a:cs typeface="Arial" pitchFamily="34" charset="0"/>
              </a:rPr>
              <a:t>To measure how individuals,12 years old and older, allocate </a:t>
            </a:r>
          </a:p>
          <a:p>
            <a:pPr fontAlgn="auto">
              <a:spcAft>
                <a:spcPts val="0"/>
              </a:spcAft>
              <a:buFont typeface="Arial" pitchFamily="34" charset="0"/>
              <a:buNone/>
              <a:defRPr/>
            </a:pPr>
            <a:r>
              <a:rPr lang="en-US" sz="2000" dirty="0" smtClean="0">
                <a:solidFill>
                  <a:schemeClr val="tx2"/>
                </a:solidFill>
                <a:latin typeface="Arial" pitchFamily="34" charset="0"/>
                <a:cs typeface="Arial" pitchFamily="34" charset="0"/>
              </a:rPr>
              <a:t>their time in daily activities. </a:t>
            </a:r>
          </a:p>
          <a:p>
            <a:pPr fontAlgn="auto">
              <a:spcAft>
                <a:spcPts val="0"/>
              </a:spcAft>
              <a:buFont typeface="Arial" pitchFamily="34" charset="0"/>
              <a:buChar char="•"/>
              <a:defRPr/>
            </a:pPr>
            <a:r>
              <a:rPr lang="en-US" sz="2000" dirty="0" smtClean="0">
                <a:solidFill>
                  <a:schemeClr val="tx2"/>
                </a:solidFill>
                <a:latin typeface="Arial" pitchFamily="34" charset="0"/>
                <a:cs typeface="Arial" pitchFamily="34" charset="0"/>
              </a:rPr>
              <a:t>Measures all kinds of  work, remunerated  and non-</a:t>
            </a:r>
            <a:r>
              <a:rPr lang="en-US" sz="2000" dirty="0" err="1" smtClean="0">
                <a:solidFill>
                  <a:schemeClr val="tx2"/>
                </a:solidFill>
                <a:latin typeface="Arial" pitchFamily="34" charset="0"/>
                <a:cs typeface="Arial" pitchFamily="34" charset="0"/>
              </a:rPr>
              <a:t>renumerated</a:t>
            </a:r>
            <a:r>
              <a:rPr lang="en-US" sz="2000" dirty="0" smtClean="0">
                <a:solidFill>
                  <a:schemeClr val="tx2"/>
                </a:solidFill>
                <a:latin typeface="Arial" pitchFamily="34" charset="0"/>
                <a:cs typeface="Arial" pitchFamily="34" charset="0"/>
              </a:rPr>
              <a:t> in households.</a:t>
            </a:r>
          </a:p>
          <a:p>
            <a:pPr fontAlgn="auto">
              <a:spcAft>
                <a:spcPts val="0"/>
              </a:spcAft>
              <a:buFont typeface="Arial" pitchFamily="34" charset="0"/>
              <a:buNone/>
              <a:defRPr/>
            </a:pPr>
            <a:endParaRPr lang="en-US" sz="2000" dirty="0" smtClean="0">
              <a:solidFill>
                <a:schemeClr val="tx2"/>
              </a:solidFill>
              <a:latin typeface="Arial" pitchFamily="34" charset="0"/>
              <a:cs typeface="Arial" pitchFamily="34" charset="0"/>
            </a:endParaRPr>
          </a:p>
          <a:p>
            <a:pPr fontAlgn="auto">
              <a:spcAft>
                <a:spcPts val="0"/>
              </a:spcAft>
              <a:buFont typeface="Arial" pitchFamily="34" charset="0"/>
              <a:buNone/>
              <a:defRPr/>
            </a:pPr>
            <a:r>
              <a:rPr lang="en-US" sz="2000" b="1" dirty="0" smtClean="0">
                <a:solidFill>
                  <a:schemeClr val="tx2"/>
                </a:solidFill>
                <a:latin typeface="Arial" pitchFamily="34" charset="0"/>
                <a:cs typeface="Arial" pitchFamily="34" charset="0"/>
              </a:rPr>
              <a:t>Sample size: </a:t>
            </a:r>
            <a:r>
              <a:rPr lang="en-US" sz="2000" dirty="0" smtClean="0">
                <a:solidFill>
                  <a:schemeClr val="tx2"/>
                </a:solidFill>
                <a:latin typeface="Arial" pitchFamily="34" charset="0"/>
                <a:cs typeface="Arial" pitchFamily="34" charset="0"/>
              </a:rPr>
              <a:t>17,000 households: all their memebers,12 years and </a:t>
            </a:r>
          </a:p>
          <a:p>
            <a:pPr fontAlgn="auto">
              <a:spcAft>
                <a:spcPts val="0"/>
              </a:spcAft>
              <a:buFont typeface="Arial" pitchFamily="34" charset="0"/>
              <a:buNone/>
              <a:defRPr/>
            </a:pPr>
            <a:r>
              <a:rPr lang="en-US" sz="2000" dirty="0" smtClean="0">
                <a:solidFill>
                  <a:schemeClr val="tx2"/>
                </a:solidFill>
                <a:latin typeface="Arial" pitchFamily="34" charset="0"/>
                <a:cs typeface="Arial" pitchFamily="34" charset="0"/>
              </a:rPr>
              <a:t>older, were included (44,505 individuals)</a:t>
            </a:r>
          </a:p>
          <a:p>
            <a:pPr fontAlgn="auto">
              <a:spcAft>
                <a:spcPts val="0"/>
              </a:spcAft>
              <a:buFont typeface="Arial" pitchFamily="34" charset="0"/>
              <a:buNone/>
              <a:defRPr/>
            </a:pPr>
            <a:endParaRPr lang="en-US" sz="2000" dirty="0" smtClean="0">
              <a:solidFill>
                <a:schemeClr val="tx2"/>
              </a:solidFill>
              <a:latin typeface="Arial" pitchFamily="34" charset="0"/>
              <a:cs typeface="Arial" pitchFamily="34" charset="0"/>
            </a:endParaRPr>
          </a:p>
          <a:p>
            <a:pPr fontAlgn="auto">
              <a:spcAft>
                <a:spcPts val="0"/>
              </a:spcAft>
              <a:buFont typeface="Arial" pitchFamily="34" charset="0"/>
              <a:buNone/>
              <a:defRPr/>
            </a:pPr>
            <a:r>
              <a:rPr lang="en-US" sz="2000" b="1" dirty="0" smtClean="0">
                <a:solidFill>
                  <a:schemeClr val="tx2"/>
                </a:solidFill>
                <a:latin typeface="Arial" pitchFamily="34" charset="0"/>
                <a:cs typeface="Arial" pitchFamily="34" charset="0"/>
              </a:rPr>
              <a:t>Date: </a:t>
            </a:r>
            <a:r>
              <a:rPr lang="en-US" sz="2000" dirty="0" smtClean="0">
                <a:solidFill>
                  <a:schemeClr val="tx2"/>
                </a:solidFill>
                <a:latin typeface="Arial" pitchFamily="34" charset="0"/>
                <a:cs typeface="Arial" pitchFamily="34" charset="0"/>
              </a:rPr>
              <a:t>October 12th-November 20th of 2009</a:t>
            </a:r>
          </a:p>
          <a:p>
            <a:pPr fontAlgn="auto">
              <a:spcAft>
                <a:spcPts val="0"/>
              </a:spcAft>
              <a:buFont typeface="Arial" pitchFamily="34" charset="0"/>
              <a:buNone/>
              <a:defRPr/>
            </a:pPr>
            <a:endParaRPr lang="es-MX" sz="2000" dirty="0" smtClean="0">
              <a:solidFill>
                <a:schemeClr val="tx2"/>
              </a:solidFill>
              <a:latin typeface="Arial" pitchFamily="34" charset="0"/>
              <a:cs typeface="Arial" pitchFamily="34" charset="0"/>
            </a:endParaRPr>
          </a:p>
          <a:p>
            <a:pPr fontAlgn="auto">
              <a:spcAft>
                <a:spcPts val="600"/>
              </a:spcAft>
              <a:buFont typeface="Arial" pitchFamily="34" charset="0"/>
              <a:buNone/>
              <a:defRPr/>
            </a:pPr>
            <a:r>
              <a:rPr lang="es-MX" sz="2000" b="1" dirty="0" smtClean="0">
                <a:solidFill>
                  <a:schemeClr val="tx2"/>
                </a:solidFill>
              </a:rPr>
              <a:t>Target </a:t>
            </a:r>
            <a:r>
              <a:rPr lang="es-MX" sz="2000" b="1" dirty="0" err="1" smtClean="0">
                <a:solidFill>
                  <a:schemeClr val="tx2"/>
                </a:solidFill>
              </a:rPr>
              <a:t>population</a:t>
            </a:r>
            <a:r>
              <a:rPr lang="es-MX" sz="2000" b="1" dirty="0" smtClean="0">
                <a:solidFill>
                  <a:schemeClr val="tx2"/>
                </a:solidFill>
              </a:rPr>
              <a:t>: </a:t>
            </a:r>
            <a:r>
              <a:rPr lang="es-MX" sz="2000" dirty="0" err="1" smtClean="0">
                <a:solidFill>
                  <a:schemeClr val="tx2"/>
                </a:solidFill>
              </a:rPr>
              <a:t>Individuals</a:t>
            </a:r>
            <a:r>
              <a:rPr lang="es-MX" sz="2000" dirty="0" smtClean="0">
                <a:solidFill>
                  <a:schemeClr val="tx2"/>
                </a:solidFill>
              </a:rPr>
              <a:t>, 12 </a:t>
            </a:r>
            <a:r>
              <a:rPr lang="es-MX" sz="2000" dirty="0" err="1" smtClean="0">
                <a:solidFill>
                  <a:schemeClr val="tx2"/>
                </a:solidFill>
              </a:rPr>
              <a:t>years</a:t>
            </a:r>
            <a:r>
              <a:rPr lang="es-MX" sz="2000" dirty="0" smtClean="0">
                <a:solidFill>
                  <a:schemeClr val="tx2"/>
                </a:solidFill>
              </a:rPr>
              <a:t> </a:t>
            </a:r>
            <a:r>
              <a:rPr lang="es-MX" sz="2000" dirty="0" err="1" smtClean="0">
                <a:solidFill>
                  <a:schemeClr val="tx2"/>
                </a:solidFill>
              </a:rPr>
              <a:t>old</a:t>
            </a:r>
            <a:r>
              <a:rPr lang="es-MX" sz="2000" dirty="0" smtClean="0">
                <a:solidFill>
                  <a:schemeClr val="tx2"/>
                </a:solidFill>
              </a:rPr>
              <a:t> and</a:t>
            </a:r>
          </a:p>
          <a:p>
            <a:pPr fontAlgn="auto">
              <a:spcAft>
                <a:spcPts val="600"/>
              </a:spcAft>
              <a:buFont typeface="Arial" pitchFamily="34" charset="0"/>
              <a:buNone/>
              <a:defRPr/>
            </a:pPr>
            <a:r>
              <a:rPr lang="es-MX" sz="2000" dirty="0" err="1" smtClean="0">
                <a:solidFill>
                  <a:schemeClr val="tx2"/>
                </a:solidFill>
              </a:rPr>
              <a:t>older</a:t>
            </a:r>
            <a:endParaRPr lang="es-MX" sz="2000" b="1" dirty="0" smtClean="0">
              <a:solidFill>
                <a:schemeClr val="tx2"/>
              </a:solidFill>
            </a:endParaRPr>
          </a:p>
          <a:p>
            <a:pPr fontAlgn="auto">
              <a:spcAft>
                <a:spcPts val="0"/>
              </a:spcAft>
              <a:buFont typeface="Arial" pitchFamily="34" charset="0"/>
              <a:buNone/>
              <a:defRPr/>
            </a:pPr>
            <a:endParaRPr lang="es-MX" sz="2000" dirty="0" smtClean="0">
              <a:solidFill>
                <a:schemeClr val="accent1">
                  <a:lumMod val="50000"/>
                </a:schemeClr>
              </a:solidFill>
              <a:latin typeface="Arial" pitchFamily="34" charset="0"/>
              <a:cs typeface="Arial" pitchFamily="34" charset="0"/>
            </a:endParaRPr>
          </a:p>
          <a:p>
            <a:pPr fontAlgn="auto">
              <a:spcAft>
                <a:spcPts val="0"/>
              </a:spcAft>
              <a:buFont typeface="Arial" pitchFamily="34" charset="0"/>
              <a:buNone/>
              <a:defRPr/>
            </a:pPr>
            <a:endParaRPr lang="es-MX" sz="2000" b="1" dirty="0" smtClean="0">
              <a:solidFill>
                <a:schemeClr val="accent1">
                  <a:lumMod val="50000"/>
                </a:schemeClr>
              </a:solidFill>
              <a:latin typeface="Arial" pitchFamily="34" charset="0"/>
              <a:cs typeface="Arial" pitchFamily="34" charset="0"/>
            </a:endParaRPr>
          </a:p>
          <a:p>
            <a:pPr fontAlgn="auto">
              <a:spcAft>
                <a:spcPts val="0"/>
              </a:spcAft>
              <a:buFont typeface="Arial" pitchFamily="34" charset="0"/>
              <a:buNone/>
              <a:defRPr/>
            </a:pPr>
            <a:endParaRPr lang="es-MX" sz="2000" dirty="0" smtClean="0">
              <a:solidFill>
                <a:schemeClr val="accent1">
                  <a:lumMod val="50000"/>
                </a:schemeClr>
              </a:solidFill>
              <a:latin typeface="Arial" pitchFamily="34" charset="0"/>
              <a:cs typeface="Arial" pitchFamily="34" charset="0"/>
            </a:endParaRPr>
          </a:p>
          <a:p>
            <a:pPr fontAlgn="auto">
              <a:spcAft>
                <a:spcPts val="0"/>
              </a:spcAft>
              <a:buFont typeface="Arial" pitchFamily="34" charset="0"/>
              <a:buNone/>
              <a:defRPr/>
            </a:pPr>
            <a:endParaRPr lang="es-MX" sz="2000" dirty="0" smtClean="0">
              <a:solidFill>
                <a:schemeClr val="accent1">
                  <a:lumMod val="50000"/>
                </a:schemeClr>
              </a:solidFill>
              <a:latin typeface="Arial" pitchFamily="34" charset="0"/>
              <a:cs typeface="Arial" pitchFamily="34" charset="0"/>
            </a:endParaRPr>
          </a:p>
          <a:p>
            <a:pPr fontAlgn="auto">
              <a:spcAft>
                <a:spcPts val="0"/>
              </a:spcAft>
              <a:buFont typeface="Arial" pitchFamily="34" charset="0"/>
              <a:buChar char="•"/>
              <a:defRPr/>
            </a:pPr>
            <a:endParaRPr lang="es-MX" sz="2000" dirty="0">
              <a:solidFill>
                <a:schemeClr val="accent1">
                  <a:lumMod val="50000"/>
                </a:schemeClr>
              </a:solidFill>
              <a:latin typeface="Arial" pitchFamily="34" charset="0"/>
              <a:cs typeface="Arial" pitchFamily="34" charset="0"/>
            </a:endParaRPr>
          </a:p>
        </p:txBody>
      </p:sp>
      <p:sp>
        <p:nvSpPr>
          <p:cNvPr id="18435" name="3 Rectángulo"/>
          <p:cNvSpPr>
            <a:spLocks noChangeArrowheads="1"/>
          </p:cNvSpPr>
          <p:nvPr/>
        </p:nvSpPr>
        <p:spPr bwMode="auto">
          <a:xfrm>
            <a:off x="468313" y="2420938"/>
            <a:ext cx="8280400" cy="2846387"/>
          </a:xfrm>
          <a:prstGeom prst="rect">
            <a:avLst/>
          </a:prstGeom>
          <a:noFill/>
          <a:ln w="9525">
            <a:noFill/>
            <a:miter lim="800000"/>
            <a:headEnd/>
            <a:tailEnd/>
          </a:ln>
        </p:spPr>
        <p:txBody>
          <a:bodyPr>
            <a:spAutoFit/>
          </a:bodyPr>
          <a:lstStyle/>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8 Rectángulo"/>
          <p:cNvSpPr>
            <a:spLocks noChangeArrowheads="1"/>
          </p:cNvSpPr>
          <p:nvPr/>
        </p:nvSpPr>
        <p:spPr bwMode="auto">
          <a:xfrm>
            <a:off x="1057275" y="103188"/>
            <a:ext cx="7691438" cy="831850"/>
          </a:xfrm>
          <a:prstGeom prst="rect">
            <a:avLst/>
          </a:prstGeom>
          <a:noFill/>
          <a:ln w="9525">
            <a:noFill/>
            <a:miter lim="800000"/>
            <a:headEnd/>
            <a:tailEnd/>
          </a:ln>
        </p:spPr>
        <p:txBody>
          <a:bodyPr>
            <a:spAutoFit/>
          </a:bodyPr>
          <a:lstStyle/>
          <a:p>
            <a:pPr algn="ctr"/>
            <a:r>
              <a:rPr lang="es-MX" sz="2400">
                <a:solidFill>
                  <a:schemeClr val="tx2"/>
                </a:solidFill>
                <a:cs typeface="Arial" charset="0"/>
              </a:rPr>
              <a:t>Provision of care and support to members of the household by activity and sex</a:t>
            </a:r>
          </a:p>
        </p:txBody>
      </p:sp>
      <p:graphicFrame>
        <p:nvGraphicFramePr>
          <p:cNvPr id="5" name="2 Gráfico"/>
          <p:cNvGraphicFramePr/>
          <p:nvPr/>
        </p:nvGraphicFramePr>
        <p:xfrm>
          <a:off x="395536" y="1556792"/>
          <a:ext cx="828092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46083" name="9 CuadroTexto"/>
          <p:cNvSpPr txBox="1">
            <a:spLocks noChangeArrowheads="1"/>
          </p:cNvSpPr>
          <p:nvPr/>
        </p:nvSpPr>
        <p:spPr bwMode="auto">
          <a:xfrm>
            <a:off x="3851275" y="1557338"/>
            <a:ext cx="1657350" cy="307975"/>
          </a:xfrm>
          <a:prstGeom prst="rect">
            <a:avLst/>
          </a:prstGeom>
          <a:noFill/>
          <a:ln w="9525">
            <a:noFill/>
            <a:miter lim="800000"/>
            <a:headEnd/>
            <a:tailEnd/>
          </a:ln>
        </p:spPr>
        <p:txBody>
          <a:bodyPr>
            <a:spAutoFit/>
          </a:bodyPr>
          <a:lstStyle/>
          <a:p>
            <a:pPr algn="ctr"/>
            <a:r>
              <a:rPr lang="es-MX" sz="1400" b="1">
                <a:solidFill>
                  <a:schemeClr val="tx2"/>
                </a:solidFill>
                <a:latin typeface="Calibri" pitchFamily="34" charset="0"/>
              </a:rPr>
              <a:t>Couple</a:t>
            </a:r>
          </a:p>
        </p:txBody>
      </p:sp>
      <p:sp>
        <p:nvSpPr>
          <p:cNvPr id="46084" name="1 CuadroTexto"/>
          <p:cNvSpPr txBox="1">
            <a:spLocks noChangeArrowheads="1"/>
          </p:cNvSpPr>
          <p:nvPr/>
        </p:nvSpPr>
        <p:spPr bwMode="auto">
          <a:xfrm>
            <a:off x="5148263" y="6237288"/>
            <a:ext cx="1944687" cy="231775"/>
          </a:xfrm>
          <a:prstGeom prst="rect">
            <a:avLst/>
          </a:prstGeom>
          <a:noFill/>
          <a:ln w="9525">
            <a:noFill/>
            <a:miter lim="800000"/>
            <a:headEnd/>
            <a:tailEnd/>
          </a:ln>
        </p:spPr>
        <p:txBody>
          <a:bodyPr anchor="ctr"/>
          <a:lstStyle/>
          <a:p>
            <a:r>
              <a:rPr lang="es-MX" sz="1100" b="1">
                <a:latin typeface="Calibri" pitchFamily="34" charset="0"/>
              </a:rPr>
              <a:t>Average weekly hours</a:t>
            </a:r>
          </a:p>
        </p:txBody>
      </p:sp>
      <p:sp>
        <p:nvSpPr>
          <p:cNvPr id="46085" name="6 CuadroTexto"/>
          <p:cNvSpPr txBox="1">
            <a:spLocks noChangeArrowheads="1"/>
          </p:cNvSpPr>
          <p:nvPr/>
        </p:nvSpPr>
        <p:spPr bwMode="auto">
          <a:xfrm>
            <a:off x="1666875" y="1928813"/>
            <a:ext cx="2447925" cy="307975"/>
          </a:xfrm>
          <a:prstGeom prst="rect">
            <a:avLst/>
          </a:prstGeom>
          <a:noFill/>
          <a:ln w="9525">
            <a:noFill/>
            <a:miter lim="800000"/>
            <a:headEnd/>
            <a:tailEnd/>
          </a:ln>
        </p:spPr>
        <p:txBody>
          <a:bodyPr>
            <a:spAutoFit/>
          </a:bodyPr>
          <a:lstStyle/>
          <a:p>
            <a:pPr algn="ctr"/>
            <a:r>
              <a:rPr lang="es-MX" sz="1400" b="1">
                <a:solidFill>
                  <a:schemeClr val="tx2"/>
                </a:solidFill>
                <a:latin typeface="Calibri" pitchFamily="34" charset="0"/>
              </a:rPr>
              <a:t>            Support and care to: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8 Rectángulo"/>
          <p:cNvSpPr>
            <a:spLocks noChangeArrowheads="1"/>
          </p:cNvSpPr>
          <p:nvPr/>
        </p:nvSpPr>
        <p:spPr bwMode="auto">
          <a:xfrm>
            <a:off x="962025" y="104775"/>
            <a:ext cx="7805738" cy="708025"/>
          </a:xfrm>
          <a:prstGeom prst="rect">
            <a:avLst/>
          </a:prstGeom>
          <a:noFill/>
          <a:ln w="9525">
            <a:noFill/>
            <a:miter lim="800000"/>
            <a:headEnd/>
            <a:tailEnd/>
          </a:ln>
        </p:spPr>
        <p:txBody>
          <a:bodyPr>
            <a:spAutoFit/>
          </a:bodyPr>
          <a:lstStyle/>
          <a:p>
            <a:pPr algn="ctr"/>
            <a:r>
              <a:rPr lang="es-MX" sz="2000">
                <a:solidFill>
                  <a:schemeClr val="tx2"/>
                </a:solidFill>
                <a:cs typeface="Arial" charset="0"/>
              </a:rPr>
              <a:t>Provision of care and support to members of the household: by activity, postition in the household, and sex</a:t>
            </a:r>
            <a:endParaRPr lang="es-MX" sz="2000">
              <a:cs typeface="Arial" charset="0"/>
            </a:endParaRPr>
          </a:p>
        </p:txBody>
      </p:sp>
      <p:sp>
        <p:nvSpPr>
          <p:cNvPr id="47106" name="9 CuadroTexto"/>
          <p:cNvSpPr txBox="1">
            <a:spLocks noChangeArrowheads="1"/>
          </p:cNvSpPr>
          <p:nvPr/>
        </p:nvSpPr>
        <p:spPr bwMode="auto">
          <a:xfrm>
            <a:off x="3708400" y="1196975"/>
            <a:ext cx="1655763" cy="307975"/>
          </a:xfrm>
          <a:prstGeom prst="rect">
            <a:avLst/>
          </a:prstGeom>
          <a:noFill/>
          <a:ln w="9525">
            <a:noFill/>
            <a:miter lim="800000"/>
            <a:headEnd/>
            <a:tailEnd/>
          </a:ln>
        </p:spPr>
        <p:txBody>
          <a:bodyPr>
            <a:spAutoFit/>
          </a:bodyPr>
          <a:lstStyle/>
          <a:p>
            <a:pPr algn="ctr"/>
            <a:r>
              <a:rPr lang="es-MX" sz="1400" b="1">
                <a:latin typeface="Calibri" pitchFamily="34" charset="0"/>
              </a:rPr>
              <a:t>Hijos e hijas</a:t>
            </a:r>
          </a:p>
        </p:txBody>
      </p:sp>
      <p:graphicFrame>
        <p:nvGraphicFramePr>
          <p:cNvPr id="5" name="2 Gráfico"/>
          <p:cNvGraphicFramePr/>
          <p:nvPr/>
        </p:nvGraphicFramePr>
        <p:xfrm>
          <a:off x="385248" y="1252728"/>
          <a:ext cx="8208912" cy="4741120"/>
        </p:xfrm>
        <a:graphic>
          <a:graphicData uri="http://schemas.openxmlformats.org/drawingml/2006/chart">
            <c:chart xmlns:c="http://schemas.openxmlformats.org/drawingml/2006/chart" xmlns:r="http://schemas.openxmlformats.org/officeDocument/2006/relationships" r:id="rId3"/>
          </a:graphicData>
        </a:graphic>
      </p:graphicFrame>
      <p:sp>
        <p:nvSpPr>
          <p:cNvPr id="47108" name="1 CuadroTexto"/>
          <p:cNvSpPr txBox="1">
            <a:spLocks noChangeArrowheads="1"/>
          </p:cNvSpPr>
          <p:nvPr/>
        </p:nvSpPr>
        <p:spPr bwMode="auto">
          <a:xfrm>
            <a:off x="4864100" y="5805488"/>
            <a:ext cx="1724025" cy="257175"/>
          </a:xfrm>
          <a:prstGeom prst="rect">
            <a:avLst/>
          </a:prstGeom>
          <a:noFill/>
          <a:ln w="9525">
            <a:noFill/>
            <a:miter lim="800000"/>
            <a:headEnd/>
            <a:tailEnd/>
          </a:ln>
        </p:spPr>
        <p:txBody>
          <a:bodyPr anchor="ctr"/>
          <a:lstStyle/>
          <a:p>
            <a:r>
              <a:rPr lang="es-MX" sz="1100" b="1">
                <a:latin typeface="Calibri" pitchFamily="34" charset="0"/>
              </a:rPr>
              <a:t>Average weekly hours </a:t>
            </a:r>
          </a:p>
        </p:txBody>
      </p:sp>
      <p:sp>
        <p:nvSpPr>
          <p:cNvPr id="47109" name="6 CuadroTexto"/>
          <p:cNvSpPr txBox="1">
            <a:spLocks noChangeArrowheads="1"/>
          </p:cNvSpPr>
          <p:nvPr/>
        </p:nvSpPr>
        <p:spPr bwMode="auto">
          <a:xfrm>
            <a:off x="3059113" y="1268413"/>
            <a:ext cx="3241675" cy="369887"/>
          </a:xfrm>
          <a:prstGeom prst="rect">
            <a:avLst/>
          </a:prstGeom>
          <a:solidFill>
            <a:srgbClr val="FFFFFF"/>
          </a:solidFill>
          <a:ln w="9525">
            <a:noFill/>
            <a:miter lim="800000"/>
            <a:headEnd/>
            <a:tailEnd/>
          </a:ln>
        </p:spPr>
        <p:txBody>
          <a:bodyPr>
            <a:spAutoFit/>
          </a:bodyPr>
          <a:lstStyle/>
          <a:p>
            <a:r>
              <a:rPr lang="es-MX" b="1">
                <a:solidFill>
                  <a:schemeClr val="tx2"/>
                </a:solidFill>
                <a:latin typeface="Calibri" pitchFamily="34" charset="0"/>
              </a:rPr>
              <a:t>Sons and daughters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CuadroTexto"/>
          <p:cNvSpPr txBox="1">
            <a:spLocks noChangeArrowheads="1"/>
          </p:cNvSpPr>
          <p:nvPr/>
        </p:nvSpPr>
        <p:spPr bwMode="auto">
          <a:xfrm>
            <a:off x="827088" y="0"/>
            <a:ext cx="7993062" cy="708025"/>
          </a:xfrm>
          <a:prstGeom prst="rect">
            <a:avLst/>
          </a:prstGeom>
          <a:noFill/>
          <a:ln w="9525">
            <a:noFill/>
            <a:miter lim="800000"/>
            <a:headEnd/>
            <a:tailEnd/>
          </a:ln>
        </p:spPr>
        <p:txBody>
          <a:bodyPr>
            <a:spAutoFit/>
          </a:bodyPr>
          <a:lstStyle/>
          <a:p>
            <a:pPr algn="just"/>
            <a:r>
              <a:rPr lang="es-MX" sz="2000">
                <a:solidFill>
                  <a:schemeClr val="tx2"/>
                </a:solidFill>
                <a:cs typeface="Arial" charset="0"/>
              </a:rPr>
              <a:t>Provision of support: to other households, to the community, or to voluntary work, by age</a:t>
            </a:r>
            <a:endParaRPr lang="es-MX" sz="2000">
              <a:cs typeface="Arial" charset="0"/>
            </a:endParaRPr>
          </a:p>
        </p:txBody>
      </p:sp>
      <p:graphicFrame>
        <p:nvGraphicFramePr>
          <p:cNvPr id="3" name="4 Gráfico"/>
          <p:cNvGraphicFramePr/>
          <p:nvPr/>
        </p:nvGraphicFramePr>
        <p:xfrm>
          <a:off x="395536" y="1052736"/>
          <a:ext cx="8136904"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49155" name="1 CuadroTexto"/>
          <p:cNvSpPr txBox="1">
            <a:spLocks noChangeArrowheads="1"/>
          </p:cNvSpPr>
          <p:nvPr/>
        </p:nvSpPr>
        <p:spPr bwMode="auto">
          <a:xfrm>
            <a:off x="2843213" y="5949950"/>
            <a:ext cx="1855787" cy="541338"/>
          </a:xfrm>
          <a:prstGeom prst="rect">
            <a:avLst/>
          </a:prstGeom>
          <a:noFill/>
          <a:ln w="9525">
            <a:noFill/>
            <a:miter lim="800000"/>
            <a:headEnd/>
            <a:tailEnd/>
          </a:ln>
        </p:spPr>
        <p:txBody>
          <a:bodyPr anchor="ctr"/>
          <a:lstStyle/>
          <a:p>
            <a:r>
              <a:rPr lang="es-MX" sz="1100" b="1">
                <a:latin typeface="Calibri" pitchFamily="34" charset="0"/>
              </a:rPr>
              <a:t>Average weekly hours </a:t>
            </a:r>
          </a:p>
        </p:txBody>
      </p:sp>
      <p:sp>
        <p:nvSpPr>
          <p:cNvPr id="49156" name="1 CuadroTexto"/>
          <p:cNvSpPr txBox="1">
            <a:spLocks noChangeArrowheads="1"/>
          </p:cNvSpPr>
          <p:nvPr/>
        </p:nvSpPr>
        <p:spPr bwMode="auto">
          <a:xfrm>
            <a:off x="153988" y="2116138"/>
            <a:ext cx="889000" cy="319087"/>
          </a:xfrm>
          <a:prstGeom prst="rect">
            <a:avLst/>
          </a:prstGeom>
          <a:noFill/>
          <a:ln w="9525">
            <a:noFill/>
            <a:miter lim="800000"/>
            <a:headEnd/>
            <a:tailEnd/>
          </a:ln>
        </p:spPr>
        <p:txBody>
          <a:bodyPr anchor="ctr"/>
          <a:lstStyle/>
          <a:p>
            <a:r>
              <a:rPr lang="es-MX" sz="1000">
                <a:latin typeface="Calibri"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noGrp="1"/>
          </p:cNvSpPr>
          <p:nvPr>
            <p:ph type="title"/>
          </p:nvPr>
        </p:nvSpPr>
        <p:spPr/>
        <p:txBody>
          <a:bodyPr/>
          <a:lstStyle/>
          <a:p>
            <a:r>
              <a:rPr lang="es-MX" smtClean="0"/>
              <a:t> </a:t>
            </a:r>
          </a:p>
        </p:txBody>
      </p:sp>
      <p:sp>
        <p:nvSpPr>
          <p:cNvPr id="4" name="3 Marcador de número de diapositiva"/>
          <p:cNvSpPr>
            <a:spLocks noGrp="1"/>
          </p:cNvSpPr>
          <p:nvPr>
            <p:ph type="sldNum" sz="quarter" idx="12"/>
          </p:nvPr>
        </p:nvSpPr>
        <p:spPr>
          <a:xfrm>
            <a:off x="457200" y="6356350"/>
            <a:ext cx="2133600" cy="365125"/>
          </a:xfrm>
        </p:spPr>
        <p:txBody>
          <a:bodyPr/>
          <a:lstStyle/>
          <a:p>
            <a:pPr algn="l">
              <a:defRPr/>
            </a:pPr>
            <a:fld id="{D53D412A-4001-4273-94DF-72171B5072EF}" type="slidenum">
              <a:rPr lang="es-ES"/>
              <a:pPr algn="l">
                <a:defRPr/>
              </a:pPr>
              <a:t>23</a:t>
            </a:fld>
            <a:endParaRPr lang="es-ES" dirty="0"/>
          </a:p>
        </p:txBody>
      </p:sp>
      <p:pic>
        <p:nvPicPr>
          <p:cNvPr id="5" name="4 Marcador de contenido" descr="reconocimiento.jpg"/>
          <p:cNvPicPr>
            <a:picLocks noGrp="1" noChangeAspect="1"/>
          </p:cNvPicPr>
          <p:nvPr>
            <p:ph idx="1"/>
          </p:nvPr>
        </p:nvPicPr>
        <p:blipFill>
          <a:blip r:embed="rId3"/>
          <a:stretch>
            <a:fillRect/>
          </a:stretch>
        </p:blipFill>
        <p:spPr>
          <a:xfrm>
            <a:off x="1187450" y="1989138"/>
            <a:ext cx="6408738" cy="3806825"/>
          </a:xfrm>
          <a:effectLst>
            <a:outerShdw blurRad="292100" dist="139700" dir="2700000" algn="tl" rotWithShape="0">
              <a:srgbClr val="333333">
                <a:alpha val="65000"/>
              </a:srgbClr>
            </a:outerShdw>
          </a:effectLst>
        </p:spPr>
      </p:pic>
      <p:sp>
        <p:nvSpPr>
          <p:cNvPr id="51204" name="6 CuadroTexto"/>
          <p:cNvSpPr txBox="1">
            <a:spLocks noChangeArrowheads="1"/>
          </p:cNvSpPr>
          <p:nvPr/>
        </p:nvSpPr>
        <p:spPr bwMode="auto">
          <a:xfrm>
            <a:off x="409575" y="1323975"/>
            <a:ext cx="8229600" cy="400050"/>
          </a:xfrm>
          <a:prstGeom prst="rect">
            <a:avLst/>
          </a:prstGeom>
          <a:noFill/>
          <a:ln w="9525">
            <a:noFill/>
            <a:miter lim="800000"/>
            <a:headEnd/>
            <a:tailEnd/>
          </a:ln>
        </p:spPr>
        <p:txBody>
          <a:bodyPr>
            <a:spAutoFit/>
          </a:bodyPr>
          <a:lstStyle/>
          <a:p>
            <a:r>
              <a:rPr lang="es-MX" sz="2000">
                <a:latin typeface="Calibri" pitchFamily="34" charset="0"/>
              </a:rPr>
              <a:t>     </a:t>
            </a:r>
          </a:p>
        </p:txBody>
      </p:sp>
      <p:sp>
        <p:nvSpPr>
          <p:cNvPr id="51205" name="5 CuadroTexto"/>
          <p:cNvSpPr txBox="1">
            <a:spLocks noChangeArrowheads="1"/>
          </p:cNvSpPr>
          <p:nvPr/>
        </p:nvSpPr>
        <p:spPr bwMode="auto">
          <a:xfrm>
            <a:off x="581025" y="908050"/>
            <a:ext cx="7778750" cy="1016000"/>
          </a:xfrm>
          <a:prstGeom prst="rect">
            <a:avLst/>
          </a:prstGeom>
          <a:noFill/>
          <a:ln w="9525">
            <a:noFill/>
            <a:miter lim="800000"/>
            <a:headEnd/>
            <a:tailEnd/>
          </a:ln>
        </p:spPr>
        <p:txBody>
          <a:bodyPr>
            <a:spAutoFit/>
          </a:bodyPr>
          <a:lstStyle/>
          <a:p>
            <a:pPr algn="just"/>
            <a:r>
              <a:rPr lang="es-MX" sz="2000">
                <a:solidFill>
                  <a:schemeClr val="tx2"/>
                </a:solidFill>
                <a:latin typeface="Calibri" pitchFamily="34" charset="0"/>
              </a:rPr>
              <a:t>In 2010, the World Bank honored ENUT 2009: third place in the II Regional Award for Innovation in Statistics in Latin America and The Caribbean (together with Brazil).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Título"/>
          <p:cNvSpPr>
            <a:spLocks noGrp="1"/>
          </p:cNvSpPr>
          <p:nvPr>
            <p:ph type="title"/>
          </p:nvPr>
        </p:nvSpPr>
        <p:spPr/>
        <p:txBody>
          <a:bodyPr/>
          <a:lstStyle/>
          <a:p>
            <a:r>
              <a:rPr lang="en-US" sz="2400" smtClean="0">
                <a:solidFill>
                  <a:schemeClr val="tx2"/>
                </a:solidFill>
                <a:latin typeface="Arial" charset="0"/>
                <a:cs typeface="Arial" charset="0"/>
              </a:rPr>
              <a:t>Conclusions</a:t>
            </a:r>
          </a:p>
        </p:txBody>
      </p:sp>
      <p:sp>
        <p:nvSpPr>
          <p:cNvPr id="53250" name="2 Marcador de contenido"/>
          <p:cNvSpPr>
            <a:spLocks noGrp="1"/>
          </p:cNvSpPr>
          <p:nvPr>
            <p:ph idx="1"/>
          </p:nvPr>
        </p:nvSpPr>
        <p:spPr>
          <a:xfrm>
            <a:off x="457200" y="1600200"/>
            <a:ext cx="8229600" cy="4205288"/>
          </a:xfrm>
        </p:spPr>
        <p:txBody>
          <a:bodyPr/>
          <a:lstStyle/>
          <a:p>
            <a:r>
              <a:rPr lang="en-US" sz="2000" smtClean="0">
                <a:solidFill>
                  <a:schemeClr val="tx2"/>
                </a:solidFill>
                <a:latin typeface="Arial" charset="0"/>
                <a:cs typeface="Arial" charset="0"/>
              </a:rPr>
              <a:t>INEGI has followed the international organizations recommendations (ICATUS)</a:t>
            </a:r>
          </a:p>
          <a:p>
            <a:endParaRPr lang="en-US" sz="2000" smtClean="0">
              <a:solidFill>
                <a:schemeClr val="tx2"/>
              </a:solidFill>
              <a:latin typeface="Arial" charset="0"/>
              <a:cs typeface="Arial" charset="0"/>
            </a:endParaRPr>
          </a:p>
          <a:p>
            <a:r>
              <a:rPr lang="en-US" sz="2000" smtClean="0">
                <a:solidFill>
                  <a:schemeClr val="tx2"/>
                </a:solidFill>
                <a:latin typeface="Arial" charset="0"/>
                <a:cs typeface="Arial" charset="0"/>
              </a:rPr>
              <a:t>In ENUT 2009  INEGI introduced the electronic questionnaire nevertheless we still use the traditional in rural areas in order to obtain a complete scenario of  Mexico.</a:t>
            </a:r>
          </a:p>
          <a:p>
            <a:endParaRPr lang="en-US" sz="2000" smtClean="0">
              <a:solidFill>
                <a:schemeClr val="tx2"/>
              </a:solidFill>
              <a:latin typeface="Arial" charset="0"/>
              <a:cs typeface="Arial" charset="0"/>
            </a:endParaRPr>
          </a:p>
          <a:p>
            <a:r>
              <a:rPr lang="en-US" sz="2000" smtClean="0">
                <a:solidFill>
                  <a:schemeClr val="tx2"/>
                </a:solidFill>
                <a:latin typeface="Arial" charset="0"/>
                <a:cs typeface="Arial" charset="0"/>
              </a:rPr>
              <a:t>INEGI produces the satellite account of non-remunerated labor.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fontAlgn="auto">
              <a:spcAft>
                <a:spcPts val="0"/>
              </a:spcAft>
              <a:defRPr/>
            </a:pPr>
            <a:r>
              <a:rPr lang="en-US" sz="2400" dirty="0" smtClean="0">
                <a:solidFill>
                  <a:schemeClr val="tx2"/>
                </a:solidFill>
                <a:latin typeface="Arial" pitchFamily="34" charset="0"/>
                <a:ea typeface="+mn-ea"/>
                <a:cs typeface="Arial" pitchFamily="34" charset="0"/>
              </a:rPr>
              <a:t>Time use surveys in Mexico</a:t>
            </a:r>
            <a:endParaRPr lang="en-US" sz="2400" dirty="0">
              <a:solidFill>
                <a:schemeClr val="tx2"/>
              </a:solidFill>
              <a:latin typeface="Arial" pitchFamily="34" charset="0"/>
              <a:ea typeface="+mn-ea"/>
              <a:cs typeface="Arial" pitchFamily="34" charset="0"/>
            </a:endParaRPr>
          </a:p>
        </p:txBody>
      </p:sp>
      <p:sp>
        <p:nvSpPr>
          <p:cNvPr id="3" name="2 Marcador de contenido"/>
          <p:cNvSpPr>
            <a:spLocks noGrp="1"/>
          </p:cNvSpPr>
          <p:nvPr>
            <p:ph idx="1"/>
          </p:nvPr>
        </p:nvSpPr>
        <p:spPr>
          <a:xfrm>
            <a:off x="457200" y="1600200"/>
            <a:ext cx="8229600" cy="4205288"/>
          </a:xfrm>
        </p:spPr>
        <p:txBody>
          <a:bodyPr rtlCol="0">
            <a:normAutofit/>
          </a:bodyPr>
          <a:lstStyle/>
          <a:p>
            <a:pPr fontAlgn="auto">
              <a:spcAft>
                <a:spcPts val="0"/>
              </a:spcAft>
              <a:buFont typeface="Arial" pitchFamily="34" charset="0"/>
              <a:buNone/>
              <a:defRPr/>
            </a:pPr>
            <a:r>
              <a:rPr lang="es-MX" sz="2000" b="1" dirty="0" smtClean="0">
                <a:solidFill>
                  <a:schemeClr val="tx2"/>
                </a:solidFill>
                <a:latin typeface="Arial" pitchFamily="34" charset="0"/>
                <a:cs typeface="Arial" pitchFamily="34" charset="0"/>
              </a:rPr>
              <a:t>INEGI</a:t>
            </a:r>
            <a:r>
              <a:rPr lang="es-MX" sz="2000" dirty="0" smtClean="0">
                <a:solidFill>
                  <a:schemeClr val="tx2"/>
                </a:solidFill>
                <a:latin typeface="Arial" pitchFamily="34" charset="0"/>
                <a:cs typeface="Arial" pitchFamily="34" charset="0"/>
              </a:rPr>
              <a:t> has done 4 </a:t>
            </a:r>
            <a:r>
              <a:rPr lang="en-US" sz="2000" dirty="0" smtClean="0">
                <a:solidFill>
                  <a:schemeClr val="tx2"/>
                </a:solidFill>
                <a:latin typeface="Arial" pitchFamily="34" charset="0"/>
                <a:cs typeface="Arial" pitchFamily="34" charset="0"/>
              </a:rPr>
              <a:t>surveys of time use:</a:t>
            </a:r>
          </a:p>
          <a:p>
            <a:pPr fontAlgn="auto">
              <a:spcAft>
                <a:spcPts val="0"/>
              </a:spcAft>
              <a:buFont typeface="Arial" pitchFamily="34" charset="0"/>
              <a:buNone/>
              <a:defRPr/>
            </a:pPr>
            <a:endParaRPr lang="es-MX" sz="2000" dirty="0" smtClean="0">
              <a:solidFill>
                <a:schemeClr val="tx2"/>
              </a:solidFill>
              <a:latin typeface="Arial" pitchFamily="34" charset="0"/>
              <a:cs typeface="Arial" pitchFamily="34" charset="0"/>
            </a:endParaRPr>
          </a:p>
          <a:p>
            <a:pPr marL="174625" indent="-174625" fontAlgn="auto">
              <a:spcAft>
                <a:spcPts val="0"/>
              </a:spcAft>
              <a:buFont typeface="Arial" pitchFamily="34" charset="0"/>
              <a:buChar char="•"/>
              <a:defRPr/>
            </a:pPr>
            <a:r>
              <a:rPr lang="es-MX" sz="2000" dirty="0" smtClean="0">
                <a:solidFill>
                  <a:schemeClr val="tx2"/>
                </a:solidFill>
                <a:latin typeface="Arial" pitchFamily="34" charset="0"/>
                <a:cs typeface="Arial" pitchFamily="34" charset="0"/>
              </a:rPr>
              <a:t> ENTAUT, 1996</a:t>
            </a:r>
          </a:p>
          <a:p>
            <a:pPr marL="174625" indent="-174625" fontAlgn="auto">
              <a:spcAft>
                <a:spcPts val="0"/>
              </a:spcAft>
              <a:buFont typeface="Arial" pitchFamily="34" charset="0"/>
              <a:buChar char="•"/>
              <a:defRPr/>
            </a:pPr>
            <a:r>
              <a:rPr lang="es-MX" sz="2000" dirty="0" smtClean="0">
                <a:solidFill>
                  <a:schemeClr val="tx2"/>
                </a:solidFill>
                <a:latin typeface="Arial" pitchFamily="34" charset="0"/>
                <a:cs typeface="Arial" pitchFamily="34" charset="0"/>
              </a:rPr>
              <a:t> ENUT, 1998</a:t>
            </a:r>
          </a:p>
          <a:p>
            <a:pPr marL="174625" indent="-174625" fontAlgn="auto">
              <a:spcAft>
                <a:spcPts val="0"/>
              </a:spcAft>
              <a:buFont typeface="Arial" pitchFamily="34" charset="0"/>
              <a:buChar char="•"/>
              <a:defRPr/>
            </a:pPr>
            <a:r>
              <a:rPr lang="es-MX" sz="2000" dirty="0" smtClean="0">
                <a:solidFill>
                  <a:schemeClr val="tx2"/>
                </a:solidFill>
                <a:latin typeface="Arial" pitchFamily="34" charset="0"/>
                <a:cs typeface="Arial" pitchFamily="34" charset="0"/>
              </a:rPr>
              <a:t> ENUT, 2002</a:t>
            </a:r>
          </a:p>
          <a:p>
            <a:pPr marL="174625" indent="-174625" fontAlgn="auto">
              <a:spcAft>
                <a:spcPts val="0"/>
              </a:spcAft>
              <a:buFont typeface="Arial" pitchFamily="34" charset="0"/>
              <a:buChar char="•"/>
              <a:defRPr/>
            </a:pPr>
            <a:r>
              <a:rPr lang="es-MX" sz="2000" dirty="0" smtClean="0">
                <a:solidFill>
                  <a:schemeClr val="tx2"/>
                </a:solidFill>
                <a:latin typeface="Arial" pitchFamily="34" charset="0"/>
                <a:cs typeface="Arial" pitchFamily="34" charset="0"/>
              </a:rPr>
              <a:t> ENUT, 2009</a:t>
            </a:r>
          </a:p>
          <a:p>
            <a:pPr marL="174625" indent="-174625" fontAlgn="auto">
              <a:spcAft>
                <a:spcPts val="0"/>
              </a:spcAft>
              <a:buFont typeface="Arial" pitchFamily="34" charset="0"/>
              <a:buNone/>
              <a:defRPr/>
            </a:pPr>
            <a:endParaRPr lang="es-MX" sz="2000" dirty="0" smtClean="0">
              <a:solidFill>
                <a:schemeClr val="tx2"/>
              </a:solidFill>
              <a:latin typeface="Arial" pitchFamily="34" charset="0"/>
              <a:cs typeface="Arial" pitchFamily="34" charset="0"/>
            </a:endParaRPr>
          </a:p>
          <a:p>
            <a:pPr fontAlgn="auto">
              <a:spcAft>
                <a:spcPts val="0"/>
              </a:spcAft>
              <a:buFont typeface="Arial" pitchFamily="34" charset="0"/>
              <a:buNone/>
              <a:defRPr/>
            </a:pPr>
            <a:r>
              <a:rPr lang="en-US" sz="2000" dirty="0" smtClean="0">
                <a:solidFill>
                  <a:schemeClr val="tx2"/>
                </a:solidFill>
                <a:latin typeface="Arial" pitchFamily="34" charset="0"/>
                <a:cs typeface="Arial" pitchFamily="34" charset="0"/>
              </a:rPr>
              <a:t>The first 3 were included in household surveys of income and</a:t>
            </a:r>
          </a:p>
          <a:p>
            <a:pPr fontAlgn="auto">
              <a:spcAft>
                <a:spcPts val="0"/>
              </a:spcAft>
              <a:buFont typeface="Arial" pitchFamily="34" charset="0"/>
              <a:buNone/>
              <a:defRPr/>
            </a:pPr>
            <a:r>
              <a:rPr lang="en-US" sz="2000" dirty="0" smtClean="0">
                <a:solidFill>
                  <a:schemeClr val="tx2"/>
                </a:solidFill>
                <a:latin typeface="Arial" pitchFamily="34" charset="0"/>
                <a:cs typeface="Arial" pitchFamily="34" charset="0"/>
              </a:rPr>
              <a:t>expenditure, while ENUT 2009 was sponsored as a joint survey,</a:t>
            </a:r>
          </a:p>
          <a:p>
            <a:pPr fontAlgn="auto">
              <a:spcAft>
                <a:spcPts val="0"/>
              </a:spcAft>
              <a:buFont typeface="Arial" pitchFamily="34" charset="0"/>
              <a:buNone/>
              <a:defRPr/>
            </a:pPr>
            <a:r>
              <a:rPr lang="en-US" sz="2000" dirty="0" smtClean="0">
                <a:solidFill>
                  <a:schemeClr val="tx2"/>
                </a:solidFill>
                <a:latin typeface="Arial" pitchFamily="34" charset="0"/>
                <a:cs typeface="Arial" pitchFamily="34" charset="0"/>
              </a:rPr>
              <a:t>between INEGI and </a:t>
            </a:r>
            <a:r>
              <a:rPr lang="en-US" sz="2000" dirty="0" err="1" smtClean="0">
                <a:solidFill>
                  <a:schemeClr val="tx2"/>
                </a:solidFill>
                <a:latin typeface="Arial" pitchFamily="34" charset="0"/>
                <a:cs typeface="Arial" pitchFamily="34" charset="0"/>
              </a:rPr>
              <a:t>and</a:t>
            </a:r>
            <a:r>
              <a:rPr lang="en-US" sz="2000" dirty="0" smtClean="0">
                <a:solidFill>
                  <a:schemeClr val="tx2"/>
                </a:solidFill>
                <a:latin typeface="Arial" pitchFamily="34" charset="0"/>
                <a:cs typeface="Arial" pitchFamily="34" charset="0"/>
              </a:rPr>
              <a:t> the National Institute of Women in Mexico</a:t>
            </a:r>
          </a:p>
          <a:p>
            <a:pPr fontAlgn="auto">
              <a:spcAft>
                <a:spcPts val="0"/>
              </a:spcAft>
              <a:buFont typeface="Arial" pitchFamily="34" charset="0"/>
              <a:buNone/>
              <a:defRPr/>
            </a:pPr>
            <a:r>
              <a:rPr lang="en-US" sz="2000" dirty="0" smtClean="0">
                <a:solidFill>
                  <a:schemeClr val="tx2"/>
                </a:solidFill>
                <a:latin typeface="Arial" pitchFamily="34" charset="0"/>
                <a:cs typeface="Arial" pitchFamily="34" charset="0"/>
              </a:rPr>
              <a:t>(INMUJERES).</a:t>
            </a:r>
          </a:p>
          <a:p>
            <a:pPr fontAlgn="auto">
              <a:spcAft>
                <a:spcPts val="0"/>
              </a:spcAft>
              <a:buFont typeface="Arial" pitchFamily="34" charset="0"/>
              <a:buNone/>
              <a:defRPr/>
            </a:pPr>
            <a:endParaRPr lang="en-US" sz="2000" dirty="0" smtClean="0">
              <a:solidFill>
                <a:schemeClr val="tx2"/>
              </a:solidFill>
              <a:latin typeface="Arial" pitchFamily="34" charset="0"/>
              <a:cs typeface="Arial" pitchFamily="34" charset="0"/>
            </a:endParaRPr>
          </a:p>
          <a:p>
            <a:pPr fontAlgn="auto">
              <a:spcAft>
                <a:spcPts val="0"/>
              </a:spcAft>
              <a:buFont typeface="Arial" pitchFamily="34" charset="0"/>
              <a:buChar char="•"/>
              <a:defRPr/>
            </a:pPr>
            <a:endParaRPr lang="es-MX"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fontAlgn="auto">
              <a:spcAft>
                <a:spcPts val="0"/>
              </a:spcAft>
              <a:defRPr/>
            </a:pPr>
            <a:r>
              <a:rPr lang="es-MX" sz="2400" dirty="0" err="1" smtClean="0">
                <a:solidFill>
                  <a:schemeClr val="accent1">
                    <a:lumMod val="50000"/>
                  </a:schemeClr>
                </a:solidFill>
                <a:latin typeface="Arial" pitchFamily="34" charset="0"/>
                <a:cs typeface="Arial" pitchFamily="34" charset="0"/>
              </a:rPr>
              <a:t>Methodology</a:t>
            </a:r>
            <a:endParaRPr lang="es-MX" sz="2400" dirty="0">
              <a:solidFill>
                <a:schemeClr val="accent1">
                  <a:lumMod val="50000"/>
                </a:schemeClr>
              </a:solidFill>
              <a:latin typeface="Arial" pitchFamily="34" charset="0"/>
              <a:cs typeface="Arial" pitchFamily="34" charset="0"/>
            </a:endParaRPr>
          </a:p>
        </p:txBody>
      </p:sp>
      <p:sp>
        <p:nvSpPr>
          <p:cNvPr id="3" name="2 Marcador de contenido"/>
          <p:cNvSpPr>
            <a:spLocks noGrp="1"/>
          </p:cNvSpPr>
          <p:nvPr>
            <p:ph idx="1"/>
          </p:nvPr>
        </p:nvSpPr>
        <p:spPr>
          <a:xfrm>
            <a:off x="457200" y="1600200"/>
            <a:ext cx="8229600" cy="4205288"/>
          </a:xfrm>
        </p:spPr>
        <p:txBody>
          <a:bodyPr rtlCol="0">
            <a:normAutofit/>
          </a:bodyPr>
          <a:lstStyle/>
          <a:p>
            <a:pPr lvl="1" fontAlgn="auto">
              <a:spcAft>
                <a:spcPts val="0"/>
              </a:spcAft>
              <a:buFont typeface="Arial" pitchFamily="34" charset="0"/>
              <a:buNone/>
              <a:defRPr/>
            </a:pPr>
            <a:r>
              <a:rPr lang="en-US" sz="2000" b="1" dirty="0" err="1" smtClean="0">
                <a:solidFill>
                  <a:schemeClr val="tx2"/>
                </a:solidFill>
                <a:cs typeface="Arial" charset="0"/>
              </a:rPr>
              <a:t>Representativity</a:t>
            </a:r>
            <a:r>
              <a:rPr lang="en-US" sz="2000" b="1" dirty="0" smtClean="0">
                <a:solidFill>
                  <a:schemeClr val="tx2"/>
                </a:solidFill>
                <a:cs typeface="Arial" charset="0"/>
              </a:rPr>
              <a:t>: </a:t>
            </a:r>
          </a:p>
          <a:p>
            <a:pPr lvl="1" fontAlgn="auto">
              <a:spcAft>
                <a:spcPts val="0"/>
              </a:spcAft>
              <a:buFont typeface="Arial" pitchFamily="34" charset="0"/>
              <a:buNone/>
              <a:defRPr/>
            </a:pPr>
            <a:endParaRPr lang="en-US" sz="2000" b="1" dirty="0" smtClean="0">
              <a:solidFill>
                <a:schemeClr val="tx2"/>
              </a:solidFill>
              <a:cs typeface="Arial" charset="0"/>
            </a:endParaRPr>
          </a:p>
          <a:p>
            <a:pPr lvl="1" fontAlgn="auto">
              <a:spcAft>
                <a:spcPts val="0"/>
              </a:spcAft>
              <a:buFont typeface="Arial" pitchFamily="34" charset="0"/>
              <a:buChar char="–"/>
              <a:defRPr/>
            </a:pPr>
            <a:r>
              <a:rPr lang="en-US" sz="2000" dirty="0" smtClean="0">
                <a:solidFill>
                  <a:schemeClr val="tx2"/>
                </a:solidFill>
                <a:cs typeface="Arial" charset="0"/>
              </a:rPr>
              <a:t>At the national level</a:t>
            </a:r>
          </a:p>
          <a:p>
            <a:pPr lvl="1" fontAlgn="auto">
              <a:spcAft>
                <a:spcPts val="0"/>
              </a:spcAft>
              <a:buFont typeface="Arial" pitchFamily="34" charset="0"/>
              <a:buChar char="–"/>
              <a:defRPr/>
            </a:pPr>
            <a:r>
              <a:rPr lang="en-US" sz="2000" dirty="0" smtClean="0">
                <a:solidFill>
                  <a:schemeClr val="tx2"/>
                </a:solidFill>
                <a:cs typeface="Arial" charset="0"/>
              </a:rPr>
              <a:t>Stratification in terms of urban and rural areas (less than 2500 inhabitants)</a:t>
            </a:r>
          </a:p>
          <a:p>
            <a:pPr lvl="1" fontAlgn="auto">
              <a:spcAft>
                <a:spcPts val="0"/>
              </a:spcAft>
              <a:buFont typeface="Arial" pitchFamily="34" charset="0"/>
              <a:buNone/>
              <a:defRPr/>
            </a:pPr>
            <a:endParaRPr lang="en-US" sz="2000" dirty="0" smtClean="0">
              <a:solidFill>
                <a:schemeClr val="accent1">
                  <a:lumMod val="50000"/>
                </a:schemeClr>
              </a:solidFill>
              <a:cs typeface="Arial" charset="0"/>
            </a:endParaRPr>
          </a:p>
        </p:txBody>
      </p:sp>
      <p:sp>
        <p:nvSpPr>
          <p:cNvPr id="20483" name="3 Rectángulo"/>
          <p:cNvSpPr>
            <a:spLocks noChangeArrowheads="1"/>
          </p:cNvSpPr>
          <p:nvPr/>
        </p:nvSpPr>
        <p:spPr bwMode="auto">
          <a:xfrm>
            <a:off x="468313" y="2420938"/>
            <a:ext cx="8280400" cy="2846387"/>
          </a:xfrm>
          <a:prstGeom prst="rect">
            <a:avLst/>
          </a:prstGeom>
          <a:noFill/>
          <a:ln w="9525">
            <a:noFill/>
            <a:miter lim="800000"/>
            <a:headEnd/>
            <a:tailEnd/>
          </a:ln>
        </p:spPr>
        <p:txBody>
          <a:bodyPr>
            <a:spAutoFit/>
          </a:bodyPr>
          <a:lstStyle/>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b="1">
              <a:latin typeface="Calibri" pitchFamily="34" charset="0"/>
            </a:endParaRPr>
          </a:p>
          <a:p>
            <a:pPr indent="9525">
              <a:spcAft>
                <a:spcPts val="600"/>
              </a:spcAft>
            </a:pPr>
            <a:endParaRPr lang="es-ES">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Marcador de contenido"/>
          <p:cNvSpPr>
            <a:spLocks noGrp="1"/>
          </p:cNvSpPr>
          <p:nvPr>
            <p:ph idx="1"/>
          </p:nvPr>
        </p:nvSpPr>
        <p:spPr>
          <a:xfrm>
            <a:off x="384175" y="1504950"/>
            <a:ext cx="8355013" cy="4910138"/>
          </a:xfrm>
        </p:spPr>
        <p:txBody>
          <a:bodyPr/>
          <a:lstStyle/>
          <a:p>
            <a:pPr lvl="1">
              <a:buFont typeface="Arial" charset="0"/>
              <a:buNone/>
            </a:pPr>
            <a:endParaRPr lang="es-MX" smtClean="0"/>
          </a:p>
          <a:p>
            <a:pPr>
              <a:buFont typeface="Arial" charset="0"/>
              <a:buNone/>
            </a:pPr>
            <a:endParaRPr lang="es-MX" smtClean="0"/>
          </a:p>
        </p:txBody>
      </p:sp>
      <p:sp>
        <p:nvSpPr>
          <p:cNvPr id="4" name="3 Marcador de número de diapositiva"/>
          <p:cNvSpPr>
            <a:spLocks noGrp="1"/>
          </p:cNvSpPr>
          <p:nvPr>
            <p:ph type="sldNum" sz="quarter" idx="12"/>
          </p:nvPr>
        </p:nvSpPr>
        <p:spPr>
          <a:xfrm>
            <a:off x="457200" y="6356350"/>
            <a:ext cx="2133600" cy="365125"/>
          </a:xfrm>
        </p:spPr>
        <p:txBody>
          <a:bodyPr/>
          <a:lstStyle/>
          <a:p>
            <a:pPr algn="l">
              <a:defRPr/>
            </a:pPr>
            <a:fld id="{B3B7E396-393F-4DFC-96BC-363FFFB114AF}" type="slidenum">
              <a:rPr lang="es-ES"/>
              <a:pPr algn="l">
                <a:defRPr/>
              </a:pPr>
              <a:t>5</a:t>
            </a:fld>
            <a:endParaRPr lang="es-ES" dirty="0"/>
          </a:p>
        </p:txBody>
      </p:sp>
      <p:sp>
        <p:nvSpPr>
          <p:cNvPr id="18" name="1 Título"/>
          <p:cNvSpPr>
            <a:spLocks noGrp="1"/>
          </p:cNvSpPr>
          <p:nvPr>
            <p:ph type="title"/>
          </p:nvPr>
        </p:nvSpPr>
        <p:spPr>
          <a:xfrm>
            <a:off x="1081088" y="265113"/>
            <a:ext cx="7542212" cy="746125"/>
          </a:xfrm>
        </p:spPr>
        <p:txBody>
          <a:bodyPr rtlCol="0">
            <a:normAutofit/>
          </a:bodyPr>
          <a:lstStyle/>
          <a:p>
            <a:pPr fontAlgn="auto">
              <a:spcAft>
                <a:spcPts val="0"/>
              </a:spcAft>
              <a:defRPr/>
            </a:pPr>
            <a:r>
              <a:rPr lang="es-MX" sz="2400" dirty="0" err="1" smtClean="0">
                <a:solidFill>
                  <a:schemeClr val="accent1">
                    <a:lumMod val="50000"/>
                  </a:schemeClr>
                </a:solidFill>
                <a:latin typeface="Arial" pitchFamily="34" charset="0"/>
                <a:cs typeface="Arial" pitchFamily="34" charset="0"/>
              </a:rPr>
              <a:t>The</a:t>
            </a:r>
            <a:r>
              <a:rPr lang="es-MX" sz="2400" dirty="0" smtClean="0">
                <a:solidFill>
                  <a:schemeClr val="accent1">
                    <a:lumMod val="50000"/>
                  </a:schemeClr>
                </a:solidFill>
                <a:latin typeface="Arial" pitchFamily="34" charset="0"/>
                <a:cs typeface="Arial" pitchFamily="34" charset="0"/>
              </a:rPr>
              <a:t> concept of time use </a:t>
            </a:r>
            <a:r>
              <a:rPr lang="es-MX" sz="2400" dirty="0" err="1" smtClean="0">
                <a:solidFill>
                  <a:schemeClr val="accent1">
                    <a:lumMod val="50000"/>
                  </a:schemeClr>
                </a:solidFill>
                <a:latin typeface="Arial" pitchFamily="34" charset="0"/>
                <a:cs typeface="Arial" pitchFamily="34" charset="0"/>
              </a:rPr>
              <a:t>is</a:t>
            </a:r>
            <a:r>
              <a:rPr lang="es-MX" sz="2400" dirty="0" smtClean="0">
                <a:solidFill>
                  <a:schemeClr val="accent1">
                    <a:lumMod val="50000"/>
                  </a:schemeClr>
                </a:solidFill>
                <a:latin typeface="Arial" pitchFamily="34" charset="0"/>
                <a:cs typeface="Arial" pitchFamily="34" charset="0"/>
              </a:rPr>
              <a:t> </a:t>
            </a:r>
            <a:r>
              <a:rPr lang="es-MX" sz="2400" dirty="0" err="1" smtClean="0">
                <a:solidFill>
                  <a:schemeClr val="accent1">
                    <a:lumMod val="50000"/>
                  </a:schemeClr>
                </a:solidFill>
                <a:latin typeface="Arial" pitchFamily="34" charset="0"/>
                <a:cs typeface="Arial" pitchFamily="34" charset="0"/>
              </a:rPr>
              <a:t>based</a:t>
            </a:r>
            <a:r>
              <a:rPr lang="es-MX" sz="2400" dirty="0" smtClean="0">
                <a:solidFill>
                  <a:schemeClr val="accent1">
                    <a:lumMod val="50000"/>
                  </a:schemeClr>
                </a:solidFill>
                <a:latin typeface="Arial" pitchFamily="34" charset="0"/>
                <a:cs typeface="Arial" pitchFamily="34" charset="0"/>
              </a:rPr>
              <a:t> </a:t>
            </a:r>
            <a:r>
              <a:rPr lang="es-MX" sz="2400" dirty="0" err="1" smtClean="0">
                <a:solidFill>
                  <a:schemeClr val="accent1">
                    <a:lumMod val="50000"/>
                  </a:schemeClr>
                </a:solidFill>
                <a:latin typeface="Arial" pitchFamily="34" charset="0"/>
                <a:cs typeface="Arial" pitchFamily="34" charset="0"/>
              </a:rPr>
              <a:t>on</a:t>
            </a:r>
            <a:r>
              <a:rPr lang="es-MX" sz="2400" dirty="0" smtClean="0">
                <a:solidFill>
                  <a:schemeClr val="accent1">
                    <a:lumMod val="50000"/>
                  </a:schemeClr>
                </a:solidFill>
                <a:latin typeface="Arial" pitchFamily="34" charset="0"/>
                <a:cs typeface="Arial" pitchFamily="34" charset="0"/>
              </a:rPr>
              <a:t>:</a:t>
            </a:r>
            <a:endParaRPr lang="es-MX" sz="2400" dirty="0">
              <a:solidFill>
                <a:schemeClr val="accent1">
                  <a:lumMod val="50000"/>
                </a:schemeClr>
              </a:solidFill>
              <a:latin typeface="Arial" pitchFamily="34" charset="0"/>
              <a:cs typeface="Arial" pitchFamily="34" charset="0"/>
            </a:endParaRPr>
          </a:p>
        </p:txBody>
      </p:sp>
      <p:sp>
        <p:nvSpPr>
          <p:cNvPr id="20" name="3 Marcador de número de diapositiva"/>
          <p:cNvSpPr txBox="1">
            <a:spLocks/>
          </p:cNvSpPr>
          <p:nvPr/>
        </p:nvSpPr>
        <p:spPr>
          <a:xfrm>
            <a:off x="6553200" y="6356350"/>
            <a:ext cx="2133600" cy="365125"/>
          </a:xfrm>
          <a:prstGeom prst="rect">
            <a:avLst/>
          </a:prstGeom>
        </p:spPr>
        <p:txBody>
          <a:bodyPr anchor="ctr"/>
          <a:lstStyle/>
          <a:p>
            <a:pPr algn="r">
              <a:defRPr/>
            </a:pPr>
            <a:fld id="{49969270-CF58-4F9B-82B7-64E60B19E6F6}" type="slidenum">
              <a:rPr lang="es-ES" sz="1200" b="1">
                <a:solidFill>
                  <a:schemeClr val="tx1">
                    <a:tint val="75000"/>
                  </a:schemeClr>
                </a:solidFill>
              </a:rPr>
              <a:pPr algn="r">
                <a:defRPr/>
              </a:pPr>
              <a:t>5</a:t>
            </a:fld>
            <a:endParaRPr lang="es-ES" sz="1200" b="1" dirty="0">
              <a:solidFill>
                <a:schemeClr val="tx1">
                  <a:tint val="75000"/>
                </a:schemeClr>
              </a:solidFill>
            </a:endParaRPr>
          </a:p>
        </p:txBody>
      </p:sp>
      <p:sp>
        <p:nvSpPr>
          <p:cNvPr id="21509" name="20 CuadroTexto"/>
          <p:cNvSpPr txBox="1">
            <a:spLocks noChangeArrowheads="1"/>
          </p:cNvSpPr>
          <p:nvPr/>
        </p:nvSpPr>
        <p:spPr bwMode="auto">
          <a:xfrm>
            <a:off x="485775" y="2705100"/>
            <a:ext cx="1328738" cy="400050"/>
          </a:xfrm>
          <a:prstGeom prst="rect">
            <a:avLst/>
          </a:prstGeom>
          <a:noFill/>
          <a:ln w="9525">
            <a:noFill/>
            <a:miter lim="800000"/>
            <a:headEnd/>
            <a:tailEnd/>
          </a:ln>
        </p:spPr>
        <p:txBody>
          <a:bodyPr>
            <a:spAutoFit/>
          </a:bodyPr>
          <a:lstStyle/>
          <a:p>
            <a:pPr marL="180975" lvl="1" indent="-180975"/>
            <a:r>
              <a:rPr lang="es-MX" sz="2000">
                <a:solidFill>
                  <a:schemeClr val="tx2"/>
                </a:solidFill>
                <a:latin typeface="Calibri" pitchFamily="34" charset="0"/>
              </a:rPr>
              <a:t>CMAUT </a:t>
            </a:r>
            <a:r>
              <a:rPr lang="es-MX" sz="2000">
                <a:latin typeface="Calibri" pitchFamily="34" charset="0"/>
              </a:rPr>
              <a:t> </a:t>
            </a:r>
          </a:p>
        </p:txBody>
      </p:sp>
      <p:sp>
        <p:nvSpPr>
          <p:cNvPr id="21510" name="22 CuadroTexto"/>
          <p:cNvSpPr txBox="1">
            <a:spLocks noChangeArrowheads="1"/>
          </p:cNvSpPr>
          <p:nvPr/>
        </p:nvSpPr>
        <p:spPr bwMode="auto">
          <a:xfrm>
            <a:off x="4705350" y="2133600"/>
            <a:ext cx="4090988" cy="923925"/>
          </a:xfrm>
          <a:prstGeom prst="rect">
            <a:avLst/>
          </a:prstGeom>
          <a:noFill/>
          <a:ln w="9525">
            <a:noFill/>
            <a:miter lim="800000"/>
            <a:headEnd/>
            <a:tailEnd/>
          </a:ln>
        </p:spPr>
        <p:txBody>
          <a:bodyPr>
            <a:spAutoFit/>
          </a:bodyPr>
          <a:lstStyle/>
          <a:p>
            <a:pPr marL="0" lvl="1" algn="ctr"/>
            <a:r>
              <a:rPr lang="en-US">
                <a:solidFill>
                  <a:schemeClr val="tx2"/>
                </a:solidFill>
                <a:latin typeface="Calibri" pitchFamily="34" charset="0"/>
              </a:rPr>
              <a:t>Undertaken by INEGI, representative of the Mexican reality  (relevant for transition economies</a:t>
            </a:r>
            <a:r>
              <a:rPr lang="es-MX">
                <a:solidFill>
                  <a:schemeClr val="tx2"/>
                </a:solidFill>
                <a:latin typeface="Calibri" pitchFamily="34" charset="0"/>
              </a:rPr>
              <a:t>)             </a:t>
            </a:r>
          </a:p>
        </p:txBody>
      </p:sp>
      <p:sp>
        <p:nvSpPr>
          <p:cNvPr id="21511" name="24 CuadroTexto"/>
          <p:cNvSpPr txBox="1">
            <a:spLocks noChangeArrowheads="1"/>
          </p:cNvSpPr>
          <p:nvPr/>
        </p:nvSpPr>
        <p:spPr bwMode="auto">
          <a:xfrm>
            <a:off x="660400" y="4791075"/>
            <a:ext cx="1270000" cy="400050"/>
          </a:xfrm>
          <a:prstGeom prst="rect">
            <a:avLst/>
          </a:prstGeom>
          <a:noFill/>
          <a:ln w="9525">
            <a:noFill/>
            <a:miter lim="800000"/>
            <a:headEnd/>
            <a:tailEnd/>
          </a:ln>
        </p:spPr>
        <p:txBody>
          <a:bodyPr>
            <a:spAutoFit/>
          </a:bodyPr>
          <a:lstStyle/>
          <a:p>
            <a:pPr marL="180975" lvl="1" indent="-180975"/>
            <a:r>
              <a:rPr lang="es-MX" sz="2000">
                <a:solidFill>
                  <a:schemeClr val="tx2"/>
                </a:solidFill>
                <a:latin typeface="Calibri" pitchFamily="34" charset="0"/>
              </a:rPr>
              <a:t>ICATUS</a:t>
            </a:r>
          </a:p>
        </p:txBody>
      </p:sp>
      <p:sp>
        <p:nvSpPr>
          <p:cNvPr id="21512" name="26 CuadroTexto"/>
          <p:cNvSpPr txBox="1">
            <a:spLocks noChangeArrowheads="1"/>
          </p:cNvSpPr>
          <p:nvPr/>
        </p:nvSpPr>
        <p:spPr bwMode="auto">
          <a:xfrm>
            <a:off x="2490788" y="4437063"/>
            <a:ext cx="2922587" cy="1785937"/>
          </a:xfrm>
          <a:prstGeom prst="rect">
            <a:avLst/>
          </a:prstGeom>
          <a:noFill/>
          <a:ln w="9525">
            <a:noFill/>
            <a:miter lim="800000"/>
            <a:headEnd/>
            <a:tailEnd/>
          </a:ln>
        </p:spPr>
        <p:txBody>
          <a:bodyPr>
            <a:spAutoFit/>
          </a:bodyPr>
          <a:lstStyle/>
          <a:p>
            <a:pPr marL="0" lvl="1" algn="ctr"/>
            <a:r>
              <a:rPr lang="en-US">
                <a:solidFill>
                  <a:schemeClr val="tx2"/>
                </a:solidFill>
                <a:latin typeface="Calibri" pitchFamily="34" charset="0"/>
              </a:rPr>
              <a:t>International standard, possibly of limited analytical capacity to explain the cases of transition economies and developing countries</a:t>
            </a:r>
          </a:p>
          <a:p>
            <a:pPr marL="0" lvl="1"/>
            <a:endParaRPr lang="es-MX" sz="2000">
              <a:latin typeface="Calibri" pitchFamily="34" charset="0"/>
            </a:endParaRPr>
          </a:p>
        </p:txBody>
      </p:sp>
      <p:pic>
        <p:nvPicPr>
          <p:cNvPr id="32" name="Picture 2"/>
          <p:cNvPicPr>
            <a:picLocks noChangeAspect="1" noChangeArrowheads="1"/>
          </p:cNvPicPr>
          <p:nvPr/>
        </p:nvPicPr>
        <p:blipFill>
          <a:blip r:embed="rId3"/>
          <a:srcRect/>
          <a:stretch>
            <a:fillRect/>
          </a:stretch>
        </p:blipFill>
        <p:spPr bwMode="auto">
          <a:xfrm rot="16200000">
            <a:off x="1907381" y="1759745"/>
            <a:ext cx="2987675" cy="2239962"/>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a:srcRect/>
          <a:stretch>
            <a:fillRect/>
          </a:stretch>
        </p:blipFill>
        <p:spPr bwMode="auto">
          <a:xfrm>
            <a:off x="5686425" y="3513138"/>
            <a:ext cx="2268538" cy="2887662"/>
          </a:xfrm>
          <a:prstGeom prst="rect">
            <a:avLst/>
          </a:prstGeom>
          <a:ln>
            <a:noFill/>
          </a:ln>
          <a:effectLst>
            <a:outerShdw blurRad="292100" dist="139700" dir="2700000" algn="tl" rotWithShape="0">
              <a:srgbClr val="333333">
                <a:alpha val="65000"/>
              </a:srgbClr>
            </a:outerShdw>
          </a:effectLst>
        </p:spPr>
      </p:pic>
      <p:cxnSp>
        <p:nvCxnSpPr>
          <p:cNvPr id="21515" name="34 Conector recto de flecha"/>
          <p:cNvCxnSpPr>
            <a:cxnSpLocks noChangeShapeType="1"/>
          </p:cNvCxnSpPr>
          <p:nvPr/>
        </p:nvCxnSpPr>
        <p:spPr bwMode="auto">
          <a:xfrm>
            <a:off x="1814513" y="2898775"/>
            <a:ext cx="290512" cy="1588"/>
          </a:xfrm>
          <a:prstGeom prst="straightConnector1">
            <a:avLst/>
          </a:prstGeom>
          <a:noFill/>
          <a:ln w="31750" algn="ctr">
            <a:solidFill>
              <a:srgbClr val="0033CC"/>
            </a:solidFill>
            <a:round/>
            <a:headEnd/>
            <a:tailEnd type="arrow" w="med" len="med"/>
          </a:ln>
        </p:spPr>
      </p:cxnSp>
      <p:cxnSp>
        <p:nvCxnSpPr>
          <p:cNvPr id="21516" name="35 Conector recto de flecha"/>
          <p:cNvCxnSpPr>
            <a:cxnSpLocks noChangeShapeType="1"/>
          </p:cNvCxnSpPr>
          <p:nvPr/>
        </p:nvCxnSpPr>
        <p:spPr bwMode="auto">
          <a:xfrm>
            <a:off x="1982788" y="5000625"/>
            <a:ext cx="290512" cy="1588"/>
          </a:xfrm>
          <a:prstGeom prst="straightConnector1">
            <a:avLst/>
          </a:prstGeom>
          <a:noFill/>
          <a:ln w="31750" algn="ctr">
            <a:solidFill>
              <a:srgbClr val="0033CC"/>
            </a:solidFill>
            <a:round/>
            <a:headEnd/>
            <a:tailEnd type="arrow"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p:txBody>
          <a:bodyPr/>
          <a:lstStyle/>
          <a:p>
            <a:r>
              <a:rPr lang="es-MX" sz="2400" smtClean="0">
                <a:solidFill>
                  <a:schemeClr val="tx2"/>
                </a:solidFill>
                <a:latin typeface="Arial" charset="0"/>
                <a:cs typeface="Arial" charset="0"/>
              </a:rPr>
              <a:t>Basic concepts</a:t>
            </a:r>
          </a:p>
        </p:txBody>
      </p:sp>
      <p:sp>
        <p:nvSpPr>
          <p:cNvPr id="3" name="2 Marcador de contenido"/>
          <p:cNvSpPr>
            <a:spLocks noGrp="1"/>
          </p:cNvSpPr>
          <p:nvPr>
            <p:ph idx="1"/>
          </p:nvPr>
        </p:nvSpPr>
        <p:spPr>
          <a:xfrm>
            <a:off x="311150" y="1400175"/>
            <a:ext cx="8524875" cy="4822825"/>
          </a:xfrm>
        </p:spPr>
        <p:txBody>
          <a:bodyPr rtlCol="0">
            <a:normAutofit fontScale="25000" lnSpcReduction="20000"/>
          </a:bodyPr>
          <a:lstStyle/>
          <a:p>
            <a:pPr marL="447675" lvl="2" indent="1588" fontAlgn="auto">
              <a:spcAft>
                <a:spcPts val="0"/>
              </a:spcAft>
              <a:buFont typeface="Arial" pitchFamily="34" charset="0"/>
              <a:buNone/>
              <a:defRPr/>
            </a:pPr>
            <a:endParaRPr lang="es-MX" sz="2000" b="1" dirty="0" smtClean="0">
              <a:solidFill>
                <a:schemeClr val="accent1">
                  <a:lumMod val="50000"/>
                </a:schemeClr>
              </a:solidFill>
              <a:latin typeface="Arial" pitchFamily="34" charset="0"/>
              <a:cs typeface="Arial" pitchFamily="34" charset="0"/>
            </a:endParaRPr>
          </a:p>
          <a:p>
            <a:pPr marL="447675" lvl="2" indent="1588" algn="ctr" fontAlgn="auto">
              <a:spcAft>
                <a:spcPts val="0"/>
              </a:spcAft>
              <a:buFont typeface="Arial" pitchFamily="34" charset="0"/>
              <a:buNone/>
              <a:defRPr/>
            </a:pPr>
            <a:r>
              <a:rPr lang="en-US" sz="8000" dirty="0" smtClean="0">
                <a:solidFill>
                  <a:schemeClr val="tx2"/>
                </a:solidFill>
                <a:latin typeface="Arial" pitchFamily="34" charset="0"/>
                <a:cs typeface="Arial" pitchFamily="34" charset="0"/>
              </a:rPr>
              <a:t>Conceptual definitions underpinning </a:t>
            </a:r>
            <a:r>
              <a:rPr lang="en-US" sz="8000" b="1" dirty="0" smtClean="0">
                <a:solidFill>
                  <a:schemeClr val="tx2"/>
                </a:solidFill>
                <a:latin typeface="Arial" pitchFamily="34" charset="0"/>
                <a:cs typeface="Arial" pitchFamily="34" charset="0"/>
              </a:rPr>
              <a:t>CMAUT</a:t>
            </a:r>
          </a:p>
          <a:p>
            <a:pPr marL="447675" lvl="2" indent="1588" fontAlgn="auto">
              <a:spcAft>
                <a:spcPts val="0"/>
              </a:spcAft>
              <a:buFont typeface="Arial" pitchFamily="34" charset="0"/>
              <a:buNone/>
              <a:defRPr/>
            </a:pPr>
            <a:endParaRPr lang="en-US" sz="8000" b="1" dirty="0" smtClean="0">
              <a:solidFill>
                <a:schemeClr val="tx2"/>
              </a:solidFill>
              <a:latin typeface="Arial" pitchFamily="34" charset="0"/>
              <a:cs typeface="Arial" pitchFamily="34" charset="0"/>
            </a:endParaRPr>
          </a:p>
          <a:p>
            <a:pPr fontAlgn="auto">
              <a:spcAft>
                <a:spcPts val="0"/>
              </a:spcAft>
              <a:buFont typeface="Arial" pitchFamily="34" charset="0"/>
              <a:buNone/>
              <a:defRPr/>
            </a:pPr>
            <a:r>
              <a:rPr lang="en-US" sz="8000" b="1" dirty="0" smtClean="0">
                <a:solidFill>
                  <a:schemeClr val="tx2"/>
                </a:solidFill>
                <a:latin typeface="Arial" pitchFamily="34" charset="0"/>
                <a:cs typeface="Arial" pitchFamily="34" charset="0"/>
              </a:rPr>
              <a:t>Labor: </a:t>
            </a:r>
            <a:r>
              <a:rPr lang="en-US" sz="8000" dirty="0" smtClean="0">
                <a:solidFill>
                  <a:schemeClr val="tx2"/>
                </a:solidFill>
                <a:latin typeface="Arial" pitchFamily="34" charset="0"/>
                <a:cs typeface="Arial" pitchFamily="34" charset="0"/>
              </a:rPr>
              <a:t>human, physical and mental effort, used in creation of goods and</a:t>
            </a:r>
          </a:p>
          <a:p>
            <a:pPr fontAlgn="auto">
              <a:spcAft>
                <a:spcPts val="0"/>
              </a:spcAft>
              <a:buFont typeface="Arial" pitchFamily="34" charset="0"/>
              <a:buNone/>
              <a:defRPr/>
            </a:pPr>
            <a:r>
              <a:rPr lang="en-US" sz="8000" dirty="0" smtClean="0">
                <a:solidFill>
                  <a:schemeClr val="tx2"/>
                </a:solidFill>
                <a:latin typeface="Arial" pitchFamily="34" charset="0"/>
                <a:cs typeface="Arial" pitchFamily="34" charset="0"/>
              </a:rPr>
              <a:t>services.</a:t>
            </a:r>
            <a:endParaRPr lang="en-US" sz="8000" dirty="0" smtClean="0">
              <a:solidFill>
                <a:schemeClr val="tx2"/>
              </a:solidFill>
            </a:endParaRPr>
          </a:p>
          <a:p>
            <a:pPr fontAlgn="auto">
              <a:spcAft>
                <a:spcPts val="0"/>
              </a:spcAft>
              <a:buFont typeface="Arial" pitchFamily="34" charset="0"/>
              <a:buNone/>
              <a:defRPr/>
            </a:pPr>
            <a:endParaRPr lang="en-US" sz="8000" b="1" dirty="0" smtClean="0">
              <a:solidFill>
                <a:schemeClr val="tx2"/>
              </a:solidFill>
              <a:latin typeface="Arial" pitchFamily="34" charset="0"/>
              <a:cs typeface="Arial" pitchFamily="34" charset="0"/>
            </a:endParaRPr>
          </a:p>
          <a:p>
            <a:pPr fontAlgn="auto">
              <a:spcAft>
                <a:spcPts val="0"/>
              </a:spcAft>
              <a:buFont typeface="Arial" pitchFamily="34" charset="0"/>
              <a:buNone/>
              <a:defRPr/>
            </a:pPr>
            <a:r>
              <a:rPr lang="en-US" sz="8000" b="1" dirty="0" smtClean="0">
                <a:solidFill>
                  <a:schemeClr val="tx2"/>
                </a:solidFill>
                <a:latin typeface="Arial" pitchFamily="34" charset="0"/>
                <a:cs typeface="Arial" pitchFamily="34" charset="0"/>
              </a:rPr>
              <a:t>Productive activities:  </a:t>
            </a:r>
            <a:r>
              <a:rPr lang="en-US" sz="8000" dirty="0" smtClean="0">
                <a:solidFill>
                  <a:schemeClr val="tx2"/>
                </a:solidFill>
                <a:latin typeface="Arial" pitchFamily="34" charset="0"/>
                <a:cs typeface="Arial" pitchFamily="34" charset="0"/>
              </a:rPr>
              <a:t>Those that can be done by another person.</a:t>
            </a:r>
          </a:p>
          <a:p>
            <a:pPr fontAlgn="auto">
              <a:spcAft>
                <a:spcPts val="0"/>
              </a:spcAft>
              <a:buFont typeface="Arial" pitchFamily="34" charset="0"/>
              <a:buNone/>
              <a:defRPr/>
            </a:pPr>
            <a:r>
              <a:rPr lang="en-US" sz="8000" dirty="0" smtClean="0">
                <a:solidFill>
                  <a:schemeClr val="tx2"/>
                </a:solidFill>
                <a:latin typeface="Arial" pitchFamily="34" charset="0"/>
                <a:cs typeface="Arial" pitchFamily="34" charset="0"/>
              </a:rPr>
              <a:t>Includes remunerated and non-remunerated work. </a:t>
            </a:r>
          </a:p>
          <a:p>
            <a:pPr marL="447675" lvl="2" indent="1588" fontAlgn="auto">
              <a:spcAft>
                <a:spcPts val="0"/>
              </a:spcAft>
              <a:buFont typeface="Arial" pitchFamily="34" charset="0"/>
              <a:buNone/>
              <a:defRPr/>
            </a:pPr>
            <a:endParaRPr lang="en-US" sz="8000" dirty="0" smtClean="0">
              <a:solidFill>
                <a:schemeClr val="tx2"/>
              </a:solidFill>
              <a:latin typeface="Arial" pitchFamily="34" charset="0"/>
              <a:cs typeface="Arial" pitchFamily="34" charset="0"/>
            </a:endParaRPr>
          </a:p>
          <a:p>
            <a:pPr fontAlgn="auto">
              <a:spcAft>
                <a:spcPts val="0"/>
              </a:spcAft>
              <a:buFont typeface="Arial" pitchFamily="34" charset="0"/>
              <a:buNone/>
              <a:defRPr/>
            </a:pPr>
            <a:r>
              <a:rPr lang="en-US" sz="8000" b="1" dirty="0" smtClean="0">
                <a:solidFill>
                  <a:schemeClr val="tx2"/>
                </a:solidFill>
                <a:latin typeface="Arial" pitchFamily="34" charset="0"/>
                <a:cs typeface="Arial" pitchFamily="34" charset="0"/>
              </a:rPr>
              <a:t>Non productive (personal) activities:</a:t>
            </a:r>
            <a:r>
              <a:rPr lang="en-US" sz="8000" dirty="0" smtClean="0">
                <a:solidFill>
                  <a:schemeClr val="tx2"/>
                </a:solidFill>
                <a:latin typeface="Arial" pitchFamily="34" charset="0"/>
                <a:cs typeface="Arial" pitchFamily="34" charset="0"/>
              </a:rPr>
              <a:t> Non-productive or personal </a:t>
            </a:r>
          </a:p>
          <a:p>
            <a:pPr fontAlgn="auto">
              <a:spcAft>
                <a:spcPts val="0"/>
              </a:spcAft>
              <a:buFont typeface="Arial" pitchFamily="34" charset="0"/>
              <a:buNone/>
              <a:defRPr/>
            </a:pPr>
            <a:r>
              <a:rPr lang="en-US" sz="8000" dirty="0" err="1" smtClean="0">
                <a:solidFill>
                  <a:schemeClr val="tx2"/>
                </a:solidFill>
                <a:latin typeface="Arial" pitchFamily="34" charset="0"/>
                <a:cs typeface="Arial" pitchFamily="34" charset="0"/>
              </a:rPr>
              <a:t>activites</a:t>
            </a:r>
            <a:r>
              <a:rPr lang="en-US" sz="8000" dirty="0" smtClean="0">
                <a:solidFill>
                  <a:schemeClr val="tx2"/>
                </a:solidFill>
                <a:latin typeface="Arial" pitchFamily="34" charset="0"/>
                <a:cs typeface="Arial" pitchFamily="34" charset="0"/>
              </a:rPr>
              <a:t> are those that can only be carried out effectively, by the </a:t>
            </a:r>
          </a:p>
          <a:p>
            <a:pPr fontAlgn="auto">
              <a:spcAft>
                <a:spcPts val="0"/>
              </a:spcAft>
              <a:buFont typeface="Arial" pitchFamily="34" charset="0"/>
              <a:buNone/>
              <a:defRPr/>
            </a:pPr>
            <a:r>
              <a:rPr lang="en-US" sz="8000" dirty="0" smtClean="0">
                <a:solidFill>
                  <a:schemeClr val="tx2"/>
                </a:solidFill>
                <a:latin typeface="Arial" pitchFamily="34" charset="0"/>
                <a:cs typeface="Arial" pitchFamily="34" charset="0"/>
              </a:rPr>
              <a:t>individual benefiting from them. They are non-work activities  connected</a:t>
            </a:r>
          </a:p>
          <a:p>
            <a:pPr fontAlgn="auto">
              <a:spcAft>
                <a:spcPts val="0"/>
              </a:spcAft>
              <a:buFont typeface="Arial" pitchFamily="34" charset="0"/>
              <a:buNone/>
              <a:defRPr/>
            </a:pPr>
            <a:r>
              <a:rPr lang="en-US" sz="8000" dirty="0" smtClean="0">
                <a:solidFill>
                  <a:schemeClr val="tx2"/>
                </a:solidFill>
                <a:latin typeface="Arial" pitchFamily="34" charset="0"/>
                <a:cs typeface="Arial" pitchFamily="34" charset="0"/>
              </a:rPr>
              <a:t>with personal development, culture, entertainment, and use of</a:t>
            </a:r>
          </a:p>
          <a:p>
            <a:pPr fontAlgn="auto">
              <a:spcAft>
                <a:spcPts val="0"/>
              </a:spcAft>
              <a:buFont typeface="Arial" pitchFamily="34" charset="0"/>
              <a:buNone/>
              <a:defRPr/>
            </a:pPr>
            <a:r>
              <a:rPr lang="en-US" sz="8000" dirty="0" smtClean="0">
                <a:solidFill>
                  <a:schemeClr val="tx2"/>
                </a:solidFill>
                <a:latin typeface="Arial" pitchFamily="34" charset="0"/>
                <a:cs typeface="Arial" pitchFamily="34" charset="0"/>
              </a:rPr>
              <a:t>communications media, as well as </a:t>
            </a:r>
            <a:r>
              <a:rPr lang="en-US" sz="8000" dirty="0" err="1" smtClean="0">
                <a:solidFill>
                  <a:schemeClr val="tx2"/>
                </a:solidFill>
                <a:latin typeface="Arial" pitchFamily="34" charset="0"/>
                <a:cs typeface="Arial" pitchFamily="34" charset="0"/>
              </a:rPr>
              <a:t>activites</a:t>
            </a:r>
            <a:r>
              <a:rPr lang="en-US" sz="8000" dirty="0" smtClean="0">
                <a:solidFill>
                  <a:schemeClr val="tx2"/>
                </a:solidFill>
                <a:latin typeface="Arial" pitchFamily="34" charset="0"/>
                <a:cs typeface="Arial" pitchFamily="34" charset="0"/>
              </a:rPr>
              <a:t> related to biological needs. </a:t>
            </a:r>
          </a:p>
        </p:txBody>
      </p:sp>
      <p:sp>
        <p:nvSpPr>
          <p:cNvPr id="4" name="3 Marcador de número de diapositiva"/>
          <p:cNvSpPr>
            <a:spLocks noGrp="1"/>
          </p:cNvSpPr>
          <p:nvPr>
            <p:ph type="sldNum" sz="quarter" idx="12"/>
          </p:nvPr>
        </p:nvSpPr>
        <p:spPr>
          <a:xfrm>
            <a:off x="457200" y="6356350"/>
            <a:ext cx="2133600" cy="365125"/>
          </a:xfrm>
        </p:spPr>
        <p:txBody>
          <a:bodyPr/>
          <a:lstStyle/>
          <a:p>
            <a:pPr algn="l">
              <a:defRPr/>
            </a:pPr>
            <a:fld id="{80078620-9B04-47E7-AC95-7751A3528BB2}" type="slidenum">
              <a:rPr lang="es-ES"/>
              <a:pPr algn="l">
                <a:defRPr/>
              </a:pPr>
              <a:t>6</a:t>
            </a:fld>
            <a:endParaRPr lang="es-ES" dirty="0"/>
          </a:p>
        </p:txBody>
      </p:sp>
      <p:sp>
        <p:nvSpPr>
          <p:cNvPr id="16" name="2 Marcador de contenido"/>
          <p:cNvSpPr txBox="1">
            <a:spLocks/>
          </p:cNvSpPr>
          <p:nvPr/>
        </p:nvSpPr>
        <p:spPr bwMode="auto">
          <a:xfrm>
            <a:off x="395288" y="1341438"/>
            <a:ext cx="8461375" cy="4619625"/>
          </a:xfrm>
          <a:prstGeom prst="rect">
            <a:avLst/>
          </a:prstGeom>
          <a:noFill/>
          <a:ln w="9525">
            <a:noFill/>
            <a:miter lim="800000"/>
            <a:headEnd/>
            <a:tailEnd/>
          </a:ln>
        </p:spPr>
        <p:txBody>
          <a:bodyPr anchor="ctr"/>
          <a:lstStyle/>
          <a:p>
            <a:pPr algn="just" eaLnBrk="0" hangingPunct="0">
              <a:spcBef>
                <a:spcPct val="60000"/>
              </a:spcBef>
              <a:spcAft>
                <a:spcPts val="600"/>
              </a:spcAft>
              <a:defRPr/>
            </a:pPr>
            <a:endParaRPr lang="es-MX" sz="2000" b="1" kern="0" dirty="0">
              <a:latin typeface="+mn-lt"/>
            </a:endParaRPr>
          </a:p>
          <a:p>
            <a:pPr algn="just" eaLnBrk="0" hangingPunct="0">
              <a:spcBef>
                <a:spcPct val="60000"/>
              </a:spcBef>
              <a:spcAft>
                <a:spcPts val="600"/>
              </a:spcAft>
              <a:defRPr/>
            </a:pPr>
            <a:endParaRPr lang="es-MX" sz="2000" b="1" kern="0" dirty="0">
              <a:latin typeface="+mn-lt"/>
            </a:endParaRPr>
          </a:p>
          <a:p>
            <a:pPr algn="just" eaLnBrk="0" hangingPunct="0">
              <a:spcBef>
                <a:spcPct val="60000"/>
              </a:spcBef>
              <a:spcAft>
                <a:spcPts val="600"/>
              </a:spcAft>
              <a:defRPr/>
            </a:pPr>
            <a:endParaRPr lang="es-ES_tradnl" sz="2000" b="1" kern="0" dirty="0">
              <a:latin typeface="+mn-lt"/>
            </a:endParaRPr>
          </a:p>
          <a:p>
            <a:pPr algn="just" eaLnBrk="0" hangingPunct="0">
              <a:spcBef>
                <a:spcPct val="60000"/>
              </a:spcBef>
              <a:spcAft>
                <a:spcPts val="600"/>
              </a:spcAft>
              <a:defRPr/>
            </a:pPr>
            <a:endParaRPr lang="es-MX" sz="2000" b="1" kern="0" dirty="0">
              <a:latin typeface="+mn-lt"/>
            </a:endParaRPr>
          </a:p>
          <a:p>
            <a:pPr algn="just" eaLnBrk="0" hangingPunct="0">
              <a:spcBef>
                <a:spcPct val="60000"/>
              </a:spcBef>
              <a:spcAft>
                <a:spcPts val="600"/>
              </a:spcAft>
              <a:defRPr/>
            </a:pPr>
            <a:endParaRPr lang="es-MX" sz="2000" b="1" kern="0" dirty="0">
              <a:latin typeface="+mn-lt"/>
            </a:endParaRPr>
          </a:p>
          <a:p>
            <a:pPr algn="just" eaLnBrk="0" hangingPunct="0">
              <a:spcBef>
                <a:spcPct val="60000"/>
              </a:spcBef>
              <a:spcAft>
                <a:spcPts val="600"/>
              </a:spcAft>
              <a:defRPr/>
            </a:pPr>
            <a:endParaRPr lang="es-MX" sz="2000" b="1" kern="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0"/>
          </p:nvPr>
        </p:nvSpPr>
        <p:spPr/>
        <p:txBody>
          <a:bodyPr/>
          <a:lstStyle/>
          <a:p>
            <a:pPr>
              <a:defRPr/>
            </a:pPr>
            <a:fld id="{DAADC120-F4A2-4B23-A477-15E50FA13D1A}" type="slidenum">
              <a:rPr lang="es-ES" smtClean="0"/>
              <a:pPr>
                <a:defRPr/>
              </a:pPr>
              <a:t>7</a:t>
            </a:fld>
            <a:endParaRPr lang="es-ES" dirty="0"/>
          </a:p>
        </p:txBody>
      </p:sp>
      <p:sp>
        <p:nvSpPr>
          <p:cNvPr id="25602" name="1 Título"/>
          <p:cNvSpPr>
            <a:spLocks noGrp="1"/>
          </p:cNvSpPr>
          <p:nvPr>
            <p:ph type="title"/>
          </p:nvPr>
        </p:nvSpPr>
        <p:spPr>
          <a:xfrm>
            <a:off x="1081088" y="265113"/>
            <a:ext cx="7542212" cy="746125"/>
          </a:xfrm>
        </p:spPr>
        <p:txBody>
          <a:bodyPr/>
          <a:lstStyle/>
          <a:p>
            <a:r>
              <a:rPr lang="en-US" sz="2400" smtClean="0">
                <a:solidFill>
                  <a:schemeClr val="tx2"/>
                </a:solidFill>
                <a:latin typeface="Arial" charset="0"/>
                <a:cs typeface="Arial" charset="0"/>
              </a:rPr>
              <a:t>Instrument to capture </a:t>
            </a:r>
            <a:r>
              <a:rPr lang="es-MX" sz="2400" smtClean="0">
                <a:solidFill>
                  <a:schemeClr val="tx2"/>
                </a:solidFill>
                <a:latin typeface="Arial" charset="0"/>
                <a:cs typeface="Arial" charset="0"/>
              </a:rPr>
              <a:t>información   </a:t>
            </a:r>
          </a:p>
        </p:txBody>
      </p:sp>
      <p:sp>
        <p:nvSpPr>
          <p:cNvPr id="10" name="3 Marcador de número de diapositiva"/>
          <p:cNvSpPr txBox="1">
            <a:spLocks/>
          </p:cNvSpPr>
          <p:nvPr/>
        </p:nvSpPr>
        <p:spPr>
          <a:xfrm>
            <a:off x="6553200" y="6356350"/>
            <a:ext cx="2133600" cy="365125"/>
          </a:xfrm>
          <a:prstGeom prst="rect">
            <a:avLst/>
          </a:prstGeom>
        </p:spPr>
        <p:txBody>
          <a:bodyPr anchor="ctr"/>
          <a:lstStyle/>
          <a:p>
            <a:pPr algn="r">
              <a:defRPr/>
            </a:pPr>
            <a:fld id="{A9B77CC0-3478-4CD7-B4A4-EF9D04FE4B4A}" type="slidenum">
              <a:rPr lang="es-ES" sz="1200" b="1">
                <a:solidFill>
                  <a:schemeClr val="tx1">
                    <a:tint val="75000"/>
                  </a:schemeClr>
                </a:solidFill>
              </a:rPr>
              <a:pPr algn="r">
                <a:defRPr/>
              </a:pPr>
              <a:t>7</a:t>
            </a:fld>
            <a:endParaRPr lang="es-ES" sz="1200" b="1" dirty="0">
              <a:solidFill>
                <a:schemeClr val="tx1">
                  <a:tint val="75000"/>
                </a:schemeClr>
              </a:solidFill>
            </a:endParaRPr>
          </a:p>
        </p:txBody>
      </p:sp>
      <p:sp>
        <p:nvSpPr>
          <p:cNvPr id="25604" name="10 CuadroTexto"/>
          <p:cNvSpPr txBox="1">
            <a:spLocks noChangeArrowheads="1"/>
          </p:cNvSpPr>
          <p:nvPr/>
        </p:nvSpPr>
        <p:spPr bwMode="auto">
          <a:xfrm>
            <a:off x="285750" y="3457575"/>
            <a:ext cx="3248025" cy="461963"/>
          </a:xfrm>
          <a:prstGeom prst="rect">
            <a:avLst/>
          </a:prstGeom>
          <a:noFill/>
          <a:ln w="9525">
            <a:noFill/>
            <a:miter lim="800000"/>
            <a:headEnd/>
            <a:tailEnd/>
          </a:ln>
        </p:spPr>
        <p:txBody>
          <a:bodyPr>
            <a:spAutoFit/>
          </a:bodyPr>
          <a:lstStyle/>
          <a:p>
            <a:r>
              <a:rPr lang="en-US" sz="2400">
                <a:solidFill>
                  <a:schemeClr val="tx2"/>
                </a:solidFill>
                <a:latin typeface="Calibri" pitchFamily="34" charset="0"/>
              </a:rPr>
              <a:t>Electronic questionnarie</a:t>
            </a:r>
          </a:p>
        </p:txBody>
      </p:sp>
      <p:pic>
        <p:nvPicPr>
          <p:cNvPr id="13" name="12 Imagen" descr="Dibujo.PNG"/>
          <p:cNvPicPr>
            <a:picLocks noChangeAspect="1"/>
          </p:cNvPicPr>
          <p:nvPr/>
        </p:nvPicPr>
        <p:blipFill>
          <a:blip r:embed="rId2"/>
          <a:stretch>
            <a:fillRect/>
          </a:stretch>
        </p:blipFill>
        <p:spPr>
          <a:xfrm>
            <a:off x="3848100" y="1624013"/>
            <a:ext cx="4895850" cy="4227512"/>
          </a:xfrm>
          <a:prstGeom prst="rect">
            <a:avLst/>
          </a:prstGeom>
          <a:ln>
            <a:noFill/>
          </a:ln>
          <a:effectLst>
            <a:outerShdw blurRad="292100" dist="139700" dir="2700000" algn="tl" rotWithShape="0">
              <a:srgbClr val="333333">
                <a:alpha val="65000"/>
              </a:srgbClr>
            </a:outerShdw>
          </a:effectLst>
        </p:spPr>
      </p:pic>
      <p:sp>
        <p:nvSpPr>
          <p:cNvPr id="14" name="2 Marcador de contenido"/>
          <p:cNvSpPr txBox="1">
            <a:spLocks/>
          </p:cNvSpPr>
          <p:nvPr/>
        </p:nvSpPr>
        <p:spPr bwMode="auto">
          <a:xfrm>
            <a:off x="85725" y="3905250"/>
            <a:ext cx="3848100" cy="752475"/>
          </a:xfrm>
          <a:prstGeom prst="rect">
            <a:avLst/>
          </a:prstGeom>
          <a:noFill/>
          <a:ln w="9525">
            <a:noFill/>
            <a:miter lim="800000"/>
            <a:headEnd/>
            <a:tailEnd/>
          </a:ln>
        </p:spPr>
        <p:txBody>
          <a:bodyPr anchor="ctr"/>
          <a:lstStyle/>
          <a:p>
            <a:pPr algn="ctr" eaLnBrk="0" hangingPunct="0">
              <a:lnSpc>
                <a:spcPct val="110000"/>
              </a:lnSpc>
              <a:spcBef>
                <a:spcPct val="60000"/>
              </a:spcBef>
              <a:defRPr/>
            </a:pPr>
            <a:r>
              <a:rPr lang="en-US" sz="1600" kern="0" dirty="0">
                <a:solidFill>
                  <a:schemeClr val="tx2"/>
                </a:solidFill>
                <a:latin typeface="+mn-lt"/>
              </a:rPr>
              <a:t>System CAPI                                                                      ( Computer Assisted Personal Interviewing</a:t>
            </a:r>
            <a:r>
              <a:rPr lang="es-MX" sz="1200" kern="0" dirty="0">
                <a:solidFill>
                  <a:schemeClr val="tx2"/>
                </a:solidFill>
                <a:latin typeface="+mn-lt"/>
              </a:rPr>
              <a:t>) </a:t>
            </a:r>
            <a:endParaRPr lang="es-MX" sz="3200" kern="0" dirty="0">
              <a:solidFill>
                <a:schemeClr val="tx2"/>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457200" y="6356350"/>
            <a:ext cx="2133600" cy="365125"/>
          </a:xfrm>
        </p:spPr>
        <p:txBody>
          <a:bodyPr/>
          <a:lstStyle/>
          <a:p>
            <a:pPr algn="l">
              <a:defRPr/>
            </a:pPr>
            <a:fld id="{5133685F-8AFF-47BF-B972-A1248DBF927F}" type="slidenum">
              <a:rPr lang="es-ES"/>
              <a:pPr algn="l">
                <a:defRPr/>
              </a:pPr>
              <a:t>8</a:t>
            </a:fld>
            <a:endParaRPr lang="es-ES" dirty="0"/>
          </a:p>
        </p:txBody>
      </p:sp>
      <p:sp>
        <p:nvSpPr>
          <p:cNvPr id="7" name="1 Título"/>
          <p:cNvSpPr txBox="1">
            <a:spLocks/>
          </p:cNvSpPr>
          <p:nvPr/>
        </p:nvSpPr>
        <p:spPr bwMode="auto">
          <a:xfrm>
            <a:off x="1233488" y="417513"/>
            <a:ext cx="7542212" cy="746125"/>
          </a:xfrm>
          <a:prstGeom prst="rect">
            <a:avLst/>
          </a:prstGeom>
          <a:noFill/>
          <a:ln w="9525">
            <a:noFill/>
            <a:miter lim="800000"/>
            <a:headEnd/>
            <a:tailEnd/>
          </a:ln>
          <a:effectLst/>
        </p:spPr>
        <p:txBody>
          <a:bodyPr lIns="0" tIns="0" rIns="0" bIns="0" anchor="ctr"/>
          <a:lstStyle/>
          <a:p>
            <a:pPr algn="ctr" eaLnBrk="0" hangingPunct="0">
              <a:defRPr/>
            </a:pPr>
            <a:r>
              <a:rPr lang="en-US" sz="2400" kern="0" dirty="0">
                <a:solidFill>
                  <a:schemeClr val="tx2"/>
                </a:solidFill>
                <a:latin typeface="Arial" pitchFamily="34" charset="0"/>
                <a:ea typeface="+mj-ea"/>
                <a:cs typeface="Arial" pitchFamily="34" charset="0"/>
              </a:rPr>
              <a:t>Instrument to capture information   </a:t>
            </a:r>
            <a:endParaRPr lang="en-US" sz="2400" kern="0" dirty="0">
              <a:solidFill>
                <a:schemeClr val="tx2"/>
              </a:solidFill>
              <a:latin typeface="Arial" pitchFamily="34" charset="0"/>
              <a:ea typeface="+mj-ea"/>
              <a:cs typeface="Arial" pitchFamily="34" charset="0"/>
            </a:endParaRPr>
          </a:p>
        </p:txBody>
      </p:sp>
      <p:pic>
        <p:nvPicPr>
          <p:cNvPr id="13" name="12 Imagen" descr="Dibujo.bmp"/>
          <p:cNvPicPr>
            <a:picLocks noChangeAspect="1"/>
          </p:cNvPicPr>
          <p:nvPr/>
        </p:nvPicPr>
        <p:blipFill>
          <a:blip r:embed="rId3" cstate="print"/>
          <a:stretch>
            <a:fillRect/>
          </a:stretch>
        </p:blipFill>
        <p:spPr>
          <a:xfrm>
            <a:off x="4296649" y="1124745"/>
            <a:ext cx="3636000" cy="468052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prstMaterial="matte"/>
        </p:spPr>
      </p:pic>
      <p:sp>
        <p:nvSpPr>
          <p:cNvPr id="26628" name="13 CuadroTexto"/>
          <p:cNvSpPr txBox="1">
            <a:spLocks noChangeArrowheads="1"/>
          </p:cNvSpPr>
          <p:nvPr/>
        </p:nvSpPr>
        <p:spPr bwMode="auto">
          <a:xfrm>
            <a:off x="717550" y="2667000"/>
            <a:ext cx="2819400" cy="400050"/>
          </a:xfrm>
          <a:prstGeom prst="rect">
            <a:avLst/>
          </a:prstGeom>
          <a:noFill/>
          <a:ln w="9525">
            <a:noFill/>
            <a:miter lim="800000"/>
            <a:headEnd/>
            <a:tailEnd/>
          </a:ln>
        </p:spPr>
        <p:txBody>
          <a:bodyPr>
            <a:spAutoFit/>
          </a:bodyPr>
          <a:lstStyle/>
          <a:p>
            <a:r>
              <a:rPr lang="en-US" sz="2000">
                <a:solidFill>
                  <a:schemeClr val="tx2"/>
                </a:solidFill>
                <a:latin typeface="Calibri" pitchFamily="34" charset="0"/>
              </a:rPr>
              <a:t>Printed questionnaire</a:t>
            </a:r>
          </a:p>
        </p:txBody>
      </p:sp>
      <p:sp>
        <p:nvSpPr>
          <p:cNvPr id="26629" name="14 CuadroTexto"/>
          <p:cNvSpPr txBox="1">
            <a:spLocks noChangeArrowheads="1"/>
          </p:cNvSpPr>
          <p:nvPr/>
        </p:nvSpPr>
        <p:spPr bwMode="auto">
          <a:xfrm>
            <a:off x="323850" y="3238500"/>
            <a:ext cx="3365500" cy="830263"/>
          </a:xfrm>
          <a:prstGeom prst="rect">
            <a:avLst/>
          </a:prstGeom>
          <a:noFill/>
          <a:ln w="9525">
            <a:noFill/>
            <a:miter lim="800000"/>
            <a:headEnd/>
            <a:tailEnd/>
          </a:ln>
        </p:spPr>
        <p:txBody>
          <a:bodyPr>
            <a:spAutoFit/>
          </a:bodyPr>
          <a:lstStyle/>
          <a:p>
            <a:pPr algn="ctr"/>
            <a:r>
              <a:rPr lang="en-US" sz="1600">
                <a:solidFill>
                  <a:schemeClr val="tx2"/>
                </a:solidFill>
                <a:latin typeface="Calibri" pitchFamily="34" charset="0"/>
              </a:rPr>
              <a:t>This instrument  substitutes the use of computer if there is damage, lack of battery, insecure areas,  etc.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noGrp="1"/>
          </p:cNvSpPr>
          <p:nvPr>
            <p:ph type="title"/>
          </p:nvPr>
        </p:nvSpPr>
        <p:spPr/>
        <p:txBody>
          <a:bodyPr/>
          <a:lstStyle/>
          <a:p>
            <a:r>
              <a:rPr lang="en-US" sz="2400" smtClean="0">
                <a:solidFill>
                  <a:schemeClr val="tx2"/>
                </a:solidFill>
                <a:latin typeface="Arial" charset="0"/>
                <a:cs typeface="Arial" charset="0"/>
              </a:rPr>
              <a:t>Sections of the questionnaire</a:t>
            </a:r>
          </a:p>
        </p:txBody>
      </p:sp>
      <p:sp>
        <p:nvSpPr>
          <p:cNvPr id="3" name="2 Marcador de contenido"/>
          <p:cNvSpPr>
            <a:spLocks noGrp="1"/>
          </p:cNvSpPr>
          <p:nvPr>
            <p:ph idx="1"/>
          </p:nvPr>
        </p:nvSpPr>
        <p:spPr>
          <a:xfrm>
            <a:off x="457200" y="1600200"/>
            <a:ext cx="8229600" cy="4205288"/>
          </a:xfrm>
        </p:spPr>
        <p:txBody>
          <a:bodyPr rtlCol="0">
            <a:normAutofit fontScale="92500" lnSpcReduction="20000"/>
          </a:bodyPr>
          <a:lstStyle/>
          <a:p>
            <a:pPr marL="514350" indent="-514350" fontAlgn="auto">
              <a:spcAft>
                <a:spcPts val="0"/>
              </a:spcAft>
              <a:buFont typeface="Arial" pitchFamily="34" charset="0"/>
              <a:buNone/>
              <a:defRPr/>
            </a:pPr>
            <a:r>
              <a:rPr lang="es-MX" sz="2000" b="1" dirty="0" smtClean="0">
                <a:solidFill>
                  <a:schemeClr val="tx2"/>
                </a:solidFill>
                <a:latin typeface="Arial" charset="0"/>
                <a:ea typeface="ＭＳ Ｐゴシック" pitchFamily="-105" charset="-128"/>
              </a:rPr>
              <a:t>I. </a:t>
            </a:r>
            <a:r>
              <a:rPr lang="en-US" sz="2200" dirty="0" smtClean="0">
                <a:solidFill>
                  <a:schemeClr val="tx2"/>
                </a:solidFill>
                <a:latin typeface="Arial" charset="0"/>
                <a:ea typeface="ＭＳ Ｐゴシック" pitchFamily="-105" charset="-128"/>
              </a:rPr>
              <a:t>Characteristics and furnishings of the dwelling</a:t>
            </a:r>
          </a:p>
          <a:p>
            <a:pPr marL="514350" indent="-514350" fontAlgn="auto">
              <a:spcAft>
                <a:spcPts val="0"/>
              </a:spcAft>
              <a:buFont typeface="Arial" pitchFamily="34" charset="0"/>
              <a:buNone/>
              <a:defRPr/>
            </a:pPr>
            <a:endParaRPr lang="en-US" sz="2200" dirty="0" smtClean="0">
              <a:solidFill>
                <a:schemeClr val="tx2"/>
              </a:solidFill>
              <a:latin typeface="Arial" charset="0"/>
              <a:ea typeface="ＭＳ Ｐゴシック" pitchFamily="-105" charset="-128"/>
            </a:endParaRPr>
          </a:p>
          <a:p>
            <a:pPr marL="0" indent="0" fontAlgn="auto">
              <a:spcAft>
                <a:spcPts val="0"/>
              </a:spcAft>
              <a:buFont typeface="Arial" charset="0"/>
              <a:buNone/>
              <a:defRPr/>
            </a:pPr>
            <a:r>
              <a:rPr lang="en-US" sz="2200" b="1" dirty="0" smtClean="0">
                <a:solidFill>
                  <a:schemeClr val="tx2"/>
                </a:solidFill>
                <a:latin typeface="Arial" charset="0"/>
                <a:ea typeface="ＭＳ Ｐゴシック" pitchFamily="-105" charset="-128"/>
              </a:rPr>
              <a:t>II</a:t>
            </a:r>
            <a:r>
              <a:rPr lang="en-US" sz="2200" dirty="0" smtClean="0">
                <a:solidFill>
                  <a:schemeClr val="tx2"/>
                </a:solidFill>
                <a:latin typeface="Arial" charset="0"/>
                <a:ea typeface="ＭＳ Ｐゴシック" pitchFamily="-105" charset="-128"/>
              </a:rPr>
              <a:t>. Identification of households and furnishings of the dwelling</a:t>
            </a:r>
          </a:p>
          <a:p>
            <a:pPr marL="0" indent="0" fontAlgn="auto">
              <a:spcAft>
                <a:spcPts val="0"/>
              </a:spcAft>
              <a:buFont typeface="Arial" charset="0"/>
              <a:buNone/>
              <a:defRPr/>
            </a:pPr>
            <a:endParaRPr lang="en-US" sz="2200" dirty="0" smtClean="0">
              <a:solidFill>
                <a:schemeClr val="tx2"/>
              </a:solidFill>
              <a:latin typeface="Arial" charset="0"/>
              <a:ea typeface="ＭＳ Ｐゴシック" pitchFamily="-105" charset="-128"/>
            </a:endParaRPr>
          </a:p>
          <a:p>
            <a:pPr marL="0" indent="0" fontAlgn="auto">
              <a:spcAft>
                <a:spcPts val="0"/>
              </a:spcAft>
              <a:buFont typeface="Arial" charset="0"/>
              <a:buNone/>
              <a:defRPr/>
            </a:pPr>
            <a:r>
              <a:rPr lang="en-US" sz="2200" b="1" dirty="0" smtClean="0">
                <a:solidFill>
                  <a:schemeClr val="tx2"/>
                </a:solidFill>
                <a:latin typeface="Arial" charset="0"/>
                <a:ea typeface="ＭＳ Ｐゴシック" pitchFamily="-105" charset="-128"/>
              </a:rPr>
              <a:t>III</a:t>
            </a:r>
            <a:r>
              <a:rPr lang="en-US" sz="2200" dirty="0" smtClean="0">
                <a:solidFill>
                  <a:schemeClr val="tx2"/>
                </a:solidFill>
                <a:latin typeface="Arial" charset="0"/>
                <a:ea typeface="ＭＳ Ｐゴシック" pitchFamily="-105" charset="-128"/>
              </a:rPr>
              <a:t>. Socio-demographic features</a:t>
            </a:r>
          </a:p>
          <a:p>
            <a:pPr marL="0" indent="0" fontAlgn="auto">
              <a:spcAft>
                <a:spcPts val="0"/>
              </a:spcAft>
              <a:buFont typeface="Arial" charset="0"/>
              <a:buNone/>
              <a:defRPr/>
            </a:pPr>
            <a:endParaRPr lang="en-US" sz="2200" dirty="0" smtClean="0">
              <a:solidFill>
                <a:schemeClr val="tx2"/>
              </a:solidFill>
              <a:latin typeface="Arial" charset="0"/>
              <a:ea typeface="ＭＳ Ｐゴシック" pitchFamily="-105" charset="-128"/>
            </a:endParaRPr>
          </a:p>
          <a:p>
            <a:pPr marL="0" indent="0" fontAlgn="auto">
              <a:spcAft>
                <a:spcPts val="0"/>
              </a:spcAft>
              <a:buFont typeface="Arial" charset="0"/>
              <a:buNone/>
              <a:defRPr/>
            </a:pPr>
            <a:r>
              <a:rPr lang="en-US" sz="2200" b="1" dirty="0" smtClean="0">
                <a:solidFill>
                  <a:schemeClr val="tx2"/>
                </a:solidFill>
                <a:latin typeface="Arial" charset="0"/>
                <a:ea typeface="ＭＳ Ｐゴシック" pitchFamily="-105" charset="-128"/>
              </a:rPr>
              <a:t>IV</a:t>
            </a:r>
            <a:r>
              <a:rPr lang="en-US" sz="2200" dirty="0" smtClean="0">
                <a:solidFill>
                  <a:schemeClr val="tx2"/>
                </a:solidFill>
                <a:latin typeface="Arial" charset="0"/>
                <a:ea typeface="ＭＳ Ｐゴシック" pitchFamily="-105" charset="-128"/>
              </a:rPr>
              <a:t>. Labor force participation and other occupational features</a:t>
            </a:r>
          </a:p>
          <a:p>
            <a:pPr marL="0" indent="0" fontAlgn="auto">
              <a:spcAft>
                <a:spcPts val="0"/>
              </a:spcAft>
              <a:buFont typeface="Arial" charset="0"/>
              <a:buNone/>
              <a:defRPr/>
            </a:pPr>
            <a:endParaRPr lang="en-US" sz="2200" dirty="0" smtClean="0">
              <a:solidFill>
                <a:schemeClr val="tx2"/>
              </a:solidFill>
              <a:latin typeface="Arial" charset="0"/>
              <a:ea typeface="ＭＳ Ｐゴシック" pitchFamily="-105" charset="-128"/>
            </a:endParaRPr>
          </a:p>
          <a:p>
            <a:pPr marL="0" indent="0" fontAlgn="auto">
              <a:spcAft>
                <a:spcPts val="0"/>
              </a:spcAft>
              <a:buFont typeface="Arial" charset="0"/>
              <a:buNone/>
              <a:defRPr/>
            </a:pPr>
            <a:r>
              <a:rPr lang="en-US" sz="2200" b="1" dirty="0" smtClean="0">
                <a:solidFill>
                  <a:schemeClr val="tx2"/>
                </a:solidFill>
                <a:latin typeface="Arial" charset="0"/>
                <a:ea typeface="ＭＳ Ｐゴシック" pitchFamily="-105" charset="-128"/>
              </a:rPr>
              <a:t>V</a:t>
            </a:r>
            <a:r>
              <a:rPr lang="en-US" sz="2200" dirty="0" smtClean="0">
                <a:solidFill>
                  <a:schemeClr val="tx2"/>
                </a:solidFill>
                <a:latin typeface="Arial" charset="0"/>
                <a:ea typeface="ＭＳ Ｐゴシック" pitchFamily="-105" charset="-128"/>
              </a:rPr>
              <a:t>.  Household members activities</a:t>
            </a:r>
          </a:p>
          <a:p>
            <a:pPr marL="0" indent="0" fontAlgn="auto">
              <a:spcAft>
                <a:spcPts val="0"/>
              </a:spcAft>
              <a:buFont typeface="Arial" charset="0"/>
              <a:buNone/>
              <a:defRPr/>
            </a:pPr>
            <a:endParaRPr lang="en-US" sz="2200" dirty="0" smtClean="0">
              <a:solidFill>
                <a:schemeClr val="tx2"/>
              </a:solidFill>
              <a:latin typeface="Arial" charset="0"/>
              <a:ea typeface="ＭＳ Ｐゴシック" pitchFamily="-105" charset="-128"/>
            </a:endParaRPr>
          </a:p>
          <a:p>
            <a:pPr marL="0" indent="0" fontAlgn="auto">
              <a:spcAft>
                <a:spcPts val="0"/>
              </a:spcAft>
              <a:buFont typeface="Arial" pitchFamily="34" charset="0"/>
              <a:buNone/>
              <a:defRPr/>
            </a:pPr>
            <a:r>
              <a:rPr lang="en-US" sz="2200" b="1" dirty="0" smtClean="0">
                <a:solidFill>
                  <a:schemeClr val="tx2"/>
                </a:solidFill>
                <a:latin typeface="Arial" charset="0"/>
                <a:ea typeface="ＭＳ Ｐゴシック" pitchFamily="-105" charset="-128"/>
              </a:rPr>
              <a:t>VI</a:t>
            </a:r>
            <a:r>
              <a:rPr lang="en-US" sz="2200" dirty="0" smtClean="0">
                <a:solidFill>
                  <a:schemeClr val="tx2"/>
                </a:solidFill>
                <a:latin typeface="Arial" charset="0"/>
                <a:ea typeface="ＭＳ Ｐゴシック" pitchFamily="-105" charset="-128"/>
              </a:rPr>
              <a:t>.  Activities of members older than 12 years old, that are not part of the household, but provide support to household activities (or to take care of one of its members).</a:t>
            </a:r>
            <a:endParaRPr lang="en-US" sz="2200" dirty="0" smtClean="0">
              <a:solidFill>
                <a:schemeClr val="tx2"/>
              </a:solidFill>
            </a:endParaRPr>
          </a:p>
          <a:p>
            <a:pPr marL="0" indent="0" fontAlgn="auto">
              <a:spcAft>
                <a:spcPts val="0"/>
              </a:spcAft>
              <a:buFont typeface="Arial" charset="0"/>
              <a:buNone/>
              <a:defRPr/>
            </a:pPr>
            <a:endParaRPr lang="en-US" sz="2000" dirty="0" smtClean="0">
              <a:solidFill>
                <a:schemeClr val="tx2"/>
              </a:solidFill>
              <a:ea typeface="ＭＳ Ｐゴシック" pitchFamily="-105" charset="-128"/>
            </a:endParaRPr>
          </a:p>
          <a:p>
            <a:pPr fontAlgn="auto">
              <a:spcAft>
                <a:spcPts val="0"/>
              </a:spcAft>
              <a:buFont typeface="Arial" pitchFamily="34" charset="0"/>
              <a:buChar char="•"/>
              <a:defRPr/>
            </a:pPr>
            <a:endParaRPr lang="en-US" sz="2000" dirty="0">
              <a:solidFill>
                <a:schemeClr val="tx2"/>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1605&quot;&gt;&lt;object type=&quot;3&quot; unique_id=&quot;11606&quot;&gt;&lt;property id=&quot;20148&quot; value=&quot;5&quot;/&gt;&lt;property id=&quot;20300&quot; value=&quot;Diapositiva 1&quot;/&gt;&lt;property id=&quot;20307&quot; value=&quot;256&quot;/&gt;&lt;/object&gt;&lt;object type=&quot;3&quot; unique_id=&quot;11607&quot;&gt;&lt;property id=&quot;20148&quot; value=&quot;5&quot;/&gt;&lt;property id=&quot;20300&quot; value=&quot;Diapositiva 2&quot;/&gt;&lt;property id=&quot;20307&quot; value=&quot;257&quot;/&gt;&lt;/object&gt;&lt;object type=&quot;3&quot; unique_id=&quot;11608&quot;&gt;&lt;property id=&quot;20148&quot; value=&quot;5&quot;/&gt;&lt;property id=&quot;20300&quot; value=&quot;Diapositiva 3&quot;/&gt;&lt;property id=&quot;20307&quot; value=&quot;258&quot;/&gt;&lt;/object&gt;&lt;/object&gt;&lt;object type=&quot;8&quot; unique_id=&quot;11613&quot;&gt;&lt;/object&gt;&lt;/object&gt;&lt;/database&gt;"/>
  <p:tag name="SECTOMILLISECCONVERTED" val="1"/>
</p:tagLst>
</file>

<file path=ppt/theme/theme1.xml><?xml version="1.0" encoding="utf-8"?>
<a:theme xmlns:a="http://schemas.openxmlformats.org/drawingml/2006/main" name="Time use statist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Time use statistics</Template>
  <TotalTime>513</TotalTime>
  <Words>1308</Words>
  <Application>Microsoft Office PowerPoint</Application>
  <PresentationFormat>On-screen Show (4:3)</PresentationFormat>
  <Paragraphs>175</Paragraphs>
  <Slides>25</Slides>
  <Notes>12</Notes>
  <HiddenSlides>0</HiddenSlides>
  <MMClips>0</MMClips>
  <ScaleCrop>false</ScaleCrop>
  <HeadingPairs>
    <vt:vector size="8" baseType="variant">
      <vt:variant>
        <vt:lpstr>Fonts Used</vt:lpstr>
      </vt:variant>
      <vt:variant>
        <vt:i4>4</vt:i4>
      </vt:variant>
      <vt:variant>
        <vt:lpstr>Design Template</vt:lpstr>
      </vt:variant>
      <vt:variant>
        <vt:i4>14</vt:i4>
      </vt:variant>
      <vt:variant>
        <vt:lpstr>Embedded OLE Servers</vt:lpstr>
      </vt:variant>
      <vt:variant>
        <vt:i4>1</vt:i4>
      </vt:variant>
      <vt:variant>
        <vt:lpstr>Slide Titles</vt:lpstr>
      </vt:variant>
      <vt:variant>
        <vt:i4>25</vt:i4>
      </vt:variant>
    </vt:vector>
  </HeadingPairs>
  <TitlesOfParts>
    <vt:vector size="44" baseType="lpstr">
      <vt:lpstr>Calibri</vt:lpstr>
      <vt:lpstr>Arial</vt:lpstr>
      <vt:lpstr>Helvetica</vt:lpstr>
      <vt:lpstr>ＭＳ Ｐゴシック</vt:lpstr>
      <vt:lpstr>Time use statistics</vt:lpstr>
      <vt:lpstr>Time use statistics</vt:lpstr>
      <vt:lpstr>Time use statistics</vt:lpstr>
      <vt:lpstr>Time use statistics</vt:lpstr>
      <vt:lpstr>Time use statistics</vt:lpstr>
      <vt:lpstr>Time use statistics</vt:lpstr>
      <vt:lpstr>Time use statistics</vt:lpstr>
      <vt:lpstr>Time use statistics</vt:lpstr>
      <vt:lpstr>Time use statistics</vt:lpstr>
      <vt:lpstr>Time use statistics</vt:lpstr>
      <vt:lpstr>Time use statistics</vt:lpstr>
      <vt:lpstr>Time use statistics</vt:lpstr>
      <vt:lpstr>Time use statistics</vt:lpstr>
      <vt:lpstr>Time use statistics</vt:lpstr>
      <vt:lpstr>Microsoft Excel Chart</vt:lpstr>
      <vt:lpstr>Time use statistics: Best practices from the Mexican Case </vt:lpstr>
      <vt:lpstr>Methodological Features</vt:lpstr>
      <vt:lpstr>Time use surveys in Mexico</vt:lpstr>
      <vt:lpstr>Methodology</vt:lpstr>
      <vt:lpstr>The concept of time use is based on:</vt:lpstr>
      <vt:lpstr>Basic concepts</vt:lpstr>
      <vt:lpstr>Instrument to capture información   </vt:lpstr>
      <vt:lpstr>Slide 8</vt:lpstr>
      <vt:lpstr>Sections of the questionnaire</vt:lpstr>
      <vt:lpstr>Results:  Percentage of households in which at least one of its members require care </vt:lpstr>
      <vt:lpstr>Percentage of individuals who require in terms of age or health condition</vt:lpstr>
      <vt:lpstr>Percentage of household with female or male care </vt:lpstr>
      <vt:lpstr>Slide 13</vt:lpstr>
      <vt:lpstr>Slide 14</vt:lpstr>
      <vt:lpstr>Slide 15</vt:lpstr>
      <vt:lpstr>Slide 16</vt:lpstr>
      <vt:lpstr>Slide 17</vt:lpstr>
      <vt:lpstr>Slide 18</vt:lpstr>
      <vt:lpstr>Slide 19</vt:lpstr>
      <vt:lpstr>Slide 20</vt:lpstr>
      <vt:lpstr>Slide 21</vt:lpstr>
      <vt:lpstr>Slide 22</vt:lpstr>
      <vt:lpstr> </vt:lpstr>
      <vt:lpstr>Conclusions</vt:lpstr>
      <vt:lpstr>Slide 25</vt:lpstr>
    </vt:vector>
  </TitlesOfParts>
  <Company>I.T.A.M.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use statistics: Best practices for producing time use statistics from Mexico´s experiernce in measuring the topic</dc:title>
  <dc:creator>cmunozp</dc:creator>
  <cp:lastModifiedBy>United Nations</cp:lastModifiedBy>
  <cp:revision>48</cp:revision>
  <dcterms:created xsi:type="dcterms:W3CDTF">2013-10-30T19:07:55Z</dcterms:created>
  <dcterms:modified xsi:type="dcterms:W3CDTF">2013-11-07T17:49:58Z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0x0101001259DE2FD930DD40B841ECBD192C5025</vt:lpwstr>
  </property>
  <property fmtid="{D5CDD505-2E9C-101B-9397-08002B2CF9AE}" pid="3" name="PublishingExpirationDate">
    <vt:lpwstr/>
  </property>
  <property fmtid="{D5CDD505-2E9C-101B-9397-08002B2CF9AE}" pid="4" name="PublishingStartDate">
    <vt:lpwstr/>
  </property>
</Properties>
</file>