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99" r:id="rId2"/>
  </p:sldMasterIdLst>
  <p:notesMasterIdLst>
    <p:notesMasterId r:id="rId31"/>
  </p:notesMasterIdLst>
  <p:handoutMasterIdLst>
    <p:handoutMasterId r:id="rId32"/>
  </p:handoutMasterIdLst>
  <p:sldIdLst>
    <p:sldId id="656" r:id="rId3"/>
    <p:sldId id="818" r:id="rId4"/>
    <p:sldId id="814" r:id="rId5"/>
    <p:sldId id="561" r:id="rId6"/>
    <p:sldId id="797" r:id="rId7"/>
    <p:sldId id="826" r:id="rId8"/>
    <p:sldId id="794" r:id="rId9"/>
    <p:sldId id="796" r:id="rId10"/>
    <p:sldId id="816" r:id="rId11"/>
    <p:sldId id="813" r:id="rId12"/>
    <p:sldId id="812" r:id="rId13"/>
    <p:sldId id="808" r:id="rId14"/>
    <p:sldId id="774" r:id="rId15"/>
    <p:sldId id="809" r:id="rId16"/>
    <p:sldId id="801" r:id="rId17"/>
    <p:sldId id="803" r:id="rId18"/>
    <p:sldId id="821" r:id="rId19"/>
    <p:sldId id="827" r:id="rId20"/>
    <p:sldId id="820" r:id="rId21"/>
    <p:sldId id="806" r:id="rId22"/>
    <p:sldId id="807" r:id="rId23"/>
    <p:sldId id="786" r:id="rId24"/>
    <p:sldId id="790" r:id="rId25"/>
    <p:sldId id="787" r:id="rId26"/>
    <p:sldId id="822" r:id="rId27"/>
    <p:sldId id="823" r:id="rId28"/>
    <p:sldId id="824" r:id="rId29"/>
    <p:sldId id="825" r:id="rId30"/>
  </p:sldIdLst>
  <p:sldSz cx="9144000" cy="6858000" type="screen4x3"/>
  <p:notesSz cx="9926638" cy="68580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6699FF"/>
    <a:srgbClr val="FFCCCC"/>
    <a:srgbClr val="CC0000"/>
    <a:srgbClr val="007E39"/>
    <a:srgbClr val="0000FF"/>
    <a:srgbClr val="000099"/>
    <a:srgbClr val="FF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5" autoAdjust="0"/>
    <p:restoredTop sz="80817" autoAdjust="0"/>
  </p:normalViewPr>
  <p:slideViewPr>
    <p:cSldViewPr>
      <p:cViewPr>
        <p:scale>
          <a:sx n="60" d="100"/>
          <a:sy n="60" d="100"/>
        </p:scale>
        <p:origin x="-2544" y="-774"/>
      </p:cViewPr>
      <p:guideLst>
        <p:guide orient="horz" pos="4201"/>
        <p:guide orient="horz" pos="346"/>
        <p:guide orient="horz" pos="935"/>
        <p:guide orient="horz" pos="2659"/>
        <p:guide orient="horz" pos="1933"/>
        <p:guide orient="horz" pos="2115"/>
        <p:guide orient="horz" pos="2205"/>
        <p:guide orient="horz" pos="2341"/>
        <p:guide pos="5759"/>
        <p:guide pos="1156"/>
        <p:guide pos="1429"/>
        <p:guide pos="975"/>
        <p:guide pos="3787"/>
      </p:guideLst>
    </p:cSldViewPr>
  </p:slideViewPr>
  <p:outlineViewPr>
    <p:cViewPr>
      <p:scale>
        <a:sx n="33" d="100"/>
        <a:sy n="33" d="100"/>
      </p:scale>
      <p:origin x="0" y="0"/>
    </p:cViewPr>
  </p:outlineViewPr>
  <p:notesTextViewPr>
    <p:cViewPr>
      <p:scale>
        <a:sx n="75" d="100"/>
        <a:sy n="75" d="100"/>
      </p:scale>
      <p:origin x="0" y="0"/>
    </p:cViewPr>
  </p:notesTextViewPr>
  <p:sorterViewPr>
    <p:cViewPr>
      <p:scale>
        <a:sx n="200" d="100"/>
        <a:sy n="200" d="100"/>
      </p:scale>
      <p:origin x="0" y="7146"/>
    </p:cViewPr>
  </p:sorterViewPr>
  <p:notesViewPr>
    <p:cSldViewPr>
      <p:cViewPr>
        <p:scale>
          <a:sx n="66" d="100"/>
          <a:sy n="66" d="100"/>
        </p:scale>
        <p:origin x="-3504" y="-48"/>
      </p:cViewPr>
      <p:guideLst>
        <p:guide orient="horz" pos="2160"/>
        <p:guide pos="312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4607538365758119E-2"/>
          <c:y val="0.1606758297635533"/>
          <c:w val="0.91849303884538402"/>
          <c:h val="0.57468770351074561"/>
        </c:manualLayout>
      </c:layout>
      <c:barChart>
        <c:barDir val="col"/>
        <c:grouping val="clustered"/>
        <c:ser>
          <c:idx val="0"/>
          <c:order val="0"/>
          <c:tx>
            <c:strRef>
              <c:f>[Book1]Sheet2!$D$5</c:f>
              <c:strCache>
                <c:ptCount val="1"/>
                <c:pt idx="0">
                  <c:v>‌2012‌</c:v>
                </c:pt>
              </c:strCache>
            </c:strRef>
          </c:tx>
          <c:spPr>
            <a:solidFill>
              <a:srgbClr val="006600"/>
            </a:solidFill>
            <a:ln>
              <a:solidFill>
                <a:srgbClr val="006600"/>
              </a:solidFill>
            </a:ln>
          </c:spPr>
          <c:cat>
            <c:strRef>
              <c:f>[Book1]Sheet2!$C$6:$C$40</c:f>
              <c:strCache>
                <c:ptCount val="35"/>
                <c:pt idx="0">
                  <c:v>Australia</c:v>
                </c:pt>
                <c:pt idx="1">
                  <c:v>Austria</c:v>
                </c:pt>
                <c:pt idx="2">
                  <c:v>Belgium</c:v>
                </c:pt>
                <c:pt idx="3">
                  <c:v>Canada</c:v>
                </c:pt>
                <c:pt idx="4">
                  <c:v>Chile</c:v>
                </c:pt>
                <c:pt idx="5">
                  <c:v>Czech Republic</c:v>
                </c:pt>
                <c:pt idx="6">
                  <c:v>Denmark</c:v>
                </c:pt>
                <c:pt idx="7">
                  <c:v>Estonia</c:v>
                </c:pt>
                <c:pt idx="8">
                  <c:v>Finland</c:v>
                </c:pt>
                <c:pt idx="9">
                  <c:v>France</c:v>
                </c:pt>
                <c:pt idx="10">
                  <c:v>Germany</c:v>
                </c:pt>
                <c:pt idx="11">
                  <c:v>Greece</c:v>
                </c:pt>
                <c:pt idx="12">
                  <c:v>Hungary</c:v>
                </c:pt>
                <c:pt idx="13">
                  <c:v>Iceland</c:v>
                </c:pt>
                <c:pt idx="14">
                  <c:v>Ireland</c:v>
                </c:pt>
                <c:pt idx="15">
                  <c:v>Israel</c:v>
                </c:pt>
                <c:pt idx="16">
                  <c:v>Italy</c:v>
                </c:pt>
                <c:pt idx="17">
                  <c:v>Japan</c:v>
                </c:pt>
                <c:pt idx="18">
                  <c:v>Korea</c:v>
                </c:pt>
                <c:pt idx="19">
                  <c:v>Luxembourg</c:v>
                </c:pt>
                <c:pt idx="20">
                  <c:v>Mexico</c:v>
                </c:pt>
                <c:pt idx="21">
                  <c:v>Netherlands</c:v>
                </c:pt>
                <c:pt idx="22">
                  <c:v>New Zealand</c:v>
                </c:pt>
                <c:pt idx="23">
                  <c:v>Norway</c:v>
                </c:pt>
                <c:pt idx="24">
                  <c:v>Poland</c:v>
                </c:pt>
                <c:pt idx="25">
                  <c:v>Portugal</c:v>
                </c:pt>
                <c:pt idx="26">
                  <c:v>Slovak Republic</c:v>
                </c:pt>
                <c:pt idx="27">
                  <c:v>Slovenia</c:v>
                </c:pt>
                <c:pt idx="28">
                  <c:v>Spain</c:v>
                </c:pt>
                <c:pt idx="29">
                  <c:v>Sweden</c:v>
                </c:pt>
                <c:pt idx="30">
                  <c:v>Switzerland</c:v>
                </c:pt>
                <c:pt idx="31">
                  <c:v>Turkey</c:v>
                </c:pt>
                <c:pt idx="32">
                  <c:v>United Kingdom</c:v>
                </c:pt>
                <c:pt idx="33">
                  <c:v>United States</c:v>
                </c:pt>
                <c:pt idx="34">
                  <c:v>OECD-Total</c:v>
                </c:pt>
              </c:strCache>
            </c:strRef>
          </c:cat>
          <c:val>
            <c:numRef>
              <c:f>[Book1]Sheet2!$D$6:$D$40</c:f>
              <c:numCache>
                <c:formatCode>0.0</c:formatCode>
                <c:ptCount val="35"/>
                <c:pt idx="0">
                  <c:v>66.599999999999994</c:v>
                </c:pt>
                <c:pt idx="1">
                  <c:v>67.3</c:v>
                </c:pt>
                <c:pt idx="2">
                  <c:v>56.8</c:v>
                </c:pt>
                <c:pt idx="3">
                  <c:v>69.2</c:v>
                </c:pt>
                <c:pt idx="4">
                  <c:v>50.2</c:v>
                </c:pt>
                <c:pt idx="5">
                  <c:v>58.2</c:v>
                </c:pt>
                <c:pt idx="6">
                  <c:v>70</c:v>
                </c:pt>
                <c:pt idx="7">
                  <c:v>64.599999999999994</c:v>
                </c:pt>
                <c:pt idx="8">
                  <c:v>68.2</c:v>
                </c:pt>
                <c:pt idx="9">
                  <c:v>60</c:v>
                </c:pt>
                <c:pt idx="10">
                  <c:v>68</c:v>
                </c:pt>
                <c:pt idx="11">
                  <c:v>41.9</c:v>
                </c:pt>
                <c:pt idx="12">
                  <c:v>52.1</c:v>
                </c:pt>
                <c:pt idx="13">
                  <c:v>78.5</c:v>
                </c:pt>
                <c:pt idx="14">
                  <c:v>55.2</c:v>
                </c:pt>
                <c:pt idx="15">
                  <c:v>62.4</c:v>
                </c:pt>
                <c:pt idx="16">
                  <c:v>47.8</c:v>
                </c:pt>
                <c:pt idx="17">
                  <c:v>60.7</c:v>
                </c:pt>
                <c:pt idx="18">
                  <c:v>53.5</c:v>
                </c:pt>
                <c:pt idx="19">
                  <c:v>59</c:v>
                </c:pt>
                <c:pt idx="20">
                  <c:v>45.3</c:v>
                </c:pt>
                <c:pt idx="21">
                  <c:v>70.400000000000006</c:v>
                </c:pt>
                <c:pt idx="22">
                  <c:v>67</c:v>
                </c:pt>
                <c:pt idx="23">
                  <c:v>73.8</c:v>
                </c:pt>
                <c:pt idx="24">
                  <c:v>53.1</c:v>
                </c:pt>
                <c:pt idx="25">
                  <c:v>58.7</c:v>
                </c:pt>
                <c:pt idx="26">
                  <c:v>52.7</c:v>
                </c:pt>
                <c:pt idx="27">
                  <c:v>60.5</c:v>
                </c:pt>
                <c:pt idx="28">
                  <c:v>51.3</c:v>
                </c:pt>
                <c:pt idx="29">
                  <c:v>71.8</c:v>
                </c:pt>
                <c:pt idx="30">
                  <c:v>73.599999999999994</c:v>
                </c:pt>
                <c:pt idx="31">
                  <c:v>28.7</c:v>
                </c:pt>
                <c:pt idx="32">
                  <c:v>65.7</c:v>
                </c:pt>
                <c:pt idx="33">
                  <c:v>62.2</c:v>
                </c:pt>
                <c:pt idx="34">
                  <c:v>57.2</c:v>
                </c:pt>
              </c:numCache>
            </c:numRef>
          </c:val>
        </c:ser>
        <c:axId val="42407040"/>
        <c:axId val="42427904"/>
      </c:barChart>
      <c:catAx>
        <c:axId val="42407040"/>
        <c:scaling>
          <c:orientation val="minMax"/>
        </c:scaling>
        <c:axPos val="b"/>
        <c:tickLblPos val="nextTo"/>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crossAx val="42427904"/>
        <c:crosses val="autoZero"/>
        <c:auto val="1"/>
        <c:lblAlgn val="ctr"/>
        <c:lblOffset val="100"/>
      </c:catAx>
      <c:valAx>
        <c:axId val="42427904"/>
        <c:scaling>
          <c:orientation val="minMax"/>
        </c:scaling>
        <c:axPos val="l"/>
        <c:majorGridlines/>
        <c:numFmt formatCode="0.0" sourceLinked="1"/>
        <c:tickLblPos val="nextTo"/>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crossAx val="42407040"/>
        <c:crosses val="autoZero"/>
        <c:crossBetween val="between"/>
      </c:valAx>
    </c:plotArea>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42900"/>
          </a:xfrm>
          <a:prstGeom prst="rect">
            <a:avLst/>
          </a:prstGeom>
        </p:spPr>
        <p:txBody>
          <a:bodyPr vert="horz" lIns="91765" tIns="45883" rIns="91765" bIns="45883" rtlCol="0"/>
          <a:lstStyle>
            <a:lvl1pPr algn="l">
              <a:defRPr sz="1200"/>
            </a:lvl1pPr>
          </a:lstStyle>
          <a:p>
            <a:pPr>
              <a:defRPr/>
            </a:pPr>
            <a:endParaRPr lang="en-AU"/>
          </a:p>
        </p:txBody>
      </p:sp>
      <p:sp>
        <p:nvSpPr>
          <p:cNvPr id="3" name="Date Placeholder 2"/>
          <p:cNvSpPr>
            <a:spLocks noGrp="1"/>
          </p:cNvSpPr>
          <p:nvPr>
            <p:ph type="dt" sz="quarter" idx="1"/>
          </p:nvPr>
        </p:nvSpPr>
        <p:spPr>
          <a:xfrm>
            <a:off x="5621338" y="0"/>
            <a:ext cx="4303712" cy="342900"/>
          </a:xfrm>
          <a:prstGeom prst="rect">
            <a:avLst/>
          </a:prstGeom>
        </p:spPr>
        <p:txBody>
          <a:bodyPr vert="horz" lIns="91765" tIns="45883" rIns="91765" bIns="45883" rtlCol="0"/>
          <a:lstStyle>
            <a:lvl1pPr algn="r">
              <a:defRPr sz="1200" smtClean="0"/>
            </a:lvl1pPr>
          </a:lstStyle>
          <a:p>
            <a:pPr>
              <a:defRPr/>
            </a:pPr>
            <a:fld id="{93EAEFBE-A17A-49A5-8DED-7AF2DB3603CB}" type="datetimeFigureOut">
              <a:rPr lang="en-AU"/>
              <a:pPr>
                <a:defRPr/>
              </a:pPr>
              <a:t>19/11/2013</a:t>
            </a:fld>
            <a:endParaRPr lang="en-AU"/>
          </a:p>
        </p:txBody>
      </p:sp>
      <p:sp>
        <p:nvSpPr>
          <p:cNvPr id="4" name="Footer Placeholder 3"/>
          <p:cNvSpPr>
            <a:spLocks noGrp="1"/>
          </p:cNvSpPr>
          <p:nvPr>
            <p:ph type="ftr" sz="quarter" idx="2"/>
          </p:nvPr>
        </p:nvSpPr>
        <p:spPr>
          <a:xfrm>
            <a:off x="0" y="6513513"/>
            <a:ext cx="4302125" cy="342900"/>
          </a:xfrm>
          <a:prstGeom prst="rect">
            <a:avLst/>
          </a:prstGeom>
        </p:spPr>
        <p:txBody>
          <a:bodyPr vert="horz" lIns="91765" tIns="45883" rIns="91765" bIns="45883" rtlCol="0" anchor="b"/>
          <a:lstStyle>
            <a:lvl1pPr algn="l">
              <a:defRPr sz="1200"/>
            </a:lvl1pPr>
          </a:lstStyle>
          <a:p>
            <a:pPr>
              <a:defRPr/>
            </a:pPr>
            <a:endParaRPr lang="en-AU"/>
          </a:p>
        </p:txBody>
      </p:sp>
      <p:sp>
        <p:nvSpPr>
          <p:cNvPr id="5" name="Slide Number Placeholder 4"/>
          <p:cNvSpPr>
            <a:spLocks noGrp="1"/>
          </p:cNvSpPr>
          <p:nvPr>
            <p:ph type="sldNum" sz="quarter" idx="3"/>
          </p:nvPr>
        </p:nvSpPr>
        <p:spPr>
          <a:xfrm>
            <a:off x="5621338" y="6513513"/>
            <a:ext cx="4303712" cy="342900"/>
          </a:xfrm>
          <a:prstGeom prst="rect">
            <a:avLst/>
          </a:prstGeom>
        </p:spPr>
        <p:txBody>
          <a:bodyPr vert="horz" lIns="91765" tIns="45883" rIns="91765" bIns="45883" rtlCol="0" anchor="b"/>
          <a:lstStyle>
            <a:lvl1pPr algn="r">
              <a:defRPr sz="1200" smtClean="0"/>
            </a:lvl1pPr>
          </a:lstStyle>
          <a:p>
            <a:pPr>
              <a:defRPr/>
            </a:pPr>
            <a:fld id="{BD97892B-1B8E-4580-BEF1-A564280005DD}" type="slidenum">
              <a:rPr lang="en-AU"/>
              <a:pPr>
                <a:defRPr/>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302125" cy="342900"/>
          </a:xfrm>
          <a:prstGeom prst="rect">
            <a:avLst/>
          </a:prstGeom>
          <a:noFill/>
          <a:ln>
            <a:noFill/>
          </a:ln>
          <a:effectLst/>
          <a:extLst>
            <a:ext uri="{909E8E84-426E-40DD-AFC4-6F175D3DCCD1}"/>
            <a:ext uri="{91240B29-F687-4F45-9708-019B960494DF}"/>
            <a:ext uri="{AF507438-7753-43E0-B8FC-AC1667EBCBE1}"/>
          </a:extLst>
        </p:spPr>
        <p:txBody>
          <a:bodyPr vert="horz" wrap="square" lIns="91765" tIns="45883" rIns="91765" bIns="45883" numCol="1" anchor="t" anchorCtr="0" compatLnSpc="1">
            <a:prstTxWarp prst="textNoShape">
              <a:avLst/>
            </a:prstTxWarp>
          </a:bodyPr>
          <a:lstStyle>
            <a:lvl1pPr>
              <a:defRPr sz="1200" dirty="0"/>
            </a:lvl1pPr>
          </a:lstStyle>
          <a:p>
            <a:pPr>
              <a:defRPr/>
            </a:pPr>
            <a:endParaRPr lang="en-AU"/>
          </a:p>
        </p:txBody>
      </p:sp>
      <p:sp>
        <p:nvSpPr>
          <p:cNvPr id="4099" name="Rectangle 3"/>
          <p:cNvSpPr>
            <a:spLocks noGrp="1" noChangeArrowheads="1"/>
          </p:cNvSpPr>
          <p:nvPr>
            <p:ph type="dt" idx="1"/>
          </p:nvPr>
        </p:nvSpPr>
        <p:spPr bwMode="auto">
          <a:xfrm>
            <a:off x="5622925" y="0"/>
            <a:ext cx="4302125" cy="342900"/>
          </a:xfrm>
          <a:prstGeom prst="rect">
            <a:avLst/>
          </a:prstGeom>
          <a:noFill/>
          <a:ln>
            <a:noFill/>
          </a:ln>
          <a:effectLst/>
          <a:extLst>
            <a:ext uri="{909E8E84-426E-40DD-AFC4-6F175D3DCCD1}"/>
            <a:ext uri="{91240B29-F687-4F45-9708-019B960494DF}"/>
            <a:ext uri="{AF507438-7753-43E0-B8FC-AC1667EBCBE1}"/>
          </a:extLst>
        </p:spPr>
        <p:txBody>
          <a:bodyPr vert="horz" wrap="square" lIns="91765" tIns="45883" rIns="91765" bIns="45883" numCol="1" anchor="t" anchorCtr="0" compatLnSpc="1">
            <a:prstTxWarp prst="textNoShape">
              <a:avLst/>
            </a:prstTxWarp>
          </a:bodyPr>
          <a:lstStyle>
            <a:lvl1pPr algn="r">
              <a:defRPr sz="1200" dirty="0"/>
            </a:lvl1pPr>
          </a:lstStyle>
          <a:p>
            <a:pPr>
              <a:defRPr/>
            </a:pPr>
            <a:endParaRPr lang="en-AU"/>
          </a:p>
        </p:txBody>
      </p:sp>
      <p:sp>
        <p:nvSpPr>
          <p:cNvPr id="28676" name="Rectangle 4"/>
          <p:cNvSpPr>
            <a:spLocks noGrp="1" noRot="1" noChangeAspect="1" noChangeArrowheads="1" noTextEdit="1"/>
          </p:cNvSpPr>
          <p:nvPr>
            <p:ph type="sldImg" idx="2"/>
          </p:nvPr>
        </p:nvSpPr>
        <p:spPr bwMode="auto">
          <a:xfrm>
            <a:off x="3248025" y="514350"/>
            <a:ext cx="3430588" cy="25717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92188" y="3257550"/>
            <a:ext cx="7942262" cy="3086100"/>
          </a:xfrm>
          <a:prstGeom prst="rect">
            <a:avLst/>
          </a:prstGeom>
          <a:noFill/>
          <a:ln>
            <a:noFill/>
          </a:ln>
          <a:effectLst/>
          <a:extLst>
            <a:ext uri="{909E8E84-426E-40DD-AFC4-6F175D3DCCD1}"/>
            <a:ext uri="{91240B29-F687-4F45-9708-019B960494DF}"/>
            <a:ext uri="{AF507438-7753-43E0-B8FC-AC1667EBCBE1}"/>
          </a:extLst>
        </p:spPr>
        <p:txBody>
          <a:bodyPr vert="horz" wrap="square" lIns="91765" tIns="45883" rIns="91765" bIns="45883"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4102" name="Rectangle 6"/>
          <p:cNvSpPr>
            <a:spLocks noGrp="1" noChangeArrowheads="1"/>
          </p:cNvSpPr>
          <p:nvPr>
            <p:ph type="ftr" sz="quarter" idx="4"/>
          </p:nvPr>
        </p:nvSpPr>
        <p:spPr bwMode="auto">
          <a:xfrm>
            <a:off x="0" y="6513513"/>
            <a:ext cx="4302125" cy="342900"/>
          </a:xfrm>
          <a:prstGeom prst="rect">
            <a:avLst/>
          </a:prstGeom>
          <a:noFill/>
          <a:ln>
            <a:noFill/>
          </a:ln>
          <a:effectLst/>
          <a:extLst>
            <a:ext uri="{909E8E84-426E-40DD-AFC4-6F175D3DCCD1}"/>
            <a:ext uri="{91240B29-F687-4F45-9708-019B960494DF}"/>
            <a:ext uri="{AF507438-7753-43E0-B8FC-AC1667EBCBE1}"/>
          </a:extLst>
        </p:spPr>
        <p:txBody>
          <a:bodyPr vert="horz" wrap="square" lIns="91765" tIns="45883" rIns="91765" bIns="45883" numCol="1" anchor="b" anchorCtr="0" compatLnSpc="1">
            <a:prstTxWarp prst="textNoShape">
              <a:avLst/>
            </a:prstTxWarp>
          </a:bodyPr>
          <a:lstStyle>
            <a:lvl1pPr>
              <a:defRPr sz="1200" dirty="0"/>
            </a:lvl1pPr>
          </a:lstStyle>
          <a:p>
            <a:pPr>
              <a:defRPr/>
            </a:pPr>
            <a:endParaRPr lang="en-AU"/>
          </a:p>
        </p:txBody>
      </p:sp>
      <p:sp>
        <p:nvSpPr>
          <p:cNvPr id="4103" name="Rectangle 7"/>
          <p:cNvSpPr>
            <a:spLocks noGrp="1" noChangeArrowheads="1"/>
          </p:cNvSpPr>
          <p:nvPr>
            <p:ph type="sldNum" sz="quarter" idx="5"/>
          </p:nvPr>
        </p:nvSpPr>
        <p:spPr bwMode="auto">
          <a:xfrm>
            <a:off x="5622925" y="6513513"/>
            <a:ext cx="4302125" cy="342900"/>
          </a:xfrm>
          <a:prstGeom prst="rect">
            <a:avLst/>
          </a:prstGeom>
          <a:noFill/>
          <a:ln>
            <a:noFill/>
          </a:ln>
          <a:effectLst/>
          <a:extLst>
            <a:ext uri="{909E8E84-426E-40DD-AFC4-6F175D3DCCD1}"/>
            <a:ext uri="{91240B29-F687-4F45-9708-019B960494DF}"/>
            <a:ext uri="{AF507438-7753-43E0-B8FC-AC1667EBCBE1}"/>
          </a:extLst>
        </p:spPr>
        <p:txBody>
          <a:bodyPr vert="horz" wrap="square" lIns="91765" tIns="45883" rIns="91765" bIns="45883" numCol="1" anchor="b" anchorCtr="0" compatLnSpc="1">
            <a:prstTxWarp prst="textNoShape">
              <a:avLst/>
            </a:prstTxWarp>
          </a:bodyPr>
          <a:lstStyle>
            <a:lvl1pPr algn="r">
              <a:defRPr sz="1200"/>
            </a:lvl1pPr>
          </a:lstStyle>
          <a:p>
            <a:pPr>
              <a:defRPr/>
            </a:pPr>
            <a:fld id="{FFA76D96-0565-444C-B14E-4705AFC14191}" type="slidenum">
              <a:rPr lang="en-AU"/>
              <a:pPr>
                <a:defRPr/>
              </a:pPr>
              <a:t>‹#›</a:t>
            </a:fld>
            <a:endParaRPr lang="en-A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fld id="{626BFA82-F68D-4D5E-B63C-FF28F06FD151}" type="slidenum">
              <a:rPr lang="en-AU" smtClean="0">
                <a:solidFill>
                  <a:srgbClr val="000000"/>
                </a:solidFill>
              </a:rPr>
              <a:pPr/>
              <a:t>1</a:t>
            </a:fld>
            <a:endParaRPr lang="en-AU" smtClean="0">
              <a:solidFill>
                <a:srgbClr val="000000"/>
              </a:solidFill>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p:spPr>
        <p:txBody>
          <a:bodyPr/>
          <a:lstStyle/>
          <a:p>
            <a:endParaRPr lang="en-GB" smtClean="0"/>
          </a:p>
        </p:txBody>
      </p:sp>
      <p:sp>
        <p:nvSpPr>
          <p:cNvPr id="50179" name="Slide Number Placeholder 3"/>
          <p:cNvSpPr>
            <a:spLocks noGrp="1"/>
          </p:cNvSpPr>
          <p:nvPr>
            <p:ph type="sldNum" sz="quarter" idx="5"/>
          </p:nvPr>
        </p:nvSpPr>
        <p:spPr>
          <a:noFill/>
          <a:ln>
            <a:miter lim="800000"/>
            <a:headEnd/>
            <a:tailEnd/>
          </a:ln>
        </p:spPr>
        <p:txBody>
          <a:bodyPr/>
          <a:lstStyle/>
          <a:p>
            <a:fld id="{8EC90D6C-08F3-4505-877F-2F02240E6ED4}" type="slidenum">
              <a:rPr lang="en-AU" smtClean="0"/>
              <a:pPr/>
              <a:t>10</a:t>
            </a:fld>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p:spPr>
        <p:txBody>
          <a:bodyPr/>
          <a:lstStyle/>
          <a:p>
            <a:endParaRPr lang="en-GB" sz="800" b="1" smtClean="0">
              <a:latin typeface="Times New Roman" pitchFamily="18" charset="0"/>
              <a:cs typeface="Times New Roman" pitchFamily="18" charset="0"/>
            </a:endParaRPr>
          </a:p>
        </p:txBody>
      </p:sp>
      <p:sp>
        <p:nvSpPr>
          <p:cNvPr id="52227" name="Slide Number Placeholder 3"/>
          <p:cNvSpPr>
            <a:spLocks noGrp="1"/>
          </p:cNvSpPr>
          <p:nvPr>
            <p:ph type="sldNum" sz="quarter" idx="5"/>
          </p:nvPr>
        </p:nvSpPr>
        <p:spPr>
          <a:noFill/>
          <a:ln>
            <a:miter lim="800000"/>
            <a:headEnd/>
            <a:tailEnd/>
          </a:ln>
        </p:spPr>
        <p:txBody>
          <a:bodyPr/>
          <a:lstStyle/>
          <a:p>
            <a:fld id="{26825FFC-D4B7-4083-A573-E4DA71CCE7A3}" type="slidenum">
              <a:rPr lang="en-AU" smtClean="0"/>
              <a:pPr/>
              <a:t>11</a:t>
            </a:fld>
            <a:endParaRPr lang="en-A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miter lim="800000"/>
            <a:headEnd/>
            <a:tailEnd/>
          </a:ln>
        </p:spPr>
        <p:txBody>
          <a:bodyPr/>
          <a:lstStyle/>
          <a:p>
            <a:fld id="{9E7036F7-4107-43AC-8A14-642461AF9CD5}" type="slidenum">
              <a:rPr lang="en-AU" smtClean="0">
                <a:solidFill>
                  <a:srgbClr val="000000"/>
                </a:solidFill>
              </a:rPr>
              <a:pPr/>
              <a:t>12</a:t>
            </a:fld>
            <a:endParaRPr lang="en-AU" smtClean="0">
              <a:solidFill>
                <a:srgbClr val="000000"/>
              </a:solidFill>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eaLnBrk="1" hangingPunct="1"/>
            <a:endParaRPr lang="en-GB" smtClean="0">
              <a:latin typeface="Times New Roman" pitchFamily="18" charset="0"/>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p:spPr>
        <p:txBody>
          <a:bodyPr/>
          <a:lstStyle/>
          <a:p>
            <a:endParaRPr lang="en-GB" b="1" smtClean="0"/>
          </a:p>
        </p:txBody>
      </p:sp>
      <p:sp>
        <p:nvSpPr>
          <p:cNvPr id="56323" name="Slide Number Placeholder 3"/>
          <p:cNvSpPr>
            <a:spLocks noGrp="1"/>
          </p:cNvSpPr>
          <p:nvPr>
            <p:ph type="sldNum" sz="quarter" idx="5"/>
          </p:nvPr>
        </p:nvSpPr>
        <p:spPr>
          <a:noFill/>
          <a:ln>
            <a:miter lim="800000"/>
            <a:headEnd/>
            <a:tailEnd/>
          </a:ln>
        </p:spPr>
        <p:txBody>
          <a:bodyPr/>
          <a:lstStyle/>
          <a:p>
            <a:fld id="{A667D13F-D17B-4BB7-94D6-51DBD90BCA7D}" type="slidenum">
              <a:rPr lang="en-AU" smtClean="0"/>
              <a:pPr/>
              <a:t>13</a:t>
            </a:fld>
            <a:endParaRPr lang="en-A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p:spPr>
        <p:txBody>
          <a:bodyPr/>
          <a:lstStyle/>
          <a:p>
            <a:endParaRPr lang="en-GB" smtClean="0"/>
          </a:p>
        </p:txBody>
      </p:sp>
      <p:sp>
        <p:nvSpPr>
          <p:cNvPr id="58371" name="Slide Number Placeholder 3"/>
          <p:cNvSpPr>
            <a:spLocks noGrp="1"/>
          </p:cNvSpPr>
          <p:nvPr>
            <p:ph type="sldNum" sz="quarter" idx="5"/>
          </p:nvPr>
        </p:nvSpPr>
        <p:spPr>
          <a:noFill/>
          <a:ln>
            <a:miter lim="800000"/>
            <a:headEnd/>
            <a:tailEnd/>
          </a:ln>
        </p:spPr>
        <p:txBody>
          <a:bodyPr/>
          <a:lstStyle/>
          <a:p>
            <a:fld id="{7C1E41AA-B59F-415E-A707-155D399672E2}" type="slidenum">
              <a:rPr lang="en-AU" smtClean="0"/>
              <a:pPr/>
              <a:t>14</a:t>
            </a:fld>
            <a:endParaRPr lang="en-A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p:spPr>
        <p:txBody>
          <a:bodyPr/>
          <a:lstStyle/>
          <a:p>
            <a:endParaRPr lang="en-GB" i="1" smtClean="0"/>
          </a:p>
        </p:txBody>
      </p:sp>
      <p:sp>
        <p:nvSpPr>
          <p:cNvPr id="60419" name="Slide Number Placeholder 3"/>
          <p:cNvSpPr>
            <a:spLocks noGrp="1"/>
          </p:cNvSpPr>
          <p:nvPr>
            <p:ph type="sldNum" sz="quarter" idx="5"/>
          </p:nvPr>
        </p:nvSpPr>
        <p:spPr>
          <a:noFill/>
          <a:ln>
            <a:miter lim="800000"/>
            <a:headEnd/>
            <a:tailEnd/>
          </a:ln>
        </p:spPr>
        <p:txBody>
          <a:bodyPr/>
          <a:lstStyle/>
          <a:p>
            <a:fld id="{F7D88814-7180-4D54-9664-2A8F96BD9D46}" type="slidenum">
              <a:rPr lang="en-AU" smtClean="0"/>
              <a:pPr/>
              <a:t>15</a:t>
            </a:fld>
            <a:endParaRPr lang="en-A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p:spPr>
        <p:txBody>
          <a:bodyPr/>
          <a:lstStyle/>
          <a:p>
            <a:endParaRPr lang="en-GB" smtClean="0"/>
          </a:p>
        </p:txBody>
      </p:sp>
      <p:sp>
        <p:nvSpPr>
          <p:cNvPr id="62467" name="Slide Number Placeholder 3"/>
          <p:cNvSpPr>
            <a:spLocks noGrp="1"/>
          </p:cNvSpPr>
          <p:nvPr>
            <p:ph type="sldNum" sz="quarter" idx="5"/>
          </p:nvPr>
        </p:nvSpPr>
        <p:spPr>
          <a:noFill/>
          <a:ln>
            <a:miter lim="800000"/>
            <a:headEnd/>
            <a:tailEnd/>
          </a:ln>
        </p:spPr>
        <p:txBody>
          <a:bodyPr/>
          <a:lstStyle/>
          <a:p>
            <a:fld id="{91E06BF5-371D-43A0-904A-175B58CF1797}" type="slidenum">
              <a:rPr lang="en-AU" smtClean="0"/>
              <a:pPr/>
              <a:t>16</a:t>
            </a:fld>
            <a:endParaRPr lang="en-A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p:spPr>
        <p:txBody>
          <a:bodyPr/>
          <a:lstStyle/>
          <a:p>
            <a:endParaRPr lang="en-GB" smtClean="0"/>
          </a:p>
        </p:txBody>
      </p:sp>
      <p:sp>
        <p:nvSpPr>
          <p:cNvPr id="64515" name="Slide Number Placeholder 3"/>
          <p:cNvSpPr>
            <a:spLocks noGrp="1"/>
          </p:cNvSpPr>
          <p:nvPr>
            <p:ph type="sldNum" sz="quarter" idx="5"/>
          </p:nvPr>
        </p:nvSpPr>
        <p:spPr>
          <a:noFill/>
          <a:ln>
            <a:miter lim="800000"/>
            <a:headEnd/>
            <a:tailEnd/>
          </a:ln>
        </p:spPr>
        <p:txBody>
          <a:bodyPr/>
          <a:lstStyle/>
          <a:p>
            <a:fld id="{AAB54C4A-0C67-48E8-997E-C54D2261B4AF}" type="slidenum">
              <a:rPr lang="en-AU" smtClean="0"/>
              <a:pPr/>
              <a:t>17</a:t>
            </a:fld>
            <a:endParaRPr lang="en-A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p:spPr>
        <p:txBody>
          <a:bodyPr/>
          <a:lstStyle/>
          <a:p>
            <a:endParaRPr lang="en-GB" sz="1100" smtClean="0">
              <a:latin typeface="Calibri" pitchFamily="34" charset="0"/>
            </a:endParaRPr>
          </a:p>
        </p:txBody>
      </p:sp>
      <p:sp>
        <p:nvSpPr>
          <p:cNvPr id="66563" name="Slide Number Placeholder 3"/>
          <p:cNvSpPr>
            <a:spLocks noGrp="1"/>
          </p:cNvSpPr>
          <p:nvPr>
            <p:ph type="sldNum" sz="quarter" idx="5"/>
          </p:nvPr>
        </p:nvSpPr>
        <p:spPr>
          <a:noFill/>
          <a:ln>
            <a:miter lim="800000"/>
            <a:headEnd/>
            <a:tailEnd/>
          </a:ln>
        </p:spPr>
        <p:txBody>
          <a:bodyPr/>
          <a:lstStyle/>
          <a:p>
            <a:fld id="{9597BFE0-080E-44D1-B668-1960FAC6BD72}" type="slidenum">
              <a:rPr lang="en-AU" smtClean="0"/>
              <a:pPr/>
              <a:t>18</a:t>
            </a:fld>
            <a:endParaRPr lang="en-A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p:spPr>
        <p:txBody>
          <a:bodyPr/>
          <a:lstStyle/>
          <a:p>
            <a:endParaRPr lang="en-GB" smtClean="0"/>
          </a:p>
        </p:txBody>
      </p:sp>
      <p:sp>
        <p:nvSpPr>
          <p:cNvPr id="68611" name="Slide Number Placeholder 3"/>
          <p:cNvSpPr>
            <a:spLocks noGrp="1"/>
          </p:cNvSpPr>
          <p:nvPr>
            <p:ph type="sldNum" sz="quarter" idx="5"/>
          </p:nvPr>
        </p:nvSpPr>
        <p:spPr>
          <a:noFill/>
          <a:ln>
            <a:miter lim="800000"/>
            <a:headEnd/>
            <a:tailEnd/>
          </a:ln>
        </p:spPr>
        <p:txBody>
          <a:bodyPr/>
          <a:lstStyle/>
          <a:p>
            <a:fld id="{23A16CD4-1C84-4D6C-BB16-E2D2D09A22FB}" type="slidenum">
              <a:rPr lang="en-AU" smtClean="0"/>
              <a:pPr/>
              <a:t>19</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p:spPr>
        <p:txBody>
          <a:bodyPr/>
          <a:lstStyle/>
          <a:p>
            <a:pPr defTabSz="631825"/>
            <a:endParaRPr lang="en-GB" sz="800" smtClean="0"/>
          </a:p>
        </p:txBody>
      </p:sp>
      <p:sp>
        <p:nvSpPr>
          <p:cNvPr id="33795" name="Slide Number Placeholder 3"/>
          <p:cNvSpPr>
            <a:spLocks noGrp="1"/>
          </p:cNvSpPr>
          <p:nvPr>
            <p:ph type="sldNum" sz="quarter" idx="5"/>
          </p:nvPr>
        </p:nvSpPr>
        <p:spPr>
          <a:noFill/>
          <a:ln>
            <a:miter lim="800000"/>
            <a:headEnd/>
            <a:tailEnd/>
          </a:ln>
        </p:spPr>
        <p:txBody>
          <a:bodyPr/>
          <a:lstStyle/>
          <a:p>
            <a:fld id="{D8F49085-459A-40E4-8F00-D724DC06C64A}" type="slidenum">
              <a:rPr lang="en-AU" smtClean="0"/>
              <a:pPr/>
              <a:t>2</a:t>
            </a:fld>
            <a:endParaRPr lang="en-A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p:spPr>
        <p:txBody>
          <a:bodyPr/>
          <a:lstStyle/>
          <a:p>
            <a:endParaRPr lang="en-GB" smtClean="0"/>
          </a:p>
        </p:txBody>
      </p:sp>
      <p:sp>
        <p:nvSpPr>
          <p:cNvPr id="70659" name="Slide Number Placeholder 3"/>
          <p:cNvSpPr>
            <a:spLocks noGrp="1"/>
          </p:cNvSpPr>
          <p:nvPr>
            <p:ph type="sldNum" sz="quarter" idx="5"/>
          </p:nvPr>
        </p:nvSpPr>
        <p:spPr>
          <a:noFill/>
          <a:ln>
            <a:miter lim="800000"/>
            <a:headEnd/>
            <a:tailEnd/>
          </a:ln>
        </p:spPr>
        <p:txBody>
          <a:bodyPr/>
          <a:lstStyle/>
          <a:p>
            <a:fld id="{392448F2-E269-40E1-B6A4-72362AF02170}" type="slidenum">
              <a:rPr lang="en-AU" smtClean="0"/>
              <a:pPr/>
              <a:t>20</a:t>
            </a:fld>
            <a:endParaRPr lang="en-A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miter lim="800000"/>
            <a:headEnd/>
            <a:tailEnd/>
          </a:ln>
        </p:spPr>
        <p:txBody>
          <a:bodyPr/>
          <a:lstStyle/>
          <a:p>
            <a:fld id="{3C359872-A16E-4F11-90DD-9D4129EB38C4}" type="slidenum">
              <a:rPr lang="en-AU" smtClean="0">
                <a:solidFill>
                  <a:srgbClr val="000000"/>
                </a:solidFill>
              </a:rPr>
              <a:pPr/>
              <a:t>21</a:t>
            </a:fld>
            <a:endParaRPr lang="en-AU" smtClean="0">
              <a:solidFill>
                <a:srgbClr val="000000"/>
              </a:solidFill>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endParaRPr lang="en-GB" smtClean="0">
              <a:latin typeface="Times New Roman" pitchFamily="18" charset="0"/>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p:spPr>
        <p:txBody>
          <a:bodyPr/>
          <a:lstStyle/>
          <a:p>
            <a:endParaRPr lang="en-GB" smtClean="0"/>
          </a:p>
        </p:txBody>
      </p:sp>
      <p:sp>
        <p:nvSpPr>
          <p:cNvPr id="74755" name="Slide Number Placeholder 3"/>
          <p:cNvSpPr>
            <a:spLocks noGrp="1"/>
          </p:cNvSpPr>
          <p:nvPr>
            <p:ph type="sldNum" sz="quarter" idx="5"/>
          </p:nvPr>
        </p:nvSpPr>
        <p:spPr>
          <a:noFill/>
          <a:ln>
            <a:miter lim="800000"/>
            <a:headEnd/>
            <a:tailEnd/>
          </a:ln>
        </p:spPr>
        <p:txBody>
          <a:bodyPr/>
          <a:lstStyle/>
          <a:p>
            <a:fld id="{D8FE89F6-8D4D-42E3-A807-57701FB9ECED}" type="slidenum">
              <a:rPr lang="en-AU" smtClean="0"/>
              <a:pPr/>
              <a:t>22</a:t>
            </a:fld>
            <a:endParaRPr lang="en-A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p:spPr>
        <p:txBody>
          <a:bodyPr/>
          <a:lstStyle/>
          <a:p>
            <a:endParaRPr lang="en-GB" sz="1100" smtClean="0">
              <a:latin typeface="Calibri" pitchFamily="34" charset="0"/>
            </a:endParaRPr>
          </a:p>
        </p:txBody>
      </p:sp>
      <p:sp>
        <p:nvSpPr>
          <p:cNvPr id="76803" name="Slide Number Placeholder 3"/>
          <p:cNvSpPr>
            <a:spLocks noGrp="1"/>
          </p:cNvSpPr>
          <p:nvPr>
            <p:ph type="sldNum" sz="quarter" idx="5"/>
          </p:nvPr>
        </p:nvSpPr>
        <p:spPr>
          <a:noFill/>
          <a:ln>
            <a:miter lim="800000"/>
            <a:headEnd/>
            <a:tailEnd/>
          </a:ln>
        </p:spPr>
        <p:txBody>
          <a:bodyPr/>
          <a:lstStyle/>
          <a:p>
            <a:fld id="{A053219D-0660-43D3-A342-385336CB92EA}" type="slidenum">
              <a:rPr lang="en-AU" smtClean="0"/>
              <a:pPr/>
              <a:t>23</a:t>
            </a:fld>
            <a:endParaRPr lang="en-A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p:spPr>
        <p:txBody>
          <a:bodyPr/>
          <a:lstStyle/>
          <a:p>
            <a:endParaRPr lang="en-GB" smtClean="0"/>
          </a:p>
        </p:txBody>
      </p:sp>
      <p:sp>
        <p:nvSpPr>
          <p:cNvPr id="78851" name="Slide Number Placeholder 3"/>
          <p:cNvSpPr>
            <a:spLocks noGrp="1"/>
          </p:cNvSpPr>
          <p:nvPr>
            <p:ph type="sldNum" sz="quarter" idx="5"/>
          </p:nvPr>
        </p:nvSpPr>
        <p:spPr>
          <a:noFill/>
          <a:ln>
            <a:miter lim="800000"/>
            <a:headEnd/>
            <a:tailEnd/>
          </a:ln>
        </p:spPr>
        <p:txBody>
          <a:bodyPr/>
          <a:lstStyle/>
          <a:p>
            <a:fld id="{9C6BFBAB-5FF9-4A72-838D-15AF73B3DFD0}" type="slidenum">
              <a:rPr lang="en-AU" smtClean="0"/>
              <a:pPr/>
              <a:t>24</a:t>
            </a:fld>
            <a:endParaRPr lang="en-A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p:spPr>
        <p:txBody>
          <a:bodyPr/>
          <a:lstStyle/>
          <a:p>
            <a:endParaRPr lang="en-GB" sz="1100" smtClean="0">
              <a:latin typeface="Calibri" pitchFamily="34" charset="0"/>
            </a:endParaRPr>
          </a:p>
        </p:txBody>
      </p:sp>
      <p:sp>
        <p:nvSpPr>
          <p:cNvPr id="80899" name="Slide Number Placeholder 3"/>
          <p:cNvSpPr>
            <a:spLocks noGrp="1"/>
          </p:cNvSpPr>
          <p:nvPr>
            <p:ph type="sldNum" sz="quarter" idx="5"/>
          </p:nvPr>
        </p:nvSpPr>
        <p:spPr>
          <a:noFill/>
          <a:ln>
            <a:miter lim="800000"/>
            <a:headEnd/>
            <a:tailEnd/>
          </a:ln>
        </p:spPr>
        <p:txBody>
          <a:bodyPr/>
          <a:lstStyle/>
          <a:p>
            <a:fld id="{DA9EBCC9-3446-4655-BF85-0A9FE68B8772}" type="slidenum">
              <a:rPr lang="en-AU" smtClean="0"/>
              <a:pPr/>
              <a:t>25</a:t>
            </a:fld>
            <a:endParaRPr lang="en-A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p:spPr>
        <p:txBody>
          <a:bodyPr/>
          <a:lstStyle/>
          <a:p>
            <a:endParaRPr lang="en-GB" sz="1100" smtClean="0">
              <a:latin typeface="Calibri" pitchFamily="34" charset="0"/>
            </a:endParaRPr>
          </a:p>
        </p:txBody>
      </p:sp>
      <p:sp>
        <p:nvSpPr>
          <p:cNvPr id="82947" name="Slide Number Placeholder 3"/>
          <p:cNvSpPr>
            <a:spLocks noGrp="1"/>
          </p:cNvSpPr>
          <p:nvPr>
            <p:ph type="sldNum" sz="quarter" idx="5"/>
          </p:nvPr>
        </p:nvSpPr>
        <p:spPr>
          <a:noFill/>
          <a:ln>
            <a:miter lim="800000"/>
            <a:headEnd/>
            <a:tailEnd/>
          </a:ln>
        </p:spPr>
        <p:txBody>
          <a:bodyPr/>
          <a:lstStyle/>
          <a:p>
            <a:fld id="{933C2494-7490-4DF8-84A6-DDB4474FEE5F}" type="slidenum">
              <a:rPr lang="en-AU" smtClean="0"/>
              <a:pPr/>
              <a:t>26</a:t>
            </a:fld>
            <a:endParaRPr lang="en-A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p:spPr>
        <p:txBody>
          <a:bodyPr/>
          <a:lstStyle/>
          <a:p>
            <a:endParaRPr lang="en-GB" sz="1100" smtClean="0">
              <a:latin typeface="Calibri" pitchFamily="34" charset="0"/>
            </a:endParaRPr>
          </a:p>
        </p:txBody>
      </p:sp>
      <p:sp>
        <p:nvSpPr>
          <p:cNvPr id="84995" name="Slide Number Placeholder 3"/>
          <p:cNvSpPr>
            <a:spLocks noGrp="1"/>
          </p:cNvSpPr>
          <p:nvPr>
            <p:ph type="sldNum" sz="quarter" idx="5"/>
          </p:nvPr>
        </p:nvSpPr>
        <p:spPr>
          <a:noFill/>
          <a:ln>
            <a:miter lim="800000"/>
            <a:headEnd/>
            <a:tailEnd/>
          </a:ln>
        </p:spPr>
        <p:txBody>
          <a:bodyPr/>
          <a:lstStyle/>
          <a:p>
            <a:fld id="{DA4B0480-D634-4874-9D5A-6123FF22CE8E}" type="slidenum">
              <a:rPr lang="en-AU" smtClean="0"/>
              <a:pPr/>
              <a:t>27</a:t>
            </a:fld>
            <a:endParaRPr lang="en-A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p:spPr>
        <p:txBody>
          <a:bodyPr/>
          <a:lstStyle/>
          <a:p>
            <a:endParaRPr lang="en-GB" sz="1100" smtClean="0">
              <a:latin typeface="Calibri" pitchFamily="34" charset="0"/>
            </a:endParaRPr>
          </a:p>
        </p:txBody>
      </p:sp>
      <p:sp>
        <p:nvSpPr>
          <p:cNvPr id="87043" name="Slide Number Placeholder 3"/>
          <p:cNvSpPr>
            <a:spLocks noGrp="1"/>
          </p:cNvSpPr>
          <p:nvPr>
            <p:ph type="sldNum" sz="quarter" idx="5"/>
          </p:nvPr>
        </p:nvSpPr>
        <p:spPr>
          <a:noFill/>
          <a:ln>
            <a:miter lim="800000"/>
            <a:headEnd/>
            <a:tailEnd/>
          </a:ln>
        </p:spPr>
        <p:txBody>
          <a:bodyPr/>
          <a:lstStyle/>
          <a:p>
            <a:fld id="{793BF4DD-EBD6-4C49-ACFD-DE7361C0FD90}" type="slidenum">
              <a:rPr lang="en-AU" smtClean="0"/>
              <a:pPr/>
              <a:t>28</a:t>
            </a:fld>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p:spPr>
        <p:txBody>
          <a:bodyPr/>
          <a:lstStyle/>
          <a:p>
            <a:endParaRPr lang="en-GB" smtClean="0"/>
          </a:p>
        </p:txBody>
      </p:sp>
      <p:sp>
        <p:nvSpPr>
          <p:cNvPr id="35843" name="Slide Number Placeholder 3"/>
          <p:cNvSpPr>
            <a:spLocks noGrp="1"/>
          </p:cNvSpPr>
          <p:nvPr>
            <p:ph type="sldNum" sz="quarter" idx="5"/>
          </p:nvPr>
        </p:nvSpPr>
        <p:spPr>
          <a:noFill/>
          <a:ln>
            <a:miter lim="800000"/>
            <a:headEnd/>
            <a:tailEnd/>
          </a:ln>
        </p:spPr>
        <p:txBody>
          <a:bodyPr/>
          <a:lstStyle/>
          <a:p>
            <a:fld id="{0E6B3F7A-50F2-454C-9019-7DAA8FA564CE}" type="slidenum">
              <a:rPr lang="en-AU" smtClean="0"/>
              <a:pPr/>
              <a:t>3</a:t>
            </a:fld>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p:spPr>
        <p:txBody>
          <a:bodyPr/>
          <a:lstStyle/>
          <a:p>
            <a:pPr defTabSz="631825"/>
            <a:endParaRPr lang="en-GB" sz="800" smtClean="0"/>
          </a:p>
        </p:txBody>
      </p:sp>
      <p:sp>
        <p:nvSpPr>
          <p:cNvPr id="37891" name="Slide Number Placeholder 3"/>
          <p:cNvSpPr>
            <a:spLocks noGrp="1"/>
          </p:cNvSpPr>
          <p:nvPr>
            <p:ph type="sldNum" sz="quarter" idx="5"/>
          </p:nvPr>
        </p:nvSpPr>
        <p:spPr>
          <a:noFill/>
          <a:ln>
            <a:miter lim="800000"/>
            <a:headEnd/>
            <a:tailEnd/>
          </a:ln>
        </p:spPr>
        <p:txBody>
          <a:bodyPr/>
          <a:lstStyle/>
          <a:p>
            <a:fld id="{51E9F918-EC16-400F-84FB-29754410723C}" type="slidenum">
              <a:rPr lang="en-AU" smtClean="0"/>
              <a:pPr/>
              <a:t>4</a:t>
            </a:fld>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p:spPr>
        <p:txBody>
          <a:bodyPr/>
          <a:lstStyle/>
          <a:p>
            <a:endParaRPr lang="en-GB" sz="800" smtClean="0"/>
          </a:p>
        </p:txBody>
      </p:sp>
      <p:sp>
        <p:nvSpPr>
          <p:cNvPr id="39939" name="Slide Number Placeholder 3"/>
          <p:cNvSpPr>
            <a:spLocks noGrp="1"/>
          </p:cNvSpPr>
          <p:nvPr>
            <p:ph type="sldNum" sz="quarter" idx="5"/>
          </p:nvPr>
        </p:nvSpPr>
        <p:spPr>
          <a:noFill/>
          <a:ln>
            <a:miter lim="800000"/>
            <a:headEnd/>
            <a:tailEnd/>
          </a:ln>
        </p:spPr>
        <p:txBody>
          <a:bodyPr/>
          <a:lstStyle/>
          <a:p>
            <a:fld id="{940540B0-09F3-4929-A0A0-FD2284EBE953}" type="slidenum">
              <a:rPr lang="en-AU" smtClean="0"/>
              <a:pPr/>
              <a:t>5</a:t>
            </a:fld>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p:spPr>
        <p:txBody>
          <a:bodyPr/>
          <a:lstStyle/>
          <a:p>
            <a:r>
              <a:rPr lang="en-AU" smtClean="0"/>
              <a:t>This graph shows a comparison of the employment rate for women across OECD countries. Australia ranks as one of the countries with a high rate of women employed. Countries with higher employment rates for women include Iceland, Norway and New Zealand.</a:t>
            </a:r>
          </a:p>
          <a:p>
            <a:endParaRPr lang="en-AU" smtClean="0"/>
          </a:p>
          <a:p>
            <a:r>
              <a:rPr lang="en-AU" smtClean="0"/>
              <a:t>Assisting more women to enter or remain in the workforce for longer is a major public policy issue in Australia.</a:t>
            </a:r>
          </a:p>
          <a:p>
            <a:endParaRPr lang="en-AU" smtClean="0"/>
          </a:p>
          <a:p>
            <a:endParaRPr lang="en-AU" smtClean="0"/>
          </a:p>
          <a:p>
            <a:endParaRPr lang="en-AU" smtClean="0"/>
          </a:p>
          <a:p>
            <a:endParaRPr lang="en-AU" smtClean="0"/>
          </a:p>
        </p:txBody>
      </p:sp>
      <p:sp>
        <p:nvSpPr>
          <p:cNvPr id="41987" name="Slide Number Placeholder 3"/>
          <p:cNvSpPr>
            <a:spLocks noGrp="1"/>
          </p:cNvSpPr>
          <p:nvPr>
            <p:ph type="sldNum" sz="quarter" idx="5"/>
          </p:nvPr>
        </p:nvSpPr>
        <p:spPr>
          <a:noFill/>
          <a:ln>
            <a:miter lim="800000"/>
            <a:headEnd/>
            <a:tailEnd/>
          </a:ln>
        </p:spPr>
        <p:txBody>
          <a:bodyPr/>
          <a:lstStyle/>
          <a:p>
            <a:fld id="{49C57C4D-6A63-4E56-9F20-C6D97DD6B5AE}" type="slidenum">
              <a:rPr lang="en-AU" smtClean="0"/>
              <a:pPr/>
              <a:t>6</a:t>
            </a:fld>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p:spPr>
        <p:txBody>
          <a:bodyPr/>
          <a:lstStyle/>
          <a:p>
            <a:endParaRPr lang="en-GB" sz="800" smtClean="0"/>
          </a:p>
        </p:txBody>
      </p:sp>
      <p:sp>
        <p:nvSpPr>
          <p:cNvPr id="44035" name="Slide Number Placeholder 3"/>
          <p:cNvSpPr>
            <a:spLocks noGrp="1"/>
          </p:cNvSpPr>
          <p:nvPr>
            <p:ph type="sldNum" sz="quarter" idx="5"/>
          </p:nvPr>
        </p:nvSpPr>
        <p:spPr>
          <a:noFill/>
          <a:ln>
            <a:miter lim="800000"/>
            <a:headEnd/>
            <a:tailEnd/>
          </a:ln>
        </p:spPr>
        <p:txBody>
          <a:bodyPr/>
          <a:lstStyle/>
          <a:p>
            <a:fld id="{879DCD97-6296-4619-83C3-543CB32FBDA4}" type="slidenum">
              <a:rPr lang="en-AU" smtClean="0"/>
              <a:pPr/>
              <a:t>7</a:t>
            </a:fld>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p:spPr>
        <p:txBody>
          <a:bodyPr/>
          <a:lstStyle/>
          <a:p>
            <a:endParaRPr lang="en-GB" sz="800" smtClean="0"/>
          </a:p>
        </p:txBody>
      </p:sp>
      <p:sp>
        <p:nvSpPr>
          <p:cNvPr id="46083" name="Slide Number Placeholder 3"/>
          <p:cNvSpPr>
            <a:spLocks noGrp="1"/>
          </p:cNvSpPr>
          <p:nvPr>
            <p:ph type="sldNum" sz="quarter" idx="5"/>
          </p:nvPr>
        </p:nvSpPr>
        <p:spPr>
          <a:noFill/>
          <a:ln>
            <a:miter lim="800000"/>
            <a:headEnd/>
            <a:tailEnd/>
          </a:ln>
        </p:spPr>
        <p:txBody>
          <a:bodyPr/>
          <a:lstStyle/>
          <a:p>
            <a:fld id="{EA36924E-16AB-47C8-81BF-79E07D0042BC}" type="slidenum">
              <a:rPr lang="en-AU" smtClean="0"/>
              <a:pPr/>
              <a:t>8</a:t>
            </a:fld>
            <a:endParaRPr lang="en-A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p:spPr>
        <p:txBody>
          <a:bodyPr/>
          <a:lstStyle/>
          <a:p>
            <a:endParaRPr lang="en-AU" sz="800" smtClean="0"/>
          </a:p>
          <a:p>
            <a:endParaRPr lang="en-AU" sz="800" smtClean="0"/>
          </a:p>
          <a:p>
            <a:endParaRPr lang="en-AU" sz="800" b="1" smtClean="0">
              <a:latin typeface="Times New Roman" pitchFamily="18" charset="0"/>
              <a:cs typeface="Times New Roman" pitchFamily="18" charset="0"/>
            </a:endParaRPr>
          </a:p>
        </p:txBody>
      </p:sp>
      <p:sp>
        <p:nvSpPr>
          <p:cNvPr id="48131" name="Slide Number Placeholder 3"/>
          <p:cNvSpPr>
            <a:spLocks noGrp="1"/>
          </p:cNvSpPr>
          <p:nvPr>
            <p:ph type="sldNum" sz="quarter" idx="5"/>
          </p:nvPr>
        </p:nvSpPr>
        <p:spPr>
          <a:noFill/>
          <a:ln>
            <a:miter lim="800000"/>
            <a:headEnd/>
            <a:tailEnd/>
          </a:ln>
        </p:spPr>
        <p:txBody>
          <a:bodyPr/>
          <a:lstStyle/>
          <a:p>
            <a:fld id="{51D7E3ED-0017-4635-91BF-2BBF0A19C5DA}" type="slidenum">
              <a:rPr lang="en-AU" smtClean="0"/>
              <a:pPr/>
              <a:t>9</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a:xfrm>
            <a:off x="1774825" y="1484313"/>
            <a:ext cx="6683375" cy="1470025"/>
          </a:xfrm>
        </p:spPr>
        <p:txBody>
          <a:bodyPr/>
          <a:lstStyle>
            <a:lvl1pPr>
              <a:defRPr/>
            </a:lvl1pPr>
          </a:lstStyle>
          <a:p>
            <a:pPr lvl="0"/>
            <a:r>
              <a:rPr lang="en-AU" noProof="0" smtClean="0"/>
              <a:t>Click to edit Master title style</a:t>
            </a:r>
          </a:p>
        </p:txBody>
      </p:sp>
      <p:sp>
        <p:nvSpPr>
          <p:cNvPr id="172035" name="Rectangle 3"/>
          <p:cNvSpPr>
            <a:spLocks noGrp="1" noChangeArrowheads="1"/>
          </p:cNvSpPr>
          <p:nvPr>
            <p:ph type="subTitle" idx="1"/>
          </p:nvPr>
        </p:nvSpPr>
        <p:spPr>
          <a:xfrm>
            <a:off x="2268538" y="3240088"/>
            <a:ext cx="5503862" cy="1752600"/>
          </a:xfrm>
        </p:spPr>
        <p:txBody>
          <a:bodyPr/>
          <a:lstStyle>
            <a:lvl1pPr marL="0" indent="0" algn="ctr">
              <a:buFontTx/>
              <a:buNone/>
              <a:defRPr/>
            </a:lvl1pPr>
          </a:lstStyle>
          <a:p>
            <a:pPr lvl="0"/>
            <a:r>
              <a:rPr lang="en-AU" noProof="0" smtClean="0"/>
              <a:t>Click to edit Master subtitle style</a:t>
            </a:r>
          </a:p>
        </p:txBody>
      </p:sp>
      <p:sp>
        <p:nvSpPr>
          <p:cNvPr id="4" name="Rectangle 4"/>
          <p:cNvSpPr>
            <a:spLocks noGrp="1" noChangeArrowheads="1"/>
          </p:cNvSpPr>
          <p:nvPr>
            <p:ph type="dt" sz="half" idx="10"/>
          </p:nvPr>
        </p:nvSpPr>
        <p:spPr>
          <a:xfrm>
            <a:off x="1501775" y="6245225"/>
            <a:ext cx="2133600" cy="476250"/>
          </a:xfrm>
        </p:spPr>
        <p:txBody>
          <a:bodyPr/>
          <a:lstStyle>
            <a:lvl1pPr>
              <a:defRPr dirty="0"/>
            </a:lvl1pPr>
          </a:lstStyle>
          <a:p>
            <a:pPr>
              <a:defRPr/>
            </a:pPr>
            <a:endParaRPr lang="en-AU"/>
          </a:p>
        </p:txBody>
      </p:sp>
      <p:sp>
        <p:nvSpPr>
          <p:cNvPr id="5" name="Rectangle 5"/>
          <p:cNvSpPr>
            <a:spLocks noGrp="1" noChangeArrowheads="1"/>
          </p:cNvSpPr>
          <p:nvPr>
            <p:ph type="ftr" sz="quarter" idx="11"/>
          </p:nvPr>
        </p:nvSpPr>
        <p:spPr>
          <a:xfrm>
            <a:off x="3763963" y="6245225"/>
            <a:ext cx="2895600" cy="476250"/>
          </a:xfrm>
        </p:spPr>
        <p:txBody>
          <a:bodyPr/>
          <a:lstStyle>
            <a:lvl1pPr>
              <a:defRPr dirty="0"/>
            </a:lvl1pPr>
          </a:lstStyle>
          <a:p>
            <a:pPr>
              <a:defRPr/>
            </a:pPr>
            <a:endParaRPr lang="en-AU"/>
          </a:p>
        </p:txBody>
      </p:sp>
      <p:sp>
        <p:nvSpPr>
          <p:cNvPr id="6" name="Rectangle 6"/>
          <p:cNvSpPr>
            <a:spLocks noGrp="1" noChangeArrowheads="1"/>
          </p:cNvSpPr>
          <p:nvPr>
            <p:ph type="sldNum" sz="quarter" idx="12"/>
          </p:nvPr>
        </p:nvSpPr>
        <p:spPr>
          <a:xfrm>
            <a:off x="6759575" y="6245225"/>
            <a:ext cx="2133600" cy="476250"/>
          </a:xfrm>
        </p:spPr>
        <p:txBody>
          <a:bodyPr/>
          <a:lstStyle>
            <a:lvl1pPr>
              <a:defRPr/>
            </a:lvl1pPr>
          </a:lstStyle>
          <a:p>
            <a:pPr>
              <a:defRPr/>
            </a:pPr>
            <a:fld id="{FD770A33-CEED-4B28-B139-2F295CF1B95F}"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C9F3454A-CFAE-471E-8C97-EC30C9BF0853}"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8963" y="274638"/>
            <a:ext cx="1747837"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692275" y="274638"/>
            <a:ext cx="509428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9294F0A5-10BE-4B46-8960-3C773C30FFA2}" type="slidenum">
              <a:rPr lang="en-AU"/>
              <a:pPr>
                <a:defRPr/>
              </a:pPr>
              <a:t>‹#›</a:t>
            </a:fld>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92275" y="274638"/>
            <a:ext cx="6994525" cy="1143000"/>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1692275" y="1600200"/>
            <a:ext cx="6994525" cy="4525963"/>
          </a:xfrm>
        </p:spPr>
        <p:txBody>
          <a:bodyPr/>
          <a:lstStyle/>
          <a:p>
            <a:pPr lvl="0"/>
            <a:endParaRPr lang="en-A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8656BB95-B266-401D-9A04-A30C7D5B94D1}" type="slidenum">
              <a:rPr lang="en-AU"/>
              <a:pPr>
                <a:defRPr/>
              </a:pPr>
              <a:t>‹#›</a:t>
            </a:fld>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92275" y="274638"/>
            <a:ext cx="6994525"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1692275" y="1600200"/>
            <a:ext cx="6994525" cy="4525963"/>
          </a:xfrm>
        </p:spPr>
        <p:txBody>
          <a:bodyPr/>
          <a:lstStyle/>
          <a:p>
            <a:pPr lvl="0"/>
            <a:endParaRPr lang="en-A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A44B1A7A-BBFD-4340-9025-2A7044086D58}" type="slidenum">
              <a:rPr lang="en-AU"/>
              <a:pPr>
                <a:defRPr/>
              </a:pPr>
              <a:t>‹#›</a:t>
            </a:fld>
            <a:endParaRPr lang="en-A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92275" y="274638"/>
            <a:ext cx="6994525"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1692275" y="1600200"/>
            <a:ext cx="342106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hart Placeholder 3"/>
          <p:cNvSpPr>
            <a:spLocks noGrp="1"/>
          </p:cNvSpPr>
          <p:nvPr>
            <p:ph type="chart" sz="half" idx="2"/>
          </p:nvPr>
        </p:nvSpPr>
        <p:spPr>
          <a:xfrm>
            <a:off x="5265738" y="1600200"/>
            <a:ext cx="3421062" cy="4525963"/>
          </a:xfrm>
        </p:spPr>
        <p:txBody>
          <a:bodyPr/>
          <a:lstStyle/>
          <a:p>
            <a:pPr lvl="0"/>
            <a:endParaRPr lang="en-AU"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EFBD966B-8F77-4906-BC91-1351BEAA4BDF}" type="slidenum">
              <a:rPr lang="en-AU"/>
              <a:pPr>
                <a:defRPr/>
              </a:pPr>
              <a:t>‹#›</a:t>
            </a:fld>
            <a:endParaRPr lang="en-A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CDDD596D-AD6A-42DC-8763-7C4DC8B0DA61}" type="slidenum">
              <a:rPr lang="en-AU"/>
              <a:pPr>
                <a:defRPr/>
              </a:pPr>
              <a:t>‹#›</a:t>
            </a:fld>
            <a:endParaRPr lang="en-A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7CB7C0B1-CC62-41CA-9019-DC3070986D5D}"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692275" y="1600200"/>
            <a:ext cx="34210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265738" y="1600200"/>
            <a:ext cx="34210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288AFADD-5811-4C85-BA0F-F251461D851D}"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28B76FA7-3DC6-49F4-A535-E50766F8FE4D}"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1336A19F-4705-425C-BD55-4D95E30F225D}"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5D56A5BC-C30B-4441-9587-52651B51B368}"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D9035884-F4D2-4A2F-B07E-40FF0C1EBABA}"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DC4D2702-9C10-46BD-89E2-5E7068EC926F}"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74638"/>
            <a:ext cx="69945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1692275" y="1600200"/>
            <a:ext cx="69945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71012" name="Rectangle 4"/>
          <p:cNvSpPr>
            <a:spLocks noGrp="1" noChangeArrowheads="1"/>
          </p:cNvSpPr>
          <p:nvPr>
            <p:ph type="dt" sz="half" idx="2"/>
          </p:nvPr>
        </p:nvSpPr>
        <p:spPr bwMode="auto">
          <a:xfrm>
            <a:off x="1403350" y="6245225"/>
            <a:ext cx="2016125"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AU"/>
          </a:p>
        </p:txBody>
      </p:sp>
      <p:sp>
        <p:nvSpPr>
          <p:cNvPr id="171013" name="Rectangle 5"/>
          <p:cNvSpPr>
            <a:spLocks noGrp="1" noChangeArrowheads="1"/>
          </p:cNvSpPr>
          <p:nvPr>
            <p:ph type="ftr" sz="quarter" idx="3"/>
          </p:nvPr>
        </p:nvSpPr>
        <p:spPr bwMode="auto">
          <a:xfrm>
            <a:off x="3548063"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AU"/>
          </a:p>
        </p:txBody>
      </p:sp>
      <p:sp>
        <p:nvSpPr>
          <p:cNvPr id="1710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vl1pPr>
          </a:lstStyle>
          <a:p>
            <a:pPr>
              <a:defRPr/>
            </a:pPr>
            <a:fld id="{132CC5B9-0D6A-4E75-B035-A441B048DD31}"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825" r:id="rId1"/>
    <p:sldLayoutId id="2147483813" r:id="rId2"/>
    <p:sldLayoutId id="2147483812" r:id="rId3"/>
    <p:sldLayoutId id="2147483811" r:id="rId4"/>
    <p:sldLayoutId id="2147483810" r:id="rId5"/>
    <p:sldLayoutId id="2147483809" r:id="rId6"/>
    <p:sldLayoutId id="2147483808" r:id="rId7"/>
    <p:sldLayoutId id="2147483807" r:id="rId8"/>
    <p:sldLayoutId id="2147483806" r:id="rId9"/>
    <p:sldLayoutId id="2147483805" r:id="rId10"/>
    <p:sldLayoutId id="2147483804" r:id="rId11"/>
    <p:sldLayoutId id="2147483803" r:id="rId12"/>
    <p:sldLayoutId id="2147483802" r:id="rId13"/>
    <p:sldLayoutId id="2147483801" r:id="rId14"/>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24" r:id="rId1"/>
    <p:sldLayoutId id="2147483823" r:id="rId2"/>
    <p:sldLayoutId id="2147483822" r:id="rId3"/>
    <p:sldLayoutId id="2147483821" r:id="rId4"/>
    <p:sldLayoutId id="2147483820" r:id="rId5"/>
    <p:sldLayoutId id="2147483819" r:id="rId6"/>
    <p:sldLayoutId id="2147483818" r:id="rId7"/>
    <p:sldLayoutId id="2147483817" r:id="rId8"/>
    <p:sldLayoutId id="2147483816" r:id="rId9"/>
    <p:sldLayoutId id="2147483815" r:id="rId10"/>
    <p:sldLayoutId id="2147483814"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1"/>
          <p:cNvGrpSpPr>
            <a:grpSpLocks/>
          </p:cNvGrpSpPr>
          <p:nvPr/>
        </p:nvGrpSpPr>
        <p:grpSpPr bwMode="auto">
          <a:xfrm>
            <a:off x="2232025" y="260350"/>
            <a:ext cx="7235825" cy="6037263"/>
            <a:chOff x="2232249" y="260648"/>
            <a:chExt cx="7236295" cy="6036478"/>
          </a:xfrm>
        </p:grpSpPr>
        <p:sp>
          <p:nvSpPr>
            <p:cNvPr id="4" name="Text Box 2"/>
            <p:cNvSpPr txBox="1">
              <a:spLocks noChangeArrowheads="1"/>
            </p:cNvSpPr>
            <p:nvPr/>
          </p:nvSpPr>
          <p:spPr bwMode="auto">
            <a:xfrm>
              <a:off x="2232249" y="260648"/>
              <a:ext cx="7236295" cy="707933"/>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AU" sz="4000" dirty="0">
                  <a:solidFill>
                    <a:srgbClr val="FFFF00"/>
                  </a:solidFill>
                  <a:effectLst>
                    <a:outerShdw blurRad="38100" dist="38100" dir="2700000" algn="tl">
                      <a:srgbClr val="C0C0C0"/>
                    </a:outerShdw>
                  </a:effectLst>
                  <a:latin typeface="Verdana" pitchFamily="34" charset="0"/>
                </a:rPr>
                <a:t>Barriers to women’s</a:t>
              </a:r>
              <a:endParaRPr lang="en-AU" sz="4000" dirty="0">
                <a:solidFill>
                  <a:srgbClr val="FFFF00"/>
                </a:solidFill>
                <a:effectLst>
                  <a:outerShdw blurRad="38100" dist="38100" dir="2700000" algn="tl">
                    <a:srgbClr val="C0C0C0"/>
                  </a:outerShdw>
                </a:effectLst>
                <a:latin typeface="Verdana" pitchFamily="34" charset="0"/>
              </a:endParaRPr>
            </a:p>
          </p:txBody>
        </p:sp>
        <p:sp>
          <p:nvSpPr>
            <p:cNvPr id="5" name="Text Box 2"/>
            <p:cNvSpPr txBox="1">
              <a:spLocks noChangeArrowheads="1"/>
            </p:cNvSpPr>
            <p:nvPr/>
          </p:nvSpPr>
          <p:spPr bwMode="auto">
            <a:xfrm>
              <a:off x="2232249" y="765407"/>
              <a:ext cx="7236295" cy="707933"/>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AU" sz="4000" dirty="0">
                  <a:solidFill>
                    <a:srgbClr val="FFFF00"/>
                  </a:solidFill>
                  <a:effectLst>
                    <a:outerShdw blurRad="38100" dist="38100" dir="2700000" algn="tl">
                      <a:srgbClr val="C0C0C0"/>
                    </a:outerShdw>
                  </a:effectLst>
                  <a:latin typeface="Verdana" pitchFamily="34" charset="0"/>
                </a:rPr>
                <a:t>labour force participation</a:t>
              </a:r>
              <a:endParaRPr lang="en-AU" sz="4000" dirty="0">
                <a:solidFill>
                  <a:srgbClr val="FFFF00"/>
                </a:solidFill>
                <a:effectLst>
                  <a:outerShdw blurRad="38100" dist="38100" dir="2700000" algn="tl">
                    <a:srgbClr val="C0C0C0"/>
                  </a:outerShdw>
                </a:effectLst>
                <a:latin typeface="Verdana" pitchFamily="34" charset="0"/>
              </a:endParaRPr>
            </a:p>
          </p:txBody>
        </p:sp>
        <p:sp>
          <p:nvSpPr>
            <p:cNvPr id="7" name="Text Box 2"/>
            <p:cNvSpPr txBox="1">
              <a:spLocks noChangeArrowheads="1"/>
            </p:cNvSpPr>
            <p:nvPr/>
          </p:nvSpPr>
          <p:spPr bwMode="auto">
            <a:xfrm>
              <a:off x="5905963" y="5589193"/>
              <a:ext cx="3418110" cy="707933"/>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AU" sz="4000" dirty="0">
                  <a:solidFill>
                    <a:srgbClr val="FFFF00"/>
                  </a:solidFill>
                  <a:effectLst>
                    <a:outerShdw blurRad="38100" dist="38100" dir="2700000" algn="tl">
                      <a:srgbClr val="C0C0C0"/>
                    </a:outerShdw>
                  </a:effectLst>
                  <a:latin typeface="Verdana" pitchFamily="34" charset="0"/>
                </a:rPr>
                <a:t>AUSTRALIA</a:t>
              </a:r>
              <a:endParaRPr lang="en-AU" sz="4000" dirty="0">
                <a:solidFill>
                  <a:srgbClr val="FFFF00"/>
                </a:solidFill>
                <a:effectLst>
                  <a:outerShdw blurRad="38100" dist="38100" dir="2700000" algn="tl">
                    <a:srgbClr val="C0C0C0"/>
                  </a:outerShdw>
                </a:effectLst>
                <a:latin typeface="Verdana" pitchFamily="34"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3"/>
          <a:srcRect l="896" r="-2"/>
          <a:stretch>
            <a:fillRect/>
          </a:stretch>
        </p:blipFill>
        <p:spPr bwMode="auto">
          <a:xfrm>
            <a:off x="1403350" y="2349500"/>
            <a:ext cx="7685088" cy="1651000"/>
          </a:xfrm>
          <a:prstGeom prst="rect">
            <a:avLst/>
          </a:prstGeom>
          <a:noFill/>
          <a:ln w="9525">
            <a:noFill/>
            <a:miter lim="800000"/>
            <a:headEnd/>
            <a:tailEnd/>
          </a:ln>
        </p:spPr>
      </p:pic>
      <p:sp>
        <p:nvSpPr>
          <p:cNvPr id="49154" name="TextBox 5"/>
          <p:cNvSpPr txBox="1">
            <a:spLocks noChangeArrowheads="1"/>
          </p:cNvSpPr>
          <p:nvPr/>
        </p:nvSpPr>
        <p:spPr bwMode="auto">
          <a:xfrm>
            <a:off x="1331913" y="3921125"/>
            <a:ext cx="2589212" cy="368300"/>
          </a:xfrm>
          <a:prstGeom prst="rect">
            <a:avLst/>
          </a:prstGeom>
          <a:noFill/>
          <a:ln w="9525">
            <a:noFill/>
            <a:miter lim="800000"/>
            <a:headEnd/>
            <a:tailEnd/>
          </a:ln>
        </p:spPr>
        <p:txBody>
          <a:bodyPr wrap="none">
            <a:spAutoFit/>
          </a:bodyPr>
          <a:lstStyle/>
          <a:p>
            <a:r>
              <a:rPr lang="en-AU" sz="600">
                <a:latin typeface="Default sans serif"/>
              </a:rPr>
              <a:t>(a) Employees without paid holiday and paid sick leave entitlements. </a:t>
            </a:r>
          </a:p>
          <a:p>
            <a:endParaRPr lang="en-AU" sz="600">
              <a:latin typeface="Default sans serif"/>
            </a:endParaRPr>
          </a:p>
          <a:p>
            <a:r>
              <a:rPr lang="en-AU" sz="600">
                <a:latin typeface="Default sans serif"/>
              </a:rPr>
              <a:t>Source: ABS data available on request, Forms of Employment Survey.</a:t>
            </a:r>
          </a:p>
        </p:txBody>
      </p:sp>
      <p:sp>
        <p:nvSpPr>
          <p:cNvPr id="5" name="Title 1"/>
          <p:cNvSpPr txBox="1">
            <a:spLocks/>
          </p:cNvSpPr>
          <p:nvPr/>
        </p:nvSpPr>
        <p:spPr bwMode="auto">
          <a:xfrm>
            <a:off x="2438400" y="166688"/>
            <a:ext cx="5616575" cy="942975"/>
          </a:xfrm>
          <a:prstGeom prst="rect">
            <a:avLst/>
          </a:prstGeom>
          <a:noFill/>
          <a:ln>
            <a:noFill/>
          </a:ln>
          <a:effectLst/>
          <a:extLst>
            <a:ext uri="{909E8E84-426E-40DD-AFC4-6F175D3DCCD1}"/>
            <a:ext uri="{91240B29-F687-4F45-9708-019B960494DF}"/>
            <a:ext uri="{AF507438-7753-43E0-B8FC-AC1667EBCBE1}"/>
          </a:extLst>
        </p:spPr>
        <p:txBody>
          <a:bodyPr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AU" sz="3600" b="1" kern="0" dirty="0" smtClean="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Self Employed</a:t>
            </a:r>
            <a:endParaRPr lang="en-AU" sz="3600" b="1" kern="0" dirty="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bwMode="auto">
          <a:xfrm>
            <a:off x="3103563" y="1089025"/>
            <a:ext cx="4284662" cy="360363"/>
          </a:xfrm>
          <a:prstGeom prst="rect">
            <a:avLst/>
          </a:prstGeom>
          <a:noFill/>
          <a:ln>
            <a:noFill/>
          </a:ln>
          <a:effectLst/>
          <a:extLst>
            <a:ext uri="{909E8E84-426E-40DD-AFC4-6F175D3DCCD1}"/>
            <a:ext uri="{91240B29-F687-4F45-9708-019B960494DF}"/>
            <a:ext uri="{AF507438-7753-43E0-B8FC-AC1667EBCBE1}"/>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en-AU" sz="2400" b="1" kern="0" dirty="0" smtClean="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Women ‘entrepreneurs’</a:t>
            </a:r>
            <a:endParaRPr lang="en-AU" sz="2400" b="1" kern="0" dirty="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9157" name="Rectangle 1"/>
          <p:cNvSpPr>
            <a:spLocks noChangeArrowheads="1"/>
          </p:cNvSpPr>
          <p:nvPr/>
        </p:nvSpPr>
        <p:spPr bwMode="auto">
          <a:xfrm>
            <a:off x="1619250" y="4652963"/>
            <a:ext cx="7469188" cy="923925"/>
          </a:xfrm>
          <a:prstGeom prst="rect">
            <a:avLst/>
          </a:prstGeom>
          <a:noFill/>
          <a:ln w="9525">
            <a:noFill/>
            <a:miter lim="800000"/>
            <a:headEnd/>
            <a:tailEnd/>
          </a:ln>
        </p:spPr>
        <p:txBody>
          <a:bodyPr>
            <a:spAutoFit/>
          </a:bodyPr>
          <a:lstStyle/>
          <a:p>
            <a:pPr>
              <a:buFont typeface="Wingdings" pitchFamily="2" charset="2"/>
              <a:buChar char="Ø"/>
            </a:pPr>
            <a:r>
              <a:rPr lang="en-AU" b="1">
                <a:latin typeface="Verdana" pitchFamily="34" charset="0"/>
              </a:rPr>
              <a:t>33 % business owners are women 35-44 years of age</a:t>
            </a:r>
          </a:p>
          <a:p>
            <a:pPr>
              <a:buFont typeface="Wingdings" pitchFamily="2" charset="2"/>
              <a:buChar char="Ø"/>
            </a:pPr>
            <a:endParaRPr lang="en-AU" b="1">
              <a:latin typeface="Verdana" pitchFamily="34" charset="0"/>
            </a:endParaRPr>
          </a:p>
          <a:p>
            <a:pPr>
              <a:buFont typeface="Wingdings" pitchFamily="2" charset="2"/>
              <a:buChar char="Ø"/>
            </a:pPr>
            <a:r>
              <a:rPr lang="en-AU" b="1">
                <a:latin typeface="Verdana" pitchFamily="34" charset="0"/>
              </a:rPr>
              <a:t>40 % business owners provide unpaid child care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3"/>
          <p:cNvPicPr>
            <a:picLocks noChangeAspect="1" noChangeArrowheads="1"/>
          </p:cNvPicPr>
          <p:nvPr/>
        </p:nvPicPr>
        <p:blipFill>
          <a:blip r:embed="rId3"/>
          <a:srcRect l="1018"/>
          <a:stretch>
            <a:fillRect/>
          </a:stretch>
        </p:blipFill>
        <p:spPr bwMode="auto">
          <a:xfrm>
            <a:off x="1403350" y="1916113"/>
            <a:ext cx="7685088" cy="1458912"/>
          </a:xfrm>
          <a:prstGeom prst="rect">
            <a:avLst/>
          </a:prstGeom>
          <a:noFill/>
          <a:ln w="9525">
            <a:noFill/>
            <a:miter lim="800000"/>
            <a:headEnd/>
            <a:tailEnd/>
          </a:ln>
        </p:spPr>
      </p:pic>
      <p:sp>
        <p:nvSpPr>
          <p:cNvPr id="51202" name="TextBox 9"/>
          <p:cNvSpPr txBox="1">
            <a:spLocks noChangeArrowheads="1"/>
          </p:cNvSpPr>
          <p:nvPr/>
        </p:nvSpPr>
        <p:spPr bwMode="auto">
          <a:xfrm>
            <a:off x="1331913" y="3248025"/>
            <a:ext cx="2589212" cy="369888"/>
          </a:xfrm>
          <a:prstGeom prst="rect">
            <a:avLst/>
          </a:prstGeom>
          <a:noFill/>
          <a:ln w="9525">
            <a:noFill/>
            <a:miter lim="800000"/>
            <a:headEnd/>
            <a:tailEnd/>
          </a:ln>
        </p:spPr>
        <p:txBody>
          <a:bodyPr wrap="none">
            <a:spAutoFit/>
          </a:bodyPr>
          <a:lstStyle/>
          <a:p>
            <a:r>
              <a:rPr lang="en-AU" sz="600">
                <a:latin typeface="Default sans serif"/>
              </a:rPr>
              <a:t>(a) Employees without paid holiday and paid sick leave entitlements. </a:t>
            </a:r>
          </a:p>
          <a:p>
            <a:endParaRPr lang="en-AU" sz="600">
              <a:latin typeface="Default sans serif"/>
            </a:endParaRPr>
          </a:p>
          <a:p>
            <a:r>
              <a:rPr lang="en-AU" sz="600">
                <a:latin typeface="Default sans serif"/>
              </a:rPr>
              <a:t>Source: ABS data available on request, Forms of Employment Survey.</a:t>
            </a:r>
          </a:p>
        </p:txBody>
      </p:sp>
      <p:sp>
        <p:nvSpPr>
          <p:cNvPr id="5" name="Text Box 2"/>
          <p:cNvSpPr txBox="1">
            <a:spLocks noChangeArrowheads="1"/>
          </p:cNvSpPr>
          <p:nvPr/>
        </p:nvSpPr>
        <p:spPr bwMode="auto">
          <a:xfrm>
            <a:off x="1692275" y="344488"/>
            <a:ext cx="7416800" cy="585787"/>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AU" sz="3200" b="1" dirty="0">
                <a:solidFill>
                  <a:srgbClr val="00B050"/>
                </a:solidFill>
                <a:effectLst>
                  <a:outerShdw blurRad="38100" dist="38100" dir="2700000" algn="tl">
                    <a:srgbClr val="C0C0C0"/>
                  </a:outerShdw>
                </a:effectLst>
                <a:latin typeface="Verdana" pitchFamily="34" charset="0"/>
              </a:rPr>
              <a:t>Women’s economic security</a:t>
            </a:r>
          </a:p>
        </p:txBody>
      </p:sp>
      <p:sp>
        <p:nvSpPr>
          <p:cNvPr id="6" name="Content Placeholder 2"/>
          <p:cNvSpPr txBox="1">
            <a:spLocks/>
          </p:cNvSpPr>
          <p:nvPr/>
        </p:nvSpPr>
        <p:spPr bwMode="auto">
          <a:xfrm>
            <a:off x="3409950" y="1111250"/>
            <a:ext cx="3671888" cy="358775"/>
          </a:xfrm>
          <a:prstGeom prst="rect">
            <a:avLst/>
          </a:prstGeom>
          <a:noFill/>
          <a:ln>
            <a:noFill/>
          </a:ln>
          <a:effectLst/>
          <a:extLst>
            <a:ext uri="{909E8E84-426E-40DD-AFC4-6F175D3DCCD1}"/>
            <a:ext uri="{91240B29-F687-4F45-9708-019B960494DF}"/>
            <a:ext uri="{AF507438-7753-43E0-B8FC-AC1667EBCBE1}"/>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AU" sz="2400" b="1" kern="0" dirty="0" smtClean="0">
                <a:solidFill>
                  <a:srgbClr val="00B050"/>
                </a:solidFill>
                <a:effectLst>
                  <a:outerShdw blurRad="38100" dist="38100" dir="2700000" algn="tl">
                    <a:srgbClr val="000000">
                      <a:alpha val="43137"/>
                    </a:srgbClr>
                  </a:outerShdw>
                </a:effectLst>
                <a:latin typeface="Default sans serif"/>
                <a:ea typeface="Verdana" panose="020B0604030504040204" pitchFamily="34" charset="0"/>
                <a:cs typeface="Verdana" panose="020B0604030504040204" pitchFamily="34" charset="0"/>
              </a:rPr>
              <a:t>Employee Entitlements</a:t>
            </a:r>
            <a:endParaRPr lang="en-AU" sz="2400" b="1" kern="0" dirty="0">
              <a:solidFill>
                <a:srgbClr val="00B050"/>
              </a:solidFill>
              <a:effectLst>
                <a:outerShdw blurRad="38100" dist="38100" dir="2700000" algn="tl">
                  <a:srgbClr val="000000">
                    <a:alpha val="43137"/>
                  </a:srgbClr>
                </a:outerShdw>
              </a:effectLst>
              <a:latin typeface="Default sans serif"/>
              <a:ea typeface="Verdana" panose="020B0604030504040204" pitchFamily="34" charset="0"/>
              <a:cs typeface="Verdana" panose="020B0604030504040204" pitchFamily="34" charset="0"/>
            </a:endParaRPr>
          </a:p>
        </p:txBody>
      </p:sp>
      <p:sp>
        <p:nvSpPr>
          <p:cNvPr id="51205" name="Rectangle 1"/>
          <p:cNvSpPr>
            <a:spLocks noChangeArrowheads="1"/>
          </p:cNvSpPr>
          <p:nvPr/>
        </p:nvSpPr>
        <p:spPr bwMode="auto">
          <a:xfrm>
            <a:off x="1635125" y="4005263"/>
            <a:ext cx="7113588" cy="646112"/>
          </a:xfrm>
          <a:prstGeom prst="rect">
            <a:avLst/>
          </a:prstGeom>
          <a:noFill/>
          <a:ln w="9525">
            <a:noFill/>
            <a:miter lim="800000"/>
            <a:headEnd/>
            <a:tailEnd/>
          </a:ln>
        </p:spPr>
        <p:txBody>
          <a:bodyPr>
            <a:spAutoFit/>
          </a:bodyPr>
          <a:lstStyle/>
          <a:p>
            <a:pPr marL="285750" indent="-285750">
              <a:buFont typeface="Wingdings" pitchFamily="2" charset="2"/>
              <a:buChar char="v"/>
            </a:pPr>
            <a:r>
              <a:rPr lang="en-AU" b="1"/>
              <a:t>22% of women aged 20-74 years work without leave entitlements in their main job, compared to 17% of men </a:t>
            </a:r>
          </a:p>
        </p:txBody>
      </p:sp>
      <p:pic>
        <p:nvPicPr>
          <p:cNvPr id="51206" name="Picture 2" descr="C:\Users\daleca\AppData\Local\Microsoft\Windows\Temporary Internet Files\Content.IE5\7GHZORKK\MP900442356[1].jpg"/>
          <p:cNvPicPr>
            <a:picLocks noChangeAspect="1" noChangeArrowheads="1"/>
          </p:cNvPicPr>
          <p:nvPr/>
        </p:nvPicPr>
        <p:blipFill>
          <a:blip r:embed="rId4"/>
          <a:srcRect/>
          <a:stretch>
            <a:fillRect/>
          </a:stretch>
        </p:blipFill>
        <p:spPr bwMode="auto">
          <a:xfrm>
            <a:off x="1738313" y="4941888"/>
            <a:ext cx="1774825" cy="1330325"/>
          </a:xfrm>
          <a:prstGeom prst="rect">
            <a:avLst/>
          </a:prstGeom>
          <a:noFill/>
          <a:ln w="9525">
            <a:noFill/>
            <a:miter lim="800000"/>
            <a:headEnd/>
            <a:tailEnd/>
          </a:ln>
        </p:spPr>
      </p:pic>
      <p:pic>
        <p:nvPicPr>
          <p:cNvPr id="51207" name="Picture 3" descr="C:\Users\daleca\AppData\Local\Microsoft\Windows\Temporary Internet Files\Content.IE5\7GHZORKK\MP900427738[1].jpg"/>
          <p:cNvPicPr>
            <a:picLocks noChangeAspect="1" noChangeArrowheads="1"/>
          </p:cNvPicPr>
          <p:nvPr/>
        </p:nvPicPr>
        <p:blipFill>
          <a:blip r:embed="rId5"/>
          <a:srcRect/>
          <a:stretch>
            <a:fillRect/>
          </a:stretch>
        </p:blipFill>
        <p:spPr bwMode="auto">
          <a:xfrm>
            <a:off x="6796088" y="4941888"/>
            <a:ext cx="1966912" cy="1312862"/>
          </a:xfrm>
          <a:prstGeom prst="rect">
            <a:avLst/>
          </a:prstGeom>
          <a:noFill/>
          <a:ln w="9525">
            <a:noFill/>
            <a:miter lim="800000"/>
            <a:headEnd/>
            <a:tailEnd/>
          </a:ln>
        </p:spPr>
      </p:pic>
      <p:pic>
        <p:nvPicPr>
          <p:cNvPr id="51208" name="Picture 4" descr="C:\Users\daleca\AppData\Local\Microsoft\Windows\Temporary Internet Files\Content.IE5\7GHZORKK\MP900385583[1].jpg"/>
          <p:cNvPicPr>
            <a:picLocks noChangeAspect="1" noChangeArrowheads="1"/>
          </p:cNvPicPr>
          <p:nvPr/>
        </p:nvPicPr>
        <p:blipFill>
          <a:blip r:embed="rId6"/>
          <a:srcRect/>
          <a:stretch>
            <a:fillRect/>
          </a:stretch>
        </p:blipFill>
        <p:spPr bwMode="auto">
          <a:xfrm>
            <a:off x="4351338" y="4941888"/>
            <a:ext cx="1789112" cy="1277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8"/>
          <p:cNvGrpSpPr>
            <a:grpSpLocks/>
          </p:cNvGrpSpPr>
          <p:nvPr/>
        </p:nvGrpSpPr>
        <p:grpSpPr bwMode="auto">
          <a:xfrm>
            <a:off x="2344738" y="1858963"/>
            <a:ext cx="5472112" cy="4543425"/>
            <a:chOff x="2260248" y="1628799"/>
            <a:chExt cx="5471755" cy="4542021"/>
          </a:xfrm>
        </p:grpSpPr>
        <p:pic>
          <p:nvPicPr>
            <p:cNvPr id="53252" name="Picture 2"/>
            <p:cNvPicPr>
              <a:picLocks noChangeAspect="1" noChangeArrowheads="1"/>
            </p:cNvPicPr>
            <p:nvPr/>
          </p:nvPicPr>
          <p:blipFill>
            <a:blip r:embed="rId3"/>
            <a:srcRect l="5794"/>
            <a:stretch>
              <a:fillRect/>
            </a:stretch>
          </p:blipFill>
          <p:spPr bwMode="auto">
            <a:xfrm>
              <a:off x="2662791" y="2485331"/>
              <a:ext cx="4935247" cy="1885950"/>
            </a:xfrm>
            <a:prstGeom prst="rect">
              <a:avLst/>
            </a:prstGeom>
            <a:noFill/>
            <a:ln w="9525">
              <a:noFill/>
              <a:miter lim="800000"/>
              <a:headEnd/>
              <a:tailEnd/>
            </a:ln>
          </p:spPr>
        </p:pic>
        <p:sp>
          <p:nvSpPr>
            <p:cNvPr id="53253" name="TextBox 4"/>
            <p:cNvSpPr txBox="1">
              <a:spLocks noChangeArrowheads="1"/>
            </p:cNvSpPr>
            <p:nvPr/>
          </p:nvSpPr>
          <p:spPr bwMode="auto">
            <a:xfrm>
              <a:off x="2430166" y="4149080"/>
              <a:ext cx="269626" cy="276999"/>
            </a:xfrm>
            <a:prstGeom prst="rect">
              <a:avLst/>
            </a:prstGeom>
            <a:noFill/>
            <a:ln w="9525">
              <a:noFill/>
              <a:miter lim="800000"/>
              <a:headEnd/>
              <a:tailEnd/>
            </a:ln>
          </p:spPr>
          <p:txBody>
            <a:bodyPr wrap="none">
              <a:spAutoFit/>
            </a:bodyPr>
            <a:lstStyle/>
            <a:p>
              <a:pPr algn="ctr"/>
              <a:r>
                <a:rPr lang="en-AU" sz="1200" b="1">
                  <a:latin typeface="Default sans serif"/>
                </a:rPr>
                <a:t>0</a:t>
              </a:r>
            </a:p>
          </p:txBody>
        </p:sp>
        <p:sp>
          <p:nvSpPr>
            <p:cNvPr id="53254" name="TextBox 9"/>
            <p:cNvSpPr txBox="1">
              <a:spLocks noChangeArrowheads="1"/>
            </p:cNvSpPr>
            <p:nvPr/>
          </p:nvSpPr>
          <p:spPr bwMode="auto">
            <a:xfrm>
              <a:off x="4053271" y="4366845"/>
              <a:ext cx="1236236" cy="646331"/>
            </a:xfrm>
            <a:prstGeom prst="rect">
              <a:avLst/>
            </a:prstGeom>
            <a:noFill/>
            <a:ln w="9525">
              <a:noFill/>
              <a:miter lim="800000"/>
              <a:headEnd/>
              <a:tailEnd/>
            </a:ln>
          </p:spPr>
          <p:txBody>
            <a:bodyPr wrap="none">
              <a:spAutoFit/>
            </a:bodyPr>
            <a:lstStyle/>
            <a:p>
              <a:pPr algn="ctr"/>
              <a:r>
                <a:rPr lang="en-AU" sz="1200" b="1">
                  <a:latin typeface="Default sans serif"/>
                </a:rPr>
                <a:t>Mothers</a:t>
              </a:r>
            </a:p>
            <a:p>
              <a:pPr algn="ctr"/>
              <a:r>
                <a:rPr lang="en-AU" sz="1200" b="1">
                  <a:latin typeface="Default sans serif"/>
                </a:rPr>
                <a:t>paid maternity</a:t>
              </a:r>
            </a:p>
            <a:p>
              <a:pPr algn="ctr"/>
              <a:r>
                <a:rPr lang="en-AU" sz="1200" b="1">
                  <a:latin typeface="Default sans serif"/>
                </a:rPr>
                <a:t>leave</a:t>
              </a:r>
            </a:p>
          </p:txBody>
        </p:sp>
        <p:sp>
          <p:nvSpPr>
            <p:cNvPr id="53255" name="TextBox 10"/>
            <p:cNvSpPr txBox="1">
              <a:spLocks noChangeArrowheads="1"/>
            </p:cNvSpPr>
            <p:nvPr/>
          </p:nvSpPr>
          <p:spPr bwMode="auto">
            <a:xfrm>
              <a:off x="6378366" y="4366845"/>
              <a:ext cx="1194558" cy="646331"/>
            </a:xfrm>
            <a:prstGeom prst="rect">
              <a:avLst/>
            </a:prstGeom>
            <a:noFill/>
            <a:ln w="9525">
              <a:noFill/>
              <a:miter lim="800000"/>
              <a:headEnd/>
              <a:tailEnd/>
            </a:ln>
          </p:spPr>
          <p:txBody>
            <a:bodyPr wrap="none">
              <a:spAutoFit/>
            </a:bodyPr>
            <a:lstStyle/>
            <a:p>
              <a:pPr algn="ctr"/>
              <a:r>
                <a:rPr lang="en-AU" sz="1200" b="1">
                  <a:latin typeface="Default sans serif"/>
                </a:rPr>
                <a:t>Fathers</a:t>
              </a:r>
            </a:p>
            <a:p>
              <a:pPr algn="ctr"/>
              <a:r>
                <a:rPr lang="en-AU" sz="1200" b="1">
                  <a:latin typeface="Default sans serif"/>
                </a:rPr>
                <a:t>paid paternity</a:t>
              </a:r>
            </a:p>
            <a:p>
              <a:pPr algn="ctr"/>
              <a:r>
                <a:rPr lang="en-AU" sz="1200" b="1">
                  <a:latin typeface="Default sans serif"/>
                </a:rPr>
                <a:t>leave</a:t>
              </a:r>
            </a:p>
          </p:txBody>
        </p:sp>
        <p:sp>
          <p:nvSpPr>
            <p:cNvPr id="53256" name="TextBox 11"/>
            <p:cNvSpPr txBox="1">
              <a:spLocks noChangeArrowheads="1"/>
            </p:cNvSpPr>
            <p:nvPr/>
          </p:nvSpPr>
          <p:spPr bwMode="auto">
            <a:xfrm>
              <a:off x="5311744" y="4366845"/>
              <a:ext cx="1003801" cy="646331"/>
            </a:xfrm>
            <a:prstGeom prst="rect">
              <a:avLst/>
            </a:prstGeom>
            <a:noFill/>
            <a:ln w="9525">
              <a:noFill/>
              <a:miter lim="800000"/>
              <a:headEnd/>
              <a:tailEnd/>
            </a:ln>
          </p:spPr>
          <p:txBody>
            <a:bodyPr wrap="none">
              <a:spAutoFit/>
            </a:bodyPr>
            <a:lstStyle/>
            <a:p>
              <a:pPr algn="ctr"/>
              <a:r>
                <a:rPr lang="en-AU" sz="1200" b="1">
                  <a:latin typeface="Default sans serif"/>
                </a:rPr>
                <a:t>Fathers</a:t>
              </a:r>
            </a:p>
            <a:p>
              <a:pPr algn="ctr"/>
              <a:r>
                <a:rPr lang="en-AU" sz="1200" b="1">
                  <a:latin typeface="Default sans serif"/>
                </a:rPr>
                <a:t>paid carers</a:t>
              </a:r>
            </a:p>
            <a:p>
              <a:pPr algn="ctr"/>
              <a:r>
                <a:rPr lang="en-AU" sz="1200" b="1">
                  <a:latin typeface="Default sans serif"/>
                </a:rPr>
                <a:t>leave</a:t>
              </a:r>
            </a:p>
          </p:txBody>
        </p:sp>
        <p:sp>
          <p:nvSpPr>
            <p:cNvPr id="53257" name="TextBox 5"/>
            <p:cNvSpPr txBox="1">
              <a:spLocks noChangeArrowheads="1"/>
            </p:cNvSpPr>
            <p:nvPr/>
          </p:nvSpPr>
          <p:spPr bwMode="auto">
            <a:xfrm>
              <a:off x="2522500" y="1628799"/>
              <a:ext cx="5209503" cy="461665"/>
            </a:xfrm>
            <a:prstGeom prst="rect">
              <a:avLst/>
            </a:prstGeom>
            <a:noFill/>
            <a:ln w="9525">
              <a:noFill/>
              <a:miter lim="800000"/>
              <a:headEnd/>
              <a:tailEnd/>
            </a:ln>
          </p:spPr>
          <p:txBody>
            <a:bodyPr wrap="none">
              <a:spAutoFit/>
            </a:bodyPr>
            <a:lstStyle/>
            <a:p>
              <a:pPr algn="ctr"/>
              <a:r>
                <a:rPr lang="en-AU" sz="1200" b="1">
                  <a:latin typeface="Default sans serif"/>
                </a:rPr>
                <a:t>PARENTS IN COUPLE FAMILIES(a), ACCESS TO PAID CARERS  AND</a:t>
              </a:r>
            </a:p>
            <a:p>
              <a:pPr algn="ctr"/>
              <a:r>
                <a:rPr lang="en-AU" sz="1200" b="1">
                  <a:latin typeface="Default sans serif"/>
                </a:rPr>
                <a:t>MATERNITY / PATERNITY LEAVE, 2007</a:t>
              </a:r>
            </a:p>
          </p:txBody>
        </p:sp>
        <p:pic>
          <p:nvPicPr>
            <p:cNvPr id="53258" name="Picture 4"/>
            <p:cNvPicPr>
              <a:picLocks noChangeAspect="1" noChangeArrowheads="1"/>
            </p:cNvPicPr>
            <p:nvPr/>
          </p:nvPicPr>
          <p:blipFill>
            <a:blip r:embed="rId4"/>
            <a:srcRect l="2" r="-2" b="67545"/>
            <a:stretch>
              <a:fillRect/>
            </a:stretch>
          </p:blipFill>
          <p:spPr bwMode="auto">
            <a:xfrm>
              <a:off x="2481817" y="5373216"/>
              <a:ext cx="180975" cy="197847"/>
            </a:xfrm>
            <a:prstGeom prst="rect">
              <a:avLst/>
            </a:prstGeom>
            <a:noFill/>
            <a:ln w="9525">
              <a:noFill/>
              <a:miter lim="800000"/>
              <a:headEnd/>
              <a:tailEnd/>
            </a:ln>
          </p:spPr>
        </p:pic>
        <p:sp>
          <p:nvSpPr>
            <p:cNvPr id="53259" name="TextBox 6"/>
            <p:cNvSpPr txBox="1">
              <a:spLocks noChangeArrowheads="1"/>
            </p:cNvSpPr>
            <p:nvPr/>
          </p:nvSpPr>
          <p:spPr bwMode="auto">
            <a:xfrm>
              <a:off x="2607631" y="5301208"/>
              <a:ext cx="4698722" cy="438582"/>
            </a:xfrm>
            <a:prstGeom prst="rect">
              <a:avLst/>
            </a:prstGeom>
            <a:noFill/>
            <a:ln w="9525">
              <a:noFill/>
              <a:miter lim="800000"/>
              <a:headEnd/>
              <a:tailEnd/>
            </a:ln>
          </p:spPr>
          <p:txBody>
            <a:bodyPr wrap="none">
              <a:spAutoFit/>
            </a:bodyPr>
            <a:lstStyle/>
            <a:p>
              <a:pPr>
                <a:lnSpc>
                  <a:spcPct val="150000"/>
                </a:lnSpc>
              </a:pPr>
              <a:r>
                <a:rPr lang="en-AU" sz="900">
                  <a:latin typeface="Default sans serif"/>
                </a:rPr>
                <a:t>Has entitlements           Doesn’t have entitlements          Doesn’t know if has entitlements</a:t>
              </a:r>
            </a:p>
            <a:p>
              <a:endParaRPr lang="en-AU" sz="900"/>
            </a:p>
          </p:txBody>
        </p:sp>
        <p:pic>
          <p:nvPicPr>
            <p:cNvPr id="53260" name="Picture 4"/>
            <p:cNvPicPr>
              <a:picLocks noChangeAspect="1" noChangeArrowheads="1"/>
            </p:cNvPicPr>
            <p:nvPr/>
          </p:nvPicPr>
          <p:blipFill>
            <a:blip r:embed="rId4"/>
            <a:srcRect l="2" t="27086" r="-3" b="32289"/>
            <a:stretch>
              <a:fillRect/>
            </a:stretch>
          </p:blipFill>
          <p:spPr bwMode="auto">
            <a:xfrm>
              <a:off x="3705953" y="5341590"/>
              <a:ext cx="180975" cy="247650"/>
            </a:xfrm>
            <a:prstGeom prst="rect">
              <a:avLst/>
            </a:prstGeom>
            <a:noFill/>
            <a:ln w="9525">
              <a:noFill/>
              <a:miter lim="800000"/>
              <a:headEnd/>
              <a:tailEnd/>
            </a:ln>
          </p:spPr>
        </p:pic>
        <p:pic>
          <p:nvPicPr>
            <p:cNvPr id="53261" name="Picture 5"/>
            <p:cNvPicPr>
              <a:picLocks noChangeAspect="1" noChangeArrowheads="1"/>
            </p:cNvPicPr>
            <p:nvPr/>
          </p:nvPicPr>
          <p:blipFill>
            <a:blip r:embed="rId5"/>
            <a:srcRect/>
            <a:stretch>
              <a:fillRect/>
            </a:stretch>
          </p:blipFill>
          <p:spPr bwMode="auto">
            <a:xfrm>
              <a:off x="5290129" y="5389215"/>
              <a:ext cx="238125" cy="152400"/>
            </a:xfrm>
            <a:prstGeom prst="rect">
              <a:avLst/>
            </a:prstGeom>
            <a:noFill/>
            <a:ln w="9525">
              <a:noFill/>
              <a:miter lim="800000"/>
              <a:headEnd/>
              <a:tailEnd/>
            </a:ln>
          </p:spPr>
        </p:pic>
        <p:sp>
          <p:nvSpPr>
            <p:cNvPr id="21" name="TextBox 20"/>
            <p:cNvSpPr txBox="1"/>
            <p:nvPr/>
          </p:nvSpPr>
          <p:spPr>
            <a:xfrm>
              <a:off x="2411050" y="5662977"/>
              <a:ext cx="4201839" cy="507843"/>
            </a:xfrm>
            <a:prstGeom prst="rect">
              <a:avLst/>
            </a:prstGeom>
            <a:noFill/>
          </p:spPr>
          <p:txBody>
            <a:bodyPr wrap="none">
              <a:spAutoFit/>
            </a:bodyPr>
            <a:lstStyle/>
            <a:p>
              <a:pPr marL="228600" indent="-228600">
                <a:lnSpc>
                  <a:spcPct val="150000"/>
                </a:lnSpc>
                <a:buFontTx/>
                <a:buAutoNum type="alphaLcParenBoth"/>
                <a:defRPr/>
              </a:pPr>
              <a:r>
                <a:rPr lang="en-AU" sz="600" dirty="0">
                  <a:latin typeface="Default sans serif"/>
                  <a:ea typeface="Verdana" panose="020B0604030504040204" pitchFamily="34" charset="0"/>
                  <a:cs typeface="Verdana" panose="020B0604030504040204" pitchFamily="34" charset="0"/>
                </a:rPr>
                <a:t>Where </a:t>
              </a:r>
              <a:r>
                <a:rPr lang="en-AU" sz="600" dirty="0">
                  <a:latin typeface="Default sans serif"/>
                  <a:ea typeface="Verdana" panose="020B0604030504040204" pitchFamily="34" charset="0"/>
                  <a:cs typeface="Verdana" panose="020B0604030504040204" pitchFamily="34" charset="0"/>
                </a:rPr>
                <a:t>both parents were working as employees (excluding owner-managers and  </a:t>
              </a:r>
              <a:r>
                <a:rPr lang="en-AU" sz="600" dirty="0">
                  <a:latin typeface="Default sans serif"/>
                  <a:ea typeface="Verdana" panose="020B0604030504040204" pitchFamily="34" charset="0"/>
                  <a:cs typeface="Verdana" panose="020B0604030504040204" pitchFamily="34" charset="0"/>
                </a:rPr>
                <a:t>contributing </a:t>
              </a:r>
              <a:r>
                <a:rPr lang="en-AU" sz="600" dirty="0">
                  <a:latin typeface="Default sans serif"/>
                  <a:ea typeface="Verdana" panose="020B0604030504040204" pitchFamily="34" charset="0"/>
                  <a:cs typeface="Verdana" panose="020B0604030504040204" pitchFamily="34" charset="0"/>
                </a:rPr>
                <a:t>family workers</a:t>
              </a:r>
              <a:r>
                <a:rPr lang="en-AU" sz="600" dirty="0">
                  <a:latin typeface="Default sans serif"/>
                  <a:ea typeface="Verdana" panose="020B0604030504040204" pitchFamily="34" charset="0"/>
                  <a:cs typeface="Verdana" panose="020B0604030504040204" pitchFamily="34" charset="0"/>
                </a:rPr>
                <a:t>).</a:t>
              </a:r>
            </a:p>
            <a:p>
              <a:pPr>
                <a:lnSpc>
                  <a:spcPct val="150000"/>
                </a:lnSpc>
                <a:defRPr/>
              </a:pPr>
              <a:r>
                <a:rPr lang="en-AU" sz="600" dirty="0">
                  <a:latin typeface="Default sans serif"/>
                  <a:ea typeface="Verdana" panose="020B0604030504040204" pitchFamily="34" charset="0"/>
                  <a:cs typeface="Verdana" panose="020B0604030504040204" pitchFamily="34" charset="0"/>
                </a:rPr>
                <a:t>Source: ABS Survey of Employment Arrangements, Retirement and Superannuation, 2007 (cat. no. 6361.0)</a:t>
              </a:r>
              <a:endParaRPr lang="en-AU" sz="600" dirty="0">
                <a:latin typeface="Default sans serif"/>
                <a:ea typeface="Verdana" panose="020B0604030504040204" pitchFamily="34" charset="0"/>
                <a:cs typeface="Verdana" panose="020B0604030504040204" pitchFamily="34" charset="0"/>
              </a:endParaRPr>
            </a:p>
            <a:p>
              <a:pPr>
                <a:defRPr/>
              </a:pPr>
              <a:endParaRPr lang="en-AU" sz="900" dirty="0">
                <a:latin typeface="Default sans serif"/>
              </a:endParaRPr>
            </a:p>
          </p:txBody>
        </p:sp>
        <p:sp>
          <p:nvSpPr>
            <p:cNvPr id="53263" name="TextBox 23"/>
            <p:cNvSpPr txBox="1">
              <a:spLocks noChangeArrowheads="1"/>
            </p:cNvSpPr>
            <p:nvPr/>
          </p:nvSpPr>
          <p:spPr bwMode="auto">
            <a:xfrm>
              <a:off x="2345208" y="3789040"/>
              <a:ext cx="354584" cy="276999"/>
            </a:xfrm>
            <a:prstGeom prst="rect">
              <a:avLst/>
            </a:prstGeom>
            <a:noFill/>
            <a:ln w="9525">
              <a:noFill/>
              <a:miter lim="800000"/>
              <a:headEnd/>
              <a:tailEnd/>
            </a:ln>
          </p:spPr>
          <p:txBody>
            <a:bodyPr wrap="none">
              <a:spAutoFit/>
            </a:bodyPr>
            <a:lstStyle/>
            <a:p>
              <a:pPr algn="ctr"/>
              <a:r>
                <a:rPr lang="en-AU" sz="1200" b="1">
                  <a:latin typeface="Default sans serif"/>
                </a:rPr>
                <a:t>20</a:t>
              </a:r>
            </a:p>
          </p:txBody>
        </p:sp>
        <p:sp>
          <p:nvSpPr>
            <p:cNvPr id="53264" name="TextBox 24"/>
            <p:cNvSpPr txBox="1">
              <a:spLocks noChangeArrowheads="1"/>
            </p:cNvSpPr>
            <p:nvPr/>
          </p:nvSpPr>
          <p:spPr bwMode="auto">
            <a:xfrm>
              <a:off x="2345208" y="3440033"/>
              <a:ext cx="354584" cy="276999"/>
            </a:xfrm>
            <a:prstGeom prst="rect">
              <a:avLst/>
            </a:prstGeom>
            <a:noFill/>
            <a:ln w="9525">
              <a:noFill/>
              <a:miter lim="800000"/>
              <a:headEnd/>
              <a:tailEnd/>
            </a:ln>
          </p:spPr>
          <p:txBody>
            <a:bodyPr wrap="none">
              <a:spAutoFit/>
            </a:bodyPr>
            <a:lstStyle/>
            <a:p>
              <a:pPr algn="ctr"/>
              <a:r>
                <a:rPr lang="en-AU" sz="1200" b="1">
                  <a:latin typeface="Default sans serif"/>
                </a:rPr>
                <a:t>40</a:t>
              </a:r>
            </a:p>
          </p:txBody>
        </p:sp>
        <p:sp>
          <p:nvSpPr>
            <p:cNvPr id="53265" name="TextBox 25"/>
            <p:cNvSpPr txBox="1">
              <a:spLocks noChangeArrowheads="1"/>
            </p:cNvSpPr>
            <p:nvPr/>
          </p:nvSpPr>
          <p:spPr bwMode="auto">
            <a:xfrm>
              <a:off x="2345208" y="3079993"/>
              <a:ext cx="354584" cy="276999"/>
            </a:xfrm>
            <a:prstGeom prst="rect">
              <a:avLst/>
            </a:prstGeom>
            <a:noFill/>
            <a:ln w="9525">
              <a:noFill/>
              <a:miter lim="800000"/>
              <a:headEnd/>
              <a:tailEnd/>
            </a:ln>
          </p:spPr>
          <p:txBody>
            <a:bodyPr wrap="none">
              <a:spAutoFit/>
            </a:bodyPr>
            <a:lstStyle/>
            <a:p>
              <a:pPr algn="ctr"/>
              <a:r>
                <a:rPr lang="en-AU" sz="1200" b="1">
                  <a:latin typeface="Default sans serif"/>
                </a:rPr>
                <a:t>60</a:t>
              </a:r>
            </a:p>
          </p:txBody>
        </p:sp>
        <p:sp>
          <p:nvSpPr>
            <p:cNvPr id="53266" name="TextBox 26"/>
            <p:cNvSpPr txBox="1">
              <a:spLocks noChangeArrowheads="1"/>
            </p:cNvSpPr>
            <p:nvPr/>
          </p:nvSpPr>
          <p:spPr bwMode="auto">
            <a:xfrm>
              <a:off x="2345208" y="2719953"/>
              <a:ext cx="354584" cy="276999"/>
            </a:xfrm>
            <a:prstGeom prst="rect">
              <a:avLst/>
            </a:prstGeom>
            <a:noFill/>
            <a:ln w="9525">
              <a:noFill/>
              <a:miter lim="800000"/>
              <a:headEnd/>
              <a:tailEnd/>
            </a:ln>
          </p:spPr>
          <p:txBody>
            <a:bodyPr wrap="none">
              <a:spAutoFit/>
            </a:bodyPr>
            <a:lstStyle/>
            <a:p>
              <a:pPr algn="ctr"/>
              <a:r>
                <a:rPr lang="en-AU" sz="1200" b="1">
                  <a:latin typeface="Default sans serif"/>
                </a:rPr>
                <a:t>80</a:t>
              </a:r>
            </a:p>
          </p:txBody>
        </p:sp>
        <p:sp>
          <p:nvSpPr>
            <p:cNvPr id="53267" name="TextBox 27"/>
            <p:cNvSpPr txBox="1">
              <a:spLocks noChangeArrowheads="1"/>
            </p:cNvSpPr>
            <p:nvPr/>
          </p:nvSpPr>
          <p:spPr bwMode="auto">
            <a:xfrm>
              <a:off x="2260248" y="2420888"/>
              <a:ext cx="439544" cy="276999"/>
            </a:xfrm>
            <a:prstGeom prst="rect">
              <a:avLst/>
            </a:prstGeom>
            <a:noFill/>
            <a:ln w="9525">
              <a:noFill/>
              <a:miter lim="800000"/>
              <a:headEnd/>
              <a:tailEnd/>
            </a:ln>
          </p:spPr>
          <p:txBody>
            <a:bodyPr wrap="none">
              <a:spAutoFit/>
            </a:bodyPr>
            <a:lstStyle/>
            <a:p>
              <a:pPr algn="ctr"/>
              <a:r>
                <a:rPr lang="en-AU" sz="1200" b="1">
                  <a:latin typeface="Default sans serif"/>
                </a:rPr>
                <a:t>100</a:t>
              </a:r>
            </a:p>
          </p:txBody>
        </p:sp>
        <p:sp>
          <p:nvSpPr>
            <p:cNvPr id="53268" name="TextBox 28"/>
            <p:cNvSpPr txBox="1">
              <a:spLocks noChangeArrowheads="1"/>
            </p:cNvSpPr>
            <p:nvPr/>
          </p:nvSpPr>
          <p:spPr bwMode="auto">
            <a:xfrm>
              <a:off x="2960026" y="4375676"/>
              <a:ext cx="1003801" cy="646331"/>
            </a:xfrm>
            <a:prstGeom prst="rect">
              <a:avLst/>
            </a:prstGeom>
            <a:noFill/>
            <a:ln w="9525">
              <a:noFill/>
              <a:miter lim="800000"/>
              <a:headEnd/>
              <a:tailEnd/>
            </a:ln>
          </p:spPr>
          <p:txBody>
            <a:bodyPr wrap="none">
              <a:spAutoFit/>
            </a:bodyPr>
            <a:lstStyle/>
            <a:p>
              <a:pPr algn="ctr"/>
              <a:r>
                <a:rPr lang="en-AU" sz="1200" b="1">
                  <a:latin typeface="Default sans serif"/>
                </a:rPr>
                <a:t>Mothers</a:t>
              </a:r>
            </a:p>
            <a:p>
              <a:pPr algn="ctr"/>
              <a:r>
                <a:rPr lang="en-AU" sz="1200" b="1">
                  <a:latin typeface="Default sans serif"/>
                </a:rPr>
                <a:t>paid carers</a:t>
              </a:r>
            </a:p>
            <a:p>
              <a:pPr algn="ctr"/>
              <a:r>
                <a:rPr lang="en-AU" sz="1200" b="1">
                  <a:latin typeface="Default sans serif"/>
                </a:rPr>
                <a:t>leave</a:t>
              </a:r>
            </a:p>
          </p:txBody>
        </p:sp>
      </p:grpSp>
      <p:sp>
        <p:nvSpPr>
          <p:cNvPr id="22" name="Text Box 2"/>
          <p:cNvSpPr txBox="1">
            <a:spLocks noChangeArrowheads="1"/>
          </p:cNvSpPr>
          <p:nvPr/>
        </p:nvSpPr>
        <p:spPr bwMode="auto">
          <a:xfrm>
            <a:off x="1692275" y="344488"/>
            <a:ext cx="7416800" cy="646112"/>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AU" sz="3600" b="1" dirty="0">
                <a:solidFill>
                  <a:srgbClr val="00B050"/>
                </a:solidFill>
                <a:effectLst>
                  <a:outerShdw blurRad="38100" dist="38100" dir="2700000" algn="tl">
                    <a:srgbClr val="C0C0C0"/>
                  </a:outerShdw>
                </a:effectLst>
                <a:latin typeface="Verdana" pitchFamily="34" charset="0"/>
              </a:rPr>
              <a:t>Women’s economic security</a:t>
            </a:r>
          </a:p>
        </p:txBody>
      </p:sp>
      <p:sp>
        <p:nvSpPr>
          <p:cNvPr id="23" name="Content Placeholder 2"/>
          <p:cNvSpPr txBox="1">
            <a:spLocks/>
          </p:cNvSpPr>
          <p:nvPr/>
        </p:nvSpPr>
        <p:spPr bwMode="auto">
          <a:xfrm>
            <a:off x="3409950" y="1111250"/>
            <a:ext cx="3671888" cy="358775"/>
          </a:xfrm>
          <a:prstGeom prst="rect">
            <a:avLst/>
          </a:prstGeom>
          <a:noFill/>
          <a:ln>
            <a:noFill/>
          </a:ln>
          <a:effectLst/>
          <a:extLst>
            <a:ext uri="{909E8E84-426E-40DD-AFC4-6F175D3DCCD1}"/>
            <a:ext uri="{91240B29-F687-4F45-9708-019B960494DF}"/>
            <a:ext uri="{AF507438-7753-43E0-B8FC-AC1667EBCBE1}"/>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AU" sz="2400" b="1" kern="0" dirty="0" smtClean="0">
                <a:solidFill>
                  <a:srgbClr val="00B050"/>
                </a:solidFill>
                <a:effectLst>
                  <a:outerShdw blurRad="38100" dist="38100" dir="2700000" algn="tl">
                    <a:srgbClr val="000000">
                      <a:alpha val="43137"/>
                    </a:srgbClr>
                  </a:outerShdw>
                </a:effectLst>
                <a:latin typeface="Default sans serif"/>
                <a:ea typeface="Verdana" panose="020B0604030504040204" pitchFamily="34" charset="0"/>
                <a:cs typeface="Verdana" panose="020B0604030504040204" pitchFamily="34" charset="0"/>
              </a:rPr>
              <a:t>Employee Entitlements</a:t>
            </a:r>
            <a:endParaRPr lang="en-AU" sz="2400" b="1" kern="0" dirty="0">
              <a:solidFill>
                <a:srgbClr val="00B050"/>
              </a:solidFill>
              <a:effectLst>
                <a:outerShdw blurRad="38100" dist="38100" dir="2700000" algn="tl">
                  <a:srgbClr val="000000">
                    <a:alpha val="43137"/>
                  </a:srgbClr>
                </a:outerShdw>
              </a:effectLst>
              <a:latin typeface="Default sans serif"/>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spect="1" noChangeArrowheads="1"/>
          </p:cNvPicPr>
          <p:nvPr/>
        </p:nvPicPr>
        <p:blipFill>
          <a:blip r:embed="rId3"/>
          <a:srcRect/>
          <a:stretch>
            <a:fillRect/>
          </a:stretch>
        </p:blipFill>
        <p:spPr bwMode="auto">
          <a:xfrm>
            <a:off x="1400175" y="1916113"/>
            <a:ext cx="7708900" cy="1511300"/>
          </a:xfrm>
          <a:prstGeom prst="rect">
            <a:avLst/>
          </a:prstGeom>
          <a:noFill/>
          <a:ln w="9525">
            <a:noFill/>
            <a:miter lim="800000"/>
            <a:headEnd/>
            <a:tailEnd/>
          </a:ln>
        </p:spPr>
      </p:pic>
      <p:pic>
        <p:nvPicPr>
          <p:cNvPr id="55298" name="Picture 3"/>
          <p:cNvPicPr>
            <a:picLocks noChangeAspect="1" noChangeArrowheads="1"/>
          </p:cNvPicPr>
          <p:nvPr/>
        </p:nvPicPr>
        <p:blipFill>
          <a:blip r:embed="rId4"/>
          <a:srcRect/>
          <a:stretch>
            <a:fillRect/>
          </a:stretch>
        </p:blipFill>
        <p:spPr bwMode="auto">
          <a:xfrm>
            <a:off x="1344613" y="4005263"/>
            <a:ext cx="7764462" cy="1514475"/>
          </a:xfrm>
          <a:prstGeom prst="rect">
            <a:avLst/>
          </a:prstGeom>
          <a:noFill/>
          <a:ln w="9525">
            <a:noFill/>
            <a:miter lim="800000"/>
            <a:headEnd/>
            <a:tailEnd/>
          </a:ln>
        </p:spPr>
      </p:pic>
      <p:sp>
        <p:nvSpPr>
          <p:cNvPr id="55299" name="TextBox 3"/>
          <p:cNvSpPr txBox="1">
            <a:spLocks noChangeArrowheads="1"/>
          </p:cNvSpPr>
          <p:nvPr/>
        </p:nvSpPr>
        <p:spPr bwMode="auto">
          <a:xfrm>
            <a:off x="1314450" y="5445125"/>
            <a:ext cx="4505325" cy="554038"/>
          </a:xfrm>
          <a:prstGeom prst="rect">
            <a:avLst/>
          </a:prstGeom>
          <a:noFill/>
          <a:ln w="9525">
            <a:noFill/>
            <a:miter lim="800000"/>
            <a:headEnd/>
            <a:tailEnd/>
          </a:ln>
        </p:spPr>
        <p:txBody>
          <a:bodyPr wrap="none">
            <a:spAutoFit/>
          </a:bodyPr>
          <a:lstStyle/>
          <a:p>
            <a:r>
              <a:rPr lang="en-AU" sz="600">
                <a:latin typeface="Default sans serif"/>
              </a:rPr>
              <a:t>(a) Total cash earnings of employees is equal to ordinary time earnings plus overtime earnings.</a:t>
            </a:r>
            <a:br>
              <a:rPr lang="en-AU" sz="600">
                <a:latin typeface="Default sans serif"/>
              </a:rPr>
            </a:br>
            <a:r>
              <a:rPr lang="en-AU" sz="600">
                <a:latin typeface="Default sans serif"/>
              </a:rPr>
              <a:t>(b) In 2011-12 dollars, adjusted using changes in the Consumer Price Index.</a:t>
            </a:r>
            <a:br>
              <a:rPr lang="en-AU" sz="600">
                <a:latin typeface="Default sans serif"/>
              </a:rPr>
            </a:br>
            <a:r>
              <a:rPr lang="en-AU" sz="600">
                <a:latin typeface="Default sans serif"/>
              </a:rPr>
              <a:t>(c) The survey refers to the last pay period ending on or before 19 May 2006, 15 August 2008, 21 May 2010 and 18 May 2012.</a:t>
            </a:r>
            <a:br>
              <a:rPr lang="en-AU" sz="600">
                <a:latin typeface="Default sans serif"/>
              </a:rPr>
            </a:br>
            <a:r>
              <a:rPr lang="en-AU" sz="600">
                <a:latin typeface="Default sans serif"/>
              </a:rPr>
              <a:t/>
            </a:r>
            <a:br>
              <a:rPr lang="en-AU" sz="600">
                <a:latin typeface="Default sans serif"/>
              </a:rPr>
            </a:br>
            <a:r>
              <a:rPr lang="en-AU" sz="600">
                <a:latin typeface="Default sans serif"/>
              </a:rPr>
              <a:t>Source: ABS data available on request, Survey of Employee Earnings and Hours.</a:t>
            </a:r>
          </a:p>
        </p:txBody>
      </p:sp>
      <p:sp>
        <p:nvSpPr>
          <p:cNvPr id="10" name="Text Box 2"/>
          <p:cNvSpPr txBox="1">
            <a:spLocks noChangeArrowheads="1"/>
          </p:cNvSpPr>
          <p:nvPr/>
        </p:nvSpPr>
        <p:spPr bwMode="auto">
          <a:xfrm>
            <a:off x="1878013" y="458788"/>
            <a:ext cx="6696075" cy="584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AU" sz="3200" b="1" dirty="0">
                <a:solidFill>
                  <a:srgbClr val="00B050"/>
                </a:solidFill>
                <a:effectLst>
                  <a:outerShdw blurRad="38100" dist="38100" dir="2700000" algn="tl">
                    <a:srgbClr val="C0C0C0"/>
                  </a:outerShdw>
                </a:effectLst>
                <a:latin typeface="Verdana" pitchFamily="34" charset="0"/>
              </a:rPr>
              <a:t>Women’s economic security</a:t>
            </a:r>
          </a:p>
        </p:txBody>
      </p:sp>
      <p:sp>
        <p:nvSpPr>
          <p:cNvPr id="6" name="Content Placeholder 2"/>
          <p:cNvSpPr txBox="1">
            <a:spLocks/>
          </p:cNvSpPr>
          <p:nvPr/>
        </p:nvSpPr>
        <p:spPr bwMode="auto">
          <a:xfrm>
            <a:off x="4572000" y="1089025"/>
            <a:ext cx="1800225" cy="360363"/>
          </a:xfrm>
          <a:prstGeom prst="rect">
            <a:avLst/>
          </a:prstGeom>
          <a:noFill/>
          <a:ln>
            <a:noFill/>
          </a:ln>
          <a:effectLst/>
          <a:extLst>
            <a:ext uri="{909E8E84-426E-40DD-AFC4-6F175D3DCCD1}"/>
            <a:ext uri="{91240B29-F687-4F45-9708-019B960494DF}"/>
            <a:ext uri="{AF507438-7753-43E0-B8FC-AC1667EBCBE1}"/>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AU" sz="2400" b="1" kern="0" dirty="0" smtClean="0">
                <a:solidFill>
                  <a:srgbClr val="00B050"/>
                </a:solidFill>
                <a:effectLst>
                  <a:outerShdw blurRad="38100" dist="38100" dir="2700000" algn="tl">
                    <a:srgbClr val="000000">
                      <a:alpha val="43137"/>
                    </a:srgbClr>
                  </a:outerShdw>
                </a:effectLst>
                <a:latin typeface="Default sans serif"/>
                <a:ea typeface="Verdana" panose="020B0604030504040204" pitchFamily="34" charset="0"/>
                <a:cs typeface="Verdana" panose="020B0604030504040204" pitchFamily="34" charset="0"/>
              </a:rPr>
              <a:t>Earnings</a:t>
            </a:r>
            <a:endParaRPr lang="en-AU" sz="2400" b="1" kern="0" dirty="0">
              <a:solidFill>
                <a:srgbClr val="00B050"/>
              </a:solidFill>
              <a:effectLst>
                <a:outerShdw blurRad="38100" dist="38100" dir="2700000" algn="tl">
                  <a:srgbClr val="000000">
                    <a:alpha val="43137"/>
                  </a:srgbClr>
                </a:outerShdw>
              </a:effectLst>
              <a:latin typeface="Default sans serif"/>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C:\Users\daleca\AppData\Local\Microsoft\Windows\Temporary Internet Files\Content.IE5\7GHZORKK\MP900448524[1].jpg"/>
          <p:cNvPicPr>
            <a:picLocks noChangeAspect="1" noChangeArrowheads="1"/>
          </p:cNvPicPr>
          <p:nvPr/>
        </p:nvPicPr>
        <p:blipFill>
          <a:blip r:embed="rId3"/>
          <a:srcRect/>
          <a:stretch>
            <a:fillRect/>
          </a:stretch>
        </p:blipFill>
        <p:spPr bwMode="auto">
          <a:xfrm>
            <a:off x="4806950" y="5251450"/>
            <a:ext cx="2266950" cy="1512888"/>
          </a:xfrm>
          <a:prstGeom prst="rect">
            <a:avLst/>
          </a:prstGeom>
          <a:noFill/>
          <a:ln w="9525">
            <a:noFill/>
            <a:miter lim="800000"/>
            <a:headEnd/>
            <a:tailEnd/>
          </a:ln>
        </p:spPr>
      </p:pic>
      <p:sp>
        <p:nvSpPr>
          <p:cNvPr id="3" name="Content Placeholder 2"/>
          <p:cNvSpPr>
            <a:spLocks noGrp="1"/>
          </p:cNvSpPr>
          <p:nvPr>
            <p:ph idx="1"/>
          </p:nvPr>
        </p:nvSpPr>
        <p:spPr>
          <a:xfrm>
            <a:off x="1692275" y="1196753"/>
            <a:ext cx="6994525" cy="4320479"/>
          </a:xfrm>
          <a:extLst>
            <a:ext uri="{909E8E84-426E-40DD-AFC4-6F175D3DCCD1}"/>
            <a:ext uri="{91240B29-F687-4F45-9708-019B960494DF}"/>
            <a:ext uri="{AF507438-7753-43E0-B8FC-AC1667EBCBE1}"/>
          </a:extLst>
        </p:spPr>
        <p:txBody>
          <a:bodyPr numCol="2"/>
          <a:lstStyle/>
          <a:p>
            <a:pPr>
              <a:buFont typeface="Wingdings" panose="05000000000000000000" pitchFamily="2" charset="2"/>
              <a:buChar char="Ø"/>
              <a:defRPr/>
            </a:pPr>
            <a:r>
              <a:rPr lang="en-AU" sz="1800" b="1" dirty="0" smtClean="0">
                <a:latin typeface="Verdana" panose="020B0604030504040204" pitchFamily="34" charset="0"/>
                <a:ea typeface="Verdana" panose="020B0604030504040204" pitchFamily="34" charset="0"/>
                <a:cs typeface="Verdana" panose="020B0604030504040204" pitchFamily="34" charset="0"/>
              </a:rPr>
              <a:t>Gender wage gap – little or no gain </a:t>
            </a:r>
            <a:br>
              <a:rPr lang="en-AU" sz="1800" b="1" dirty="0" smtClean="0">
                <a:latin typeface="Verdana" panose="020B0604030504040204" pitchFamily="34" charset="0"/>
                <a:ea typeface="Verdana" panose="020B0604030504040204" pitchFamily="34" charset="0"/>
                <a:cs typeface="Verdana" panose="020B0604030504040204" pitchFamily="34" charset="0"/>
              </a:rPr>
            </a:br>
            <a:r>
              <a:rPr lang="en-AU" sz="1800" b="1" dirty="0" smtClean="0">
                <a:latin typeface="Verdana" panose="020B0604030504040204" pitchFamily="34" charset="0"/>
                <a:ea typeface="Verdana" panose="020B0604030504040204" pitchFamily="34" charset="0"/>
                <a:cs typeface="Verdana" panose="020B0604030504040204" pitchFamily="34" charset="0"/>
              </a:rPr>
              <a:t>i.e. gap is as wide in 2012 as in 2006</a:t>
            </a:r>
          </a:p>
          <a:p>
            <a:pPr>
              <a:buFont typeface="Wingdings" panose="05000000000000000000" pitchFamily="2" charset="2"/>
              <a:buChar char="Ø"/>
              <a:defRPr/>
            </a:pPr>
            <a:r>
              <a:rPr lang="en-AU" sz="1800" b="1" dirty="0" smtClean="0">
                <a:latin typeface="Verdana" panose="020B0604030504040204" pitchFamily="34" charset="0"/>
                <a:ea typeface="Verdana" panose="020B0604030504040204" pitchFamily="34" charset="0"/>
                <a:cs typeface="Verdana" panose="020B0604030504040204" pitchFamily="34" charset="0"/>
              </a:rPr>
              <a:t>Women in relatively low paid jobs compared to men e.g. caring (children and elderly), nursing, clerical admin </a:t>
            </a:r>
          </a:p>
          <a:p>
            <a:pPr>
              <a:buFont typeface="Wingdings" panose="05000000000000000000" pitchFamily="2" charset="2"/>
              <a:buChar char="Ø"/>
              <a:defRPr/>
            </a:pPr>
            <a:r>
              <a:rPr lang="en-AU" sz="1800" b="1" dirty="0" smtClean="0">
                <a:latin typeface="Verdana" panose="020B0604030504040204" pitchFamily="34" charset="0"/>
                <a:ea typeface="Verdana" panose="020B0604030504040204" pitchFamily="34" charset="0"/>
                <a:cs typeface="Verdana" panose="020B0604030504040204" pitchFamily="34" charset="0"/>
              </a:rPr>
              <a:t>Wage gaps are narrower in public sector</a:t>
            </a:r>
            <a:br>
              <a:rPr lang="en-AU" sz="1800" b="1" dirty="0" smtClean="0">
                <a:latin typeface="Verdana" panose="020B0604030504040204" pitchFamily="34" charset="0"/>
                <a:ea typeface="Verdana" panose="020B0604030504040204" pitchFamily="34" charset="0"/>
                <a:cs typeface="Verdana" panose="020B0604030504040204" pitchFamily="34" charset="0"/>
              </a:rPr>
            </a:br>
            <a:r>
              <a:rPr lang="en-AU" sz="1800" b="1" dirty="0" smtClean="0">
                <a:latin typeface="Verdana" panose="020B0604030504040204" pitchFamily="34" charset="0"/>
                <a:ea typeface="Verdana" panose="020B0604030504040204" pitchFamily="34" charset="0"/>
                <a:cs typeface="Verdana" panose="020B0604030504040204" pitchFamily="34" charset="0"/>
              </a:rPr>
              <a:t>e.g. teaching &amp; public service - widest in financial sector</a:t>
            </a:r>
          </a:p>
          <a:p>
            <a:pPr>
              <a:buFont typeface="Wingdings" panose="05000000000000000000" pitchFamily="2" charset="2"/>
              <a:buChar char="Ø"/>
              <a:defRPr/>
            </a:pPr>
            <a:r>
              <a:rPr lang="en-AU" sz="1800" b="1" dirty="0">
                <a:latin typeface="Verdana" panose="020B0604030504040204" pitchFamily="34" charset="0"/>
                <a:ea typeface="Verdana" panose="020B0604030504040204" pitchFamily="34" charset="0"/>
                <a:cs typeface="Verdana" panose="020B0604030504040204" pitchFamily="34" charset="0"/>
              </a:rPr>
              <a:t>Women pay a wage penalty for having children – many want to work PT on return to work, some want less responsibility – trade off wages for flexibility</a:t>
            </a:r>
          </a:p>
          <a:p>
            <a:pPr>
              <a:buFont typeface="Wingdings" panose="05000000000000000000" pitchFamily="2" charset="2"/>
              <a:buChar char="Ø"/>
              <a:defRPr/>
            </a:pPr>
            <a:endParaRPr lang="en-AU" sz="18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Box 2"/>
          <p:cNvSpPr txBox="1">
            <a:spLocks noChangeArrowheads="1"/>
          </p:cNvSpPr>
          <p:nvPr/>
        </p:nvSpPr>
        <p:spPr bwMode="auto">
          <a:xfrm>
            <a:off x="2771775" y="344488"/>
            <a:ext cx="5256213" cy="646112"/>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AU" sz="3600" b="1" dirty="0">
                <a:solidFill>
                  <a:srgbClr val="00B050"/>
                </a:solidFill>
                <a:effectLst>
                  <a:outerShdw blurRad="38100" dist="38100" dir="2700000" algn="tl">
                    <a:srgbClr val="C0C0C0"/>
                  </a:outerShdw>
                </a:effectLst>
                <a:latin typeface="Verdana" pitchFamily="34" charset="0"/>
              </a:rPr>
              <a:t>Current Situation</a:t>
            </a:r>
          </a:p>
        </p:txBody>
      </p:sp>
      <p:pic>
        <p:nvPicPr>
          <p:cNvPr id="57348" name="Picture 2" descr="C:\Users\daleca\AppData\Local\Microsoft\Windows\Temporary Internet Files\Content.IE5\GPETF06D\MP900438735[1].jpg"/>
          <p:cNvPicPr>
            <a:picLocks noChangeAspect="1" noChangeArrowheads="1"/>
          </p:cNvPicPr>
          <p:nvPr/>
        </p:nvPicPr>
        <p:blipFill>
          <a:blip r:embed="rId4"/>
          <a:srcRect/>
          <a:stretch>
            <a:fillRect/>
          </a:stretch>
        </p:blipFill>
        <p:spPr bwMode="auto">
          <a:xfrm>
            <a:off x="5967413" y="3357563"/>
            <a:ext cx="1501775" cy="2244725"/>
          </a:xfrm>
          <a:prstGeom prst="rect">
            <a:avLst/>
          </a:prstGeom>
          <a:noFill/>
          <a:ln w="9525">
            <a:noFill/>
            <a:miter lim="800000"/>
            <a:headEnd/>
            <a:tailEnd/>
          </a:ln>
        </p:spPr>
      </p:pic>
      <p:pic>
        <p:nvPicPr>
          <p:cNvPr id="57349" name="Picture 5" descr="C:\Users\daleca\AppData\Local\Microsoft\Windows\Temporary Internet Files\Content.IE5\GPETF06D\MP900409080[1].jpg"/>
          <p:cNvPicPr>
            <a:picLocks noChangeAspect="1" noChangeArrowheads="1"/>
          </p:cNvPicPr>
          <p:nvPr/>
        </p:nvPicPr>
        <p:blipFill>
          <a:blip r:embed="rId5"/>
          <a:srcRect/>
          <a:stretch>
            <a:fillRect/>
          </a:stretch>
        </p:blipFill>
        <p:spPr bwMode="auto">
          <a:xfrm>
            <a:off x="7343775" y="4341813"/>
            <a:ext cx="1339850" cy="1976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2275" y="5229225"/>
            <a:ext cx="7248525" cy="1584325"/>
          </a:xfrm>
        </p:spPr>
        <p:txBody>
          <a:bodyPr/>
          <a:lstStyle/>
          <a:p>
            <a:pPr>
              <a:buFont typeface="Wingdings" panose="05000000000000000000" pitchFamily="2" charset="2"/>
              <a:buChar char="Ø"/>
              <a:defRPr/>
            </a:pPr>
            <a:r>
              <a:rPr lang="en-AU" sz="1800" b="1" dirty="0" smtClean="0">
                <a:latin typeface="Verdana" panose="020B0604030504040204" pitchFamily="34" charset="0"/>
                <a:ea typeface="Verdana" panose="020B0604030504040204" pitchFamily="34" charset="0"/>
                <a:cs typeface="Verdana" panose="020B0604030504040204" pitchFamily="34" charset="0"/>
              </a:rPr>
              <a:t>More than half of the women in LER households are not in the labour force.</a:t>
            </a:r>
          </a:p>
          <a:p>
            <a:pPr>
              <a:buFont typeface="Wingdings" panose="05000000000000000000" pitchFamily="2" charset="2"/>
              <a:buChar char="Ø"/>
              <a:defRPr/>
            </a:pPr>
            <a:endParaRPr lang="en-AU" sz="1050" b="1"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defRPr/>
            </a:pPr>
            <a:r>
              <a:rPr lang="en-AU" sz="1800" b="1" dirty="0" smtClean="0">
                <a:latin typeface="Verdana" panose="020B0604030504040204" pitchFamily="34" charset="0"/>
                <a:ea typeface="Verdana" panose="020B0604030504040204" pitchFamily="34" charset="0"/>
                <a:cs typeface="Verdana" panose="020B0604030504040204" pitchFamily="34" charset="0"/>
              </a:rPr>
              <a:t>Of those that work, they are more likely to do so part-time (and vice versa for men).</a:t>
            </a:r>
            <a:endParaRPr lang="en-AU" sz="1800" b="1" dirty="0">
              <a:latin typeface="Verdana" panose="020B0604030504040204" pitchFamily="34" charset="0"/>
              <a:ea typeface="Verdana" panose="020B0604030504040204" pitchFamily="34" charset="0"/>
              <a:cs typeface="Verdana" panose="020B0604030504040204" pitchFamily="34" charset="0"/>
            </a:endParaRPr>
          </a:p>
        </p:txBody>
      </p:sp>
      <p:grpSp>
        <p:nvGrpSpPr>
          <p:cNvPr id="59394" name="Group 3"/>
          <p:cNvGrpSpPr>
            <a:grpSpLocks/>
          </p:cNvGrpSpPr>
          <p:nvPr/>
        </p:nvGrpSpPr>
        <p:grpSpPr bwMode="auto">
          <a:xfrm>
            <a:off x="1524000" y="1936750"/>
            <a:ext cx="7392988" cy="3005138"/>
            <a:chOff x="1499727" y="1340768"/>
            <a:chExt cx="7392753" cy="3005004"/>
          </a:xfrm>
        </p:grpSpPr>
        <p:pic>
          <p:nvPicPr>
            <p:cNvPr id="3074" name="Picture 2"/>
            <p:cNvPicPr>
              <a:picLocks noChangeAspect="1" noChangeArrowheads="1"/>
            </p:cNvPicPr>
            <p:nvPr/>
          </p:nvPicPr>
          <p:blipFill rotWithShape="1">
            <a:blip r:embed="rId3">
              <a:extLst>
                <a:ext uri="{BEBA8EAE-BF5A-486C-A8C5-ECC9F3942E4B}"/>
                <a:ext uri="{28A0092B-C50C-407E-A947-70E740481C1C}"/>
              </a:extLst>
            </a:blip>
            <a:srcRect l="3417"/>
            <a:stretch/>
          </p:blipFill>
          <p:spPr bwMode="auto">
            <a:xfrm>
              <a:off x="1499727" y="1340768"/>
              <a:ext cx="7392753" cy="3005004"/>
            </a:xfrm>
            <a:prstGeom prst="rect">
              <a:avLst/>
            </a:prstGeom>
            <a:noFill/>
            <a:ln>
              <a:noFill/>
            </a:ln>
            <a:effectLst>
              <a:glow rad="546100">
                <a:srgbClr val="92D050">
                  <a:alpha val="0"/>
                </a:srgbClr>
              </a:glow>
              <a:outerShdw dist="292100" sx="1000" sy="1000" algn="ctr" rotWithShape="0">
                <a:srgbClr val="000000"/>
              </a:outerShdw>
            </a:effectLst>
            <a:extLst>
              <a:ext uri="{909E8E84-426E-40DD-AFC4-6F175D3DCCD1}"/>
              <a:ext uri="{91240B29-F687-4F45-9708-019B960494DF}"/>
            </a:extLst>
          </p:spPr>
        </p:pic>
        <p:pic>
          <p:nvPicPr>
            <p:cNvPr id="5" name="Picture 2"/>
            <p:cNvPicPr>
              <a:picLocks noChangeAspect="1" noChangeArrowheads="1"/>
            </p:cNvPicPr>
            <p:nvPr/>
          </p:nvPicPr>
          <p:blipFill rotWithShape="1">
            <a:blip r:embed="rId3">
              <a:extLst>
                <a:ext uri="{BEBA8EAE-BF5A-486C-A8C5-ECC9F3942E4B}"/>
                <a:ext uri="{28A0092B-C50C-407E-A947-70E740481C1C}"/>
              </a:extLst>
            </a:blip>
            <a:srcRect l="58554" t="5270" r="25758" b="89460"/>
            <a:stretch/>
          </p:blipFill>
          <p:spPr bwMode="auto">
            <a:xfrm>
              <a:off x="6948264" y="1542440"/>
              <a:ext cx="1200840" cy="158368"/>
            </a:xfrm>
            <a:prstGeom prst="rect">
              <a:avLst/>
            </a:prstGeom>
            <a:noFill/>
            <a:ln>
              <a:noFill/>
            </a:ln>
            <a:effectLst>
              <a:glow rad="546100">
                <a:srgbClr val="92D050">
                  <a:alpha val="0"/>
                </a:srgbClr>
              </a:glow>
              <a:outerShdw dist="292100" sx="1000" sy="1000" algn="ctr" rotWithShape="0">
                <a:srgbClr val="000000"/>
              </a:outerShdw>
            </a:effectLst>
            <a:extLst>
              <a:ext uri="{909E8E84-426E-40DD-AFC4-6F175D3DCCD1}"/>
              <a:ext uri="{91240B29-F687-4F45-9708-019B960494DF}"/>
            </a:extLst>
          </p:spPr>
        </p:pic>
        <p:pic>
          <p:nvPicPr>
            <p:cNvPr id="6" name="Picture 2"/>
            <p:cNvPicPr>
              <a:picLocks noChangeAspect="1" noChangeArrowheads="1"/>
            </p:cNvPicPr>
            <p:nvPr/>
          </p:nvPicPr>
          <p:blipFill rotWithShape="1">
            <a:blip r:embed="rId3">
              <a:extLst>
                <a:ext uri="{BEBA8EAE-BF5A-486C-A8C5-ECC9F3942E4B}"/>
                <a:ext uri="{28A0092B-C50C-407E-A947-70E740481C1C}"/>
              </a:extLst>
            </a:blip>
            <a:srcRect l="3417" t="1869" r="78379" b="89460"/>
            <a:stretch/>
          </p:blipFill>
          <p:spPr bwMode="auto">
            <a:xfrm>
              <a:off x="2242579" y="1368241"/>
              <a:ext cx="1393317" cy="260559"/>
            </a:xfrm>
            <a:prstGeom prst="rect">
              <a:avLst/>
            </a:prstGeom>
            <a:noFill/>
            <a:ln>
              <a:noFill/>
            </a:ln>
            <a:effectLst>
              <a:glow rad="546100">
                <a:srgbClr val="92D050">
                  <a:alpha val="0"/>
                </a:srgbClr>
              </a:glow>
              <a:outerShdw dist="292100" sx="1000" sy="1000" algn="ctr" rotWithShape="0">
                <a:srgbClr val="000000"/>
              </a:outerShdw>
            </a:effectLst>
            <a:extLst>
              <a:ext uri="{909E8E84-426E-40DD-AFC4-6F175D3DCCD1}"/>
              <a:ext uri="{91240B29-F687-4F45-9708-019B960494DF}"/>
            </a:extLst>
          </p:spPr>
        </p:pic>
        <p:pic>
          <p:nvPicPr>
            <p:cNvPr id="7" name="Picture 2"/>
            <p:cNvPicPr>
              <a:picLocks noChangeAspect="1" noChangeArrowheads="1"/>
            </p:cNvPicPr>
            <p:nvPr/>
          </p:nvPicPr>
          <p:blipFill rotWithShape="1">
            <a:blip r:embed="rId3">
              <a:extLst>
                <a:ext uri="{BEBA8EAE-BF5A-486C-A8C5-ECC9F3942E4B}"/>
                <a:ext uri="{28A0092B-C50C-407E-A947-70E740481C1C}"/>
              </a:extLst>
            </a:blip>
            <a:srcRect l="41791" t="91945" r="38264"/>
            <a:stretch/>
          </p:blipFill>
          <p:spPr bwMode="auto">
            <a:xfrm>
              <a:off x="1499727" y="1350739"/>
              <a:ext cx="742851" cy="360040"/>
            </a:xfrm>
            <a:prstGeom prst="rect">
              <a:avLst/>
            </a:prstGeom>
            <a:noFill/>
            <a:ln>
              <a:noFill/>
            </a:ln>
            <a:effectLst>
              <a:glow rad="546100">
                <a:srgbClr val="92D050">
                  <a:alpha val="0"/>
                </a:srgbClr>
              </a:glow>
              <a:outerShdw dist="292100" sx="1000" sy="1000" algn="ctr" rotWithShape="0">
                <a:srgbClr val="000000"/>
              </a:outerShdw>
            </a:effectLst>
            <a:extLst>
              <a:ext uri="{909E8E84-426E-40DD-AFC4-6F175D3DCCD1}"/>
              <a:ext uri="{91240B29-F687-4F45-9708-019B960494DF}"/>
            </a:extLst>
          </p:spPr>
        </p:pic>
        <p:pic>
          <p:nvPicPr>
            <p:cNvPr id="8" name="Picture 2"/>
            <p:cNvPicPr>
              <a:picLocks noChangeAspect="1" noChangeArrowheads="1"/>
            </p:cNvPicPr>
            <p:nvPr/>
          </p:nvPicPr>
          <p:blipFill rotWithShape="1">
            <a:blip r:embed="rId3">
              <a:extLst>
                <a:ext uri="{BEBA8EAE-BF5A-486C-A8C5-ECC9F3942E4B}"/>
                <a:ext uri="{28A0092B-C50C-407E-A947-70E740481C1C}"/>
              </a:extLst>
            </a:blip>
            <a:srcRect l="41791" t="91945" r="38264"/>
            <a:stretch/>
          </p:blipFill>
          <p:spPr bwMode="auto">
            <a:xfrm>
              <a:off x="5421586" y="1530759"/>
              <a:ext cx="1526678" cy="242057"/>
            </a:xfrm>
            <a:prstGeom prst="rect">
              <a:avLst/>
            </a:prstGeom>
            <a:noFill/>
            <a:ln>
              <a:noFill/>
            </a:ln>
            <a:effectLst>
              <a:glow rad="546100">
                <a:srgbClr val="92D050">
                  <a:alpha val="0"/>
                </a:srgbClr>
              </a:glow>
              <a:outerShdw dist="292100" sx="1000" sy="1000" algn="ctr" rotWithShape="0">
                <a:srgbClr val="000000"/>
              </a:outerShdw>
            </a:effectLst>
            <a:extLst>
              <a:ext uri="{909E8E84-426E-40DD-AFC4-6F175D3DCCD1}"/>
              <a:ext uri="{91240B29-F687-4F45-9708-019B960494DF}"/>
            </a:extLst>
          </p:spPr>
        </p:pic>
      </p:grpSp>
      <p:sp>
        <p:nvSpPr>
          <p:cNvPr id="9" name="Rounded Rectangle 8"/>
          <p:cNvSpPr/>
          <p:nvPr/>
        </p:nvSpPr>
        <p:spPr>
          <a:xfrm>
            <a:off x="1500188" y="1936750"/>
            <a:ext cx="7464425" cy="3005138"/>
          </a:xfrm>
          <a:prstGeom prst="round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1" name="Text Box 2"/>
          <p:cNvSpPr txBox="1">
            <a:spLocks noChangeArrowheads="1"/>
          </p:cNvSpPr>
          <p:nvPr/>
        </p:nvSpPr>
        <p:spPr bwMode="auto">
          <a:xfrm>
            <a:off x="1692275" y="344488"/>
            <a:ext cx="7416800" cy="646112"/>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AU" sz="3600" b="1" dirty="0">
                <a:solidFill>
                  <a:srgbClr val="00B050"/>
                </a:solidFill>
                <a:effectLst>
                  <a:outerShdw blurRad="38100" dist="38100" dir="2700000" algn="tl">
                    <a:srgbClr val="C0C0C0"/>
                  </a:outerShdw>
                </a:effectLst>
                <a:latin typeface="Verdana" pitchFamily="34" charset="0"/>
              </a:rPr>
              <a:t>At risk households</a:t>
            </a:r>
          </a:p>
        </p:txBody>
      </p:sp>
      <p:sp>
        <p:nvSpPr>
          <p:cNvPr id="12" name="Content Placeholder 2"/>
          <p:cNvSpPr txBox="1">
            <a:spLocks/>
          </p:cNvSpPr>
          <p:nvPr/>
        </p:nvSpPr>
        <p:spPr bwMode="auto">
          <a:xfrm>
            <a:off x="1477963" y="1341438"/>
            <a:ext cx="7631112" cy="622300"/>
          </a:xfrm>
          <a:prstGeom prst="rect">
            <a:avLst/>
          </a:prstGeom>
          <a:noFill/>
          <a:ln>
            <a:noFill/>
          </a:ln>
          <a:effectLst/>
          <a:extLst>
            <a:ext uri="{909E8E84-426E-40DD-AFC4-6F175D3DCCD1}"/>
            <a:ext uri="{91240B29-F687-4F45-9708-019B960494DF}"/>
            <a:ext uri="{AF507438-7753-43E0-B8FC-AC1667EBCBE1}"/>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en-AU" sz="1600" b="1" kern="0" dirty="0" smtClean="0">
                <a:latin typeface="Default sans serif"/>
                <a:ea typeface="Verdana" panose="020B0604030504040204" pitchFamily="34" charset="0"/>
                <a:cs typeface="Verdana" panose="020B0604030504040204" pitchFamily="34" charset="0"/>
              </a:rPr>
              <a:t>Males and females aged 15 years and over living in low economic resource households (LER), by labour </a:t>
            </a:r>
            <a:r>
              <a:rPr lang="en-AU" sz="1600" b="1" kern="0" dirty="0">
                <a:latin typeface="Default sans serif"/>
                <a:ea typeface="Verdana" panose="020B0604030504040204" pitchFamily="34" charset="0"/>
                <a:cs typeface="Verdana" panose="020B0604030504040204" pitchFamily="34" charset="0"/>
              </a:rPr>
              <a:t>force </a:t>
            </a:r>
            <a:r>
              <a:rPr lang="en-AU" sz="1600" b="1" kern="0" dirty="0" smtClean="0">
                <a:latin typeface="Default sans serif"/>
                <a:ea typeface="Verdana" panose="020B0604030504040204" pitchFamily="34" charset="0"/>
                <a:cs typeface="Verdana" panose="020B0604030504040204" pitchFamily="34" charset="0"/>
              </a:rPr>
              <a:t>status, 2009-10</a:t>
            </a:r>
            <a:endParaRPr lang="en-AU" sz="1600" b="1" kern="0" dirty="0">
              <a:latin typeface="Default sans serif"/>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2"/>
          <p:cNvSpPr>
            <a:spLocks noGrp="1"/>
          </p:cNvSpPr>
          <p:nvPr>
            <p:ph idx="1"/>
          </p:nvPr>
        </p:nvSpPr>
        <p:spPr>
          <a:xfrm>
            <a:off x="1760538" y="5013325"/>
            <a:ext cx="6842125" cy="1295400"/>
          </a:xfrm>
        </p:spPr>
        <p:txBody>
          <a:bodyPr/>
          <a:lstStyle/>
          <a:p>
            <a:pPr>
              <a:buFont typeface="Wingdings" pitchFamily="2" charset="2"/>
              <a:buChar char="Ø"/>
            </a:pPr>
            <a:r>
              <a:rPr lang="en-AU" sz="1800" b="1" smtClean="0">
                <a:latin typeface="Verdana" pitchFamily="34" charset="0"/>
              </a:rPr>
              <a:t>Female Personal income is half that of males.</a:t>
            </a:r>
          </a:p>
          <a:p>
            <a:pPr>
              <a:buFont typeface="Wingdings" pitchFamily="2" charset="2"/>
              <a:buChar char="Ø"/>
            </a:pPr>
            <a:endParaRPr lang="en-AU" sz="1000" b="1" smtClean="0">
              <a:latin typeface="Verdana" pitchFamily="34" charset="0"/>
            </a:endParaRPr>
          </a:p>
          <a:p>
            <a:pPr>
              <a:buFont typeface="Wingdings" pitchFamily="2" charset="2"/>
              <a:buChar char="Ø"/>
            </a:pPr>
            <a:r>
              <a:rPr lang="en-AU" sz="1800" b="1" smtClean="0">
                <a:latin typeface="Verdana" pitchFamily="34" charset="0"/>
              </a:rPr>
              <a:t>Most income for women in LER households is from government pensions and allowances.</a:t>
            </a:r>
          </a:p>
          <a:p>
            <a:pPr>
              <a:buFont typeface="Wingdings" pitchFamily="2" charset="2"/>
              <a:buChar char="Ø"/>
            </a:pPr>
            <a:endParaRPr lang="en-AU" sz="1000" b="1" smtClean="0">
              <a:latin typeface="Verdana" pitchFamily="34" charset="0"/>
            </a:endParaRPr>
          </a:p>
        </p:txBody>
      </p:sp>
      <p:grpSp>
        <p:nvGrpSpPr>
          <p:cNvPr id="61442" name="Group 7"/>
          <p:cNvGrpSpPr>
            <a:grpSpLocks/>
          </p:cNvGrpSpPr>
          <p:nvPr/>
        </p:nvGrpSpPr>
        <p:grpSpPr bwMode="auto">
          <a:xfrm>
            <a:off x="1374775" y="1412875"/>
            <a:ext cx="7629525" cy="2952750"/>
            <a:chOff x="1478259" y="1412776"/>
            <a:chExt cx="7630245" cy="2952328"/>
          </a:xfrm>
        </p:grpSpPr>
        <p:sp>
          <p:nvSpPr>
            <p:cNvPr id="5" name="Rounded Rectangle 4"/>
            <p:cNvSpPr/>
            <p:nvPr/>
          </p:nvSpPr>
          <p:spPr>
            <a:xfrm>
              <a:off x="1764036" y="2061971"/>
              <a:ext cx="7004711" cy="2303133"/>
            </a:xfrm>
            <a:prstGeom prst="round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61445" name="TextBox 3"/>
            <p:cNvSpPr txBox="1">
              <a:spLocks noChangeArrowheads="1"/>
            </p:cNvSpPr>
            <p:nvPr/>
          </p:nvSpPr>
          <p:spPr bwMode="auto">
            <a:xfrm>
              <a:off x="1835697" y="2870319"/>
              <a:ext cx="2581669" cy="1384995"/>
            </a:xfrm>
            <a:prstGeom prst="rect">
              <a:avLst/>
            </a:prstGeom>
            <a:noFill/>
            <a:ln w="9525">
              <a:noFill/>
              <a:miter lim="800000"/>
              <a:headEnd/>
              <a:tailEnd/>
            </a:ln>
          </p:spPr>
          <p:txBody>
            <a:bodyPr wrap="none">
              <a:spAutoFit/>
            </a:bodyPr>
            <a:lstStyle/>
            <a:p>
              <a:r>
                <a:rPr lang="en-AU" sz="1200" b="1">
                  <a:latin typeface="Verdana" pitchFamily="34" charset="0"/>
                </a:rPr>
                <a:t>Income sources</a:t>
              </a:r>
            </a:p>
            <a:p>
              <a:r>
                <a:rPr lang="en-AU" sz="1200">
                  <a:latin typeface="Verdana" pitchFamily="34" charset="0"/>
                </a:rPr>
                <a:t>  Employee income</a:t>
              </a:r>
            </a:p>
            <a:p>
              <a:r>
                <a:rPr lang="en-AU" sz="1200">
                  <a:latin typeface="Verdana" pitchFamily="34" charset="0"/>
                </a:rPr>
                <a:t>  Gov  pension and allowances</a:t>
              </a:r>
            </a:p>
            <a:p>
              <a:r>
                <a:rPr lang="en-AU" sz="1200">
                  <a:latin typeface="Verdana" pitchFamily="34" charset="0"/>
                </a:rPr>
                <a:t>  Own unincorporated business</a:t>
              </a:r>
            </a:p>
            <a:p>
              <a:r>
                <a:rPr lang="en-AU" sz="1200">
                  <a:latin typeface="Verdana" pitchFamily="34" charset="0"/>
                </a:rPr>
                <a:t>  Other sources</a:t>
              </a:r>
            </a:p>
            <a:p>
              <a:r>
                <a:rPr lang="en-AU" sz="1200">
                  <a:latin typeface="Verdana" pitchFamily="34" charset="0"/>
                </a:rPr>
                <a:t>  Investment income</a:t>
              </a:r>
            </a:p>
            <a:p>
              <a:r>
                <a:rPr lang="en-AU" sz="1200" b="1">
                  <a:latin typeface="Verdana" pitchFamily="34" charset="0"/>
                </a:rPr>
                <a:t>Total weekly income </a:t>
              </a:r>
            </a:p>
          </p:txBody>
        </p:sp>
        <p:sp>
          <p:nvSpPr>
            <p:cNvPr id="6" name="Content Placeholder 2"/>
            <p:cNvSpPr txBox="1">
              <a:spLocks/>
            </p:cNvSpPr>
            <p:nvPr/>
          </p:nvSpPr>
          <p:spPr bwMode="auto">
            <a:xfrm>
              <a:off x="1478259" y="1412776"/>
              <a:ext cx="7630245" cy="1152360"/>
            </a:xfrm>
            <a:prstGeom prst="rect">
              <a:avLst/>
            </a:prstGeom>
            <a:noFill/>
            <a:ln>
              <a:noFill/>
            </a:ln>
            <a:effectLst/>
            <a:extLst>
              <a:ext uri="{909E8E84-426E-40DD-AFC4-6F175D3DCCD1}"/>
              <a:ext uri="{91240B29-F687-4F45-9708-019B960494DF}"/>
              <a:ext uri="{AF507438-7753-43E0-B8FC-AC1667EBCBE1}"/>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en-AU" sz="1600" b="1" kern="0" dirty="0" smtClean="0">
                  <a:latin typeface="Default sans serif"/>
                  <a:ea typeface="Verdana" panose="020B0604030504040204" pitchFamily="34" charset="0"/>
                  <a:cs typeface="Verdana" panose="020B0604030504040204" pitchFamily="34" charset="0"/>
                </a:rPr>
                <a:t>Males and females aged 15 years and over living in LER households</a:t>
              </a:r>
            </a:p>
            <a:p>
              <a:pPr marL="0" indent="0" algn="ctr">
                <a:buFontTx/>
                <a:buNone/>
                <a:defRPr/>
              </a:pPr>
              <a:endParaRPr lang="en-AU" sz="100" b="1" kern="0" dirty="0" smtClean="0">
                <a:latin typeface="Default sans serif"/>
                <a:ea typeface="Verdana" panose="020B0604030504040204" pitchFamily="34" charset="0"/>
                <a:cs typeface="Verdana" panose="020B0604030504040204" pitchFamily="34" charset="0"/>
              </a:endParaRPr>
            </a:p>
            <a:p>
              <a:pPr marL="0" indent="0" algn="ctr">
                <a:buFontTx/>
                <a:buNone/>
                <a:defRPr/>
              </a:pPr>
              <a:r>
                <a:rPr lang="en-AU" sz="1600" b="1" kern="0" dirty="0" smtClean="0">
                  <a:latin typeface="Default sans serif"/>
                  <a:ea typeface="Verdana" panose="020B0604030504040204" pitchFamily="34" charset="0"/>
                  <a:cs typeface="Verdana" panose="020B0604030504040204" pitchFamily="34" charset="0"/>
                </a:rPr>
                <a:t>Current weekly personal and household income by source, 2009-10</a:t>
              </a:r>
              <a:endParaRPr lang="en-AU" sz="1600" b="1" kern="0" dirty="0">
                <a:latin typeface="Default sans serif"/>
                <a:ea typeface="Verdana" panose="020B0604030504040204" pitchFamily="34" charset="0"/>
                <a:cs typeface="Verdana" panose="020B0604030504040204" pitchFamily="34" charset="0"/>
              </a:endParaRPr>
            </a:p>
          </p:txBody>
        </p:sp>
        <p:sp>
          <p:nvSpPr>
            <p:cNvPr id="61447" name="TextBox 6"/>
            <p:cNvSpPr txBox="1">
              <a:spLocks noChangeArrowheads="1"/>
            </p:cNvSpPr>
            <p:nvPr/>
          </p:nvSpPr>
          <p:spPr bwMode="auto">
            <a:xfrm>
              <a:off x="4397212" y="2204864"/>
              <a:ext cx="4567276" cy="2062103"/>
            </a:xfrm>
            <a:prstGeom prst="rect">
              <a:avLst/>
            </a:prstGeom>
            <a:noFill/>
            <a:ln w="9525">
              <a:noFill/>
              <a:miter lim="800000"/>
              <a:headEnd/>
              <a:tailEnd/>
            </a:ln>
          </p:spPr>
          <p:txBody>
            <a:bodyPr wrap="none">
              <a:spAutoFit/>
            </a:bodyPr>
            <a:lstStyle/>
            <a:p>
              <a:r>
                <a:rPr lang="en-AU" sz="1200" b="1">
                  <a:latin typeface="Verdana" pitchFamily="34" charset="0"/>
                </a:rPr>
                <a:t>  </a:t>
              </a:r>
              <a:r>
                <a:rPr lang="en-AU" sz="1200" b="1" u="sng">
                  <a:latin typeface="Verdana" pitchFamily="34" charset="0"/>
                </a:rPr>
                <a:t>Personal income</a:t>
              </a:r>
              <a:r>
                <a:rPr lang="en-AU" sz="1200" b="1">
                  <a:latin typeface="Verdana" pitchFamily="34" charset="0"/>
                </a:rPr>
                <a:t>               </a:t>
              </a:r>
              <a:r>
                <a:rPr lang="en-AU" sz="1200" b="1" u="sng">
                  <a:latin typeface="Verdana" pitchFamily="34" charset="0"/>
                </a:rPr>
                <a:t>Household income</a:t>
              </a:r>
            </a:p>
            <a:p>
              <a:r>
                <a:rPr lang="en-AU" sz="1200">
                  <a:latin typeface="Verdana" pitchFamily="34" charset="0"/>
                </a:rPr>
                <a:t>  Males        Females             Males             Females</a:t>
              </a:r>
            </a:p>
            <a:p>
              <a:r>
                <a:rPr lang="en-AU" sz="1600" i="1">
                  <a:latin typeface="Verdana" pitchFamily="34" charset="0"/>
                </a:rPr>
                <a:t>                   </a:t>
              </a:r>
              <a:r>
                <a:rPr lang="en-AU" sz="1000" i="1">
                  <a:latin typeface="Verdana" pitchFamily="34" charset="0"/>
                </a:rPr>
                <a:t>Mean $ per week</a:t>
              </a:r>
            </a:p>
            <a:p>
              <a:endParaRPr lang="en-AU" sz="1200" i="1">
                <a:latin typeface="Verdana" pitchFamily="34" charset="0"/>
              </a:endParaRPr>
            </a:p>
            <a:p>
              <a:r>
                <a:rPr lang="en-AU" sz="1200" i="1">
                  <a:latin typeface="Verdana" pitchFamily="34" charset="0"/>
                </a:rPr>
                <a:t>    </a:t>
              </a:r>
              <a:r>
                <a:rPr lang="en-AU" sz="1200">
                  <a:latin typeface="Verdana" pitchFamily="34" charset="0"/>
                </a:rPr>
                <a:t>298               149                527                   474</a:t>
              </a:r>
            </a:p>
            <a:p>
              <a:r>
                <a:rPr lang="en-AU" sz="1200">
                  <a:latin typeface="Verdana" pitchFamily="34" charset="0"/>
                </a:rPr>
                <a:t>    122               219                322                   353</a:t>
              </a:r>
            </a:p>
            <a:p>
              <a:r>
                <a:rPr lang="en-AU" sz="1200">
                  <a:latin typeface="Verdana" pitchFamily="34" charset="0"/>
                </a:rPr>
                <a:t>      32                  6                  47                     36</a:t>
              </a:r>
            </a:p>
            <a:p>
              <a:r>
                <a:rPr lang="en-AU" sz="1200">
                  <a:latin typeface="Verdana" pitchFamily="34" charset="0"/>
                </a:rPr>
                <a:t>      13                20                  29                     33</a:t>
              </a:r>
            </a:p>
            <a:p>
              <a:r>
                <a:rPr lang="en-AU" sz="1200">
                  <a:latin typeface="Verdana" pitchFamily="34" charset="0"/>
                </a:rPr>
                <a:t>        2                  2                   4                       4</a:t>
              </a:r>
            </a:p>
            <a:p>
              <a:r>
                <a:rPr lang="en-AU" sz="1200">
                  <a:latin typeface="Verdana" pitchFamily="34" charset="0"/>
                </a:rPr>
                <a:t>    </a:t>
              </a:r>
              <a:r>
                <a:rPr lang="en-AU" sz="1200" b="1">
                  <a:latin typeface="Verdana" pitchFamily="34" charset="0"/>
                </a:rPr>
                <a:t>467               396               930                   901  </a:t>
              </a:r>
            </a:p>
          </p:txBody>
        </p:sp>
      </p:grpSp>
      <p:sp>
        <p:nvSpPr>
          <p:cNvPr id="10" name="Text Box 2"/>
          <p:cNvSpPr txBox="1">
            <a:spLocks noChangeArrowheads="1"/>
          </p:cNvSpPr>
          <p:nvPr/>
        </p:nvSpPr>
        <p:spPr bwMode="auto">
          <a:xfrm>
            <a:off x="1692275" y="344488"/>
            <a:ext cx="7416800" cy="646112"/>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AU" sz="3600" b="1" dirty="0">
                <a:solidFill>
                  <a:srgbClr val="00B050"/>
                </a:solidFill>
                <a:effectLst>
                  <a:outerShdw blurRad="38100" dist="38100" dir="2700000" algn="tl">
                    <a:srgbClr val="C0C0C0"/>
                  </a:outerShdw>
                </a:effectLst>
                <a:latin typeface="Verdana" pitchFamily="34" charset="0"/>
              </a:rPr>
              <a:t>At risk households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575" y="1588"/>
            <a:ext cx="3816350" cy="763587"/>
          </a:xfrm>
        </p:spPr>
        <p:txBody>
          <a:bodyPr/>
          <a:lstStyle/>
          <a:p>
            <a:pPr algn="ctr">
              <a:defRPr/>
            </a:pPr>
            <a:r>
              <a:rPr lang="en-AU" sz="3600" b="1" dirty="0" smtClean="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Vignettes</a:t>
            </a:r>
            <a:endParaRPr lang="en-AU" sz="3600" b="1" dirty="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63490" name="Content Placeholder 2"/>
          <p:cNvSpPr>
            <a:spLocks noGrp="1"/>
          </p:cNvSpPr>
          <p:nvPr>
            <p:ph idx="1"/>
          </p:nvPr>
        </p:nvSpPr>
        <p:spPr>
          <a:xfrm>
            <a:off x="1403350" y="765175"/>
            <a:ext cx="7561263" cy="2808288"/>
          </a:xfrm>
        </p:spPr>
        <p:txBody>
          <a:bodyPr/>
          <a:lstStyle/>
          <a:p>
            <a:pPr>
              <a:spcBef>
                <a:spcPct val="0"/>
              </a:spcBef>
              <a:buFont typeface="Wingdings" pitchFamily="2" charset="2"/>
              <a:buChar char="Ø"/>
            </a:pPr>
            <a:r>
              <a:rPr lang="en-AU" sz="1800" b="1" smtClean="0">
                <a:solidFill>
                  <a:srgbClr val="6699FF"/>
                </a:solidFill>
                <a:latin typeface="Verdana" pitchFamily="34" charset="0"/>
              </a:rPr>
              <a:t>Mary aged 45, three children aged 10,10 and 16 years, separated</a:t>
            </a:r>
            <a:br>
              <a:rPr lang="en-AU" sz="1800" b="1" smtClean="0">
                <a:solidFill>
                  <a:srgbClr val="6699FF"/>
                </a:solidFill>
                <a:latin typeface="Verdana" pitchFamily="34" charset="0"/>
              </a:rPr>
            </a:br>
            <a:r>
              <a:rPr lang="en-AU" sz="1800" b="1" smtClean="0">
                <a:solidFill>
                  <a:srgbClr val="6699FF"/>
                </a:solidFill>
                <a:latin typeface="Verdana" pitchFamily="34" charset="0"/>
              </a:rPr>
              <a:t>- works two jobs; low pay rates</a:t>
            </a:r>
            <a:br>
              <a:rPr lang="en-AU" sz="1800" b="1" smtClean="0">
                <a:solidFill>
                  <a:srgbClr val="6699FF"/>
                </a:solidFill>
                <a:latin typeface="Verdana" pitchFamily="34" charset="0"/>
              </a:rPr>
            </a:br>
            <a:r>
              <a:rPr lang="en-AU" sz="1800" b="1" smtClean="0">
                <a:solidFill>
                  <a:srgbClr val="6699FF"/>
                </a:solidFill>
                <a:latin typeface="Verdana" pitchFamily="34" charset="0"/>
              </a:rPr>
              <a:t>- no tertiary training </a:t>
            </a:r>
            <a:br>
              <a:rPr lang="en-AU" sz="1800" b="1" smtClean="0">
                <a:solidFill>
                  <a:srgbClr val="6699FF"/>
                </a:solidFill>
                <a:latin typeface="Verdana" pitchFamily="34" charset="0"/>
              </a:rPr>
            </a:br>
            <a:r>
              <a:rPr lang="en-AU" sz="1800" b="1" smtClean="0">
                <a:solidFill>
                  <a:srgbClr val="6699FF"/>
                </a:solidFill>
                <a:latin typeface="Verdana" pitchFamily="34" charset="0"/>
              </a:rPr>
              <a:t>- provides care for parents</a:t>
            </a:r>
            <a:br>
              <a:rPr lang="en-AU" sz="1800" b="1" smtClean="0">
                <a:solidFill>
                  <a:srgbClr val="6699FF"/>
                </a:solidFill>
                <a:latin typeface="Verdana" pitchFamily="34" charset="0"/>
              </a:rPr>
            </a:br>
            <a:r>
              <a:rPr lang="en-AU" sz="1800" b="1" smtClean="0">
                <a:solidFill>
                  <a:srgbClr val="6699FF"/>
                </a:solidFill>
                <a:latin typeface="Verdana" pitchFamily="34" charset="0"/>
              </a:rPr>
              <a:t>- needs flexible working conditions</a:t>
            </a:r>
            <a:br>
              <a:rPr lang="en-AU" sz="1800" b="1" smtClean="0">
                <a:solidFill>
                  <a:srgbClr val="6699FF"/>
                </a:solidFill>
                <a:latin typeface="Verdana" pitchFamily="34" charset="0"/>
              </a:rPr>
            </a:br>
            <a:endParaRPr lang="en-AU" sz="1800" b="1" smtClean="0">
              <a:solidFill>
                <a:srgbClr val="6699FF"/>
              </a:solidFill>
              <a:latin typeface="Verdana" pitchFamily="34" charset="0"/>
            </a:endParaRPr>
          </a:p>
          <a:p>
            <a:pPr>
              <a:spcBef>
                <a:spcPct val="0"/>
              </a:spcBef>
              <a:buFont typeface="Wingdings" pitchFamily="2" charset="2"/>
              <a:buChar char="Ø"/>
            </a:pPr>
            <a:r>
              <a:rPr lang="en-AU" sz="1800" b="1" smtClean="0">
                <a:latin typeface="Verdana" pitchFamily="34" charset="0"/>
              </a:rPr>
              <a:t>Rose aged 32, three children, 12 months in childcare, 3 years in pre-school and 6 year old starting school, married</a:t>
            </a:r>
            <a:br>
              <a:rPr lang="en-AU" sz="1800" b="1" smtClean="0">
                <a:latin typeface="Verdana" pitchFamily="34" charset="0"/>
              </a:rPr>
            </a:br>
            <a:r>
              <a:rPr lang="en-AU" sz="1800" b="1" smtClean="0">
                <a:latin typeface="Verdana" pitchFamily="34" charset="0"/>
              </a:rPr>
              <a:t>- university degree</a:t>
            </a:r>
            <a:br>
              <a:rPr lang="en-AU" sz="1800" b="1" smtClean="0">
                <a:latin typeface="Verdana" pitchFamily="34" charset="0"/>
              </a:rPr>
            </a:br>
            <a:r>
              <a:rPr lang="en-AU" sz="1800" b="1" smtClean="0">
                <a:latin typeface="Verdana" pitchFamily="34" charset="0"/>
              </a:rPr>
              <a:t>- maintained employment attachment</a:t>
            </a:r>
            <a:br>
              <a:rPr lang="en-AU" sz="1800" b="1" smtClean="0">
                <a:latin typeface="Verdana" pitchFamily="34" charset="0"/>
              </a:rPr>
            </a:br>
            <a:r>
              <a:rPr lang="en-AU" sz="1800" b="1" smtClean="0">
                <a:latin typeface="Verdana" pitchFamily="34" charset="0"/>
              </a:rPr>
              <a:t>- cannot get childcare</a:t>
            </a:r>
            <a:br>
              <a:rPr lang="en-AU" sz="1800" b="1" smtClean="0">
                <a:latin typeface="Verdana" pitchFamily="34" charset="0"/>
              </a:rPr>
            </a:br>
            <a:r>
              <a:rPr lang="en-AU" sz="1800" b="1" smtClean="0">
                <a:latin typeface="Verdana" pitchFamily="34" charset="0"/>
              </a:rPr>
              <a:t>- needs flexible working conditions</a:t>
            </a:r>
            <a:br>
              <a:rPr lang="en-AU" sz="1800" b="1" smtClean="0">
                <a:latin typeface="Verdana" pitchFamily="34" charset="0"/>
              </a:rPr>
            </a:br>
            <a:endParaRPr lang="en-AU" sz="1800" b="1" smtClean="0">
              <a:latin typeface="Verdana" pitchFamily="34" charset="0"/>
            </a:endParaRPr>
          </a:p>
          <a:p>
            <a:pPr>
              <a:spcBef>
                <a:spcPct val="0"/>
              </a:spcBef>
              <a:buFont typeface="Wingdings" pitchFamily="2" charset="2"/>
              <a:buChar char="Ø"/>
            </a:pPr>
            <a:r>
              <a:rPr lang="en-AU" sz="1800" b="1" smtClean="0">
                <a:solidFill>
                  <a:srgbClr val="3333FF"/>
                </a:solidFill>
                <a:latin typeface="Verdana" pitchFamily="34" charset="0"/>
              </a:rPr>
              <a:t>Joy aged 36, two children, 12 and 14 years, married</a:t>
            </a:r>
            <a:br>
              <a:rPr lang="en-AU" sz="1800" b="1" smtClean="0">
                <a:solidFill>
                  <a:srgbClr val="3333FF"/>
                </a:solidFill>
                <a:latin typeface="Verdana" pitchFamily="34" charset="0"/>
              </a:rPr>
            </a:br>
            <a:r>
              <a:rPr lang="en-AU" sz="1800" b="1" smtClean="0">
                <a:solidFill>
                  <a:srgbClr val="3333FF"/>
                </a:solidFill>
                <a:latin typeface="Verdana" pitchFamily="34" charset="0"/>
              </a:rPr>
              <a:t>- university degree </a:t>
            </a:r>
            <a:br>
              <a:rPr lang="en-AU" sz="1800" b="1" smtClean="0">
                <a:solidFill>
                  <a:srgbClr val="3333FF"/>
                </a:solidFill>
                <a:latin typeface="Verdana" pitchFamily="34" charset="0"/>
              </a:rPr>
            </a:br>
            <a:r>
              <a:rPr lang="en-AU" sz="1800" b="1" smtClean="0">
                <a:solidFill>
                  <a:srgbClr val="3333FF"/>
                </a:solidFill>
                <a:latin typeface="Verdana" pitchFamily="34" charset="0"/>
              </a:rPr>
              <a:t>- resigned while caring for children</a:t>
            </a:r>
            <a:br>
              <a:rPr lang="en-AU" sz="1800" b="1" smtClean="0">
                <a:solidFill>
                  <a:srgbClr val="3333FF"/>
                </a:solidFill>
                <a:latin typeface="Verdana" pitchFamily="34" charset="0"/>
              </a:rPr>
            </a:br>
            <a:r>
              <a:rPr lang="en-AU" sz="1800" b="1" smtClean="0">
                <a:solidFill>
                  <a:srgbClr val="3333FF"/>
                </a:solidFill>
                <a:latin typeface="Verdana" pitchFamily="34" charset="0"/>
              </a:rPr>
              <a:t>- retrained to re-enter workforce</a:t>
            </a:r>
            <a:br>
              <a:rPr lang="en-AU" sz="1800" b="1" smtClean="0">
                <a:solidFill>
                  <a:srgbClr val="3333FF"/>
                </a:solidFill>
                <a:latin typeface="Verdana" pitchFamily="34" charset="0"/>
              </a:rPr>
            </a:br>
            <a:r>
              <a:rPr lang="en-AU" sz="1800" b="1" smtClean="0">
                <a:solidFill>
                  <a:srgbClr val="3333FF"/>
                </a:solidFill>
                <a:latin typeface="Verdana" pitchFamily="34" charset="0"/>
              </a:rPr>
              <a:t>- pay rates too low and stress too high</a:t>
            </a:r>
            <a:br>
              <a:rPr lang="en-AU" sz="1800" b="1" smtClean="0">
                <a:solidFill>
                  <a:srgbClr val="3333FF"/>
                </a:solidFill>
                <a:latin typeface="Verdana" pitchFamily="34" charset="0"/>
              </a:rPr>
            </a:br>
            <a:r>
              <a:rPr lang="en-AU" sz="1800" b="1" smtClean="0">
                <a:solidFill>
                  <a:srgbClr val="3333FF"/>
                </a:solidFill>
                <a:latin typeface="Verdana" pitchFamily="34" charset="0"/>
              </a:rPr>
              <a:t>- enjoys lower skilled work with flexibility </a:t>
            </a:r>
          </a:p>
          <a:p>
            <a:pPr>
              <a:spcBef>
                <a:spcPct val="0"/>
              </a:spcBef>
              <a:buFont typeface="Wingdings" pitchFamily="2" charset="2"/>
              <a:buChar char="Ø"/>
            </a:pPr>
            <a:endParaRPr lang="en-AU" sz="1800" b="1" smtClean="0">
              <a:latin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404813"/>
            <a:ext cx="6994525" cy="1143000"/>
          </a:xfrm>
        </p:spPr>
        <p:txBody>
          <a:bodyPr/>
          <a:lstStyle/>
          <a:p>
            <a:pPr algn="ctr">
              <a:defRPr/>
            </a:pPr>
            <a:r>
              <a:rPr lang="en-AU" sz="3600" b="1" dirty="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Barriers to women’s </a:t>
            </a:r>
            <a:br>
              <a:rPr lang="en-AU" sz="3600" b="1" dirty="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n-AU" sz="3600" b="1" dirty="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labour force participation</a:t>
            </a:r>
          </a:p>
        </p:txBody>
      </p:sp>
      <p:sp>
        <p:nvSpPr>
          <p:cNvPr id="5" name="Content Placeholder 4"/>
          <p:cNvSpPr>
            <a:spLocks noGrp="1"/>
          </p:cNvSpPr>
          <p:nvPr>
            <p:ph idx="1"/>
          </p:nvPr>
        </p:nvSpPr>
        <p:spPr>
          <a:xfrm>
            <a:off x="1692275" y="2060575"/>
            <a:ext cx="6994525" cy="4525963"/>
          </a:xfrm>
        </p:spPr>
        <p:txBody>
          <a:bodyPr/>
          <a:lstStyle/>
          <a:p>
            <a:pPr marL="0" indent="0">
              <a:buFontTx/>
              <a:buNone/>
              <a:defRPr/>
            </a:pPr>
            <a:r>
              <a:rPr lang="en-AU" sz="2000" b="1" dirty="0" smtClean="0"/>
              <a:t>“Once women hit their mid-20s, female participation rates decline for the next two decades.  As women move from full-time to part-time employment to accommodate the needs of their families, their careers are interrupted, for which they pay an excessive price.  </a:t>
            </a:r>
            <a:br>
              <a:rPr lang="en-AU" sz="2000" b="1" dirty="0" smtClean="0"/>
            </a:br>
            <a:endParaRPr lang="en-AU" sz="2000" b="1" dirty="0" smtClean="0"/>
          </a:p>
          <a:p>
            <a:pPr marL="0" indent="0">
              <a:buFontTx/>
              <a:buNone/>
              <a:defRPr/>
            </a:pPr>
            <a:r>
              <a:rPr lang="en-AU" sz="2000" b="1" dirty="0" smtClean="0"/>
              <a:t>Women who put their careers on hold for even a couple of years are left with risks of being on lower salaries than men; side-lined from leadership positions; and with little in the way of retirement savings.”</a:t>
            </a:r>
            <a:endParaRPr lang="en-AU" b="1" dirty="0"/>
          </a:p>
          <a:p>
            <a:pPr>
              <a:defRPr/>
            </a:pPr>
            <a:endParaRPr lang="en-AU" b="1" dirty="0" smtClean="0"/>
          </a:p>
          <a:p>
            <a:pPr marL="0" indent="0" algn="ctr">
              <a:buFontTx/>
              <a:buNone/>
              <a:defRPr/>
            </a:pPr>
            <a:r>
              <a:rPr lang="en-AU" sz="1600" b="1" i="1" dirty="0"/>
              <a:t>Untapped </a:t>
            </a:r>
            <a:r>
              <a:rPr lang="en-AU" sz="1600" b="1" i="1" dirty="0" smtClean="0"/>
              <a:t>opportunity, The </a:t>
            </a:r>
            <a:r>
              <a:rPr lang="en-AU" sz="1600" b="1" i="1" dirty="0"/>
              <a:t>role of women in unlocking Australia’s productivity potential, July </a:t>
            </a:r>
            <a:r>
              <a:rPr lang="en-AU" sz="1600" b="1" i="1" dirty="0" smtClean="0"/>
              <a:t>2013; Ernst and Young</a:t>
            </a:r>
            <a:endParaRPr lang="en-AU" sz="1600" b="1" i="1" dirty="0"/>
          </a:p>
          <a:p>
            <a:pPr>
              <a:defRPr/>
            </a:pPr>
            <a:endParaRPr lang="en-A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5" y="274638"/>
            <a:ext cx="7775575" cy="1143000"/>
          </a:xfrm>
        </p:spPr>
        <p:txBody>
          <a:bodyPr/>
          <a:lstStyle/>
          <a:p>
            <a:pPr algn="ctr">
              <a:defRPr/>
            </a:pPr>
            <a:r>
              <a:rPr lang="en-AU" sz="3600" b="1" dirty="0" smtClean="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Barriers to women’s </a:t>
            </a:r>
            <a:br>
              <a:rPr lang="en-AU" sz="3600" b="1" dirty="0" smtClean="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n-AU" sz="3600" b="1" dirty="0" smtClean="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labour force participation</a:t>
            </a:r>
            <a:endParaRPr lang="en-AU" sz="3600" b="1" dirty="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475656" y="1700808"/>
            <a:ext cx="7560245" cy="3157712"/>
          </a:xfrm>
          <a:extLst>
            <a:ext uri="{909E8E84-426E-40DD-AFC4-6F175D3DCCD1}"/>
            <a:ext uri="{91240B29-F687-4F45-9708-019B960494DF}"/>
            <a:ext uri="{AF507438-7753-43E0-B8FC-AC1667EBCBE1}"/>
          </a:extLst>
        </p:spPr>
        <p:txBody>
          <a:bodyPr numCol="2"/>
          <a:lstStyle/>
          <a:p>
            <a:pPr>
              <a:spcBef>
                <a:spcPts val="0"/>
              </a:spcBef>
              <a:buFont typeface="Wingdings" panose="05000000000000000000" pitchFamily="2" charset="2"/>
              <a:buChar char="Ø"/>
              <a:defRPr/>
            </a:pPr>
            <a:r>
              <a:rPr lang="en-AU" sz="2400" b="1" dirty="0" smtClean="0">
                <a:latin typeface="Verdana" panose="020B0604030504040204" pitchFamily="34" charset="0"/>
                <a:ea typeface="Verdana" panose="020B0604030504040204" pitchFamily="34" charset="0"/>
                <a:cs typeface="Verdana" panose="020B0604030504040204" pitchFamily="34" charset="0"/>
              </a:rPr>
              <a:t>Education and skills</a:t>
            </a:r>
          </a:p>
          <a:p>
            <a:pPr>
              <a:spcBef>
                <a:spcPts val="0"/>
              </a:spcBef>
              <a:buFont typeface="Wingdings" panose="05000000000000000000" pitchFamily="2" charset="2"/>
              <a:buChar char="Ø"/>
              <a:defRPr/>
            </a:pPr>
            <a:endParaRPr lang="en-AU" sz="1800" b="1" dirty="0" smtClean="0">
              <a:latin typeface="Verdana" panose="020B0604030504040204" pitchFamily="34" charset="0"/>
              <a:ea typeface="Verdana" panose="020B0604030504040204" pitchFamily="34" charset="0"/>
              <a:cs typeface="Verdana" panose="020B0604030504040204" pitchFamily="34" charset="0"/>
            </a:endParaRPr>
          </a:p>
          <a:p>
            <a:pPr>
              <a:spcBef>
                <a:spcPts val="0"/>
              </a:spcBef>
              <a:buFont typeface="Wingdings" panose="05000000000000000000" pitchFamily="2" charset="2"/>
              <a:buChar char="Ø"/>
              <a:defRPr/>
            </a:pPr>
            <a:r>
              <a:rPr lang="en-AU" sz="2400" b="1" dirty="0" smtClean="0">
                <a:latin typeface="Verdana" panose="020B0604030504040204" pitchFamily="34" charset="0"/>
                <a:ea typeface="Verdana" panose="020B0604030504040204" pitchFamily="34" charset="0"/>
                <a:cs typeface="Verdana" panose="020B0604030504040204" pitchFamily="34" charset="0"/>
              </a:rPr>
              <a:t>Caring responsibilities</a:t>
            </a:r>
          </a:p>
          <a:p>
            <a:pPr>
              <a:spcBef>
                <a:spcPts val="0"/>
              </a:spcBef>
              <a:buFont typeface="Wingdings" panose="05000000000000000000" pitchFamily="2" charset="2"/>
              <a:buChar char="Ø"/>
              <a:defRPr/>
            </a:pPr>
            <a:endParaRPr lang="en-AU" sz="1800" b="1" dirty="0" smtClean="0">
              <a:latin typeface="Verdana" panose="020B0604030504040204" pitchFamily="34" charset="0"/>
              <a:ea typeface="Verdana" panose="020B0604030504040204" pitchFamily="34" charset="0"/>
              <a:cs typeface="Verdana" panose="020B0604030504040204" pitchFamily="34" charset="0"/>
            </a:endParaRPr>
          </a:p>
          <a:p>
            <a:pPr>
              <a:spcBef>
                <a:spcPts val="0"/>
              </a:spcBef>
              <a:buFont typeface="Wingdings" panose="05000000000000000000" pitchFamily="2" charset="2"/>
              <a:buChar char="Ø"/>
              <a:defRPr/>
            </a:pPr>
            <a:r>
              <a:rPr lang="en-AU" sz="2400" b="1" dirty="0" smtClean="0">
                <a:latin typeface="Verdana" panose="020B0604030504040204" pitchFamily="34" charset="0"/>
                <a:ea typeface="Verdana" panose="020B0604030504040204" pitchFamily="34" charset="0"/>
                <a:cs typeface="Verdana" panose="020B0604030504040204" pitchFamily="34" charset="0"/>
              </a:rPr>
              <a:t>Disability, poor health &amp; mental illness</a:t>
            </a:r>
          </a:p>
          <a:p>
            <a:pPr>
              <a:spcBef>
                <a:spcPts val="0"/>
              </a:spcBef>
              <a:buFont typeface="Wingdings" panose="05000000000000000000" pitchFamily="2" charset="2"/>
              <a:buChar char="Ø"/>
              <a:defRPr/>
            </a:pPr>
            <a:endParaRPr lang="en-AU" sz="1800" b="1" dirty="0" smtClean="0">
              <a:latin typeface="Verdana" panose="020B0604030504040204" pitchFamily="34" charset="0"/>
              <a:ea typeface="Verdana" panose="020B0604030504040204" pitchFamily="34" charset="0"/>
              <a:cs typeface="Verdana" panose="020B0604030504040204" pitchFamily="34" charset="0"/>
            </a:endParaRPr>
          </a:p>
          <a:p>
            <a:pPr>
              <a:spcBef>
                <a:spcPts val="0"/>
              </a:spcBef>
              <a:buFont typeface="Wingdings" panose="05000000000000000000" pitchFamily="2" charset="2"/>
              <a:buChar char="Ø"/>
              <a:defRPr/>
            </a:pPr>
            <a:r>
              <a:rPr lang="en-AU" sz="2400" b="1" dirty="0" smtClean="0">
                <a:latin typeface="Verdana" panose="020B0604030504040204" pitchFamily="34" charset="0"/>
                <a:ea typeface="Verdana" panose="020B0604030504040204" pitchFamily="34" charset="0"/>
                <a:cs typeface="Verdana" panose="020B0604030504040204" pitchFamily="34" charset="0"/>
              </a:rPr>
              <a:t>Geography</a:t>
            </a:r>
          </a:p>
          <a:p>
            <a:pPr>
              <a:spcBef>
                <a:spcPts val="0"/>
              </a:spcBef>
              <a:buFont typeface="Wingdings" panose="05000000000000000000" pitchFamily="2" charset="2"/>
              <a:buChar char="Ø"/>
              <a:defRPr/>
            </a:pPr>
            <a:endParaRPr lang="en-AU" sz="1800" b="1" dirty="0" smtClean="0">
              <a:latin typeface="Verdana" panose="020B0604030504040204" pitchFamily="34" charset="0"/>
              <a:ea typeface="Verdana" panose="020B0604030504040204" pitchFamily="34" charset="0"/>
              <a:cs typeface="Verdana" panose="020B0604030504040204" pitchFamily="34" charset="0"/>
            </a:endParaRPr>
          </a:p>
          <a:p>
            <a:pPr>
              <a:spcBef>
                <a:spcPts val="0"/>
              </a:spcBef>
              <a:buFont typeface="Wingdings" panose="05000000000000000000" pitchFamily="2" charset="2"/>
              <a:buChar char="Ø"/>
              <a:defRPr/>
            </a:pPr>
            <a:r>
              <a:rPr lang="en-AU" sz="2400" b="1" dirty="0" smtClean="0">
                <a:latin typeface="Verdana" panose="020B0604030504040204" pitchFamily="34" charset="0"/>
                <a:ea typeface="Verdana" panose="020B0604030504040204" pitchFamily="34" charset="0"/>
                <a:cs typeface="Verdana" panose="020B0604030504040204" pitchFamily="34" charset="0"/>
              </a:rPr>
              <a:t>Gender segregation, and</a:t>
            </a:r>
          </a:p>
          <a:p>
            <a:pPr>
              <a:spcBef>
                <a:spcPts val="0"/>
              </a:spcBef>
              <a:buFont typeface="Wingdings" panose="05000000000000000000" pitchFamily="2" charset="2"/>
              <a:buChar char="Ø"/>
              <a:defRPr/>
            </a:pPr>
            <a:endParaRPr lang="en-AU" sz="1800" b="1" dirty="0" smtClean="0">
              <a:latin typeface="Verdana" panose="020B0604030504040204" pitchFamily="34" charset="0"/>
              <a:ea typeface="Verdana" panose="020B0604030504040204" pitchFamily="34" charset="0"/>
              <a:cs typeface="Verdana" panose="020B0604030504040204" pitchFamily="34" charset="0"/>
            </a:endParaRPr>
          </a:p>
          <a:p>
            <a:pPr>
              <a:spcBef>
                <a:spcPts val="0"/>
              </a:spcBef>
              <a:buFont typeface="Wingdings" panose="05000000000000000000" pitchFamily="2" charset="2"/>
              <a:buChar char="Ø"/>
              <a:defRPr/>
            </a:pPr>
            <a:r>
              <a:rPr lang="en-AU" sz="2400" b="1" dirty="0" smtClean="0">
                <a:latin typeface="Verdana" panose="020B0604030504040204" pitchFamily="34" charset="0"/>
                <a:ea typeface="Verdana" panose="020B0604030504040204" pitchFamily="34" charset="0"/>
                <a:cs typeface="Verdana" panose="020B0604030504040204" pitchFamily="34" charset="0"/>
              </a:rPr>
              <a:t>Policy disincentives to workforce participation</a:t>
            </a:r>
          </a:p>
        </p:txBody>
      </p:sp>
      <p:pic>
        <p:nvPicPr>
          <p:cNvPr id="67587" name="Picture 2" descr="C:\Users\daleca\AppData\Local\Microsoft\Windows\Temporary Internet Files\Content.IE5\HARZOZVS\MP900382995[1].jpg"/>
          <p:cNvPicPr>
            <a:picLocks noChangeAspect="1" noChangeArrowheads="1"/>
          </p:cNvPicPr>
          <p:nvPr/>
        </p:nvPicPr>
        <p:blipFill>
          <a:blip r:embed="rId3"/>
          <a:srcRect/>
          <a:stretch>
            <a:fillRect/>
          </a:stretch>
        </p:blipFill>
        <p:spPr bwMode="auto">
          <a:xfrm>
            <a:off x="1717675" y="5180013"/>
            <a:ext cx="1916113" cy="1368425"/>
          </a:xfrm>
          <a:prstGeom prst="rect">
            <a:avLst/>
          </a:prstGeom>
          <a:noFill/>
          <a:ln w="9525">
            <a:noFill/>
            <a:miter lim="800000"/>
            <a:headEnd/>
            <a:tailEnd/>
          </a:ln>
        </p:spPr>
      </p:pic>
      <p:pic>
        <p:nvPicPr>
          <p:cNvPr id="67588" name="Picture 6" descr="C:\Users\daleca\AppData\Local\Microsoft\Windows\Temporary Internet Files\Content.IE5\HARZOZVS\MP900427822[1].jpg"/>
          <p:cNvPicPr>
            <a:picLocks noChangeAspect="1" noChangeArrowheads="1"/>
          </p:cNvPicPr>
          <p:nvPr/>
        </p:nvPicPr>
        <p:blipFill>
          <a:blip r:embed="rId4"/>
          <a:srcRect/>
          <a:stretch>
            <a:fillRect/>
          </a:stretch>
        </p:blipFill>
        <p:spPr bwMode="auto">
          <a:xfrm>
            <a:off x="4706938" y="5172075"/>
            <a:ext cx="2484437" cy="1655763"/>
          </a:xfrm>
          <a:prstGeom prst="rect">
            <a:avLst/>
          </a:prstGeom>
          <a:noFill/>
          <a:ln w="9525">
            <a:noFill/>
            <a:miter lim="800000"/>
            <a:headEnd/>
            <a:tailEnd/>
          </a:ln>
        </p:spPr>
      </p:pic>
      <p:pic>
        <p:nvPicPr>
          <p:cNvPr id="67589" name="Picture 8" descr="C:\Users\daleca\AppData\Local\Microsoft\Windows\Temporary Internet Files\Content.IE5\GPETF06D\MP900400979[1].jpg"/>
          <p:cNvPicPr>
            <a:picLocks noChangeAspect="1" noChangeArrowheads="1"/>
          </p:cNvPicPr>
          <p:nvPr/>
        </p:nvPicPr>
        <p:blipFill>
          <a:blip r:embed="rId5"/>
          <a:srcRect/>
          <a:stretch>
            <a:fillRect/>
          </a:stretch>
        </p:blipFill>
        <p:spPr bwMode="auto">
          <a:xfrm>
            <a:off x="3419475" y="4676775"/>
            <a:ext cx="1612900"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body" idx="1"/>
          </p:nvPr>
        </p:nvSpPr>
        <p:spPr>
          <a:xfrm>
            <a:off x="1331913" y="1628775"/>
            <a:ext cx="7450137" cy="5761038"/>
          </a:xfrm>
        </p:spPr>
        <p:txBody>
          <a:bodyPr/>
          <a:lstStyle/>
          <a:p>
            <a:pPr lvl="1" eaLnBrk="1" hangingPunct="1">
              <a:buFont typeface="Wingdings" pitchFamily="2" charset="2"/>
              <a:buChar char="Ø"/>
            </a:pPr>
            <a:r>
              <a:rPr lang="en-AU" sz="2000" b="1" smtClean="0">
                <a:latin typeface="Verdana" pitchFamily="34" charset="0"/>
              </a:rPr>
              <a:t>Considers women’s economic security including labour force participation, earnings and employee entitlements</a:t>
            </a:r>
          </a:p>
          <a:p>
            <a:pPr eaLnBrk="1" hangingPunct="1">
              <a:buFont typeface="Wingdings" pitchFamily="2" charset="2"/>
              <a:buChar char="Ø"/>
            </a:pPr>
            <a:endParaRPr lang="en-AU" sz="2000" b="1" smtClean="0">
              <a:latin typeface="Verdana" pitchFamily="34" charset="0"/>
            </a:endParaRPr>
          </a:p>
          <a:p>
            <a:pPr lvl="1" eaLnBrk="1" hangingPunct="1">
              <a:buFont typeface="Wingdings" pitchFamily="2" charset="2"/>
              <a:buChar char="Ø"/>
            </a:pPr>
            <a:r>
              <a:rPr lang="en-AU" sz="2000" b="1" smtClean="0">
                <a:latin typeface="Verdana" pitchFamily="34" charset="0"/>
              </a:rPr>
              <a:t>Examines barriers to women’s participation in the labour market</a:t>
            </a:r>
          </a:p>
          <a:p>
            <a:pPr eaLnBrk="1" hangingPunct="1">
              <a:buFont typeface="Wingdings" pitchFamily="2" charset="2"/>
              <a:buChar char="Ø"/>
            </a:pPr>
            <a:endParaRPr lang="en-AU" sz="2000" b="1" smtClean="0">
              <a:latin typeface="Verdana" pitchFamily="34" charset="0"/>
            </a:endParaRPr>
          </a:p>
          <a:p>
            <a:pPr lvl="1" eaLnBrk="1" hangingPunct="1">
              <a:buFont typeface="Wingdings" pitchFamily="2" charset="2"/>
              <a:buChar char="Ø"/>
            </a:pPr>
            <a:r>
              <a:rPr lang="en-AU" sz="2000" b="1" smtClean="0">
                <a:latin typeface="Verdana" pitchFamily="34" charset="0"/>
              </a:rPr>
              <a:t>Discusses work/life balance</a:t>
            </a:r>
          </a:p>
          <a:p>
            <a:pPr eaLnBrk="1" hangingPunct="1">
              <a:buFont typeface="Wingdings" pitchFamily="2" charset="2"/>
              <a:buChar char="Ø"/>
            </a:pPr>
            <a:endParaRPr lang="en-AU" sz="2000" b="1" smtClean="0">
              <a:latin typeface="Verdana" pitchFamily="34" charset="0"/>
            </a:endParaRPr>
          </a:p>
          <a:p>
            <a:pPr lvl="1" eaLnBrk="1" hangingPunct="1">
              <a:buFont typeface="Wingdings" pitchFamily="2" charset="2"/>
              <a:buChar char="Ø"/>
            </a:pPr>
            <a:r>
              <a:rPr lang="en-AU" sz="2000" b="1" smtClean="0">
                <a:latin typeface="Verdana" pitchFamily="34" charset="0"/>
              </a:rPr>
              <a:t>Outlines Australian Government response</a:t>
            </a:r>
          </a:p>
        </p:txBody>
      </p:sp>
      <p:sp>
        <p:nvSpPr>
          <p:cNvPr id="4" name="Text Box 2"/>
          <p:cNvSpPr txBox="1">
            <a:spLocks noChangeArrowheads="1"/>
          </p:cNvSpPr>
          <p:nvPr/>
        </p:nvSpPr>
        <p:spPr bwMode="auto">
          <a:xfrm>
            <a:off x="1728788" y="333375"/>
            <a:ext cx="7235825" cy="646113"/>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AU" sz="3600" b="1" dirty="0">
                <a:solidFill>
                  <a:srgbClr val="00B050"/>
                </a:solidFill>
                <a:effectLst>
                  <a:outerShdw blurRad="38100" dist="38100" dir="2700000" algn="tl">
                    <a:srgbClr val="C0C0C0"/>
                  </a:outerShdw>
                </a:effectLst>
                <a:latin typeface="Verdana" pitchFamily="34" charset="0"/>
              </a:rPr>
              <a:t>Overview</a:t>
            </a:r>
            <a:endParaRPr lang="en-AU" sz="3600" b="1" dirty="0">
              <a:solidFill>
                <a:srgbClr val="00B050"/>
              </a:solidFill>
              <a:effectLst>
                <a:outerShdw blurRad="38100" dist="38100" dir="2700000" algn="tl">
                  <a:srgbClr val="C0C0C0"/>
                </a:outerShdw>
              </a:effectLst>
              <a:latin typeface="Verdana" pitchFamily="34" charset="0"/>
            </a:endParaRPr>
          </a:p>
        </p:txBody>
      </p:sp>
      <p:pic>
        <p:nvPicPr>
          <p:cNvPr id="32771" name="Picture 2" descr="C:\Users\daleca\AppData\Local\Microsoft\Windows\Temporary Internet Files\Content.IE5\GPETF06D\MP900422784[1].jpg"/>
          <p:cNvPicPr>
            <a:picLocks noChangeAspect="1" noChangeArrowheads="1"/>
          </p:cNvPicPr>
          <p:nvPr/>
        </p:nvPicPr>
        <p:blipFill>
          <a:blip r:embed="rId3"/>
          <a:srcRect/>
          <a:stretch>
            <a:fillRect/>
          </a:stretch>
        </p:blipFill>
        <p:spPr bwMode="auto">
          <a:xfrm>
            <a:off x="2268538" y="5300663"/>
            <a:ext cx="1366837" cy="1368425"/>
          </a:xfrm>
          <a:prstGeom prst="rect">
            <a:avLst/>
          </a:prstGeom>
          <a:noFill/>
          <a:ln w="9525">
            <a:noFill/>
            <a:miter lim="800000"/>
            <a:headEnd/>
            <a:tailEnd/>
          </a:ln>
        </p:spPr>
      </p:pic>
      <p:pic>
        <p:nvPicPr>
          <p:cNvPr id="32772" name="Picture 5" descr="C:\Users\daleca\AppData\Local\Microsoft\Windows\Temporary Internet Files\Content.IE5\R9W2DG7D\MP900442386[1].jpg"/>
          <p:cNvPicPr>
            <a:picLocks noChangeAspect="1" noChangeArrowheads="1"/>
          </p:cNvPicPr>
          <p:nvPr/>
        </p:nvPicPr>
        <p:blipFill>
          <a:blip r:embed="rId4"/>
          <a:srcRect/>
          <a:stretch>
            <a:fillRect/>
          </a:stretch>
        </p:blipFill>
        <p:spPr bwMode="auto">
          <a:xfrm>
            <a:off x="3995738" y="5253038"/>
            <a:ext cx="2195512" cy="1463675"/>
          </a:xfrm>
          <a:prstGeom prst="rect">
            <a:avLst/>
          </a:prstGeom>
          <a:noFill/>
          <a:ln w="9525">
            <a:noFill/>
            <a:miter lim="800000"/>
            <a:headEnd/>
            <a:tailEnd/>
          </a:ln>
        </p:spPr>
      </p:pic>
      <p:pic>
        <p:nvPicPr>
          <p:cNvPr id="32773" name="Picture 6" descr="C:\Users\daleca\AppData\Local\Microsoft\Windows\Temporary Internet Files\Content.IE5\HARZOZVS\MP900309139[1].jpg"/>
          <p:cNvPicPr>
            <a:picLocks noChangeAspect="1" noChangeArrowheads="1"/>
          </p:cNvPicPr>
          <p:nvPr/>
        </p:nvPicPr>
        <p:blipFill>
          <a:blip r:embed="rId5"/>
          <a:srcRect/>
          <a:stretch>
            <a:fillRect/>
          </a:stretch>
        </p:blipFill>
        <p:spPr bwMode="auto">
          <a:xfrm>
            <a:off x="6659563" y="5384800"/>
            <a:ext cx="1828800" cy="120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692275" y="55563"/>
            <a:ext cx="7451725" cy="1141412"/>
          </a:xfrm>
        </p:spPr>
        <p:txBody>
          <a:bodyPr/>
          <a:lstStyle/>
          <a:p>
            <a:pPr algn="ctr">
              <a:defRPr/>
            </a:pPr>
            <a:r>
              <a:rPr lang="en-AU" sz="3600" b="1" dirty="0" smtClean="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Barriers to women’s </a:t>
            </a:r>
            <a:br>
              <a:rPr lang="en-AU" sz="3600" b="1" dirty="0" smtClean="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n-AU" sz="3600" b="1" dirty="0" smtClean="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labour force participation</a:t>
            </a:r>
            <a:endParaRPr lang="en-AU" sz="3600" b="1" dirty="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grpSp>
        <p:nvGrpSpPr>
          <p:cNvPr id="69634" name="Group 7"/>
          <p:cNvGrpSpPr>
            <a:grpSpLocks/>
          </p:cNvGrpSpPr>
          <p:nvPr/>
        </p:nvGrpSpPr>
        <p:grpSpPr bwMode="auto">
          <a:xfrm>
            <a:off x="1619250" y="1341438"/>
            <a:ext cx="7307263" cy="5616575"/>
            <a:chOff x="1619672" y="1484784"/>
            <a:chExt cx="7306717" cy="5616624"/>
          </a:xfrm>
        </p:grpSpPr>
        <p:pic>
          <p:nvPicPr>
            <p:cNvPr id="69635" name="Picture 2"/>
            <p:cNvPicPr>
              <a:picLocks noChangeAspect="1" noChangeArrowheads="1"/>
            </p:cNvPicPr>
            <p:nvPr/>
          </p:nvPicPr>
          <p:blipFill>
            <a:blip r:embed="rId3"/>
            <a:srcRect/>
            <a:stretch>
              <a:fillRect/>
            </a:stretch>
          </p:blipFill>
          <p:spPr bwMode="auto">
            <a:xfrm>
              <a:off x="2195736" y="1854116"/>
              <a:ext cx="6137602" cy="4738662"/>
            </a:xfrm>
            <a:prstGeom prst="rect">
              <a:avLst/>
            </a:prstGeom>
            <a:noFill/>
            <a:ln w="9525">
              <a:noFill/>
              <a:miter lim="800000"/>
              <a:headEnd/>
              <a:tailEnd/>
            </a:ln>
          </p:spPr>
        </p:pic>
        <p:sp>
          <p:nvSpPr>
            <p:cNvPr id="69636" name="TextBox 9"/>
            <p:cNvSpPr txBox="1">
              <a:spLocks noChangeArrowheads="1"/>
            </p:cNvSpPr>
            <p:nvPr/>
          </p:nvSpPr>
          <p:spPr bwMode="auto">
            <a:xfrm>
              <a:off x="2267744" y="6597352"/>
              <a:ext cx="6137602" cy="369332"/>
            </a:xfrm>
            <a:prstGeom prst="rect">
              <a:avLst/>
            </a:prstGeom>
            <a:noFill/>
            <a:ln w="9525">
              <a:noFill/>
              <a:miter lim="800000"/>
              <a:headEnd/>
              <a:tailEnd/>
            </a:ln>
          </p:spPr>
          <p:txBody>
            <a:bodyPr>
              <a:spAutoFit/>
            </a:bodyPr>
            <a:lstStyle/>
            <a:p>
              <a:r>
                <a:rPr lang="en-AU" sz="600">
                  <a:latin typeface="Default sans serif"/>
                </a:rPr>
                <a:t>(a) Includes people who reported other main reasons not looking for work/more hours. Includes 42,300 people (16,700 men and 25,600 women) who were not in the labour force and took inactive steps.</a:t>
              </a:r>
            </a:p>
            <a:p>
              <a:endParaRPr lang="en-AU" sz="600">
                <a:latin typeface="Default sans serif"/>
              </a:endParaRPr>
            </a:p>
          </p:txBody>
        </p:sp>
        <p:sp>
          <p:nvSpPr>
            <p:cNvPr id="13" name="Rounded Rectangle 12"/>
            <p:cNvSpPr/>
            <p:nvPr/>
          </p:nvSpPr>
          <p:spPr>
            <a:xfrm>
              <a:off x="1619672" y="1484784"/>
              <a:ext cx="7306717" cy="5111795"/>
            </a:xfrm>
            <a:prstGeom prst="round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69638" name="TextBox 1"/>
            <p:cNvSpPr txBox="1">
              <a:spLocks noChangeArrowheads="1"/>
            </p:cNvSpPr>
            <p:nvPr/>
          </p:nvSpPr>
          <p:spPr bwMode="auto">
            <a:xfrm>
              <a:off x="2123728" y="1578858"/>
              <a:ext cx="6387534" cy="553998"/>
            </a:xfrm>
            <a:prstGeom prst="rect">
              <a:avLst/>
            </a:prstGeom>
            <a:noFill/>
            <a:ln w="9525">
              <a:noFill/>
              <a:miter lim="800000"/>
              <a:headEnd/>
              <a:tailEnd/>
            </a:ln>
          </p:spPr>
          <p:txBody>
            <a:bodyPr>
              <a:spAutoFit/>
            </a:bodyPr>
            <a:lstStyle/>
            <a:p>
              <a:r>
                <a:rPr lang="en-AU" sz="1000" b="1"/>
                <a:t>WOMEN AGED 18 YEARS AND OVER, WANTED A JOB OR MORE HOURS AND WERE AVAILABLE TO START WORK/ MORE HOURS WITHIN FOUR WEEKS</a:t>
              </a:r>
            </a:p>
            <a:p>
              <a:r>
                <a:rPr lang="en-AU" sz="1000" b="1"/>
                <a:t>Selected main reason not looking for work/ more hours</a:t>
              </a:r>
            </a:p>
          </p:txBody>
        </p:sp>
        <p:sp>
          <p:nvSpPr>
            <p:cNvPr id="3" name="Oval 2"/>
            <p:cNvSpPr/>
            <p:nvPr/>
          </p:nvSpPr>
          <p:spPr>
            <a:xfrm>
              <a:off x="6605637" y="3927967"/>
              <a:ext cx="360335" cy="155576"/>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9" name="Oval 8"/>
            <p:cNvSpPr/>
            <p:nvPr/>
          </p:nvSpPr>
          <p:spPr>
            <a:xfrm>
              <a:off x="6605637" y="3489813"/>
              <a:ext cx="360335" cy="155576"/>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1" name="Oval 10"/>
            <p:cNvSpPr/>
            <p:nvPr/>
          </p:nvSpPr>
          <p:spPr>
            <a:xfrm>
              <a:off x="6605637" y="4066082"/>
              <a:ext cx="360335" cy="155576"/>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cxnSp>
          <p:nvCxnSpPr>
            <p:cNvPr id="6" name="Straight Connector 5"/>
            <p:cNvCxnSpPr/>
            <p:nvPr/>
          </p:nvCxnSpPr>
          <p:spPr>
            <a:xfrm>
              <a:off x="2218115" y="2276953"/>
              <a:ext cx="6114593" cy="0"/>
            </a:xfrm>
            <a:prstGeom prst="line">
              <a:avLst/>
            </a:prstGeom>
            <a:ln w="15875">
              <a:solidFill>
                <a:schemeClr val="bg2">
                  <a:lumMod val="60000"/>
                  <a:lumOff val="40000"/>
                  <a:alpha val="43000"/>
                </a:schemeClr>
              </a:solidFill>
            </a:ln>
          </p:spPr>
          <p:style>
            <a:lnRef idx="1">
              <a:schemeClr val="accent1"/>
            </a:lnRef>
            <a:fillRef idx="0">
              <a:schemeClr val="accent1"/>
            </a:fillRef>
            <a:effectRef idx="0">
              <a:schemeClr val="accent1"/>
            </a:effectRef>
            <a:fontRef idx="minor">
              <a:schemeClr val="tx1"/>
            </a:fontRef>
          </p:style>
        </p:cxnSp>
        <p:sp>
          <p:nvSpPr>
            <p:cNvPr id="69643" name="TextBox 13"/>
            <p:cNvSpPr txBox="1">
              <a:spLocks noChangeArrowheads="1"/>
            </p:cNvSpPr>
            <p:nvPr/>
          </p:nvSpPr>
          <p:spPr bwMode="auto">
            <a:xfrm>
              <a:off x="2267744" y="6824409"/>
              <a:ext cx="6137602" cy="276999"/>
            </a:xfrm>
            <a:prstGeom prst="rect">
              <a:avLst/>
            </a:prstGeom>
            <a:noFill/>
            <a:ln w="9525">
              <a:noFill/>
              <a:miter lim="800000"/>
              <a:headEnd/>
              <a:tailEnd/>
            </a:ln>
          </p:spPr>
          <p:txBody>
            <a:bodyPr>
              <a:spAutoFit/>
            </a:bodyPr>
            <a:lstStyle/>
            <a:p>
              <a:r>
                <a:rPr lang="en-AU" sz="600">
                  <a:latin typeface="Default sans serif"/>
                </a:rPr>
                <a:t>Source: ABS Barriers and Incentives to Labour Force Participation, Australia, July 2010 to June 2011, (cat. no. 6239.0)</a:t>
              </a:r>
            </a:p>
            <a:p>
              <a:endParaRPr lang="en-AU" sz="600">
                <a:latin typeface="Default sans serif"/>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Box 1"/>
          <p:cNvSpPr txBox="1">
            <a:spLocks noChangeArrowheads="1"/>
          </p:cNvSpPr>
          <p:nvPr/>
        </p:nvSpPr>
        <p:spPr bwMode="auto">
          <a:xfrm>
            <a:off x="1403350" y="2854325"/>
            <a:ext cx="7632700" cy="646113"/>
          </a:xfrm>
          <a:prstGeom prst="rect">
            <a:avLst/>
          </a:prstGeom>
          <a:noFill/>
          <a:ln w="9525">
            <a:noFill/>
            <a:miter lim="800000"/>
            <a:headEnd/>
            <a:tailEnd/>
          </a:ln>
        </p:spPr>
        <p:txBody>
          <a:bodyPr>
            <a:spAutoFit/>
          </a:bodyPr>
          <a:lstStyle/>
          <a:p>
            <a:r>
              <a:rPr lang="en-AU" sz="600">
                <a:latin typeface="Default sans serif"/>
              </a:rPr>
              <a:t>(a) Data based on person's primary activity.</a:t>
            </a:r>
          </a:p>
          <a:p>
            <a:r>
              <a:rPr lang="en-AU" sz="600">
                <a:latin typeface="Default sans serif"/>
              </a:rPr>
              <a:t>(b) Definition of unpaid work: Household or community work activity undertaken without pay (excluding work in a family business) that could be replaced by market goods or paid services. It includes: volunteering or other community work undertaken without pay, domestic work, child care, informal care of older people or people with a disability, shopping, and communication and travel associated with these activities. </a:t>
            </a:r>
          </a:p>
          <a:p>
            <a:r>
              <a:rPr lang="en-AU" sz="600">
                <a:latin typeface="Default sans serif"/>
              </a:rPr>
              <a:t>(c) Aggregated time for primary activity averaged across all persons.</a:t>
            </a:r>
          </a:p>
          <a:p>
            <a:endParaRPr lang="en-AU" sz="600">
              <a:latin typeface="Default sans serif"/>
            </a:endParaRPr>
          </a:p>
          <a:p>
            <a:r>
              <a:rPr lang="en-AU" sz="600">
                <a:latin typeface="Default sans serif"/>
              </a:rPr>
              <a:t>Source: How Australians Use Their Time, 2006 (cat. no. 4153.0)</a:t>
            </a:r>
          </a:p>
        </p:txBody>
      </p:sp>
      <p:pic>
        <p:nvPicPr>
          <p:cNvPr id="71682" name="Picture 3"/>
          <p:cNvPicPr>
            <a:picLocks noChangeAspect="1" noChangeArrowheads="1"/>
          </p:cNvPicPr>
          <p:nvPr/>
        </p:nvPicPr>
        <p:blipFill>
          <a:blip r:embed="rId3"/>
          <a:srcRect b="5479"/>
          <a:stretch>
            <a:fillRect/>
          </a:stretch>
        </p:blipFill>
        <p:spPr bwMode="auto">
          <a:xfrm>
            <a:off x="1406525" y="1558925"/>
            <a:ext cx="7735888" cy="1314450"/>
          </a:xfrm>
          <a:prstGeom prst="rect">
            <a:avLst/>
          </a:prstGeom>
          <a:noFill/>
          <a:ln w="9525">
            <a:noFill/>
            <a:miter lim="800000"/>
            <a:headEnd/>
            <a:tailEnd/>
          </a:ln>
        </p:spPr>
      </p:pic>
      <p:pic>
        <p:nvPicPr>
          <p:cNvPr id="71683" name="Picture 4"/>
          <p:cNvPicPr>
            <a:picLocks noChangeAspect="1" noChangeArrowheads="1"/>
          </p:cNvPicPr>
          <p:nvPr/>
        </p:nvPicPr>
        <p:blipFill>
          <a:blip r:embed="rId4"/>
          <a:srcRect/>
          <a:stretch>
            <a:fillRect/>
          </a:stretch>
        </p:blipFill>
        <p:spPr bwMode="auto">
          <a:xfrm>
            <a:off x="1370013" y="4354513"/>
            <a:ext cx="7620000" cy="1552575"/>
          </a:xfrm>
          <a:prstGeom prst="rect">
            <a:avLst/>
          </a:prstGeom>
          <a:noFill/>
          <a:ln w="9525">
            <a:noFill/>
            <a:miter lim="800000"/>
            <a:headEnd/>
            <a:tailEnd/>
          </a:ln>
        </p:spPr>
      </p:pic>
      <p:sp>
        <p:nvSpPr>
          <p:cNvPr id="71684" name="TextBox 4"/>
          <p:cNvSpPr txBox="1">
            <a:spLocks noChangeArrowheads="1"/>
          </p:cNvSpPr>
          <p:nvPr/>
        </p:nvSpPr>
        <p:spPr bwMode="auto">
          <a:xfrm>
            <a:off x="1406525" y="5811838"/>
            <a:ext cx="7583488" cy="554037"/>
          </a:xfrm>
          <a:prstGeom prst="rect">
            <a:avLst/>
          </a:prstGeom>
          <a:noFill/>
          <a:ln w="9525">
            <a:noFill/>
            <a:miter lim="800000"/>
            <a:headEnd/>
            <a:tailEnd/>
          </a:ln>
        </p:spPr>
        <p:txBody>
          <a:bodyPr>
            <a:spAutoFit/>
          </a:bodyPr>
          <a:lstStyle/>
          <a:p>
            <a:r>
              <a:rPr lang="en-AU" sz="600">
                <a:latin typeface="Default sans serif"/>
              </a:rPr>
              <a:t>(a) Includes childcare as either a primary or secondary activity</a:t>
            </a:r>
          </a:p>
          <a:p>
            <a:r>
              <a:rPr lang="en-AU" sz="600">
                <a:latin typeface="Default sans serif"/>
              </a:rPr>
              <a:t>(b) Children aged 0–14 years.</a:t>
            </a:r>
          </a:p>
          <a:p>
            <a:r>
              <a:rPr lang="en-AU" sz="600">
                <a:latin typeface="Default sans serif"/>
              </a:rPr>
              <a:t>(c) Aggregated time averaged across all parents in the population group (whether they engaged in caring for children or not). </a:t>
            </a:r>
          </a:p>
          <a:p>
            <a:endParaRPr lang="en-AU" sz="600">
              <a:latin typeface="Default sans serif"/>
            </a:endParaRPr>
          </a:p>
          <a:p>
            <a:r>
              <a:rPr lang="en-AU" sz="600">
                <a:latin typeface="Default sans serif"/>
              </a:rPr>
              <a:t>Source: ABS data available on request, Time Use Survey. </a:t>
            </a:r>
          </a:p>
        </p:txBody>
      </p:sp>
      <p:sp>
        <p:nvSpPr>
          <p:cNvPr id="8" name="Text Box 2"/>
          <p:cNvSpPr txBox="1">
            <a:spLocks noChangeArrowheads="1"/>
          </p:cNvSpPr>
          <p:nvPr/>
        </p:nvSpPr>
        <p:spPr bwMode="auto">
          <a:xfrm>
            <a:off x="2393950" y="344488"/>
            <a:ext cx="5761038" cy="646112"/>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AU" sz="3600" b="1" dirty="0">
                <a:solidFill>
                  <a:srgbClr val="00B050"/>
                </a:solidFill>
                <a:effectLst>
                  <a:outerShdw blurRad="38100" dist="38100" dir="2700000" algn="tl">
                    <a:srgbClr val="C0C0C0"/>
                  </a:outerShdw>
                </a:effectLst>
                <a:latin typeface="Verdana" pitchFamily="34" charset="0"/>
              </a:rPr>
              <a:t>Work/Family Balance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404813"/>
            <a:ext cx="6121400" cy="1143000"/>
          </a:xfrm>
        </p:spPr>
        <p:txBody>
          <a:bodyPr/>
          <a:lstStyle/>
          <a:p>
            <a:pPr algn="ctr">
              <a:defRPr/>
            </a:pPr>
            <a:r>
              <a:rPr lang="en-AU" sz="3600" b="1" dirty="0" smtClean="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Public policy response</a:t>
            </a:r>
            <a:endParaRPr lang="en-AU" sz="3600" b="1" dirty="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73730" name="Content Placeholder 2"/>
          <p:cNvSpPr>
            <a:spLocks noGrp="1"/>
          </p:cNvSpPr>
          <p:nvPr>
            <p:ph idx="1"/>
          </p:nvPr>
        </p:nvSpPr>
        <p:spPr>
          <a:xfrm>
            <a:off x="1692275" y="1989138"/>
            <a:ext cx="7343775" cy="4525962"/>
          </a:xfrm>
        </p:spPr>
        <p:txBody>
          <a:bodyPr/>
          <a:lstStyle/>
          <a:p>
            <a:pPr>
              <a:buFont typeface="Wingdings" pitchFamily="2" charset="2"/>
              <a:buChar char="Ø"/>
            </a:pPr>
            <a:r>
              <a:rPr lang="en-AU" sz="2400" b="1" smtClean="0">
                <a:latin typeface="Verdana" pitchFamily="34" charset="0"/>
              </a:rPr>
              <a:t>The Australian Government has implemented a range of programs to increase women’s workforce participation and address barriers</a:t>
            </a:r>
          </a:p>
          <a:p>
            <a:pPr>
              <a:buFont typeface="Wingdings" pitchFamily="2" charset="2"/>
              <a:buChar char="Ø"/>
            </a:pPr>
            <a:endParaRPr lang="en-AU" sz="2400" b="1" smtClean="0">
              <a:latin typeface="Verdana" pitchFamily="34" charset="0"/>
            </a:endParaRPr>
          </a:p>
          <a:p>
            <a:pPr>
              <a:buFont typeface="Wingdings" pitchFamily="2" charset="2"/>
              <a:buChar char="Ø"/>
            </a:pPr>
            <a:r>
              <a:rPr lang="en-AU" sz="2400" b="1" smtClean="0">
                <a:latin typeface="Verdana" pitchFamily="34" charset="0"/>
              </a:rPr>
              <a:t>As part of this assistance the Government also funds programs to assist fathers to take on more caring responsibilities</a:t>
            </a:r>
          </a:p>
          <a:p>
            <a:pPr>
              <a:buFont typeface="Wingdings" pitchFamily="2" charset="2"/>
              <a:buChar char="Ø"/>
            </a:pPr>
            <a:endParaRPr lang="en-AU" sz="2400" b="1" smtClean="0">
              <a:latin typeface="Verdan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6994525" cy="1143000"/>
          </a:xfrm>
        </p:spPr>
        <p:txBody>
          <a:bodyPr/>
          <a:lstStyle/>
          <a:p>
            <a:pPr algn="ctr">
              <a:defRPr/>
            </a:pPr>
            <a:r>
              <a:rPr lang="en-AU" sz="3600" b="1" dirty="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Public policy response</a:t>
            </a:r>
          </a:p>
        </p:txBody>
      </p:sp>
      <p:sp>
        <p:nvSpPr>
          <p:cNvPr id="75778" name="Content Placeholder 2"/>
          <p:cNvSpPr>
            <a:spLocks noGrp="1"/>
          </p:cNvSpPr>
          <p:nvPr>
            <p:ph idx="1"/>
          </p:nvPr>
        </p:nvSpPr>
        <p:spPr>
          <a:xfrm>
            <a:off x="1692275" y="1773238"/>
            <a:ext cx="7343775" cy="4525962"/>
          </a:xfrm>
        </p:spPr>
        <p:txBody>
          <a:bodyPr/>
          <a:lstStyle/>
          <a:p>
            <a:pPr>
              <a:buFont typeface="Wingdings" pitchFamily="2" charset="2"/>
              <a:buChar char="Ø"/>
            </a:pPr>
            <a:r>
              <a:rPr lang="en-AU" sz="2400" b="1" smtClean="0">
                <a:latin typeface="Verdana" pitchFamily="34" charset="0"/>
              </a:rPr>
              <a:t>Workplace Gender Equality Act 2012</a:t>
            </a:r>
          </a:p>
          <a:p>
            <a:pPr>
              <a:buFont typeface="Wingdings" pitchFamily="2" charset="2"/>
              <a:buChar char="Ø"/>
            </a:pPr>
            <a:endParaRPr lang="en-AU" sz="2400" b="1" smtClean="0">
              <a:latin typeface="Verdana" pitchFamily="34" charset="0"/>
            </a:endParaRPr>
          </a:p>
          <a:p>
            <a:pPr>
              <a:buFont typeface="Wingdings" pitchFamily="2" charset="2"/>
              <a:buChar char="Ø"/>
            </a:pPr>
            <a:r>
              <a:rPr lang="en-AU" sz="2400" b="1" smtClean="0">
                <a:latin typeface="Verdana" pitchFamily="34" charset="0"/>
              </a:rPr>
              <a:t>Paid Parental Leave</a:t>
            </a:r>
          </a:p>
          <a:p>
            <a:pPr>
              <a:buFont typeface="Wingdings" pitchFamily="2" charset="2"/>
              <a:buChar char="Ø"/>
            </a:pPr>
            <a:endParaRPr lang="en-AU" sz="2400" b="1" smtClean="0">
              <a:latin typeface="Verdana" pitchFamily="34" charset="0"/>
            </a:endParaRPr>
          </a:p>
          <a:p>
            <a:pPr>
              <a:buFont typeface="Wingdings" pitchFamily="2" charset="2"/>
              <a:buChar char="Ø"/>
            </a:pPr>
            <a:r>
              <a:rPr lang="en-AU" sz="2400" b="1" smtClean="0">
                <a:latin typeface="Verdana" pitchFamily="34" charset="0"/>
              </a:rPr>
              <a:t>Increase in Superannuation</a:t>
            </a:r>
          </a:p>
          <a:p>
            <a:pPr>
              <a:buFont typeface="Wingdings" pitchFamily="2" charset="2"/>
              <a:buChar char="Ø"/>
            </a:pPr>
            <a:endParaRPr lang="en-AU" sz="2400" b="1" smtClean="0">
              <a:latin typeface="Verdana" pitchFamily="34" charset="0"/>
            </a:endParaRPr>
          </a:p>
          <a:p>
            <a:pPr>
              <a:buFont typeface="Wingdings" pitchFamily="2" charset="2"/>
              <a:buChar char="Ø"/>
            </a:pPr>
            <a:r>
              <a:rPr lang="en-AU" sz="2400" b="1" smtClean="0">
                <a:latin typeface="Verdana" pitchFamily="34" charset="0"/>
              </a:rPr>
              <a:t>Support for more women in leadership positions in both the government and private sectors</a:t>
            </a:r>
          </a:p>
          <a:p>
            <a:pPr>
              <a:buFont typeface="Wingdings" pitchFamily="2" charset="2"/>
              <a:buChar char="Ø"/>
            </a:pPr>
            <a:endParaRPr lang="en-AU" sz="2400" b="1" smtClean="0">
              <a:latin typeface="Verdana" pitchFamily="34" charset="0"/>
            </a:endParaRPr>
          </a:p>
          <a:p>
            <a:pPr>
              <a:buFont typeface="Wingdings" pitchFamily="2" charset="2"/>
              <a:buChar char="Ø"/>
            </a:pPr>
            <a:endParaRPr lang="en-AU" sz="2400" b="1" smtClean="0">
              <a:latin typeface="Verdan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44450"/>
            <a:ext cx="6994525" cy="1143000"/>
          </a:xfrm>
        </p:spPr>
        <p:txBody>
          <a:bodyPr/>
          <a:lstStyle/>
          <a:p>
            <a:pPr algn="ctr">
              <a:defRPr/>
            </a:pPr>
            <a:r>
              <a:rPr lang="en-AU" sz="3600" b="1" dirty="0" smtClean="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Fair Work Act</a:t>
            </a:r>
            <a:endParaRPr lang="en-AU" sz="3600" b="1" dirty="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547813" y="1052513"/>
            <a:ext cx="7343775" cy="4525962"/>
          </a:xfrm>
        </p:spPr>
        <p:txBody>
          <a:bodyPr/>
          <a:lstStyle/>
          <a:p>
            <a:pPr marL="0" indent="0">
              <a:buFontTx/>
              <a:buNone/>
              <a:defRPr/>
            </a:pPr>
            <a:endParaRPr lang="en-AU" sz="2400" b="1"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defRPr/>
            </a:pPr>
            <a:r>
              <a:rPr lang="en-AU" sz="2400" b="1" dirty="0" smtClean="0">
                <a:latin typeface="Verdana" panose="020B0604030504040204" pitchFamily="34" charset="0"/>
                <a:ea typeface="Verdana" panose="020B0604030504040204" pitchFamily="34" charset="0"/>
                <a:cs typeface="Verdana" panose="020B0604030504040204" pitchFamily="34" charset="0"/>
              </a:rPr>
              <a:t>Implemented a strong safety net of 10 National Employment Standards (NES)</a:t>
            </a:r>
          </a:p>
          <a:p>
            <a:pPr>
              <a:buFont typeface="Wingdings" panose="05000000000000000000" pitchFamily="2" charset="2"/>
              <a:buChar char="Ø"/>
              <a:defRPr/>
            </a:pPr>
            <a:endParaRPr lang="en-AU" sz="2400" b="1"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defRPr/>
            </a:pPr>
            <a:r>
              <a:rPr lang="en-AU" sz="2400" b="1" dirty="0" smtClean="0">
                <a:latin typeface="Verdana" panose="020B0604030504040204" pitchFamily="34" charset="0"/>
                <a:ea typeface="Verdana" panose="020B0604030504040204" pitchFamily="34" charset="0"/>
                <a:cs typeface="Verdana" panose="020B0604030504040204" pitchFamily="34" charset="0"/>
              </a:rPr>
              <a:t>The NES provide all employees in federal system with clear comprehensive and enforceable minimum protections</a:t>
            </a:r>
          </a:p>
          <a:p>
            <a:pPr>
              <a:buFont typeface="Wingdings" panose="05000000000000000000" pitchFamily="2" charset="2"/>
              <a:buChar char="Ø"/>
              <a:defRPr/>
            </a:pPr>
            <a:endParaRPr lang="en-AU" sz="2400" b="1"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defRPr/>
            </a:pPr>
            <a:r>
              <a:rPr lang="en-AU" sz="2400" b="1" dirty="0" smtClean="0">
                <a:latin typeface="Verdana" panose="020B0604030504040204" pitchFamily="34" charset="0"/>
                <a:ea typeface="Verdana" panose="020B0604030504040204" pitchFamily="34" charset="0"/>
                <a:cs typeface="Verdana" panose="020B0604030504040204" pitchFamily="34" charset="0"/>
              </a:rPr>
              <a:t>The Fair Work Commission can</a:t>
            </a:r>
            <a:r>
              <a:rPr lang="en-AU" sz="2400" b="1" dirty="0">
                <a:latin typeface="Verdana" panose="020B0604030504040204" pitchFamily="34" charset="0"/>
                <a:ea typeface="Verdana" panose="020B0604030504040204" pitchFamily="34" charset="0"/>
                <a:cs typeface="Verdana" panose="020B0604030504040204" pitchFamily="34" charset="0"/>
              </a:rPr>
              <a:t> order equal pay for work of equal and comparable value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44450"/>
            <a:ext cx="6994525" cy="1143000"/>
          </a:xfrm>
        </p:spPr>
        <p:txBody>
          <a:bodyPr/>
          <a:lstStyle/>
          <a:p>
            <a:pPr algn="ctr">
              <a:defRPr/>
            </a:pPr>
            <a:r>
              <a:rPr lang="en-AU" sz="3600" b="1" dirty="0" smtClean="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Questions?</a:t>
            </a:r>
            <a:endParaRPr lang="en-AU" sz="3600" b="1" dirty="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79874" name="Picture 2" descr="C:\Users\daleca\AppData\Local\Microsoft\Windows\Temporary Internet Files\Content.IE5\R9W2DG7D\MC900437629[1].png"/>
          <p:cNvPicPr>
            <a:picLocks noGrp="1" noChangeAspect="1" noChangeArrowheads="1"/>
          </p:cNvPicPr>
          <p:nvPr>
            <p:ph idx="1"/>
          </p:nvPr>
        </p:nvPicPr>
        <p:blipFill>
          <a:blip r:embed="rId3"/>
          <a:srcRect/>
          <a:stretch>
            <a:fillRect/>
          </a:stretch>
        </p:blipFill>
        <p:spPr>
          <a:xfrm>
            <a:off x="3535363" y="2208213"/>
            <a:ext cx="3657600" cy="365601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44450"/>
            <a:ext cx="6994525" cy="1143000"/>
          </a:xfrm>
        </p:spPr>
        <p:txBody>
          <a:bodyPr/>
          <a:lstStyle/>
          <a:p>
            <a:pPr algn="ctr">
              <a:defRPr/>
            </a:pPr>
            <a:r>
              <a:rPr lang="en-AU" sz="3600" b="1" dirty="0" smtClean="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Questions?</a:t>
            </a:r>
            <a:endParaRPr lang="en-AU" sz="3600" b="1" dirty="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81922" name="Content Placeholder 2"/>
          <p:cNvSpPr>
            <a:spLocks noGrp="1"/>
          </p:cNvSpPr>
          <p:nvPr>
            <p:ph idx="1"/>
          </p:nvPr>
        </p:nvSpPr>
        <p:spPr/>
        <p:txBody>
          <a:bodyPr/>
          <a:lstStyle/>
          <a:p>
            <a:endParaRPr lang="en-GB"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44450"/>
            <a:ext cx="6994525" cy="1143000"/>
          </a:xfrm>
        </p:spPr>
        <p:txBody>
          <a:bodyPr/>
          <a:lstStyle/>
          <a:p>
            <a:pPr algn="ctr">
              <a:defRPr/>
            </a:pPr>
            <a:r>
              <a:rPr lang="en-AU" sz="3600" b="1" dirty="0" smtClean="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Other measures of labour</a:t>
            </a:r>
            <a:endParaRPr lang="en-AU" sz="3600" b="1" dirty="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83970" name="Content Placeholder 2"/>
          <p:cNvSpPr>
            <a:spLocks noGrp="1"/>
          </p:cNvSpPr>
          <p:nvPr>
            <p:ph idx="1"/>
          </p:nvPr>
        </p:nvSpPr>
        <p:spPr/>
        <p:txBody>
          <a:bodyPr/>
          <a:lstStyle/>
          <a:p>
            <a:r>
              <a:rPr lang="en-AU" sz="1600" b="1" smtClean="0"/>
              <a:t>Underemployed workers</a:t>
            </a:r>
            <a:r>
              <a:rPr lang="en-AU" sz="1600" smtClean="0"/>
              <a:t/>
            </a:r>
            <a:br>
              <a:rPr lang="en-AU" sz="1600" smtClean="0"/>
            </a:br>
            <a:r>
              <a:rPr lang="en-AU" sz="1600" smtClean="0"/>
              <a:t/>
            </a:r>
            <a:br>
              <a:rPr lang="en-AU" sz="1600" smtClean="0"/>
            </a:br>
            <a:r>
              <a:rPr lang="en-AU" sz="1600" smtClean="0"/>
              <a:t>Underemployed workers are employed persons who want, and are available for, more hours of work than they currently have. They comprise: persons employed part time who want to work more hours and are available to start work with more hours, either in the reference week or in the four weeks subsequent to the survey </a:t>
            </a:r>
          </a:p>
          <a:p>
            <a:r>
              <a:rPr lang="en-AU" sz="1600" smtClean="0"/>
              <a:t>persons employed full time who worked part-time hours in the reference week for economic reasons (such as being stood down or insufficient work being available). It is assumed that these people wanted to work full time in the reference week and would have been available to do so.</a:t>
            </a:r>
          </a:p>
          <a:p>
            <a:r>
              <a:rPr lang="en-AU" sz="1600" smtClean="0"/>
              <a:t/>
            </a:r>
            <a:br>
              <a:rPr lang="en-AU" sz="1600" smtClean="0"/>
            </a:br>
            <a:r>
              <a:rPr lang="en-AU" sz="1600" b="1" smtClean="0"/>
              <a:t>Underemployment rate</a:t>
            </a:r>
            <a:r>
              <a:rPr lang="en-AU" sz="1600" smtClean="0"/>
              <a:t/>
            </a:r>
            <a:br>
              <a:rPr lang="en-AU" sz="1600" smtClean="0"/>
            </a:br>
            <a:r>
              <a:rPr lang="en-AU" sz="1600" smtClean="0"/>
              <a:t/>
            </a:r>
            <a:br>
              <a:rPr lang="en-AU" sz="1600" smtClean="0"/>
            </a:br>
            <a:r>
              <a:rPr lang="en-AU" sz="1600" smtClean="0"/>
              <a:t>The number of underemployed workers expressed as a percentage of the labour force.</a:t>
            </a:r>
            <a:br>
              <a:rPr lang="en-AU" sz="1600" smtClean="0"/>
            </a:br>
            <a:endParaRPr lang="en-AU" sz="16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75" y="44450"/>
            <a:ext cx="6994525" cy="1143000"/>
          </a:xfrm>
        </p:spPr>
        <p:txBody>
          <a:bodyPr/>
          <a:lstStyle/>
          <a:p>
            <a:pPr algn="ctr">
              <a:defRPr/>
            </a:pPr>
            <a:r>
              <a:rPr lang="en-AU" sz="3600" b="1" dirty="0" smtClean="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Other measures of labour</a:t>
            </a:r>
            <a:endParaRPr lang="en-AU" sz="3600" b="1" dirty="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86018" name="Content Placeholder 2"/>
          <p:cNvSpPr>
            <a:spLocks noGrp="1"/>
          </p:cNvSpPr>
          <p:nvPr>
            <p:ph idx="1"/>
          </p:nvPr>
        </p:nvSpPr>
        <p:spPr>
          <a:xfrm>
            <a:off x="1692275" y="1196975"/>
            <a:ext cx="6994525" cy="5400675"/>
          </a:xfrm>
        </p:spPr>
        <p:txBody>
          <a:bodyPr/>
          <a:lstStyle/>
          <a:p>
            <a:r>
              <a:rPr lang="en-AU" sz="1600" b="1" smtClean="0"/>
              <a:t>Underutilisation rate</a:t>
            </a:r>
            <a:r>
              <a:rPr lang="en-AU" sz="1600" smtClean="0"/>
              <a:t/>
            </a:r>
            <a:br>
              <a:rPr lang="en-AU" sz="1600" smtClean="0"/>
            </a:br>
            <a:r>
              <a:rPr lang="en-AU" sz="1600" smtClean="0"/>
              <a:t/>
            </a:r>
            <a:br>
              <a:rPr lang="en-AU" sz="1600" smtClean="0"/>
            </a:br>
            <a:r>
              <a:rPr lang="en-AU" sz="1600" smtClean="0"/>
              <a:t>This is the sum of the number of persons unemployed and the number of persons in underemployment, expressed as a proportion of the labour force. See 'Unemployed' and 'Underemployed workers'.</a:t>
            </a:r>
            <a:br>
              <a:rPr lang="en-AU" sz="1600" smtClean="0"/>
            </a:br>
            <a:r>
              <a:rPr lang="en-AU" sz="1600" smtClean="0"/>
              <a:t/>
            </a:r>
            <a:br>
              <a:rPr lang="en-AU" sz="1600" smtClean="0"/>
            </a:br>
            <a:r>
              <a:rPr lang="en-AU" sz="1600" b="1" smtClean="0"/>
              <a:t>Unemployed</a:t>
            </a:r>
            <a:r>
              <a:rPr lang="en-AU" sz="1600" smtClean="0"/>
              <a:t/>
            </a:r>
            <a:br>
              <a:rPr lang="en-AU" sz="1600" smtClean="0"/>
            </a:br>
            <a:r>
              <a:rPr lang="en-AU" sz="1600" smtClean="0"/>
              <a:t/>
            </a:r>
            <a:br>
              <a:rPr lang="en-AU" sz="1600" smtClean="0"/>
            </a:br>
            <a:r>
              <a:rPr lang="en-AU" sz="1600" smtClean="0"/>
              <a:t>Persons aged 15 years and over who were not employed during the reference week, and:had actively looked for full-time or part-time work at any time in the four weeks up to the end of the reference week and were available for work in the reference week; or</a:t>
            </a:r>
          </a:p>
          <a:p>
            <a:r>
              <a:rPr lang="en-AU" sz="1600" smtClean="0"/>
              <a:t>were waiting to start a new job within four weeks from the end of the reference week and could have started in the reference week if the job had been available then.</a:t>
            </a:r>
          </a:p>
          <a:p>
            <a:r>
              <a:rPr lang="en-AU" sz="1600" smtClean="0"/>
              <a:t/>
            </a:r>
            <a:br>
              <a:rPr lang="en-AU" sz="1600" smtClean="0"/>
            </a:br>
            <a:r>
              <a:rPr lang="en-AU" sz="1600" b="1" smtClean="0"/>
              <a:t>Unemployment rate</a:t>
            </a:r>
            <a:r>
              <a:rPr lang="en-AU" sz="1600" smtClean="0"/>
              <a:t/>
            </a:r>
            <a:br>
              <a:rPr lang="en-AU" sz="1600" smtClean="0"/>
            </a:br>
            <a:r>
              <a:rPr lang="en-AU" sz="1600" smtClean="0"/>
              <a:t/>
            </a:r>
            <a:br>
              <a:rPr lang="en-AU" sz="1600" smtClean="0"/>
            </a:br>
            <a:r>
              <a:rPr lang="en-AU" sz="1600" smtClean="0"/>
              <a:t>The number of unemployed persons expressed as a percentage of the labour force.</a:t>
            </a:r>
            <a:br>
              <a:rPr lang="en-AU" sz="1600" smtClean="0"/>
            </a:br>
            <a:endParaRPr lang="en-AU" sz="16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a:xfrm>
            <a:off x="1692275" y="1773238"/>
            <a:ext cx="6994525" cy="4525962"/>
          </a:xfrm>
        </p:spPr>
        <p:txBody>
          <a:bodyPr/>
          <a:lstStyle/>
          <a:p>
            <a:pPr>
              <a:buFont typeface="Wingdings" pitchFamily="2" charset="2"/>
              <a:buChar char="Ø"/>
            </a:pPr>
            <a:r>
              <a:rPr lang="en-AU" sz="2400" b="1" smtClean="0">
                <a:latin typeface="Verdana" pitchFamily="34" charset="0"/>
              </a:rPr>
              <a:t>Participation in the labour force has many benefits for the individual and society as a whole</a:t>
            </a:r>
          </a:p>
          <a:p>
            <a:pPr>
              <a:buFont typeface="Wingdings" pitchFamily="2" charset="2"/>
              <a:buChar char="Ø"/>
            </a:pPr>
            <a:endParaRPr lang="en-AU" sz="2400" b="1" smtClean="0">
              <a:latin typeface="Verdana" pitchFamily="34" charset="0"/>
            </a:endParaRPr>
          </a:p>
          <a:p>
            <a:pPr>
              <a:buFont typeface="Wingdings" pitchFamily="2" charset="2"/>
              <a:buChar char="Ø"/>
            </a:pPr>
            <a:r>
              <a:rPr lang="en-AU" sz="2400" b="1" smtClean="0">
                <a:latin typeface="Verdana" pitchFamily="34" charset="0"/>
              </a:rPr>
              <a:t>Higher economic growth is in part achieved though higher labour force participation</a:t>
            </a:r>
          </a:p>
          <a:p>
            <a:pPr>
              <a:buFont typeface="Wingdings" pitchFamily="2" charset="2"/>
              <a:buChar char="Ø"/>
            </a:pPr>
            <a:endParaRPr lang="en-AU" sz="2400" b="1" smtClean="0">
              <a:latin typeface="Verdana" pitchFamily="34" charset="0"/>
            </a:endParaRPr>
          </a:p>
          <a:p>
            <a:pPr>
              <a:buFont typeface="Wingdings" pitchFamily="2" charset="2"/>
              <a:buChar char="Ø"/>
            </a:pPr>
            <a:r>
              <a:rPr lang="en-AU" sz="2400" b="1" smtClean="0">
                <a:latin typeface="Verdana" pitchFamily="34" charset="0"/>
              </a:rPr>
              <a:t>Improving women’s participation is critical to securing financial well being</a:t>
            </a:r>
          </a:p>
        </p:txBody>
      </p:sp>
      <p:sp>
        <p:nvSpPr>
          <p:cNvPr id="5" name="Text Box 2"/>
          <p:cNvSpPr txBox="1">
            <a:spLocks noChangeArrowheads="1"/>
          </p:cNvSpPr>
          <p:nvPr/>
        </p:nvSpPr>
        <p:spPr bwMode="auto">
          <a:xfrm>
            <a:off x="1366838" y="361950"/>
            <a:ext cx="7959725" cy="646113"/>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AU" sz="3600" b="1" dirty="0">
                <a:solidFill>
                  <a:srgbClr val="00B050"/>
                </a:solidFill>
                <a:effectLst>
                  <a:outerShdw blurRad="38100" dist="38100" dir="2700000" algn="tl">
                    <a:srgbClr val="C0C0C0"/>
                  </a:outerShdw>
                </a:effectLst>
                <a:latin typeface="Verdana" pitchFamily="34" charset="0"/>
              </a:rPr>
              <a:t>Background</a:t>
            </a:r>
            <a:endParaRPr lang="en-AU" sz="3600" b="1" dirty="0">
              <a:solidFill>
                <a:srgbClr val="00B050"/>
              </a:solidFill>
              <a:effectLst>
                <a:outerShdw blurRad="38100" dist="38100" dir="2700000" algn="tl">
                  <a:srgbClr val="C0C0C0"/>
                </a:outerShdw>
              </a:effectLst>
              <a:latin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body" idx="1"/>
          </p:nvPr>
        </p:nvSpPr>
        <p:spPr>
          <a:xfrm>
            <a:off x="2339975" y="1268413"/>
            <a:ext cx="5597525" cy="1368425"/>
          </a:xfrm>
        </p:spPr>
        <p:txBody>
          <a:bodyPr/>
          <a:lstStyle/>
          <a:p>
            <a:pPr marL="0" indent="0" algn="ctr" eaLnBrk="1" hangingPunct="1">
              <a:buFontTx/>
              <a:buNone/>
            </a:pPr>
            <a:r>
              <a:rPr lang="en-AU" sz="2000" b="1" i="1" smtClean="0">
                <a:latin typeface="Default sans serif"/>
              </a:rPr>
              <a:t>“…integrating women into our economies can yield a broad range of economic gains from increased profits, productivity gains, better corporate leadership, and more efficient utilization of all of our resources and talents.”</a:t>
            </a:r>
          </a:p>
        </p:txBody>
      </p:sp>
      <p:sp>
        <p:nvSpPr>
          <p:cNvPr id="4" name="Text Box 2"/>
          <p:cNvSpPr txBox="1">
            <a:spLocks noChangeArrowheads="1"/>
          </p:cNvSpPr>
          <p:nvPr/>
        </p:nvSpPr>
        <p:spPr bwMode="auto">
          <a:xfrm>
            <a:off x="1531938" y="333375"/>
            <a:ext cx="7235825" cy="646113"/>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AU" sz="3600" b="1" dirty="0">
                <a:solidFill>
                  <a:srgbClr val="00B050"/>
                </a:solidFill>
                <a:effectLst>
                  <a:outerShdw blurRad="38100" dist="38100" dir="2700000" algn="tl">
                    <a:srgbClr val="C0C0C0"/>
                  </a:outerShdw>
                </a:effectLst>
                <a:latin typeface="Verdana" pitchFamily="34" charset="0"/>
              </a:rPr>
              <a:t>Utilising all our talents</a:t>
            </a:r>
            <a:endParaRPr lang="en-AU" sz="3600" b="1" dirty="0">
              <a:solidFill>
                <a:srgbClr val="00B050"/>
              </a:solidFill>
              <a:effectLst>
                <a:outerShdw blurRad="38100" dist="38100" dir="2700000" algn="tl">
                  <a:srgbClr val="C0C0C0"/>
                </a:outerShdw>
              </a:effectLst>
              <a:latin typeface="Verdana" pitchFamily="34" charset="0"/>
            </a:endParaRPr>
          </a:p>
        </p:txBody>
      </p:sp>
      <p:sp>
        <p:nvSpPr>
          <p:cNvPr id="5" name="Content Placeholder 2"/>
          <p:cNvSpPr txBox="1">
            <a:spLocks/>
          </p:cNvSpPr>
          <p:nvPr/>
        </p:nvSpPr>
        <p:spPr bwMode="auto">
          <a:xfrm>
            <a:off x="5724525" y="4787900"/>
            <a:ext cx="2447925" cy="917575"/>
          </a:xfrm>
          <a:prstGeom prst="rect">
            <a:avLst/>
          </a:prstGeom>
          <a:noFill/>
          <a:ln>
            <a:noFill/>
          </a:ln>
          <a:effectLst/>
          <a:extLst>
            <a:ext uri="{909E8E84-426E-40DD-AFC4-6F175D3DCCD1}"/>
            <a:ext uri="{91240B29-F687-4F45-9708-019B960494DF}"/>
            <a:ext uri="{AF507438-7753-43E0-B8FC-AC1667EBCBE1}"/>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AU" sz="1600" dirty="0" err="1">
                <a:effectLst>
                  <a:outerShdw blurRad="38100" dist="38100" dir="2700000" algn="tl">
                    <a:srgbClr val="C0C0C0"/>
                  </a:outerShdw>
                </a:effectLst>
                <a:latin typeface="Verdana" pitchFamily="34" charset="0"/>
              </a:rPr>
              <a:t>Melanne</a:t>
            </a:r>
            <a:r>
              <a:rPr lang="en-AU" sz="1600" dirty="0">
                <a:effectLst>
                  <a:outerShdw blurRad="38100" dist="38100" dir="2700000" algn="tl">
                    <a:srgbClr val="C0C0C0"/>
                  </a:outerShdw>
                </a:effectLst>
                <a:latin typeface="Verdana" pitchFamily="34" charset="0"/>
              </a:rPr>
              <a:t> </a:t>
            </a:r>
            <a:r>
              <a:rPr lang="en-AU" sz="1600" dirty="0" err="1">
                <a:effectLst>
                  <a:outerShdw blurRad="38100" dist="38100" dir="2700000" algn="tl">
                    <a:srgbClr val="C0C0C0"/>
                  </a:outerShdw>
                </a:effectLst>
                <a:latin typeface="Verdana" pitchFamily="34" charset="0"/>
              </a:rPr>
              <a:t>Verveer</a:t>
            </a:r>
            <a:endParaRPr lang="en-AU" sz="1600" dirty="0">
              <a:effectLst>
                <a:outerShdw blurRad="38100" dist="38100" dir="2700000" algn="tl">
                  <a:srgbClr val="C0C0C0"/>
                </a:outerShdw>
              </a:effectLst>
              <a:latin typeface="Verdana" pitchFamily="34" charset="0"/>
            </a:endParaRPr>
          </a:p>
          <a:p>
            <a:pPr marL="0" indent="0">
              <a:buFontTx/>
              <a:buNone/>
              <a:defRPr/>
            </a:pPr>
            <a:r>
              <a:rPr lang="en-AU" sz="1600" i="1" kern="0" dirty="0" smtClean="0">
                <a:latin typeface="Default sans serif"/>
                <a:ea typeface="Verdana" panose="020B0604030504040204" pitchFamily="34" charset="0"/>
                <a:cs typeface="Verdana" panose="020B0604030504040204" pitchFamily="34" charset="0"/>
              </a:rPr>
              <a:t>Ambassador-at-Large for Global Women’s Issues</a:t>
            </a:r>
            <a:endParaRPr lang="en-AU" sz="1600" i="1" kern="0" dirty="0">
              <a:latin typeface="Default sans serif"/>
              <a:ea typeface="Verdana" panose="020B0604030504040204" pitchFamily="34" charset="0"/>
              <a:cs typeface="Verdana" panose="020B0604030504040204" pitchFamily="34" charset="0"/>
            </a:endParaRPr>
          </a:p>
        </p:txBody>
      </p:sp>
      <p:pic>
        <p:nvPicPr>
          <p:cNvPr id="36868" name="Picture 3"/>
          <p:cNvPicPr>
            <a:picLocks noChangeAspect="1" noChangeArrowheads="1"/>
          </p:cNvPicPr>
          <p:nvPr/>
        </p:nvPicPr>
        <p:blipFill>
          <a:blip r:embed="rId3"/>
          <a:srcRect/>
          <a:stretch>
            <a:fillRect/>
          </a:stretch>
        </p:blipFill>
        <p:spPr bwMode="auto">
          <a:xfrm>
            <a:off x="1835150" y="3667125"/>
            <a:ext cx="3314700"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728788" y="333375"/>
            <a:ext cx="7235825" cy="584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ts val="0"/>
              </a:spcBef>
              <a:defRPr/>
            </a:pPr>
            <a:r>
              <a:rPr lang="en-AU" sz="3200" b="1" dirty="0">
                <a:solidFill>
                  <a:srgbClr val="00B050"/>
                </a:solidFill>
                <a:effectLst>
                  <a:outerShdw blurRad="38100" dist="38100" dir="2700000" algn="tl">
                    <a:srgbClr val="C0C0C0"/>
                  </a:outerShdw>
                </a:effectLst>
                <a:latin typeface="Verdana" pitchFamily="34" charset="0"/>
              </a:rPr>
              <a:t>Women’s economic security</a:t>
            </a:r>
          </a:p>
        </p:txBody>
      </p:sp>
      <p:sp>
        <p:nvSpPr>
          <p:cNvPr id="7" name="Rectangle 3"/>
          <p:cNvSpPr txBox="1">
            <a:spLocks noChangeArrowheads="1"/>
          </p:cNvSpPr>
          <p:nvPr/>
        </p:nvSpPr>
        <p:spPr bwMode="auto">
          <a:xfrm>
            <a:off x="1692275" y="1989138"/>
            <a:ext cx="7450138" cy="5761037"/>
          </a:xfrm>
          <a:prstGeom prst="rect">
            <a:avLst/>
          </a:prstGeom>
          <a:noFill/>
          <a:ln>
            <a:noFill/>
          </a:ln>
          <a:effectLst/>
          <a:extLst>
            <a:ext uri="{909E8E84-426E-40DD-AFC4-6F175D3DCCD1}"/>
            <a:ext uri="{91240B29-F687-4F45-9708-019B960494DF}"/>
            <a:ext uri="{AF507438-7753-43E0-B8FC-AC1667EBCBE1}"/>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Wingdings" panose="05000000000000000000" pitchFamily="2" charset="2"/>
              <a:buChar char="Ø"/>
              <a:defRPr/>
            </a:pPr>
            <a:r>
              <a:rPr lang="en-AU" sz="2400" b="1" kern="0" dirty="0" smtClean="0">
                <a:latin typeface="Verdana" panose="020B0604030504040204" pitchFamily="34" charset="0"/>
                <a:ea typeface="Verdana" panose="020B0604030504040204" pitchFamily="34" charset="0"/>
                <a:cs typeface="Verdana" panose="020B0604030504040204" pitchFamily="34" charset="0"/>
              </a:rPr>
              <a:t>International comparison</a:t>
            </a:r>
          </a:p>
          <a:p>
            <a:pPr eaLnBrk="1" hangingPunct="1">
              <a:buFont typeface="Wingdings" panose="05000000000000000000" pitchFamily="2" charset="2"/>
              <a:buChar char="Ø"/>
              <a:defRPr/>
            </a:pPr>
            <a:endParaRPr lang="en-AU" sz="1600" b="1" kern="0" dirty="0" smtClean="0">
              <a:latin typeface="Verdana" panose="020B0604030504040204" pitchFamily="34" charset="0"/>
              <a:ea typeface="Verdana" panose="020B0604030504040204" pitchFamily="34" charset="0"/>
              <a:cs typeface="Verdana" panose="020B0604030504040204" pitchFamily="34" charset="0"/>
            </a:endParaRPr>
          </a:p>
          <a:p>
            <a:pPr eaLnBrk="1" hangingPunct="1">
              <a:buFont typeface="Wingdings" panose="05000000000000000000" pitchFamily="2" charset="2"/>
              <a:buChar char="Ø"/>
              <a:defRPr/>
            </a:pPr>
            <a:r>
              <a:rPr lang="en-AU" sz="2400" b="1" kern="0" dirty="0" smtClean="0">
                <a:latin typeface="Verdana" panose="020B0604030504040204" pitchFamily="34" charset="0"/>
                <a:ea typeface="Verdana" panose="020B0604030504040204" pitchFamily="34" charset="0"/>
                <a:cs typeface="Verdana" panose="020B0604030504040204" pitchFamily="34" charset="0"/>
              </a:rPr>
              <a:t>Labour force participation in Australia</a:t>
            </a:r>
          </a:p>
          <a:p>
            <a:pPr eaLnBrk="1" hangingPunct="1">
              <a:buFont typeface="Wingdings" panose="05000000000000000000" pitchFamily="2" charset="2"/>
              <a:buChar char="Ø"/>
              <a:defRPr/>
            </a:pPr>
            <a:endParaRPr lang="en-AU" sz="1600" b="1" kern="0" dirty="0">
              <a:latin typeface="Verdana" panose="020B0604030504040204" pitchFamily="34" charset="0"/>
              <a:ea typeface="Verdana" panose="020B0604030504040204" pitchFamily="34" charset="0"/>
              <a:cs typeface="Verdana" panose="020B0604030504040204" pitchFamily="34" charset="0"/>
            </a:endParaRPr>
          </a:p>
          <a:p>
            <a:pPr eaLnBrk="1" hangingPunct="1">
              <a:buFont typeface="Wingdings" panose="05000000000000000000" pitchFamily="2" charset="2"/>
              <a:buChar char="Ø"/>
              <a:defRPr/>
            </a:pPr>
            <a:r>
              <a:rPr lang="en-AU" sz="2400" b="1" kern="0" dirty="0" smtClean="0">
                <a:latin typeface="Verdana" panose="020B0604030504040204" pitchFamily="34" charset="0"/>
                <a:ea typeface="Verdana" panose="020B0604030504040204" pitchFamily="34" charset="0"/>
                <a:cs typeface="Verdana" panose="020B0604030504040204" pitchFamily="34" charset="0"/>
              </a:rPr>
              <a:t>Employed persons, employed part-time</a:t>
            </a:r>
          </a:p>
          <a:p>
            <a:pPr eaLnBrk="1" hangingPunct="1">
              <a:buFont typeface="Wingdings" panose="05000000000000000000" pitchFamily="2" charset="2"/>
              <a:buChar char="Ø"/>
              <a:defRPr/>
            </a:pPr>
            <a:endParaRPr lang="en-AU" sz="1600" b="1" kern="0" dirty="0">
              <a:latin typeface="Verdana" panose="020B0604030504040204" pitchFamily="34" charset="0"/>
              <a:ea typeface="Verdana" panose="020B0604030504040204" pitchFamily="34" charset="0"/>
              <a:cs typeface="Verdana" panose="020B0604030504040204" pitchFamily="34" charset="0"/>
            </a:endParaRPr>
          </a:p>
          <a:p>
            <a:pPr eaLnBrk="1" hangingPunct="1">
              <a:buFont typeface="Wingdings" panose="05000000000000000000" pitchFamily="2" charset="2"/>
              <a:buChar char="Ø"/>
              <a:defRPr/>
            </a:pPr>
            <a:r>
              <a:rPr lang="en-AU" sz="2400" b="1" kern="0" dirty="0" smtClean="0">
                <a:latin typeface="Verdana" panose="020B0604030504040204" pitchFamily="34" charset="0"/>
                <a:ea typeface="Verdana" panose="020B0604030504040204" pitchFamily="34" charset="0"/>
                <a:cs typeface="Verdana" panose="020B0604030504040204" pitchFamily="34" charset="0"/>
              </a:rPr>
              <a:t>Hours worked (full-time/ part-time)</a:t>
            </a:r>
          </a:p>
          <a:p>
            <a:pPr eaLnBrk="1" hangingPunct="1">
              <a:buFont typeface="Wingdings" panose="05000000000000000000" pitchFamily="2" charset="2"/>
              <a:buChar char="Ø"/>
              <a:defRPr/>
            </a:pPr>
            <a:endParaRPr lang="en-AU" sz="1600" b="1" kern="0" dirty="0">
              <a:latin typeface="Verdana" panose="020B0604030504040204" pitchFamily="34" charset="0"/>
              <a:ea typeface="Verdana" panose="020B0604030504040204" pitchFamily="34" charset="0"/>
              <a:cs typeface="Verdana" panose="020B0604030504040204" pitchFamily="34" charset="0"/>
            </a:endParaRPr>
          </a:p>
          <a:p>
            <a:pPr eaLnBrk="1" hangingPunct="1">
              <a:buFont typeface="Wingdings" panose="05000000000000000000" pitchFamily="2" charset="2"/>
              <a:buChar char="Ø"/>
              <a:defRPr/>
            </a:pPr>
            <a:r>
              <a:rPr lang="en-AU" sz="2400" b="1" kern="0" dirty="0" smtClean="0">
                <a:latin typeface="Verdana" panose="020B0604030504040204" pitchFamily="34" charset="0"/>
                <a:ea typeface="Verdana" panose="020B0604030504040204" pitchFamily="34" charset="0"/>
                <a:cs typeface="Verdana" panose="020B0604030504040204" pitchFamily="34" charset="0"/>
              </a:rPr>
              <a:t>Unemployment, underemployment and underutilisation </a:t>
            </a:r>
          </a:p>
          <a:p>
            <a:pPr eaLnBrk="1" hangingPunct="1">
              <a:buFont typeface="Wingdings" panose="05000000000000000000" pitchFamily="2" charset="2"/>
              <a:buChar char="Ø"/>
              <a:defRPr/>
            </a:pPr>
            <a:endParaRPr lang="en-AU" sz="1600" b="1" kern="0" dirty="0" smtClean="0">
              <a:latin typeface="Verdana" panose="020B0604030504040204" pitchFamily="34" charset="0"/>
              <a:ea typeface="Verdana" panose="020B0604030504040204" pitchFamily="34" charset="0"/>
              <a:cs typeface="Verdana" panose="020B0604030504040204" pitchFamily="34" charset="0"/>
            </a:endParaRPr>
          </a:p>
          <a:p>
            <a:pPr eaLnBrk="1" hangingPunct="1">
              <a:buFont typeface="Wingdings" panose="05000000000000000000" pitchFamily="2" charset="2"/>
              <a:buChar char="Ø"/>
              <a:defRPr/>
            </a:pPr>
            <a:r>
              <a:rPr lang="en-AU" sz="2400" b="1" kern="0" dirty="0" smtClean="0">
                <a:latin typeface="Verdana" panose="020B0604030504040204" pitchFamily="34" charset="0"/>
                <a:ea typeface="Verdana" panose="020B0604030504040204" pitchFamily="34" charset="0"/>
                <a:cs typeface="Verdana" panose="020B0604030504040204" pitchFamily="34" charset="0"/>
              </a:rPr>
              <a:t>Women’s self-employment</a:t>
            </a:r>
          </a:p>
        </p:txBody>
      </p:sp>
      <p:sp>
        <p:nvSpPr>
          <p:cNvPr id="4" name="Content Placeholder 2"/>
          <p:cNvSpPr txBox="1">
            <a:spLocks/>
          </p:cNvSpPr>
          <p:nvPr/>
        </p:nvSpPr>
        <p:spPr bwMode="auto">
          <a:xfrm>
            <a:off x="3132138" y="908050"/>
            <a:ext cx="4284662" cy="360363"/>
          </a:xfrm>
          <a:prstGeom prst="rect">
            <a:avLst/>
          </a:prstGeom>
          <a:noFill/>
          <a:ln>
            <a:noFill/>
          </a:ln>
          <a:effectLst/>
          <a:extLst>
            <a:ext uri="{909E8E84-426E-40DD-AFC4-6F175D3DCCD1}"/>
            <a:ext uri="{91240B29-F687-4F45-9708-019B960494DF}"/>
            <a:ext uri="{AF507438-7753-43E0-B8FC-AC1667EBCBE1}"/>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en-AU" sz="2400" b="1" kern="0" dirty="0" smtClean="0">
                <a:solidFill>
                  <a:srgbClr val="00B050"/>
                </a:solidFill>
                <a:effectLst>
                  <a:outerShdw blurRad="38100" dist="38100" dir="2700000" algn="tl">
                    <a:srgbClr val="000000">
                      <a:alpha val="43137"/>
                    </a:srgbClr>
                  </a:outerShdw>
                </a:effectLst>
                <a:latin typeface="Default sans serif"/>
                <a:ea typeface="Verdana" panose="020B0604030504040204" pitchFamily="34" charset="0"/>
                <a:cs typeface="Verdana" panose="020B0604030504040204" pitchFamily="34" charset="0"/>
              </a:rPr>
              <a:t>Labour force participation</a:t>
            </a:r>
            <a:endParaRPr lang="en-AU" sz="2400" b="1" kern="0" dirty="0">
              <a:solidFill>
                <a:srgbClr val="00B050"/>
              </a:solidFill>
              <a:effectLst>
                <a:outerShdw blurRad="38100" dist="38100" dir="2700000" algn="tl">
                  <a:srgbClr val="000000">
                    <a:alpha val="43137"/>
                  </a:srgbClr>
                </a:outerShdw>
              </a:effectLst>
              <a:latin typeface="Default sans serif"/>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nvGraphicFramePr>
        <p:xfrm>
          <a:off x="1728193" y="1805359"/>
          <a:ext cx="7056784" cy="4071913"/>
        </p:xfrm>
        <a:graphic>
          <a:graphicData uri="http://schemas.openxmlformats.org/drawingml/2006/chart">
            <c:chart xmlns:c="http://schemas.openxmlformats.org/drawingml/2006/chart" xmlns:r="http://schemas.openxmlformats.org/officeDocument/2006/relationships" r:id="rId3"/>
          </a:graphicData>
        </a:graphic>
      </p:graphicFrame>
      <p:sp>
        <p:nvSpPr>
          <p:cNvPr id="40962" name="TextBox 7"/>
          <p:cNvSpPr txBox="1">
            <a:spLocks noChangeArrowheads="1"/>
          </p:cNvSpPr>
          <p:nvPr/>
        </p:nvSpPr>
        <p:spPr bwMode="auto">
          <a:xfrm>
            <a:off x="1835150" y="6661150"/>
            <a:ext cx="3606800" cy="200025"/>
          </a:xfrm>
          <a:prstGeom prst="rect">
            <a:avLst/>
          </a:prstGeom>
          <a:noFill/>
          <a:ln w="9525">
            <a:noFill/>
            <a:miter lim="800000"/>
            <a:headEnd/>
            <a:tailEnd/>
          </a:ln>
        </p:spPr>
        <p:txBody>
          <a:bodyPr wrap="none">
            <a:spAutoFit/>
          </a:bodyPr>
          <a:lstStyle/>
          <a:p>
            <a:r>
              <a:rPr lang="en-AU" sz="700">
                <a:latin typeface="Verdana" pitchFamily="34" charset="0"/>
              </a:rPr>
              <a:t>(a) Employment rate of women as percentage of female population (15-64)</a:t>
            </a:r>
          </a:p>
        </p:txBody>
      </p:sp>
      <p:sp>
        <p:nvSpPr>
          <p:cNvPr id="40963" name="TextBox 8"/>
          <p:cNvSpPr txBox="1">
            <a:spLocks noChangeArrowheads="1"/>
          </p:cNvSpPr>
          <p:nvPr/>
        </p:nvSpPr>
        <p:spPr bwMode="auto">
          <a:xfrm>
            <a:off x="2532063" y="1589088"/>
            <a:ext cx="5819775" cy="461962"/>
          </a:xfrm>
          <a:prstGeom prst="rect">
            <a:avLst/>
          </a:prstGeom>
          <a:noFill/>
          <a:ln w="9525">
            <a:noFill/>
            <a:miter lim="800000"/>
            <a:headEnd/>
            <a:tailEnd/>
          </a:ln>
        </p:spPr>
        <p:txBody>
          <a:bodyPr wrap="none">
            <a:spAutoFit/>
          </a:bodyPr>
          <a:lstStyle/>
          <a:p>
            <a:r>
              <a:rPr lang="en-US" sz="1200" b="1">
                <a:latin typeface="Verdana" pitchFamily="34" charset="0"/>
              </a:rPr>
              <a:t>Employment rate (a) in OECD countries, women 15-64 yrs, 2012 </a:t>
            </a:r>
          </a:p>
          <a:p>
            <a:endParaRPr lang="en-AU" sz="1200" b="1"/>
          </a:p>
        </p:txBody>
      </p:sp>
      <p:sp>
        <p:nvSpPr>
          <p:cNvPr id="11" name="Text Box 2"/>
          <p:cNvSpPr txBox="1">
            <a:spLocks noChangeArrowheads="1"/>
          </p:cNvSpPr>
          <p:nvPr/>
        </p:nvSpPr>
        <p:spPr bwMode="auto">
          <a:xfrm>
            <a:off x="1728788" y="333375"/>
            <a:ext cx="7235825" cy="646113"/>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AU" sz="3600" dirty="0">
                <a:effectLst>
                  <a:outerShdw blurRad="38100" dist="38100" dir="2700000" algn="tl">
                    <a:srgbClr val="C0C0C0"/>
                  </a:outerShdw>
                </a:effectLst>
                <a:latin typeface="Verdana" pitchFamily="34" charset="0"/>
              </a:rPr>
              <a:t>International comparison</a:t>
            </a:r>
            <a:endParaRPr lang="en-AU" sz="3600" dirty="0">
              <a:effectLst>
                <a:outerShdw blurRad="38100" dist="38100" dir="2700000" algn="tl">
                  <a:srgbClr val="C0C0C0"/>
                </a:outerShdw>
              </a:effectLst>
              <a:latin typeface="Verdana" pitchFamily="34" charset="0"/>
            </a:endParaRPr>
          </a:p>
        </p:txBody>
      </p:sp>
      <p:sp>
        <p:nvSpPr>
          <p:cNvPr id="40965" name="TextBox 9"/>
          <p:cNvSpPr txBox="1">
            <a:spLocks noChangeArrowheads="1"/>
          </p:cNvSpPr>
          <p:nvPr/>
        </p:nvSpPr>
        <p:spPr bwMode="auto">
          <a:xfrm>
            <a:off x="1763713" y="1997075"/>
            <a:ext cx="2174875" cy="230188"/>
          </a:xfrm>
          <a:prstGeom prst="rect">
            <a:avLst/>
          </a:prstGeom>
          <a:noFill/>
          <a:ln w="9525">
            <a:noFill/>
            <a:miter lim="800000"/>
            <a:headEnd/>
            <a:tailEnd/>
          </a:ln>
        </p:spPr>
        <p:txBody>
          <a:bodyPr wrap="none">
            <a:spAutoFit/>
          </a:bodyPr>
          <a:lstStyle/>
          <a:p>
            <a:r>
              <a:rPr lang="en-AU" sz="900">
                <a:latin typeface="Verdana" pitchFamily="34" charset="0"/>
              </a:rPr>
              <a:t>Percent (%) of female population</a:t>
            </a:r>
          </a:p>
        </p:txBody>
      </p:sp>
      <p:cxnSp>
        <p:nvCxnSpPr>
          <p:cNvPr id="3" name="Straight Connector 2"/>
          <p:cNvCxnSpPr/>
          <p:nvPr/>
        </p:nvCxnSpPr>
        <p:spPr>
          <a:xfrm>
            <a:off x="2268538" y="3225800"/>
            <a:ext cx="648017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40967" name="TextBox 3"/>
          <p:cNvSpPr txBox="1">
            <a:spLocks noChangeArrowheads="1"/>
          </p:cNvSpPr>
          <p:nvPr/>
        </p:nvSpPr>
        <p:spPr bwMode="auto">
          <a:xfrm>
            <a:off x="5148263" y="2997200"/>
            <a:ext cx="700087" cy="246063"/>
          </a:xfrm>
          <a:prstGeom prst="rect">
            <a:avLst/>
          </a:prstGeom>
          <a:noFill/>
          <a:ln w="9525">
            <a:noFill/>
            <a:miter lim="800000"/>
            <a:headEnd/>
            <a:tailEnd/>
          </a:ln>
        </p:spPr>
        <p:txBody>
          <a:bodyPr wrap="none">
            <a:spAutoFit/>
          </a:bodyPr>
          <a:lstStyle/>
          <a:p>
            <a:r>
              <a:rPr lang="en-AU" sz="1000" b="1">
                <a:solidFill>
                  <a:srgbClr val="FF0000"/>
                </a:solidFill>
              </a:rPr>
              <a:t>Ave 60.1</a:t>
            </a:r>
          </a:p>
        </p:txBody>
      </p:sp>
      <p:sp>
        <p:nvSpPr>
          <p:cNvPr id="6" name="Rounded Rectangle 5"/>
          <p:cNvSpPr/>
          <p:nvPr/>
        </p:nvSpPr>
        <p:spPr>
          <a:xfrm>
            <a:off x="2268538" y="4868863"/>
            <a:ext cx="142875" cy="576262"/>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673225" y="333375"/>
            <a:ext cx="7237413" cy="120015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AU" sz="3600" b="1" dirty="0">
                <a:solidFill>
                  <a:srgbClr val="00B050"/>
                </a:solidFill>
                <a:effectLst>
                  <a:outerShdw blurRad="38100" dist="38100" dir="2700000" algn="tl">
                    <a:srgbClr val="C0C0C0"/>
                  </a:outerShdw>
                </a:effectLst>
                <a:latin typeface="Verdana" pitchFamily="34" charset="0"/>
              </a:rPr>
              <a:t>Labour force participation </a:t>
            </a:r>
            <a:br>
              <a:rPr lang="en-AU" sz="3600" b="1" dirty="0">
                <a:solidFill>
                  <a:srgbClr val="00B050"/>
                </a:solidFill>
                <a:effectLst>
                  <a:outerShdw blurRad="38100" dist="38100" dir="2700000" algn="tl">
                    <a:srgbClr val="C0C0C0"/>
                  </a:outerShdw>
                </a:effectLst>
                <a:latin typeface="Verdana" pitchFamily="34" charset="0"/>
              </a:rPr>
            </a:br>
            <a:r>
              <a:rPr lang="en-AU" sz="3600" b="1" dirty="0">
                <a:solidFill>
                  <a:srgbClr val="00B050"/>
                </a:solidFill>
                <a:effectLst>
                  <a:outerShdw blurRad="38100" dist="38100" dir="2700000" algn="tl">
                    <a:srgbClr val="C0C0C0"/>
                  </a:outerShdw>
                </a:effectLst>
                <a:latin typeface="Verdana" pitchFamily="34" charset="0"/>
              </a:rPr>
              <a:t>in Australia</a:t>
            </a:r>
            <a:endParaRPr lang="en-AU" sz="3600" b="1" dirty="0">
              <a:solidFill>
                <a:srgbClr val="00B050"/>
              </a:solidFill>
              <a:effectLst>
                <a:outerShdw blurRad="38100" dist="38100" dir="2700000" algn="tl">
                  <a:srgbClr val="C0C0C0"/>
                </a:outerShdw>
              </a:effectLst>
              <a:latin typeface="Verdana" pitchFamily="34" charset="0"/>
            </a:endParaRPr>
          </a:p>
        </p:txBody>
      </p:sp>
      <p:sp>
        <p:nvSpPr>
          <p:cNvPr id="43010" name="TextBox 8"/>
          <p:cNvSpPr txBox="1">
            <a:spLocks noChangeArrowheads="1"/>
          </p:cNvSpPr>
          <p:nvPr/>
        </p:nvSpPr>
        <p:spPr bwMode="auto">
          <a:xfrm>
            <a:off x="1341438" y="5373688"/>
            <a:ext cx="4545012" cy="646112"/>
          </a:xfrm>
          <a:prstGeom prst="rect">
            <a:avLst/>
          </a:prstGeom>
          <a:noFill/>
          <a:ln w="9525">
            <a:noFill/>
            <a:miter lim="800000"/>
            <a:headEnd/>
            <a:tailEnd/>
          </a:ln>
        </p:spPr>
        <p:txBody>
          <a:bodyPr wrap="none">
            <a:spAutoFit/>
          </a:bodyPr>
          <a:lstStyle/>
          <a:p>
            <a:r>
              <a:rPr lang="en-AU" sz="600">
                <a:latin typeface="Default sans serif"/>
              </a:rPr>
              <a:t>(a) Data averaged using 12 months in the financial year. </a:t>
            </a:r>
          </a:p>
          <a:p>
            <a:r>
              <a:rPr lang="en-AU" sz="600">
                <a:latin typeface="Default sans serif"/>
              </a:rPr>
              <a:t>(b) Labour force estimates dating back to (and including) 2008-09 have been revised in accordance with a new benchmarking</a:t>
            </a:r>
          </a:p>
          <a:p>
            <a:r>
              <a:rPr lang="en-AU" sz="600">
                <a:latin typeface="Default sans serif"/>
              </a:rPr>
              <a:t>process. Labour force population benchmarks are now updated more frequently when preliminary population estimates become</a:t>
            </a:r>
          </a:p>
          <a:p>
            <a:r>
              <a:rPr lang="en-AU" sz="600">
                <a:latin typeface="Default sans serif"/>
              </a:rPr>
              <a:t>available, and again when these preliminary estimates are subsequently revised. </a:t>
            </a:r>
          </a:p>
          <a:p>
            <a:endParaRPr lang="en-AU" sz="600">
              <a:latin typeface="Default sans serif"/>
            </a:endParaRPr>
          </a:p>
          <a:p>
            <a:r>
              <a:rPr lang="en-AU" sz="600">
                <a:latin typeface="Default sans serif"/>
              </a:rPr>
              <a:t>Source: ABS data available on request, Labour Force Survey.</a:t>
            </a:r>
          </a:p>
        </p:txBody>
      </p:sp>
      <p:pic>
        <p:nvPicPr>
          <p:cNvPr id="43011" name="Picture 2"/>
          <p:cNvPicPr>
            <a:picLocks noChangeAspect="1" noChangeArrowheads="1"/>
          </p:cNvPicPr>
          <p:nvPr/>
        </p:nvPicPr>
        <p:blipFill>
          <a:blip r:embed="rId3"/>
          <a:srcRect/>
          <a:stretch>
            <a:fillRect/>
          </a:stretch>
        </p:blipFill>
        <p:spPr bwMode="auto">
          <a:xfrm>
            <a:off x="1390650" y="1933575"/>
            <a:ext cx="7789863" cy="1350963"/>
          </a:xfrm>
          <a:prstGeom prst="rect">
            <a:avLst/>
          </a:prstGeom>
          <a:noFill/>
          <a:ln w="9525">
            <a:noFill/>
            <a:miter lim="800000"/>
            <a:headEnd/>
            <a:tailEnd/>
          </a:ln>
        </p:spPr>
      </p:pic>
      <p:pic>
        <p:nvPicPr>
          <p:cNvPr id="43012" name="Picture 4"/>
          <p:cNvPicPr>
            <a:picLocks noChangeAspect="1" noChangeArrowheads="1"/>
          </p:cNvPicPr>
          <p:nvPr/>
        </p:nvPicPr>
        <p:blipFill>
          <a:blip r:embed="rId4"/>
          <a:srcRect/>
          <a:stretch>
            <a:fillRect/>
          </a:stretch>
        </p:blipFill>
        <p:spPr bwMode="auto">
          <a:xfrm>
            <a:off x="1403350" y="4033838"/>
            <a:ext cx="7777163" cy="1411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2"/>
          <p:cNvGrpSpPr>
            <a:grpSpLocks/>
          </p:cNvGrpSpPr>
          <p:nvPr/>
        </p:nvGrpSpPr>
        <p:grpSpPr bwMode="auto">
          <a:xfrm>
            <a:off x="1331913" y="1916113"/>
            <a:ext cx="7848600" cy="3321050"/>
            <a:chOff x="1331641" y="2070976"/>
            <a:chExt cx="7848871" cy="3319919"/>
          </a:xfrm>
        </p:grpSpPr>
        <p:pic>
          <p:nvPicPr>
            <p:cNvPr id="45059" name="Picture 2"/>
            <p:cNvPicPr>
              <a:picLocks noChangeAspect="1" noChangeArrowheads="1"/>
            </p:cNvPicPr>
            <p:nvPr/>
          </p:nvPicPr>
          <p:blipFill>
            <a:blip r:embed="rId3"/>
            <a:srcRect b="57121"/>
            <a:stretch>
              <a:fillRect/>
            </a:stretch>
          </p:blipFill>
          <p:spPr bwMode="auto">
            <a:xfrm>
              <a:off x="1369738" y="2070976"/>
              <a:ext cx="7810774" cy="2294128"/>
            </a:xfrm>
            <a:prstGeom prst="rect">
              <a:avLst/>
            </a:prstGeom>
            <a:noFill/>
            <a:ln w="9525">
              <a:noFill/>
              <a:miter lim="800000"/>
              <a:headEnd/>
              <a:tailEnd/>
            </a:ln>
          </p:spPr>
        </p:pic>
        <p:sp>
          <p:nvSpPr>
            <p:cNvPr id="45060" name="TextBox 1"/>
            <p:cNvSpPr txBox="1">
              <a:spLocks noChangeArrowheads="1"/>
            </p:cNvSpPr>
            <p:nvPr/>
          </p:nvSpPr>
          <p:spPr bwMode="auto">
            <a:xfrm>
              <a:off x="1331641" y="4375232"/>
              <a:ext cx="7776863" cy="1015663"/>
            </a:xfrm>
            <a:prstGeom prst="rect">
              <a:avLst/>
            </a:prstGeom>
            <a:noFill/>
            <a:ln w="9525">
              <a:noFill/>
              <a:miter lim="800000"/>
              <a:headEnd/>
              <a:tailEnd/>
            </a:ln>
          </p:spPr>
          <p:txBody>
            <a:bodyPr>
              <a:spAutoFit/>
            </a:bodyPr>
            <a:lstStyle/>
            <a:p>
              <a:r>
                <a:rPr lang="en-AU" sz="600"/>
                <a:t>(</a:t>
              </a:r>
              <a:r>
                <a:rPr lang="en-AU" sz="600">
                  <a:latin typeface="Default sans serif"/>
                </a:rPr>
                <a:t>a) Financial year average hours worked. The time includes all paid and unpaid overtime but excludes hours paid for but not worked during the reference period due to leave (e.g. annual, sick or maternity leave) or for any other reason (e.g. public holidays, meal breaks, time spent on travel to and from work). </a:t>
              </a:r>
            </a:p>
            <a:p>
              <a:r>
                <a:rPr lang="en-AU" sz="600">
                  <a:latin typeface="Default sans serif"/>
                </a:rPr>
                <a:t>(b) Full-time or part-time status is based on usual and actual hours worked by the respondent during the survey reference week. Those who usually worked 35 hours or more a week (in all jobs) and those who, although usually working less than 35 hours a week, worked 35 hours or more during the reference week are classified as full-time.  Those who usually work less than 35 hours (in all jobs) and did so during the reference week, or were not at work in the reference week are classified as part-time.</a:t>
              </a:r>
            </a:p>
            <a:p>
              <a:r>
                <a:rPr lang="en-AU" sz="600">
                  <a:latin typeface="Default sans serif"/>
                </a:rPr>
                <a:t>(c) Labour force estimates dating back to (and including) 2008-09 have been revised in accordance with a new benchmarking</a:t>
              </a:r>
            </a:p>
            <a:p>
              <a:r>
                <a:rPr lang="en-AU" sz="600">
                  <a:latin typeface="Default sans serif"/>
                </a:rPr>
                <a:t>process. Labour force population benchmarks are now updated more frequently when preliminary population estimates become</a:t>
              </a:r>
            </a:p>
            <a:p>
              <a:r>
                <a:rPr lang="en-AU" sz="600">
                  <a:latin typeface="Default sans serif"/>
                </a:rPr>
                <a:t>available, and again when these preliminary estimates are subsequently revised. </a:t>
              </a:r>
            </a:p>
            <a:p>
              <a:endParaRPr lang="en-AU" sz="600">
                <a:latin typeface="Default sans serif"/>
              </a:endParaRPr>
            </a:p>
            <a:p>
              <a:r>
                <a:rPr lang="en-AU" sz="600">
                  <a:latin typeface="Default sans serif"/>
                </a:rPr>
                <a:t>Source: ABS data available on request, Labour Force Survey.</a:t>
              </a:r>
            </a:p>
          </p:txBody>
        </p:sp>
      </p:grpSp>
      <p:sp>
        <p:nvSpPr>
          <p:cNvPr id="7" name="Text Box 2"/>
          <p:cNvSpPr txBox="1">
            <a:spLocks noChangeArrowheads="1"/>
          </p:cNvSpPr>
          <p:nvPr/>
        </p:nvSpPr>
        <p:spPr bwMode="auto">
          <a:xfrm>
            <a:off x="1695450" y="404813"/>
            <a:ext cx="7235825" cy="120015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AU" sz="3600" b="1" dirty="0">
                <a:solidFill>
                  <a:srgbClr val="00B050"/>
                </a:solidFill>
                <a:effectLst>
                  <a:outerShdw blurRad="38100" dist="38100" dir="2700000" algn="tl">
                    <a:srgbClr val="C0C0C0"/>
                  </a:outerShdw>
                </a:effectLst>
                <a:latin typeface="Verdana" pitchFamily="34" charset="0"/>
              </a:rPr>
              <a:t>Labour force participation – hours worked</a:t>
            </a:r>
            <a:endParaRPr lang="en-AU" sz="3600" b="1" dirty="0">
              <a:solidFill>
                <a:srgbClr val="00B050"/>
              </a:solidFill>
              <a:effectLst>
                <a:outerShdw blurRad="38100" dist="38100" dir="2700000" algn="tl">
                  <a:srgbClr val="C0C0C0"/>
                </a:outerShdw>
              </a:effectLst>
              <a:latin typeface="Verdan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7"/>
          <p:cNvSpPr txBox="1">
            <a:spLocks noChangeArrowheads="1"/>
          </p:cNvSpPr>
          <p:nvPr/>
        </p:nvSpPr>
        <p:spPr bwMode="auto">
          <a:xfrm>
            <a:off x="1331913" y="6162675"/>
            <a:ext cx="4565650" cy="554038"/>
          </a:xfrm>
          <a:prstGeom prst="rect">
            <a:avLst/>
          </a:prstGeom>
          <a:noFill/>
          <a:ln w="9525">
            <a:noFill/>
            <a:miter lim="800000"/>
            <a:headEnd/>
            <a:tailEnd/>
          </a:ln>
        </p:spPr>
        <p:txBody>
          <a:bodyPr wrap="none">
            <a:spAutoFit/>
          </a:bodyPr>
          <a:lstStyle/>
          <a:p>
            <a:r>
              <a:rPr lang="en-AU" sz="600">
                <a:latin typeface="Default sans serif"/>
              </a:rPr>
              <a:t>(a) Labour force estimates dating back to (and including) 2008-09 have been revised in accordance with a new benchmarking</a:t>
            </a:r>
          </a:p>
          <a:p>
            <a:r>
              <a:rPr lang="en-AU" sz="600">
                <a:latin typeface="Default sans serif"/>
              </a:rPr>
              <a:t> process. Labour force population benchmarks are now updated more frequently when preliminary population estimates become</a:t>
            </a:r>
          </a:p>
          <a:p>
            <a:r>
              <a:rPr lang="en-AU" sz="600">
                <a:latin typeface="Default sans serif"/>
              </a:rPr>
              <a:t> available, and again when these preliminary estimates are subsequently revised. </a:t>
            </a:r>
          </a:p>
          <a:p>
            <a:endParaRPr lang="en-AU" sz="600">
              <a:latin typeface="Default sans serif"/>
            </a:endParaRPr>
          </a:p>
          <a:p>
            <a:r>
              <a:rPr lang="en-AU" sz="600">
                <a:latin typeface="Default sans serif"/>
              </a:rPr>
              <a:t>Source: ABS data available on request, Labour Force Survey.</a:t>
            </a:r>
          </a:p>
        </p:txBody>
      </p:sp>
      <p:sp>
        <p:nvSpPr>
          <p:cNvPr id="7" name="Text Box 2"/>
          <p:cNvSpPr txBox="1">
            <a:spLocks noChangeArrowheads="1"/>
          </p:cNvSpPr>
          <p:nvPr/>
        </p:nvSpPr>
        <p:spPr bwMode="auto">
          <a:xfrm>
            <a:off x="1692275" y="98425"/>
            <a:ext cx="7235825" cy="1201738"/>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spcBef>
                <a:spcPct val="50000"/>
              </a:spcBef>
              <a:defRPr/>
            </a:pPr>
            <a:r>
              <a:rPr lang="en-AU" sz="3600" b="1" dirty="0">
                <a:solidFill>
                  <a:srgbClr val="00B050"/>
                </a:solidFill>
                <a:effectLst>
                  <a:outerShdw blurRad="38100" dist="38100" dir="2700000" algn="tl">
                    <a:srgbClr val="C0C0C0"/>
                  </a:outerShdw>
                </a:effectLst>
                <a:latin typeface="Verdana" pitchFamily="34" charset="0"/>
              </a:rPr>
              <a:t>Labour force participation</a:t>
            </a:r>
            <a:br>
              <a:rPr lang="en-AU" sz="3600" b="1" dirty="0">
                <a:solidFill>
                  <a:srgbClr val="00B050"/>
                </a:solidFill>
                <a:effectLst>
                  <a:outerShdw blurRad="38100" dist="38100" dir="2700000" algn="tl">
                    <a:srgbClr val="C0C0C0"/>
                  </a:outerShdw>
                </a:effectLst>
                <a:latin typeface="Verdana" pitchFamily="34" charset="0"/>
              </a:rPr>
            </a:br>
            <a:r>
              <a:rPr lang="en-AU" sz="3600" b="1" dirty="0">
                <a:solidFill>
                  <a:srgbClr val="00B050"/>
                </a:solidFill>
                <a:effectLst>
                  <a:outerShdw blurRad="38100" dist="38100" dir="2700000" algn="tl">
                    <a:srgbClr val="C0C0C0"/>
                  </a:outerShdw>
                </a:effectLst>
                <a:latin typeface="Verdana" pitchFamily="34" charset="0"/>
              </a:rPr>
              <a:t>- unemployment</a:t>
            </a:r>
            <a:endParaRPr lang="en-AU" sz="3600" b="1" dirty="0">
              <a:solidFill>
                <a:srgbClr val="00B050"/>
              </a:solidFill>
              <a:effectLst>
                <a:outerShdw blurRad="38100" dist="38100" dir="2700000" algn="tl">
                  <a:srgbClr val="C0C0C0"/>
                </a:outerShdw>
              </a:effectLst>
              <a:latin typeface="Verdana" pitchFamily="34" charset="0"/>
            </a:endParaRPr>
          </a:p>
        </p:txBody>
      </p:sp>
      <p:pic>
        <p:nvPicPr>
          <p:cNvPr id="47107" name="Picture 4"/>
          <p:cNvPicPr>
            <a:picLocks noChangeAspect="1" noChangeArrowheads="1"/>
          </p:cNvPicPr>
          <p:nvPr/>
        </p:nvPicPr>
        <p:blipFill>
          <a:blip r:embed="rId3"/>
          <a:srcRect/>
          <a:stretch>
            <a:fillRect/>
          </a:stretch>
        </p:blipFill>
        <p:spPr bwMode="auto">
          <a:xfrm>
            <a:off x="1397000" y="1384300"/>
            <a:ext cx="7639050" cy="1323975"/>
          </a:xfrm>
          <a:prstGeom prst="rect">
            <a:avLst/>
          </a:prstGeom>
          <a:noFill/>
          <a:ln w="9525">
            <a:noFill/>
            <a:miter lim="800000"/>
            <a:headEnd/>
            <a:tailEnd/>
          </a:ln>
        </p:spPr>
      </p:pic>
      <p:pic>
        <p:nvPicPr>
          <p:cNvPr id="47108" name="Picture 2"/>
          <p:cNvPicPr>
            <a:picLocks noChangeAspect="1" noChangeArrowheads="1"/>
          </p:cNvPicPr>
          <p:nvPr/>
        </p:nvPicPr>
        <p:blipFill>
          <a:blip r:embed="rId4"/>
          <a:srcRect r="1421"/>
          <a:stretch>
            <a:fillRect/>
          </a:stretch>
        </p:blipFill>
        <p:spPr bwMode="auto">
          <a:xfrm>
            <a:off x="1397000" y="3049588"/>
            <a:ext cx="7531100" cy="1362075"/>
          </a:xfrm>
          <a:prstGeom prst="rect">
            <a:avLst/>
          </a:prstGeom>
          <a:noFill/>
          <a:ln w="9525">
            <a:noFill/>
            <a:miter lim="800000"/>
            <a:headEnd/>
            <a:tailEnd/>
          </a:ln>
        </p:spPr>
      </p:pic>
      <p:pic>
        <p:nvPicPr>
          <p:cNvPr id="47109" name="Picture 3"/>
          <p:cNvPicPr>
            <a:picLocks noChangeAspect="1" noChangeArrowheads="1"/>
          </p:cNvPicPr>
          <p:nvPr/>
        </p:nvPicPr>
        <p:blipFill>
          <a:blip r:embed="rId5"/>
          <a:srcRect/>
          <a:stretch>
            <a:fillRect/>
          </a:stretch>
        </p:blipFill>
        <p:spPr bwMode="auto">
          <a:xfrm>
            <a:off x="1403350" y="4759325"/>
            <a:ext cx="7620000" cy="1333500"/>
          </a:xfrm>
          <a:prstGeom prst="rect">
            <a:avLst/>
          </a:prstGeom>
          <a:noFill/>
          <a:ln w="9525">
            <a:noFill/>
            <a:miter lim="800000"/>
            <a:headEnd/>
            <a:tailEnd/>
          </a:ln>
        </p:spPr>
      </p:pic>
      <p:sp>
        <p:nvSpPr>
          <p:cNvPr id="47110" name="TextBox 11"/>
          <p:cNvSpPr txBox="1">
            <a:spLocks noChangeArrowheads="1"/>
          </p:cNvSpPr>
          <p:nvPr/>
        </p:nvSpPr>
        <p:spPr bwMode="auto">
          <a:xfrm>
            <a:off x="1331913" y="4273550"/>
            <a:ext cx="2087562" cy="276225"/>
          </a:xfrm>
          <a:prstGeom prst="rect">
            <a:avLst/>
          </a:prstGeom>
          <a:noFill/>
          <a:ln w="9525">
            <a:noFill/>
            <a:miter lim="800000"/>
            <a:headEnd/>
            <a:tailEnd/>
          </a:ln>
        </p:spPr>
        <p:txBody>
          <a:bodyPr wrap="none">
            <a:spAutoFit/>
          </a:bodyPr>
          <a:lstStyle/>
          <a:p>
            <a:r>
              <a:rPr lang="en-AU" sz="600">
                <a:latin typeface="Default sans serif"/>
              </a:rPr>
              <a:t>Data averaged using four quarters in the financial year. </a:t>
            </a:r>
          </a:p>
          <a:p>
            <a:endParaRPr lang="en-AU" sz="600">
              <a:latin typeface="Default sans serif"/>
            </a:endParaRPr>
          </a:p>
        </p:txBody>
      </p:sp>
      <p:sp>
        <p:nvSpPr>
          <p:cNvPr id="47111" name="TextBox 12"/>
          <p:cNvSpPr txBox="1">
            <a:spLocks noChangeArrowheads="1"/>
          </p:cNvSpPr>
          <p:nvPr/>
        </p:nvSpPr>
        <p:spPr bwMode="auto">
          <a:xfrm>
            <a:off x="1331913" y="2617788"/>
            <a:ext cx="2009775" cy="276225"/>
          </a:xfrm>
          <a:prstGeom prst="rect">
            <a:avLst/>
          </a:prstGeom>
          <a:noFill/>
          <a:ln w="9525">
            <a:noFill/>
            <a:miter lim="800000"/>
            <a:headEnd/>
            <a:tailEnd/>
          </a:ln>
        </p:spPr>
        <p:txBody>
          <a:bodyPr wrap="none">
            <a:spAutoFit/>
          </a:bodyPr>
          <a:lstStyle/>
          <a:p>
            <a:r>
              <a:rPr lang="en-AU" sz="600">
                <a:latin typeface="Default sans serif"/>
              </a:rPr>
              <a:t>Data averaged using 12 months in the financial year. </a:t>
            </a:r>
          </a:p>
          <a:p>
            <a:endParaRPr lang="en-AU" sz="600">
              <a:latin typeface="Default sans serif"/>
            </a:endParaRPr>
          </a:p>
        </p:txBody>
      </p:sp>
      <p:sp>
        <p:nvSpPr>
          <p:cNvPr id="47112" name="TextBox 13"/>
          <p:cNvSpPr txBox="1">
            <a:spLocks noChangeArrowheads="1"/>
          </p:cNvSpPr>
          <p:nvPr/>
        </p:nvSpPr>
        <p:spPr bwMode="auto">
          <a:xfrm>
            <a:off x="1331913" y="6000750"/>
            <a:ext cx="2087562" cy="277813"/>
          </a:xfrm>
          <a:prstGeom prst="rect">
            <a:avLst/>
          </a:prstGeom>
          <a:noFill/>
          <a:ln w="9525">
            <a:noFill/>
            <a:miter lim="800000"/>
            <a:headEnd/>
            <a:tailEnd/>
          </a:ln>
        </p:spPr>
        <p:txBody>
          <a:bodyPr wrap="none">
            <a:spAutoFit/>
          </a:bodyPr>
          <a:lstStyle/>
          <a:p>
            <a:r>
              <a:rPr lang="en-AU" sz="600">
                <a:latin typeface="Default sans serif"/>
              </a:rPr>
              <a:t>Data averaged using four quarters in the financial year. </a:t>
            </a:r>
          </a:p>
          <a:p>
            <a:endParaRPr lang="en-AU" sz="600">
              <a:latin typeface="Default sans serif"/>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BS Circles (P)">
  <a:themeElements>
    <a:clrScheme name="ABS Circles (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BS Circles (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S Circles (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BS Circles (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BS Circles (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BS Circles (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BS Circles (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BS Circles (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BS Circles (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BS Circles (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BS Circles (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BS Circles (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BS Circles (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BS Circles (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BS Circles - Cover Page">
  <a:themeElements>
    <a:clrScheme name="ABS Circles - Cover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BS Circles - Cover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S Circles - Cover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BS Circles - Cover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BS Circles - Cover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BS Circles - Cover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BS Circles - Cover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BS Circles - Cover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BS Circles - Cover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BS Circles - Cover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BS Circles - Cover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BS Circles - Cover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BS Circles - Cover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BS Circles - Cover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22424</TotalTime>
  <Words>1791</Words>
  <Application>Microsoft Office PowerPoint</Application>
  <PresentationFormat>On-screen Show (4:3)</PresentationFormat>
  <Paragraphs>224</Paragraphs>
  <Slides>28</Slides>
  <Notes>28</Notes>
  <HiddenSlides>0</HiddenSlides>
  <MMClips>0</MMClips>
  <ScaleCrop>false</ScaleCrop>
  <HeadingPairs>
    <vt:vector size="6" baseType="variant">
      <vt:variant>
        <vt:lpstr>Fonts Used</vt:lpstr>
      </vt:variant>
      <vt:variant>
        <vt:i4>6</vt:i4>
      </vt:variant>
      <vt:variant>
        <vt:lpstr>Design Template</vt:lpstr>
      </vt:variant>
      <vt:variant>
        <vt:i4>3</vt:i4>
      </vt:variant>
      <vt:variant>
        <vt:lpstr>Slide Titles</vt:lpstr>
      </vt:variant>
      <vt:variant>
        <vt:i4>28</vt:i4>
      </vt:variant>
    </vt:vector>
  </HeadingPairs>
  <TitlesOfParts>
    <vt:vector size="37" baseType="lpstr">
      <vt:lpstr>Arial</vt:lpstr>
      <vt:lpstr>Verdana</vt:lpstr>
      <vt:lpstr>Wingdings</vt:lpstr>
      <vt:lpstr>Default sans serif</vt:lpstr>
      <vt:lpstr>Times New Roman</vt:lpstr>
      <vt:lpstr>Calibri</vt:lpstr>
      <vt:lpstr>ABS Circles (P)</vt:lpstr>
      <vt:lpstr>ABS Circles - Cover Page</vt:lpstr>
      <vt:lpstr>ABS Circles (P)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Vignettes</vt:lpstr>
      <vt:lpstr>Barriers to women’s  labour force participation</vt:lpstr>
      <vt:lpstr>Barriers to women’s  labour force participation</vt:lpstr>
      <vt:lpstr>Barriers to women’s  labour force participation</vt:lpstr>
      <vt:lpstr>Slide 21</vt:lpstr>
      <vt:lpstr>Public policy response</vt:lpstr>
      <vt:lpstr>Public policy response</vt:lpstr>
      <vt:lpstr>Fair Work Act</vt:lpstr>
      <vt:lpstr>Questions?</vt:lpstr>
      <vt:lpstr>Questions?</vt:lpstr>
      <vt:lpstr>Other measures of labour</vt:lpstr>
      <vt:lpstr>Other measures of labour</vt:lpstr>
    </vt:vector>
  </TitlesOfParts>
  <Company>ABS PCSoft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sidwba</dc:creator>
  <cp:lastModifiedBy>United Nations</cp:lastModifiedBy>
  <cp:revision>1088</cp:revision>
  <cp:lastPrinted>2013-11-04T05:05:29Z</cp:lastPrinted>
  <dcterms:created xsi:type="dcterms:W3CDTF">2011-01-24T05:09:01Z</dcterms:created>
  <dcterms:modified xsi:type="dcterms:W3CDTF">2013-11-19T20:11:39Z</dcterms:modified>
</cp:coreProperties>
</file>