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49" r:id="rId2"/>
    <p:sldId id="450" r:id="rId3"/>
    <p:sldId id="453" r:id="rId4"/>
    <p:sldId id="472" r:id="rId5"/>
    <p:sldId id="473" r:id="rId6"/>
    <p:sldId id="475" r:id="rId7"/>
    <p:sldId id="474" r:id="rId8"/>
    <p:sldId id="451" r:id="rId9"/>
    <p:sldId id="452" r:id="rId10"/>
    <p:sldId id="454" r:id="rId11"/>
    <p:sldId id="455" r:id="rId12"/>
    <p:sldId id="456" r:id="rId13"/>
    <p:sldId id="457" r:id="rId14"/>
    <p:sldId id="458" r:id="rId15"/>
    <p:sldId id="459" r:id="rId16"/>
    <p:sldId id="460" r:id="rId17"/>
    <p:sldId id="461" r:id="rId18"/>
    <p:sldId id="462" r:id="rId19"/>
    <p:sldId id="463" r:id="rId20"/>
    <p:sldId id="464" r:id="rId21"/>
    <p:sldId id="465" r:id="rId22"/>
    <p:sldId id="466" r:id="rId23"/>
    <p:sldId id="467" r:id="rId24"/>
    <p:sldId id="468" r:id="rId25"/>
    <p:sldId id="469" r:id="rId26"/>
    <p:sldId id="470" r:id="rId27"/>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7A00"/>
    <a:srgbClr val="BD6600"/>
    <a:srgbClr val="FF0000"/>
    <a:srgbClr val="4D4D4D"/>
    <a:srgbClr val="5F5F5F"/>
    <a:srgbClr val="FF9933"/>
    <a:srgbClr val="800080"/>
    <a:srgbClr val="FF6600"/>
    <a:srgbClr val="A50021"/>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haoyichen:Documents:Jordan%20WS:New%20folder:Presentations:Jordan%20employment%20edu%20occup.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haoyichen:Downloads:GenderStatisticsManual%20-%20charts%2010%20April%202012.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haoyichen:Downloads:GenderStatisticsManual%20-%20charts%2010%20April%20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9210653120402315E-2"/>
          <c:y val="0.10526351858387702"/>
          <c:w val="0.93201953985818409"/>
          <c:h val="0.72631827822874906"/>
        </c:manualLayout>
      </c:layout>
      <c:lineChart>
        <c:grouping val="standard"/>
        <c:ser>
          <c:idx val="0"/>
          <c:order val="0"/>
          <c:tx>
            <c:strRef>
              <c:f>'[2]Line chart -trends'!$A$4</c:f>
              <c:strCache>
                <c:ptCount val="1"/>
                <c:pt idx="0">
                  <c:v>Women</c:v>
                </c:pt>
              </c:strCache>
            </c:strRef>
          </c:tx>
          <c:spPr>
            <a:ln w="38100">
              <a:solidFill>
                <a:srgbClr val="FF6600"/>
              </a:solidFill>
              <a:prstDash val="solid"/>
            </a:ln>
          </c:spPr>
          <c:marker>
            <c:symbol val="circle"/>
            <c:size val="6"/>
            <c:spPr>
              <a:solidFill>
                <a:srgbClr val="FF6600"/>
              </a:solidFill>
              <a:ln>
                <a:solidFill>
                  <a:srgbClr val="FF6600"/>
                </a:solidFill>
                <a:prstDash val="solid"/>
              </a:ln>
            </c:spPr>
          </c:marker>
          <c:cat>
            <c:strRef>
              <c:f>'[2]Line chart -trends'!$B$3:$M$3</c:f>
              <c:strCache>
                <c:ptCount val="12"/>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strCache>
            </c:strRef>
          </c:cat>
          <c:val>
            <c:numRef>
              <c:f>'[2]Line chart -trends'!$B$4:$M$4</c:f>
              <c:numCache>
                <c:formatCode>##0;\-##0;0</c:formatCode>
                <c:ptCount val="12"/>
                <c:pt idx="0">
                  <c:v>46</c:v>
                </c:pt>
                <c:pt idx="1">
                  <c:v>49.5</c:v>
                </c:pt>
                <c:pt idx="2">
                  <c:v>52</c:v>
                </c:pt>
                <c:pt idx="3">
                  <c:v>54.51</c:v>
                </c:pt>
                <c:pt idx="4">
                  <c:v>56.6</c:v>
                </c:pt>
                <c:pt idx="5">
                  <c:v>58.83</c:v>
                </c:pt>
                <c:pt idx="6">
                  <c:v>61.97</c:v>
                </c:pt>
                <c:pt idx="7">
                  <c:v>64.680000000000007</c:v>
                </c:pt>
                <c:pt idx="8">
                  <c:v>64.940000000000012</c:v>
                </c:pt>
                <c:pt idx="9">
                  <c:v>60.78</c:v>
                </c:pt>
                <c:pt idx="10">
                  <c:v>54.220000000000006</c:v>
                </c:pt>
                <c:pt idx="11">
                  <c:v>52.08</c:v>
                </c:pt>
              </c:numCache>
            </c:numRef>
          </c:val>
        </c:ser>
        <c:ser>
          <c:idx val="1"/>
          <c:order val="1"/>
          <c:tx>
            <c:strRef>
              <c:f>'[2]Line chart -trends'!$A$5</c:f>
              <c:strCache>
                <c:ptCount val="1"/>
                <c:pt idx="0">
                  <c:v>Men</c:v>
                </c:pt>
              </c:strCache>
            </c:strRef>
          </c:tx>
          <c:spPr>
            <a:ln w="12700">
              <a:solidFill>
                <a:srgbClr val="333333"/>
              </a:solidFill>
              <a:prstDash val="solid"/>
            </a:ln>
          </c:spPr>
          <c:marker>
            <c:symbol val="triangle"/>
            <c:size val="5"/>
            <c:spPr>
              <a:solidFill>
                <a:srgbClr val="333333"/>
              </a:solidFill>
              <a:ln>
                <a:solidFill>
                  <a:srgbClr val="333333"/>
                </a:solidFill>
                <a:prstDash val="solid"/>
              </a:ln>
            </c:spPr>
          </c:marker>
          <c:cat>
            <c:strRef>
              <c:f>'[2]Line chart -trends'!$B$3:$M$3</c:f>
              <c:strCache>
                <c:ptCount val="12"/>
                <c:pt idx="0">
                  <c:v>1950-1955</c:v>
                </c:pt>
                <c:pt idx="1">
                  <c:v>1955-1960</c:v>
                </c:pt>
                <c:pt idx="2">
                  <c:v>1960-1965</c:v>
                </c:pt>
                <c:pt idx="3">
                  <c:v>1965-1970</c:v>
                </c:pt>
                <c:pt idx="4">
                  <c:v>1970-1975</c:v>
                </c:pt>
                <c:pt idx="5">
                  <c:v>1975-1980</c:v>
                </c:pt>
                <c:pt idx="6">
                  <c:v>1980-1985</c:v>
                </c:pt>
                <c:pt idx="7">
                  <c:v>1985-1990</c:v>
                </c:pt>
                <c:pt idx="8">
                  <c:v>1990-1995</c:v>
                </c:pt>
                <c:pt idx="9">
                  <c:v>1995-2000</c:v>
                </c:pt>
                <c:pt idx="10">
                  <c:v>2000-2005</c:v>
                </c:pt>
                <c:pt idx="11">
                  <c:v>2005-2010</c:v>
                </c:pt>
              </c:strCache>
            </c:strRef>
          </c:cat>
          <c:val>
            <c:numRef>
              <c:f>'[2]Line chart -trends'!$B$5:$M$5</c:f>
              <c:numCache>
                <c:formatCode>##0;\-##0;0</c:formatCode>
                <c:ptCount val="12"/>
                <c:pt idx="0">
                  <c:v>44</c:v>
                </c:pt>
                <c:pt idx="1">
                  <c:v>46.5</c:v>
                </c:pt>
                <c:pt idx="2">
                  <c:v>48</c:v>
                </c:pt>
                <c:pt idx="3">
                  <c:v>49.52</c:v>
                </c:pt>
                <c:pt idx="4">
                  <c:v>51</c:v>
                </c:pt>
                <c:pt idx="5">
                  <c:v>52.5</c:v>
                </c:pt>
                <c:pt idx="6">
                  <c:v>55.07</c:v>
                </c:pt>
                <c:pt idx="7">
                  <c:v>57.349999999999994</c:v>
                </c:pt>
                <c:pt idx="8">
                  <c:v>57.7</c:v>
                </c:pt>
                <c:pt idx="9">
                  <c:v>54.720000000000006</c:v>
                </c:pt>
                <c:pt idx="10">
                  <c:v>50.36</c:v>
                </c:pt>
                <c:pt idx="11">
                  <c:v>50.13</c:v>
                </c:pt>
              </c:numCache>
            </c:numRef>
          </c:val>
        </c:ser>
        <c:dLbls/>
        <c:marker val="1"/>
        <c:axId val="55197056"/>
        <c:axId val="55202944"/>
      </c:lineChart>
      <c:catAx>
        <c:axId val="55197056"/>
        <c:scaling>
          <c:orientation val="minMax"/>
        </c:scaling>
        <c:axPos val="b"/>
        <c:numFmt formatCode="General" sourceLinked="1"/>
        <c:tickLblPos val="nextTo"/>
        <c:spPr>
          <a:ln w="3175">
            <a:solidFill>
              <a:srgbClr val="000000"/>
            </a:solidFill>
            <a:prstDash val="solid"/>
          </a:ln>
        </c:spPr>
        <c:txPr>
          <a:bodyPr rot="0" vert="horz"/>
          <a:lstStyle/>
          <a:p>
            <a:pPr>
              <a:defRPr sz="675" b="0" i="0" u="none" strike="noStrike" baseline="0">
                <a:solidFill>
                  <a:srgbClr val="000000"/>
                </a:solidFill>
                <a:latin typeface="Arial"/>
                <a:ea typeface="Arial"/>
                <a:cs typeface="Arial"/>
              </a:defRPr>
            </a:pPr>
            <a:endParaRPr lang="en-US"/>
          </a:p>
        </c:txPr>
        <c:crossAx val="55202944"/>
        <c:crosses val="autoZero"/>
        <c:auto val="1"/>
        <c:lblAlgn val="ctr"/>
        <c:lblOffset val="100"/>
        <c:tickLblSkip val="1"/>
        <c:tickMarkSkip val="1"/>
      </c:catAx>
      <c:valAx>
        <c:axId val="55202944"/>
        <c:scaling>
          <c:orientation val="minMax"/>
          <c:min val="0"/>
        </c:scaling>
        <c:axPos val="l"/>
        <c:majorGridlines>
          <c:spPr>
            <a:ln w="3175">
              <a:solidFill>
                <a:srgbClr val="C0C0C0"/>
              </a:solidFill>
              <a:prstDash val="solid"/>
            </a:ln>
          </c:spPr>
        </c:majorGridlines>
        <c:numFmt formatCode="##0;\-##0;0" sourceLinked="1"/>
        <c:tickLblPos val="nextTo"/>
        <c:spPr>
          <a:ln w="3175">
            <a:solidFill>
              <a:srgbClr val="000000"/>
            </a:solidFill>
            <a:prstDash val="solid"/>
          </a:ln>
        </c:spPr>
        <c:txPr>
          <a:bodyPr rot="0" vert="horz"/>
          <a:lstStyle/>
          <a:p>
            <a:pPr>
              <a:defRPr sz="675" b="0" i="0" u="none" strike="noStrike" baseline="0">
                <a:solidFill>
                  <a:srgbClr val="000000"/>
                </a:solidFill>
                <a:latin typeface="Arial"/>
                <a:ea typeface="Arial"/>
                <a:cs typeface="Arial"/>
              </a:defRPr>
            </a:pPr>
            <a:endParaRPr lang="en-US"/>
          </a:p>
        </c:txPr>
        <c:crossAx val="55197056"/>
        <c:crosses val="autoZero"/>
        <c:crossBetween val="between"/>
        <c:majorUnit val="5"/>
        <c:minorUnit val="5"/>
      </c:valAx>
      <c:spPr>
        <a:noFill/>
        <a:ln w="25400">
          <a:noFill/>
        </a:ln>
      </c:spPr>
    </c:plotArea>
    <c:legend>
      <c:legendPos val="r"/>
      <c:layout>
        <c:manualLayout>
          <c:xMode val="edge"/>
          <c:yMode val="edge"/>
          <c:x val="0.12770579813886901"/>
          <c:y val="0.101060936660026"/>
          <c:w val="0.14814824383334604"/>
          <c:h val="0.14925364069931102"/>
        </c:manualLayout>
      </c:layout>
      <c:spPr>
        <a:noFill/>
        <a:ln w="25400">
          <a:noFill/>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65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view3D>
      <c:perspective val="30"/>
    </c:view3D>
    <c:sideWall>
      <c:spPr>
        <a:noFill/>
        <a:ln w="25400">
          <a:noFill/>
        </a:ln>
      </c:spPr>
    </c:sideWall>
    <c:backWall>
      <c:spPr>
        <a:noFill/>
        <a:ln w="25400">
          <a:noFill/>
        </a:ln>
      </c:spPr>
    </c:backWall>
    <c:plotArea>
      <c:layout>
        <c:manualLayout>
          <c:layoutTarget val="inner"/>
          <c:xMode val="edge"/>
          <c:yMode val="edge"/>
          <c:x val="0.11490700654328201"/>
          <c:y val="0.13333395337589901"/>
          <c:w val="0.84161618306025388"/>
          <c:h val="0.64762205925436811"/>
        </c:manualLayout>
      </c:layout>
      <c:bar3DChart>
        <c:barDir val="col"/>
        <c:grouping val="clustered"/>
        <c:ser>
          <c:idx val="0"/>
          <c:order val="0"/>
          <c:tx>
            <c:strRef>
              <c:f>'Vertical bar chart'!$B$5</c:f>
              <c:strCache>
                <c:ptCount val="1"/>
                <c:pt idx="0">
                  <c:v>Per cent women</c:v>
                </c:pt>
              </c:strCache>
            </c:strRef>
          </c:tx>
          <c:spPr>
            <a:solidFill>
              <a:srgbClr val="FF6600"/>
            </a:solidFill>
            <a:ln w="25400">
              <a:noFill/>
            </a:ln>
            <a:effectLst>
              <a:outerShdw blurRad="50800" dist="38100" dir="2700000" algn="tl" rotWithShape="0">
                <a:schemeClr val="accent6">
                  <a:lumMod val="20000"/>
                  <a:lumOff val="80000"/>
                  <a:alpha val="43000"/>
                </a:schemeClr>
              </a:outerShdw>
            </a:effectLst>
          </c:spPr>
          <c:cat>
            <c:strRef>
              <c:f>'Vertical bar chart'!$A$6:$A$10</c:f>
              <c:strCache>
                <c:ptCount val="5"/>
                <c:pt idx="0">
                  <c:v>Poorest quintile</c:v>
                </c:pt>
                <c:pt idx="1">
                  <c:v>Second quintile</c:v>
                </c:pt>
                <c:pt idx="2">
                  <c:v>Middle quintile</c:v>
                </c:pt>
                <c:pt idx="3">
                  <c:v>Fourth quintile</c:v>
                </c:pt>
                <c:pt idx="4">
                  <c:v>Wealthiest quintile</c:v>
                </c:pt>
              </c:strCache>
            </c:strRef>
          </c:cat>
          <c:val>
            <c:numRef>
              <c:f>'Vertical bar chart'!$B$6:$B$10</c:f>
              <c:numCache>
                <c:formatCode>General</c:formatCode>
                <c:ptCount val="5"/>
                <c:pt idx="0">
                  <c:v>44.5</c:v>
                </c:pt>
                <c:pt idx="1">
                  <c:v>41.8</c:v>
                </c:pt>
                <c:pt idx="2">
                  <c:v>35.9</c:v>
                </c:pt>
                <c:pt idx="3">
                  <c:v>29.7</c:v>
                </c:pt>
                <c:pt idx="4">
                  <c:v>19.2</c:v>
                </c:pt>
              </c:numCache>
            </c:numRef>
          </c:val>
        </c:ser>
        <c:dLbls/>
        <c:gapWidth val="50"/>
        <c:shape val="box"/>
        <c:axId val="55686656"/>
        <c:axId val="55688192"/>
        <c:axId val="0"/>
      </c:bar3DChart>
      <c:catAx>
        <c:axId val="55686656"/>
        <c:scaling>
          <c:orientation val="minMax"/>
        </c:scaling>
        <c:axPos val="b"/>
        <c:numFmt formatCode="General" sourceLinked="1"/>
        <c:maj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55688192"/>
        <c:crosses val="autoZero"/>
        <c:auto val="1"/>
        <c:lblAlgn val="ctr"/>
        <c:lblOffset val="100"/>
        <c:tickLblSkip val="1"/>
        <c:tickMarkSkip val="1"/>
      </c:catAx>
      <c:valAx>
        <c:axId val="55688192"/>
        <c:scaling>
          <c:orientation val="minMax"/>
        </c:scaling>
        <c:axPos val="l"/>
        <c:majorGridlines>
          <c:spPr>
            <a:ln w="3175">
              <a:solidFill>
                <a:srgbClr val="C0C0C0"/>
              </a:solidFill>
              <a:prstDash val="solid"/>
            </a:ln>
          </c:spPr>
        </c:majorGridlines>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55686656"/>
        <c:crosses val="autoZero"/>
        <c:crossBetween val="between"/>
        <c:majorUnit val="10"/>
      </c:valAx>
    </c:plotArea>
    <c:plotVisOnly val="1"/>
    <c:dispBlanksAs val="gap"/>
  </c:chart>
  <c:spPr>
    <a:noFill/>
    <a:ln w="9525">
      <a:noFill/>
    </a:ln>
  </c:spPr>
  <c:txPr>
    <a:bodyPr/>
    <a:lstStyle/>
    <a:p>
      <a:pPr>
        <a:defRPr sz="800" b="0"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379310344827603"/>
          <c:y val="0.113970588235294"/>
          <c:w val="0.86896551724137916"/>
          <c:h val="0.7352941176470591"/>
        </c:manualLayout>
      </c:layout>
      <c:barChart>
        <c:barDir val="col"/>
        <c:grouping val="clustered"/>
        <c:ser>
          <c:idx val="0"/>
          <c:order val="0"/>
          <c:tx>
            <c:strRef>
              <c:f>'Vertical grouped bar charts'!$B$20</c:f>
              <c:strCache>
                <c:ptCount val="1"/>
                <c:pt idx="0">
                  <c:v>Girls</c:v>
                </c:pt>
              </c:strCache>
            </c:strRef>
          </c:tx>
          <c:spPr>
            <a:solidFill>
              <a:srgbClr val="FF6600"/>
            </a:solidFill>
            <a:ln w="25400">
              <a:noFill/>
            </a:ln>
          </c:spPr>
          <c:dLbls>
            <c:showVal val="1"/>
          </c:dLbls>
          <c:cat>
            <c:strRef>
              <c:f>'Vertical grouped bar charts'!$A$21:$A$22</c:f>
              <c:strCache>
                <c:ptCount val="2"/>
                <c:pt idx="0">
                  <c:v>Poorest 20%</c:v>
                </c:pt>
                <c:pt idx="1">
                  <c:v>Richest 20%</c:v>
                </c:pt>
              </c:strCache>
            </c:strRef>
          </c:cat>
          <c:val>
            <c:numRef>
              <c:f>'Vertical grouped bar charts'!$B$21:$B$22</c:f>
              <c:numCache>
                <c:formatCode>0</c:formatCode>
                <c:ptCount val="2"/>
                <c:pt idx="0">
                  <c:v>30.8</c:v>
                </c:pt>
                <c:pt idx="1">
                  <c:v>83.7</c:v>
                </c:pt>
              </c:numCache>
            </c:numRef>
          </c:val>
        </c:ser>
        <c:ser>
          <c:idx val="1"/>
          <c:order val="1"/>
          <c:tx>
            <c:strRef>
              <c:f>'Vertical grouped bar charts'!$C$20</c:f>
              <c:strCache>
                <c:ptCount val="1"/>
                <c:pt idx="0">
                  <c:v>Boys</c:v>
                </c:pt>
              </c:strCache>
            </c:strRef>
          </c:tx>
          <c:spPr>
            <a:solidFill>
              <a:srgbClr val="969696"/>
            </a:solidFill>
            <a:ln w="25400">
              <a:noFill/>
            </a:ln>
          </c:spPr>
          <c:dLbls>
            <c:showVal val="1"/>
          </c:dLbls>
          <c:cat>
            <c:strRef>
              <c:f>'Vertical grouped bar charts'!$A$21:$A$22</c:f>
              <c:strCache>
                <c:ptCount val="2"/>
                <c:pt idx="0">
                  <c:v>Poorest 20%</c:v>
                </c:pt>
                <c:pt idx="1">
                  <c:v>Richest 20%</c:v>
                </c:pt>
              </c:strCache>
            </c:strRef>
          </c:cat>
          <c:val>
            <c:numRef>
              <c:f>'Vertical grouped bar charts'!$C$21:$C$22</c:f>
              <c:numCache>
                <c:formatCode>0</c:formatCode>
                <c:ptCount val="2"/>
                <c:pt idx="0">
                  <c:v>56.5</c:v>
                </c:pt>
                <c:pt idx="1">
                  <c:v>88.6</c:v>
                </c:pt>
              </c:numCache>
            </c:numRef>
          </c:val>
        </c:ser>
        <c:dLbls/>
        <c:axId val="56930688"/>
        <c:axId val="56932224"/>
      </c:barChart>
      <c:catAx>
        <c:axId val="56930688"/>
        <c:scaling>
          <c:orientation val="minMax"/>
        </c:scaling>
        <c:axPos val="b"/>
        <c:numFmt formatCode="General" sourceLinked="1"/>
        <c:maj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56932224"/>
        <c:crosses val="autoZero"/>
        <c:auto val="1"/>
        <c:lblAlgn val="ctr"/>
        <c:lblOffset val="100"/>
        <c:tickLblSkip val="1"/>
        <c:tickMarkSkip val="1"/>
      </c:catAx>
      <c:valAx>
        <c:axId val="56932224"/>
        <c:scaling>
          <c:orientation val="minMax"/>
        </c:scaling>
        <c:axPos val="l"/>
        <c:majorGridlines>
          <c:spPr>
            <a:ln w="3175">
              <a:solidFill>
                <a:srgbClr val="C0C0C0"/>
              </a:solidFill>
              <a:prstDash val="solid"/>
            </a:ln>
          </c:spPr>
        </c:majorGridlines>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56930688"/>
        <c:crosses val="autoZero"/>
        <c:crossBetween val="between"/>
      </c:valAx>
      <c:spPr>
        <a:noFill/>
        <a:ln w="25400">
          <a:noFill/>
        </a:ln>
      </c:spPr>
    </c:plotArea>
    <c:legend>
      <c:legendPos val="r"/>
      <c:layout>
        <c:manualLayout>
          <c:xMode val="edge"/>
          <c:yMode val="edge"/>
          <c:x val="0.17499964396231305"/>
          <c:y val="0.20312487085668499"/>
          <c:w val="0.3041660478392581"/>
          <c:h val="7.2916620307528004E-2"/>
        </c:manualLayout>
      </c:layout>
      <c:spPr>
        <a:noFill/>
        <a:ln w="25400">
          <a:noFill/>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800" b="0" i="0" u="none" strike="noStrike" baseline="0">
          <a:solidFill>
            <a:srgbClr val="000000"/>
          </a:solidFill>
          <a:latin typeface="Arial"/>
          <a:ea typeface="Arial"/>
          <a:cs typeface="Arial"/>
        </a:defRPr>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drawing1.xml><?xml version="1.0" encoding="utf-8"?>
<c:userShapes xmlns:c="http://schemas.openxmlformats.org/drawingml/2006/chart">
  <cdr:relSizeAnchor xmlns:cdr="http://schemas.openxmlformats.org/drawingml/2006/chartDrawing">
    <cdr:from>
      <cdr:x>0.01094</cdr:x>
      <cdr:y>0.01748</cdr:y>
    </cdr:from>
    <cdr:to>
      <cdr:x>0.12464</cdr:x>
      <cdr:y>0.08453</cdr:y>
    </cdr:to>
    <cdr:sp macro="" textlink="">
      <cdr:nvSpPr>
        <cdr:cNvPr id="16385" name="Text Box 1"/>
        <cdr:cNvSpPr txBox="1">
          <a:spLocks xmlns:a="http://schemas.openxmlformats.org/drawingml/2006/main" noChangeArrowheads="1"/>
        </cdr:cNvSpPr>
      </cdr:nvSpPr>
      <cdr:spPr bwMode="auto">
        <a:xfrm xmlns:a="http://schemas.openxmlformats.org/drawingml/2006/main">
          <a:off x="50800" y="50800"/>
          <a:ext cx="525823" cy="17153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xmlns="">
              <a:solidFill>
                <a:srgbClr xmlns:mc="http://schemas.openxmlformats.org/markup-compatibility/2006" val="000000" mc:Ignorable="a14" a14:legacySpreadsheetColorIndex="64"/>
              </a:solidFill>
            </a14:hiddenFill>
          </a:ext>
          <a:ext uri="{91240B29-F687-4f45-9708-019B960494DF}">
            <a14:hiddenLine xmlns:a14="http://schemas.microsoft.com/office/drawing/2010/main" xmlns=""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US" sz="800" b="0" i="0" u="none" strike="noStrike" baseline="0">
              <a:solidFill>
                <a:srgbClr val="000000"/>
              </a:solidFill>
              <a:latin typeface="Arial"/>
              <a:cs typeface="Arial"/>
            </a:rPr>
            <a:t>Years</a:t>
          </a: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0.0259</cdr:x>
      <cdr:y>0.0237</cdr:y>
    </cdr:from>
    <cdr:to>
      <cdr:x>0.21776</cdr:x>
      <cdr:y>0.11392</cdr:y>
    </cdr:to>
    <cdr:sp macro="" textlink="">
      <cdr:nvSpPr>
        <cdr:cNvPr id="2049" name="Text Box 1"/>
        <cdr:cNvSpPr txBox="1">
          <a:spLocks xmlns:a="http://schemas.openxmlformats.org/drawingml/2006/main" noChangeArrowheads="1"/>
        </cdr:cNvSpPr>
      </cdr:nvSpPr>
      <cdr:spPr bwMode="auto">
        <a:xfrm xmlns:a="http://schemas.openxmlformats.org/drawingml/2006/main">
          <a:off x="85831" y="50800"/>
          <a:ext cx="613407" cy="17087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xmlns="">
              <a:solidFill>
                <a:srgbClr xmlns:mc="http://schemas.openxmlformats.org/markup-compatibility/2006" val="000000" mc:Ignorable="a14" a14:legacySpreadsheetColorIndex="64"/>
              </a:solidFill>
            </a14:hiddenFill>
          </a:ext>
          <a:ext uri="{91240B29-F687-4f45-9708-019B960494DF}">
            <a14:hiddenLine xmlns:a14="http://schemas.microsoft.com/office/drawing/2010/main" xmlns=""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US" sz="800" b="0" i="0" u="none" strike="noStrike" baseline="0">
              <a:solidFill>
                <a:srgbClr val="000000"/>
              </a:solidFill>
              <a:latin typeface="Arial"/>
              <a:cs typeface="Arial"/>
            </a:rPr>
            <a:t>Per cent</a:t>
          </a:r>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0.01718</cdr:x>
      <cdr:y>0.01832</cdr:y>
    </cdr:from>
    <cdr:to>
      <cdr:x>0.27741</cdr:x>
      <cdr:y>0.08043</cdr:y>
    </cdr:to>
    <cdr:sp macro="" textlink="">
      <cdr:nvSpPr>
        <cdr:cNvPr id="75777" name="Text Box 1"/>
        <cdr:cNvSpPr txBox="1">
          <a:spLocks xmlns:a="http://schemas.openxmlformats.org/drawingml/2006/main" noChangeArrowheads="1"/>
        </cdr:cNvSpPr>
      </cdr:nvSpPr>
      <cdr:spPr bwMode="auto">
        <a:xfrm xmlns:a="http://schemas.openxmlformats.org/drawingml/2006/main">
          <a:off x="50800" y="50800"/>
          <a:ext cx="732699" cy="15218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xmlns="">
              <a:solidFill>
                <a:srgbClr xmlns:mc="http://schemas.openxmlformats.org/markup-compatibility/2006" val="000000" mc:Ignorable="a14" a14:legacySpreadsheetColorIndex="64"/>
              </a:solidFill>
            </a14:hiddenFill>
          </a:ext>
          <a:ext uri="{91240B29-F687-4f45-9708-019B960494DF}">
            <a14:hiddenLine xmlns:a14="http://schemas.microsoft.com/office/drawing/2010/main" xmlns=""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US" sz="800" b="0" i="0" u="none" strike="noStrike" baseline="0">
              <a:solidFill>
                <a:srgbClr val="000000"/>
              </a:solidFill>
              <a:latin typeface="Arial"/>
              <a:cs typeface="Arial"/>
            </a:rPr>
            <a:t>Per cent</a:t>
          </a: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ea typeface="+mn-ea"/>
                <a:cs typeface="+mn-cs"/>
              </a:defRPr>
            </a:lvl1pPr>
          </a:lstStyle>
          <a:p>
            <a:pPr>
              <a:defRPr/>
            </a:pPr>
            <a:endParaRPr lang="en-GB" altLang="en-US"/>
          </a:p>
        </p:txBody>
      </p:sp>
      <p:sp>
        <p:nvSpPr>
          <p:cNvPr id="2457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ea typeface="+mn-ea"/>
                <a:cs typeface="+mn-cs"/>
              </a:defRPr>
            </a:lvl1pPr>
          </a:lstStyle>
          <a:p>
            <a:pPr>
              <a:defRPr/>
            </a:pPr>
            <a:endParaRPr lang="en-GB" alt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ea typeface="+mn-ea"/>
                <a:cs typeface="+mn-cs"/>
              </a:defRPr>
            </a:lvl1pPr>
          </a:lstStyle>
          <a:p>
            <a:pPr>
              <a:defRPr/>
            </a:pPr>
            <a:endParaRPr lang="en-GB" altLang="en-US"/>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C2FE95B0-F7C7-114A-B373-C8259308C7D9}" type="slidenum">
              <a:rPr lang="en-GB"/>
              <a:pPr>
                <a:defRPr/>
              </a:pPr>
              <a:t>‹#›</a:t>
            </a:fld>
            <a:endParaRPr lang="en-GB"/>
          </a:p>
        </p:txBody>
      </p:sp>
    </p:spTree>
    <p:extLst>
      <p:ext uri="{BB962C8B-B14F-4D97-AF65-F5344CB8AC3E}">
        <p14:creationId xmlns:p14="http://schemas.microsoft.com/office/powerpoint/2010/main" xmlns="" val="1923246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353C1BD1-2F35-C64E-8A96-CCD6EC96B6DD}" type="slidenum">
              <a:rPr lang="en-GB">
                <a:latin typeface="Arial" charset="0"/>
              </a:rPr>
              <a:pPr/>
              <a:t>2</a:t>
            </a:fld>
            <a:endParaRPr lang="en-GB">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CE2F1786-2FDE-E941-9758-E8A30654BCAA}" type="slidenum">
              <a:rPr lang="en-GB">
                <a:latin typeface="Arial" charset="0"/>
              </a:rPr>
              <a:pPr/>
              <a:t>15</a:t>
            </a:fld>
            <a:endParaRPr lang="en-GB">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6DC4EF96-2321-D94B-BA60-C241D89E55FB}" type="slidenum">
              <a:rPr lang="en-GB">
                <a:latin typeface="Arial" charset="0"/>
              </a:rPr>
              <a:pPr/>
              <a:t>16</a:t>
            </a:fld>
            <a:endParaRPr lang="en-GB">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4EF695F4-A13F-CB45-A63C-C79BF39F844B}" type="slidenum">
              <a:rPr lang="en-GB">
                <a:latin typeface="Arial" charset="0"/>
              </a:rPr>
              <a:pPr/>
              <a:t>17</a:t>
            </a:fld>
            <a:endParaRPr lang="en-GB">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AB9D3701-5D66-DF41-AAAF-C8358D116B85}" type="slidenum">
              <a:rPr lang="en-GB">
                <a:latin typeface="Arial" charset="0"/>
              </a:rPr>
              <a:pPr/>
              <a:t>18</a:t>
            </a:fld>
            <a:endParaRPr lang="en-GB">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5EA69CA6-C5CB-2C49-9683-0FF7AE7BBED7}" type="slidenum">
              <a:rPr lang="en-GB">
                <a:latin typeface="Arial" charset="0"/>
              </a:rPr>
              <a:pPr/>
              <a:t>19</a:t>
            </a:fld>
            <a:endParaRPr lang="en-GB">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107503F7-72AA-F74E-9399-678DA70C1546}" type="slidenum">
              <a:rPr lang="en-GB">
                <a:latin typeface="Arial" charset="0"/>
              </a:rPr>
              <a:pPr/>
              <a:t>20</a:t>
            </a:fld>
            <a:endParaRPr lang="en-GB">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B8A0FB0E-11E6-B145-9F22-AB9CA7826367}" type="slidenum">
              <a:rPr lang="en-GB">
                <a:latin typeface="Arial" charset="0"/>
              </a:rPr>
              <a:pPr/>
              <a:t>21</a:t>
            </a:fld>
            <a:endParaRPr lang="en-GB">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02E2C298-E7E6-AC46-B8F6-436AF0826B27}" type="slidenum">
              <a:rPr lang="en-GB">
                <a:latin typeface="Arial" charset="0"/>
              </a:rPr>
              <a:pPr/>
              <a:t>22</a:t>
            </a:fld>
            <a:endParaRPr lang="en-GB">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43D3E171-7409-7447-A1F2-836AFF0BB46F}" type="slidenum">
              <a:rPr lang="en-GB">
                <a:latin typeface="Arial" charset="0"/>
              </a:rPr>
              <a:pPr/>
              <a:t>23</a:t>
            </a:fld>
            <a:endParaRPr lang="en-GB">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8519DFA3-4A84-474E-A2C3-7D77EA187F35}" type="slidenum">
              <a:rPr lang="en-GB">
                <a:latin typeface="Arial" charset="0"/>
              </a:rPr>
              <a:pPr/>
              <a:t>24</a:t>
            </a:fld>
            <a:endParaRPr lang="en-GB">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4A645B4B-32C1-B344-894F-C22DDE68EEEA}" type="slidenum">
              <a:rPr lang="en-GB">
                <a:latin typeface="Arial" charset="0"/>
              </a:rPr>
              <a:pPr/>
              <a:t>3</a:t>
            </a:fld>
            <a:endParaRPr lang="en-GB">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8653FDA2-8806-9C48-8EA2-096D604F4291}" type="slidenum">
              <a:rPr lang="en-GB">
                <a:latin typeface="Arial" charset="0"/>
              </a:rPr>
              <a:pPr/>
              <a:t>25</a:t>
            </a:fld>
            <a:endParaRPr lang="en-GB">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77D5E6EC-6F02-094C-AAE1-D8AC13549D40}" type="slidenum">
              <a:rPr lang="en-GB">
                <a:latin typeface="Arial" charset="0"/>
              </a:rPr>
              <a:pPr/>
              <a:t>26</a:t>
            </a:fld>
            <a:endParaRPr lang="en-GB">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FCD953E7-1DD6-9945-878E-491236A7DAB5}" type="slidenum">
              <a:rPr lang="en-GB">
                <a:latin typeface="Arial" charset="0"/>
              </a:rPr>
              <a:pPr/>
              <a:t>8</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5AED1089-FE27-AA4F-83F6-378871FB6267}" type="slidenum">
              <a:rPr lang="en-GB">
                <a:latin typeface="Arial" charset="0"/>
              </a:rPr>
              <a:pPr/>
              <a:t>9</a:t>
            </a:fld>
            <a:endParaRPr lang="en-GB">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C825E761-9800-394A-858A-A027CAF2911B}" type="slidenum">
              <a:rPr lang="en-GB">
                <a:latin typeface="Arial" charset="0"/>
              </a:rPr>
              <a:pPr/>
              <a:t>10</a:t>
            </a:fld>
            <a:endParaRPr lang="en-GB">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BD973ED1-5394-4B4A-9D03-E63806EA22AD}" type="slidenum">
              <a:rPr lang="en-GB">
                <a:latin typeface="Arial" charset="0"/>
              </a:rPr>
              <a:pPr/>
              <a:t>11</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09F35B70-3DDA-AC43-AEF2-81898E8C72CB}" type="slidenum">
              <a:rPr lang="en-GB">
                <a:latin typeface="Arial" charset="0"/>
              </a:rPr>
              <a:pPr/>
              <a:t>12</a:t>
            </a:fld>
            <a:endParaRPr lang="en-GB">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117C7F6E-1E50-DF42-8ED5-5EA86A695FF1}" type="slidenum">
              <a:rPr lang="en-GB">
                <a:latin typeface="Arial" charset="0"/>
              </a:rPr>
              <a:pPr/>
              <a:t>13</a:t>
            </a:fld>
            <a:endParaRPr lang="en-GB">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eaLnBrk="0" fontAlgn="base" hangingPunct="0">
              <a:spcBef>
                <a:spcPct val="0"/>
              </a:spcBef>
              <a:spcAft>
                <a:spcPct val="0"/>
              </a:spcAft>
              <a:defRPr>
                <a:solidFill>
                  <a:schemeClr val="tx1"/>
                </a:solidFill>
                <a:latin typeface="Calibri" charset="0"/>
                <a:ea typeface="ＭＳ Ｐゴシック" charset="0"/>
              </a:defRPr>
            </a:lvl6pPr>
            <a:lvl7pPr marL="3028264" indent="-232943" eaLnBrk="0" fontAlgn="base" hangingPunct="0">
              <a:spcBef>
                <a:spcPct val="0"/>
              </a:spcBef>
              <a:spcAft>
                <a:spcPct val="0"/>
              </a:spcAft>
              <a:defRPr>
                <a:solidFill>
                  <a:schemeClr val="tx1"/>
                </a:solidFill>
                <a:latin typeface="Calibri" charset="0"/>
                <a:ea typeface="ＭＳ Ｐゴシック" charset="0"/>
              </a:defRPr>
            </a:lvl7pPr>
            <a:lvl8pPr marL="3494151" indent="-232943" eaLnBrk="0" fontAlgn="base" hangingPunct="0">
              <a:spcBef>
                <a:spcPct val="0"/>
              </a:spcBef>
              <a:spcAft>
                <a:spcPct val="0"/>
              </a:spcAft>
              <a:defRPr>
                <a:solidFill>
                  <a:schemeClr val="tx1"/>
                </a:solidFill>
                <a:latin typeface="Calibri" charset="0"/>
                <a:ea typeface="ＭＳ Ｐゴシック" charset="0"/>
              </a:defRPr>
            </a:lvl8pPr>
            <a:lvl9pPr marL="3960038" indent="-232943" eaLnBrk="0" fontAlgn="base" hangingPunct="0">
              <a:spcBef>
                <a:spcPct val="0"/>
              </a:spcBef>
              <a:spcAft>
                <a:spcPct val="0"/>
              </a:spcAft>
              <a:defRPr>
                <a:solidFill>
                  <a:schemeClr val="tx1"/>
                </a:solidFill>
                <a:latin typeface="Calibri" charset="0"/>
                <a:ea typeface="ＭＳ Ｐゴシック" charset="0"/>
              </a:defRPr>
            </a:lvl9pPr>
          </a:lstStyle>
          <a:p>
            <a:fld id="{06221E71-4D1D-074B-8811-800FA5CB3FD2}" type="slidenum">
              <a:rPr lang="en-GB">
                <a:latin typeface="Arial" charset="0"/>
              </a:rPr>
              <a:pPr/>
              <a:t>14</a:t>
            </a:fld>
            <a:endParaRPr lang="en-GB">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xmlns="" val="4214325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25271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213512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334000" cy="8080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Tree>
    <p:extLst>
      <p:ext uri="{BB962C8B-B14F-4D97-AF65-F5344CB8AC3E}">
        <p14:creationId xmlns:p14="http://schemas.microsoft.com/office/powerpoint/2010/main" xmlns="" val="54282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15029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59214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68221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58990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285703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6545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6715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38068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8"/>
          <p:cNvSpPr>
            <a:spLocks noChangeShapeType="1"/>
          </p:cNvSpPr>
          <p:nvPr userDrawn="1"/>
        </p:nvSpPr>
        <p:spPr bwMode="auto">
          <a:xfrm>
            <a:off x="0" y="685800"/>
            <a:ext cx="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27" name="Line 9"/>
          <p:cNvSpPr>
            <a:spLocks noChangeShapeType="1"/>
          </p:cNvSpPr>
          <p:nvPr userDrawn="1"/>
        </p:nvSpPr>
        <p:spPr bwMode="auto">
          <a:xfrm>
            <a:off x="0" y="685800"/>
            <a:ext cx="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28" name="Rectangle 15"/>
          <p:cNvSpPr>
            <a:spLocks noChangeArrowheads="1"/>
          </p:cNvSpPr>
          <p:nvPr userDrawn="1"/>
        </p:nvSpPr>
        <p:spPr bwMode="auto">
          <a:xfrm>
            <a:off x="0" y="0"/>
            <a:ext cx="91440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mtClean="0">
              <a:ea typeface="+mn-ea"/>
              <a:cs typeface="+mn-cs"/>
            </a:endParaRPr>
          </a:p>
        </p:txBody>
      </p:sp>
      <p:sp>
        <p:nvSpPr>
          <p:cNvPr id="1029" name="AutoShape 19"/>
          <p:cNvSpPr>
            <a:spLocks noChangeArrowheads="1"/>
          </p:cNvSpPr>
          <p:nvPr userDrawn="1"/>
        </p:nvSpPr>
        <p:spPr bwMode="auto">
          <a:xfrm flipH="1" flipV="1">
            <a:off x="0" y="381000"/>
            <a:ext cx="9144000" cy="304800"/>
          </a:xfrm>
          <a:prstGeom prst="rtTriangle">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ea typeface="+mn-ea"/>
              <a:cs typeface="+mn-cs"/>
            </a:endParaRPr>
          </a:p>
        </p:txBody>
      </p:sp>
      <p:cxnSp>
        <p:nvCxnSpPr>
          <p:cNvPr id="1030" name="AutoShape 41"/>
          <p:cNvCxnSpPr>
            <a:cxnSpLocks noChangeShapeType="1"/>
            <a:endCxn id="1028" idx="3"/>
          </p:cNvCxnSpPr>
          <p:nvPr userDrawn="1"/>
        </p:nvCxnSpPr>
        <p:spPr bwMode="auto">
          <a:xfrm flipV="1">
            <a:off x="9144000" y="190500"/>
            <a:ext cx="0" cy="5715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031" name="Rectangle 55"/>
          <p:cNvSpPr>
            <a:spLocks noChangeArrowheads="1"/>
          </p:cNvSpPr>
          <p:nvPr userDrawn="1"/>
        </p:nvSpPr>
        <p:spPr bwMode="auto">
          <a:xfrm>
            <a:off x="0" y="6248400"/>
            <a:ext cx="9144000" cy="76200"/>
          </a:xfrm>
          <a:prstGeom prst="rect">
            <a:avLst/>
          </a:prstGeom>
          <a:solidFill>
            <a:srgbClr val="FF6600"/>
          </a:solidFill>
          <a:ln>
            <a:noFill/>
          </a:ln>
          <a:effectLst/>
          <a:extLst>
            <a:ext uri="{91240B29-F687-4f45-9708-019B960494DF}">
              <a14:hiddenLine xmlns:a14="http://schemas.microsoft.com/office/drawing/2010/main" xmlns="" w="1587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ea typeface="+mn-ea"/>
              <a:cs typeface="+mn-cs"/>
            </a:endParaRPr>
          </a:p>
        </p:txBody>
      </p:sp>
      <p:sp>
        <p:nvSpPr>
          <p:cNvPr id="1032" name="Rectangle 59"/>
          <p:cNvSpPr>
            <a:spLocks noChangeArrowheads="1"/>
          </p:cNvSpPr>
          <p:nvPr userDrawn="1"/>
        </p:nvSpPr>
        <p:spPr bwMode="auto">
          <a:xfrm>
            <a:off x="0" y="152400"/>
            <a:ext cx="9144000" cy="76200"/>
          </a:xfrm>
          <a:prstGeom prst="rect">
            <a:avLst/>
          </a:prstGeom>
          <a:solidFill>
            <a:srgbClr val="FF6600"/>
          </a:solidFill>
          <a:ln w="63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ea typeface="+mn-ea"/>
              <a:cs typeface="+mn-cs"/>
            </a:endParaRPr>
          </a:p>
        </p:txBody>
      </p:sp>
      <p:sp>
        <p:nvSpPr>
          <p:cNvPr id="1033" name="Rectangle 60"/>
          <p:cNvSpPr>
            <a:spLocks noGrp="1" noChangeArrowheads="1"/>
          </p:cNvSpPr>
          <p:nvPr>
            <p:ph type="title"/>
          </p:nvPr>
        </p:nvSpPr>
        <p:spPr bwMode="auto">
          <a:xfrm>
            <a:off x="457200" y="609600"/>
            <a:ext cx="5334000" cy="808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4" name="Rectangle 61"/>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Click to edit Master text styles</a:t>
            </a:r>
          </a:p>
        </p:txBody>
      </p:sp>
      <p:pic>
        <p:nvPicPr>
          <p:cNvPr id="1035" name="Picture 66" descr="logo"/>
          <p:cNvPicPr>
            <a:picLocks noChangeAspect="1" noChangeArrowheads="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7467600" y="457200"/>
            <a:ext cx="1143000"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7" name="Rectangle 71"/>
          <p:cNvSpPr>
            <a:spLocks noChangeArrowheads="1"/>
          </p:cNvSpPr>
          <p:nvPr userDrawn="1"/>
        </p:nvSpPr>
        <p:spPr bwMode="auto">
          <a:xfrm>
            <a:off x="6096000" y="6324600"/>
            <a:ext cx="2743200" cy="247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GB" altLang="en-US" sz="1200" b="1" smtClean="0">
                <a:solidFill>
                  <a:srgbClr val="4D4D4D"/>
                </a:solidFill>
                <a:latin typeface="Calibri" pitchFamily="34" charset="0"/>
                <a:ea typeface="+mn-ea"/>
                <a:cs typeface="+mn-cs"/>
              </a:rPr>
              <a:t>United Nations Statistics Division</a:t>
            </a:r>
          </a:p>
        </p:txBody>
      </p:sp>
      <p:sp>
        <p:nvSpPr>
          <p:cNvPr id="2" name="Rectangle 63"/>
          <p:cNvSpPr>
            <a:spLocks noChangeArrowheads="1"/>
          </p:cNvSpPr>
          <p:nvPr userDrawn="1"/>
        </p:nvSpPr>
        <p:spPr bwMode="auto">
          <a:xfrm>
            <a:off x="457200" y="6324600"/>
            <a:ext cx="54864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sz="1200" b="1">
                <a:solidFill>
                  <a:srgbClr val="4D4D4D"/>
                </a:solidFill>
                <a:latin typeface="Calibri" charset="0"/>
              </a:rPr>
              <a:t>Regional Workshop on Integrating a Gender Perspective in the Production of Statistics, Amman, Jordan, 1-4 December 2014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a:solidFill>
            <a:srgbClr val="FF6600"/>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FF6600"/>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3200">
          <a:solidFill>
            <a:srgbClr val="FF6600"/>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3200">
          <a:solidFill>
            <a:srgbClr val="FF6600"/>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3200">
          <a:solidFill>
            <a:srgbClr val="FF6600"/>
          </a:solidFill>
          <a:latin typeface="Calibri" pitchFamily="34" charset="0"/>
          <a:ea typeface="ＭＳ Ｐゴシック" charset="0"/>
          <a:cs typeface="ＭＳ Ｐゴシック" charset="0"/>
        </a:defRPr>
      </a:lvl5pPr>
      <a:lvl6pPr marL="457200" algn="l" rtl="0" fontAlgn="base">
        <a:spcBef>
          <a:spcPct val="0"/>
        </a:spcBef>
        <a:spcAft>
          <a:spcPct val="0"/>
        </a:spcAft>
        <a:defRPr sz="3200">
          <a:solidFill>
            <a:srgbClr val="FF6600"/>
          </a:solidFill>
          <a:latin typeface="Calibri" pitchFamily="34" charset="0"/>
        </a:defRPr>
      </a:lvl6pPr>
      <a:lvl7pPr marL="914400" algn="l" rtl="0" fontAlgn="base">
        <a:spcBef>
          <a:spcPct val="0"/>
        </a:spcBef>
        <a:spcAft>
          <a:spcPct val="0"/>
        </a:spcAft>
        <a:defRPr sz="3200">
          <a:solidFill>
            <a:srgbClr val="FF6600"/>
          </a:solidFill>
          <a:latin typeface="Calibri" pitchFamily="34" charset="0"/>
        </a:defRPr>
      </a:lvl7pPr>
      <a:lvl8pPr marL="1371600" algn="l" rtl="0" fontAlgn="base">
        <a:spcBef>
          <a:spcPct val="0"/>
        </a:spcBef>
        <a:spcAft>
          <a:spcPct val="0"/>
        </a:spcAft>
        <a:defRPr sz="3200">
          <a:solidFill>
            <a:srgbClr val="FF6600"/>
          </a:solidFill>
          <a:latin typeface="Calibri" pitchFamily="34" charset="0"/>
        </a:defRPr>
      </a:lvl8pPr>
      <a:lvl9pPr marL="1828800" algn="l" rtl="0" fontAlgn="base">
        <a:spcBef>
          <a:spcPct val="0"/>
        </a:spcBef>
        <a:spcAft>
          <a:spcPct val="0"/>
        </a:spcAft>
        <a:defRPr sz="3200">
          <a:solidFill>
            <a:srgbClr val="FF6600"/>
          </a:solidFill>
          <a:latin typeface="Calibri" pitchFamily="34" charset="0"/>
        </a:defRPr>
      </a:lvl9pPr>
    </p:titleStyle>
    <p:bodyStyle>
      <a:lvl1pPr marL="342900" indent="-342900" algn="l" rtl="0" eaLnBrk="0" fontAlgn="base" hangingPunct="0">
        <a:spcBef>
          <a:spcPct val="20000"/>
        </a:spcBef>
        <a:spcAft>
          <a:spcPct val="0"/>
        </a:spcAft>
        <a:buClr>
          <a:srgbClr val="FF6600"/>
        </a:buClr>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524000"/>
            <a:ext cx="8915400" cy="1470025"/>
          </a:xfrm>
        </p:spPr>
        <p:txBody>
          <a:bodyPr anchor="ctr"/>
          <a:lstStyle/>
          <a:p>
            <a:pPr algn="ctr" eaLnBrk="1" hangingPunct="1"/>
            <a:r>
              <a:rPr lang="en-AU" sz="4400" dirty="0">
                <a:latin typeface="Arial" charset="0"/>
              </a:rPr>
              <a:t>From raw data to easily understood gender statistics</a:t>
            </a:r>
            <a:r>
              <a:rPr lang="en-US" sz="4400" dirty="0">
                <a:latin typeface="Arial" charset="0"/>
              </a:rPr>
              <a:t> </a:t>
            </a:r>
            <a:endParaRPr lang="en-GB" sz="4400" dirty="0">
              <a:latin typeface="Arial" charset="0"/>
            </a:endParaRPr>
          </a:p>
        </p:txBody>
      </p:sp>
      <p:sp>
        <p:nvSpPr>
          <p:cNvPr id="2051" name="Rectangle 3"/>
          <p:cNvSpPr>
            <a:spLocks noGrp="1" noChangeArrowheads="1"/>
          </p:cNvSpPr>
          <p:nvPr>
            <p:ph type="subTitle" idx="1"/>
          </p:nvPr>
        </p:nvSpPr>
        <p:spPr>
          <a:xfrm>
            <a:off x="609600" y="4572000"/>
            <a:ext cx="8077200" cy="1600200"/>
          </a:xfrm>
        </p:spPr>
        <p:txBody>
          <a:bodyPr/>
          <a:lstStyle/>
          <a:p>
            <a:pPr eaLnBrk="1" hangingPunct="1">
              <a:lnSpc>
                <a:spcPct val="80000"/>
              </a:lnSpc>
            </a:pPr>
            <a:endParaRPr lang="en-US" sz="1200" dirty="0">
              <a:latin typeface="Arial" charset="0"/>
            </a:endParaRPr>
          </a:p>
          <a:p>
            <a:pPr algn="r" eaLnBrk="1" hangingPunct="1">
              <a:lnSpc>
                <a:spcPct val="80000"/>
              </a:lnSpc>
            </a:pPr>
            <a:r>
              <a:rPr lang="en-US" sz="2000" dirty="0" err="1" smtClean="0">
                <a:latin typeface="Arial" charset="0"/>
              </a:rPr>
              <a:t>Haoyi</a:t>
            </a:r>
            <a:r>
              <a:rPr lang="en-US" sz="2000" dirty="0" smtClean="0">
                <a:latin typeface="Arial" charset="0"/>
              </a:rPr>
              <a:t> Chen</a:t>
            </a:r>
          </a:p>
          <a:p>
            <a:pPr algn="r" eaLnBrk="1" hangingPunct="1">
              <a:lnSpc>
                <a:spcPct val="80000"/>
              </a:lnSpc>
            </a:pPr>
            <a:r>
              <a:rPr lang="en-US" sz="2000" dirty="0" smtClean="0">
                <a:latin typeface="Arial" charset="0"/>
              </a:rPr>
              <a:t>Social and Housing Statistics Section</a:t>
            </a:r>
          </a:p>
          <a:p>
            <a:pPr algn="r" eaLnBrk="1" hangingPunct="1">
              <a:lnSpc>
                <a:spcPct val="80000"/>
              </a:lnSpc>
            </a:pPr>
            <a:r>
              <a:rPr lang="en-US" sz="2000" dirty="0" smtClean="0">
                <a:latin typeface="Arial" charset="0"/>
              </a:rPr>
              <a:t>United </a:t>
            </a:r>
            <a:r>
              <a:rPr lang="en-US" sz="2000" dirty="0">
                <a:latin typeface="Arial" charset="0"/>
              </a:rPr>
              <a:t>Nations Statistics Division</a:t>
            </a:r>
            <a:endParaRPr lang="en-GB" sz="2000" dirty="0">
              <a:latin typeface="Arial" charset="0"/>
            </a:endParaRPr>
          </a:p>
        </p:txBody>
      </p:sp>
      <p:sp>
        <p:nvSpPr>
          <p:cNvPr id="2052"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53" name="Line 6"/>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54" name="Rectangle 7"/>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2055" name="AutoShape 8"/>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2056" name="AutoShape 9"/>
          <p:cNvCxnSpPr>
            <a:cxnSpLocks noChangeShapeType="1"/>
            <a:endCxn id="2054"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57" name="Rectangle 10"/>
          <p:cNvSpPr>
            <a:spLocks noChangeArrowheads="1"/>
          </p:cNvSpPr>
          <p:nvPr/>
        </p:nvSpPr>
        <p:spPr bwMode="auto">
          <a:xfrm>
            <a:off x="0" y="15240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2058" name="Picture 11" descr="log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48106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685800"/>
            <a:ext cx="7086600" cy="687387"/>
          </a:xfrm>
        </p:spPr>
        <p:txBody>
          <a:bodyPr/>
          <a:lstStyle/>
          <a:p>
            <a:pPr eaLnBrk="1" hangingPunct="1"/>
            <a:r>
              <a:rPr lang="en-US" sz="2400" dirty="0">
                <a:solidFill>
                  <a:srgbClr val="FF6600"/>
                </a:solidFill>
                <a:latin typeface="Calibri Light" charset="0"/>
              </a:rPr>
              <a:t>Presentation of gender statistics in graphs</a:t>
            </a:r>
            <a:endParaRPr lang="en-US" sz="2400" dirty="0">
              <a:latin typeface="Arial" charset="0"/>
            </a:endParaRPr>
          </a:p>
        </p:txBody>
      </p:sp>
      <p:sp>
        <p:nvSpPr>
          <p:cNvPr id="7171" name="Rectangle 3"/>
          <p:cNvSpPr>
            <a:spLocks noGrp="1" noChangeArrowheads="1"/>
          </p:cNvSpPr>
          <p:nvPr>
            <p:ph type="body" idx="1"/>
          </p:nvPr>
        </p:nvSpPr>
        <p:spPr>
          <a:xfrm>
            <a:off x="381000" y="1676400"/>
            <a:ext cx="8229600" cy="4114800"/>
          </a:xfrm>
        </p:spPr>
        <p:txBody>
          <a:bodyPr/>
          <a:lstStyle/>
          <a:p>
            <a:pPr marL="0" indent="0" eaLnBrk="1" hangingPunct="1">
              <a:buFontTx/>
              <a:buNone/>
            </a:pPr>
            <a:r>
              <a:rPr lang="en-US" sz="2000" dirty="0">
                <a:solidFill>
                  <a:srgbClr val="FF6600"/>
                </a:solidFill>
                <a:latin typeface="Calibri" charset="0"/>
                <a:cs typeface="Calibri" charset="0"/>
              </a:rPr>
              <a:t>Graphs</a:t>
            </a:r>
          </a:p>
          <a:p>
            <a:pPr marL="0" indent="0" eaLnBrk="1" hangingPunct="1">
              <a:buClr>
                <a:srgbClr val="FF6600"/>
              </a:buClr>
            </a:pPr>
            <a:r>
              <a:rPr lang="en-US" sz="1800" dirty="0">
                <a:latin typeface="Calibri" charset="0"/>
              </a:rPr>
              <a:t>Summarize trends, patterns and relationships between variables.</a:t>
            </a:r>
          </a:p>
          <a:p>
            <a:pPr marL="0" indent="0" eaLnBrk="1" hangingPunct="1">
              <a:buClr>
                <a:srgbClr val="FF6600"/>
              </a:buClr>
            </a:pPr>
            <a:r>
              <a:rPr lang="en-US" sz="1800" dirty="0">
                <a:latin typeface="Calibri" charset="0"/>
              </a:rPr>
              <a:t>Illustrate and amplify the main messages of the publication, and inspire the reader to continue reading. </a:t>
            </a:r>
          </a:p>
          <a:p>
            <a:pPr marL="0" indent="0" eaLnBrk="1" hangingPunct="1">
              <a:buClr>
                <a:srgbClr val="FF6600"/>
              </a:buClr>
            </a:pPr>
            <a:r>
              <a:rPr lang="en-US" sz="1800" dirty="0">
                <a:latin typeface="Calibri" charset="0"/>
              </a:rPr>
              <a:t>Are generally better understood and interpreted by the average reader, and therefore appeal to a wider audience.</a:t>
            </a:r>
          </a:p>
          <a:p>
            <a:pPr marL="0" indent="0" eaLnBrk="1" hangingPunct="1">
              <a:buClr>
                <a:srgbClr val="FF6600"/>
              </a:buClr>
              <a:buNone/>
            </a:pPr>
            <a:endParaRPr lang="en-US" sz="1800" dirty="0">
              <a:latin typeface="Calibri" charset="0"/>
            </a:endParaRPr>
          </a:p>
        </p:txBody>
      </p:sp>
      <p:sp>
        <p:nvSpPr>
          <p:cNvPr id="7172"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3"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4"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7176" name="AutoShape 8"/>
          <p:cNvCxnSpPr>
            <a:cxnSpLocks noChangeShapeType="1"/>
            <a:endCxn id="7174"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7177"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Tree>
    <p:extLst>
      <p:ext uri="{BB962C8B-B14F-4D97-AF65-F5344CB8AC3E}">
        <p14:creationId xmlns:p14="http://schemas.microsoft.com/office/powerpoint/2010/main" xmlns="" val="2086774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762000"/>
            <a:ext cx="2667000" cy="609600"/>
          </a:xfrm>
        </p:spPr>
        <p:txBody>
          <a:bodyPr/>
          <a:lstStyle/>
          <a:p>
            <a:pPr eaLnBrk="1" hangingPunct="1"/>
            <a:r>
              <a:rPr lang="en-US" sz="3200" dirty="0">
                <a:solidFill>
                  <a:srgbClr val="FF6600"/>
                </a:solidFill>
                <a:latin typeface="Calibri Light" charset="0"/>
              </a:rPr>
              <a:t>Line charts</a:t>
            </a:r>
          </a:p>
        </p:txBody>
      </p:sp>
      <p:sp>
        <p:nvSpPr>
          <p:cNvPr id="8195" name="Rectangle 3"/>
          <p:cNvSpPr>
            <a:spLocks noGrp="1" noChangeArrowheads="1"/>
          </p:cNvSpPr>
          <p:nvPr>
            <p:ph type="body" idx="1"/>
          </p:nvPr>
        </p:nvSpPr>
        <p:spPr>
          <a:xfrm>
            <a:off x="0" y="1524000"/>
            <a:ext cx="3349625" cy="4778375"/>
          </a:xfrm>
        </p:spPr>
        <p:txBody>
          <a:bodyPr/>
          <a:lstStyle/>
          <a:p>
            <a:pPr marL="273050" indent="0" eaLnBrk="1" hangingPunct="1">
              <a:lnSpc>
                <a:spcPct val="80000"/>
              </a:lnSpc>
              <a:buFontTx/>
              <a:buNone/>
            </a:pPr>
            <a:endParaRPr lang="en-US" sz="1600" dirty="0">
              <a:latin typeface="Calibri" charset="0"/>
            </a:endParaRPr>
          </a:p>
          <a:p>
            <a:pPr marL="273050" indent="0" eaLnBrk="1" hangingPunct="1">
              <a:lnSpc>
                <a:spcPct val="80000"/>
              </a:lnSpc>
              <a:buClr>
                <a:srgbClr val="FF6600"/>
              </a:buClr>
            </a:pPr>
            <a:r>
              <a:rPr lang="en-US" sz="1600" dirty="0">
                <a:latin typeface="Calibri" charset="0"/>
              </a:rPr>
              <a:t>Give a clear picture of changes over time or over age cohorts.</a:t>
            </a:r>
          </a:p>
          <a:p>
            <a:pPr marL="273050" indent="0" eaLnBrk="1" hangingPunct="1">
              <a:lnSpc>
                <a:spcPct val="80000"/>
              </a:lnSpc>
              <a:buClr>
                <a:srgbClr val="FF6600"/>
              </a:buClr>
            </a:pPr>
            <a:endParaRPr lang="en-US" sz="1600" dirty="0">
              <a:latin typeface="Calibri" charset="0"/>
            </a:endParaRPr>
          </a:p>
          <a:p>
            <a:pPr marL="273050" indent="0" eaLnBrk="1" hangingPunct="1">
              <a:lnSpc>
                <a:spcPct val="80000"/>
              </a:lnSpc>
              <a:buClr>
                <a:srgbClr val="FF6600"/>
              </a:buClr>
            </a:pPr>
            <a:r>
              <a:rPr lang="en-US" sz="1600" dirty="0">
                <a:latin typeface="Calibri" charset="0"/>
              </a:rPr>
              <a:t>Other examples: </a:t>
            </a:r>
            <a:endParaRPr lang="en-US" sz="1600" dirty="0" smtClean="0">
              <a:latin typeface="Calibri" charset="0"/>
            </a:endParaRPr>
          </a:p>
          <a:p>
            <a:pPr marL="673100" lvl="1" indent="0" eaLnBrk="1" hangingPunct="1">
              <a:lnSpc>
                <a:spcPct val="80000"/>
              </a:lnSpc>
              <a:buClr>
                <a:srgbClr val="FF6600"/>
              </a:buClr>
            </a:pPr>
            <a:r>
              <a:rPr lang="en-US" sz="1600" dirty="0" smtClean="0">
                <a:latin typeface="Calibri" charset="0"/>
              </a:rPr>
              <a:t> literacy </a:t>
            </a:r>
            <a:r>
              <a:rPr lang="en-US" sz="1600" dirty="0">
                <a:latin typeface="Calibri" charset="0"/>
              </a:rPr>
              <a:t>rates over </a:t>
            </a:r>
            <a:r>
              <a:rPr lang="en-US" sz="1600" dirty="0" smtClean="0">
                <a:latin typeface="Calibri" charset="0"/>
              </a:rPr>
              <a:t>time</a:t>
            </a:r>
          </a:p>
          <a:p>
            <a:pPr marL="673100" lvl="1" indent="0" eaLnBrk="1" hangingPunct="1">
              <a:lnSpc>
                <a:spcPct val="80000"/>
              </a:lnSpc>
              <a:buClr>
                <a:srgbClr val="FF6600"/>
              </a:buClr>
            </a:pPr>
            <a:r>
              <a:rPr lang="en-US" sz="1600" dirty="0" smtClean="0">
                <a:latin typeface="Calibri" charset="0"/>
              </a:rPr>
              <a:t> </a:t>
            </a:r>
            <a:r>
              <a:rPr lang="en-US" sz="1600" dirty="0" err="1">
                <a:latin typeface="Calibri" charset="0"/>
              </a:rPr>
              <a:t>labour</a:t>
            </a:r>
            <a:r>
              <a:rPr lang="en-US" sz="1600" dirty="0">
                <a:latin typeface="Calibri" charset="0"/>
              </a:rPr>
              <a:t> force participation rates over time</a:t>
            </a:r>
          </a:p>
          <a:p>
            <a:pPr marL="273050" indent="0" eaLnBrk="1" hangingPunct="1">
              <a:lnSpc>
                <a:spcPct val="80000"/>
              </a:lnSpc>
              <a:buClr>
                <a:srgbClr val="FF6600"/>
              </a:buClr>
            </a:pPr>
            <a:endParaRPr lang="en-US" sz="1600" dirty="0">
              <a:latin typeface="Calibri" charset="0"/>
            </a:endParaRPr>
          </a:p>
          <a:p>
            <a:pPr marL="273050" indent="0" eaLnBrk="1" hangingPunct="1">
              <a:lnSpc>
                <a:spcPct val="80000"/>
              </a:lnSpc>
              <a:buClr>
                <a:srgbClr val="FF6600"/>
              </a:buClr>
            </a:pPr>
            <a:r>
              <a:rPr lang="en-US" sz="1600" dirty="0">
                <a:latin typeface="Calibri" charset="0"/>
              </a:rPr>
              <a:t>Generally recommended to start from zero at the y-axis of a quantitative variable, however, in this case, starting from age 35 facilitates the comparison of women’s and men’s trends.</a:t>
            </a:r>
          </a:p>
          <a:p>
            <a:pPr marL="273050" indent="0" eaLnBrk="1" hangingPunct="1">
              <a:lnSpc>
                <a:spcPct val="80000"/>
              </a:lnSpc>
              <a:buClr>
                <a:srgbClr val="FF6600"/>
              </a:buClr>
            </a:pPr>
            <a:endParaRPr lang="en-US" sz="1600" dirty="0">
              <a:latin typeface="Calibri" charset="0"/>
            </a:endParaRPr>
          </a:p>
          <a:p>
            <a:pPr marL="273050" indent="0" eaLnBrk="1" hangingPunct="1">
              <a:lnSpc>
                <a:spcPct val="80000"/>
              </a:lnSpc>
              <a:buClr>
                <a:srgbClr val="FF6600"/>
              </a:buClr>
            </a:pPr>
            <a:r>
              <a:rPr lang="en-US" sz="1600" dirty="0">
                <a:latin typeface="Calibri" charset="0"/>
              </a:rPr>
              <a:t> Design note: only one type of gridline used</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buNone/>
            </a:pPr>
            <a:endParaRPr lang="en-US" sz="1800" dirty="0">
              <a:latin typeface="Calibri" charset="0"/>
              <a:sym typeface="Wingdings"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1800" dirty="0">
              <a:latin typeface="Calibri" charset="0"/>
            </a:endParaRPr>
          </a:p>
        </p:txBody>
      </p:sp>
      <p:sp>
        <p:nvSpPr>
          <p:cNvPr id="8196"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197"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198"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8200" name="AutoShape 8"/>
          <p:cNvCxnSpPr>
            <a:cxnSpLocks noChangeShapeType="1"/>
            <a:endCxn id="8198"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8201"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8203" name="TextBox 1"/>
          <p:cNvSpPr txBox="1">
            <a:spLocks noChangeArrowheads="1"/>
          </p:cNvSpPr>
          <p:nvPr/>
        </p:nvSpPr>
        <p:spPr bwMode="auto">
          <a:xfrm>
            <a:off x="3670300" y="5867400"/>
            <a:ext cx="54737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United Nations, 2011.</a:t>
            </a:r>
          </a:p>
        </p:txBody>
      </p:sp>
      <p:sp>
        <p:nvSpPr>
          <p:cNvPr id="8204" name="TextBox 2"/>
          <p:cNvSpPr txBox="1">
            <a:spLocks noChangeArrowheads="1"/>
          </p:cNvSpPr>
          <p:nvPr/>
        </p:nvSpPr>
        <p:spPr bwMode="auto">
          <a:xfrm>
            <a:off x="3733800" y="1600200"/>
            <a:ext cx="50307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Life expectancy at birth by sex, South Africa, 1950-2010</a:t>
            </a:r>
          </a:p>
        </p:txBody>
      </p:sp>
      <p:pic>
        <p:nvPicPr>
          <p:cNvPr id="820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25825" y="2133600"/>
            <a:ext cx="5718175" cy="357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2" name="Chart 11"/>
          <p:cNvGraphicFramePr>
            <a:graphicFrameLocks/>
          </p:cNvGraphicFramePr>
          <p:nvPr>
            <p:extLst>
              <p:ext uri="{D42A27DB-BD31-4B8C-83A1-F6EECF244321}">
                <p14:modId xmlns:p14="http://schemas.microsoft.com/office/powerpoint/2010/main" xmlns="" val="3478201826"/>
              </p:ext>
            </p:extLst>
          </p:nvPr>
        </p:nvGraphicFramePr>
        <p:xfrm>
          <a:off x="3448352" y="2362200"/>
          <a:ext cx="5715000" cy="3543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08109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8205"/>
                                        </p:tgtEl>
                                      </p:cBhvr>
                                    </p:animEffect>
                                    <p:set>
                                      <p:cBhvr>
                                        <p:cTn id="11" dur="1" fill="hold">
                                          <p:stCondLst>
                                            <p:cond delay="499"/>
                                          </p:stCondLst>
                                        </p:cTn>
                                        <p:tgtEl>
                                          <p:spTgt spid="820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2" grpId="1">
        <p:bldAsOne/>
      </p:bldGraphic>
      <p:bldGraphic spid="12" grpId="2">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4343400" cy="711200"/>
          </a:xfrm>
        </p:spPr>
        <p:txBody>
          <a:bodyPr/>
          <a:lstStyle/>
          <a:p>
            <a:pPr eaLnBrk="1" hangingPunct="1"/>
            <a:r>
              <a:rPr lang="en-US" sz="2400" dirty="0">
                <a:solidFill>
                  <a:srgbClr val="FF6600"/>
                </a:solidFill>
                <a:latin typeface="Calibri Light" charset="0"/>
              </a:rPr>
              <a:t>Line charts (cont’d)</a:t>
            </a:r>
          </a:p>
        </p:txBody>
      </p:sp>
      <p:sp>
        <p:nvSpPr>
          <p:cNvPr id="9219" name="Rectangle 3"/>
          <p:cNvSpPr>
            <a:spLocks noGrp="1" noChangeArrowheads="1"/>
          </p:cNvSpPr>
          <p:nvPr>
            <p:ph type="body" idx="1"/>
          </p:nvPr>
        </p:nvSpPr>
        <p:spPr>
          <a:xfrm>
            <a:off x="0" y="1219200"/>
            <a:ext cx="3349625" cy="4648200"/>
          </a:xfrm>
        </p:spPr>
        <p:txBody>
          <a:bodyPr/>
          <a:lstStyle/>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Clr>
                <a:srgbClr val="FF6600"/>
              </a:buClr>
              <a:buFontTx/>
              <a:buNone/>
            </a:pPr>
            <a:r>
              <a:rPr lang="en-US" sz="1800" dirty="0">
                <a:latin typeface="Calibri" charset="0"/>
              </a:rPr>
              <a:t>A graph can summarize trends and patterns that cannot easily be discovered in data tables. In the example given, three points are made: </a:t>
            </a:r>
          </a:p>
          <a:p>
            <a:pPr marL="558800" indent="-285750" eaLnBrk="1" hangingPunct="1">
              <a:lnSpc>
                <a:spcPct val="80000"/>
              </a:lnSpc>
              <a:buClr>
                <a:srgbClr val="FF6600"/>
              </a:buClr>
              <a:buFontTx/>
              <a:buNone/>
            </a:pPr>
            <a:endParaRPr lang="en-US" sz="1800" dirty="0">
              <a:latin typeface="Calibri" charset="0"/>
            </a:endParaRPr>
          </a:p>
          <a:p>
            <a:pPr marL="558800" indent="-285750" eaLnBrk="1" hangingPunct="1">
              <a:lnSpc>
                <a:spcPct val="80000"/>
              </a:lnSpc>
              <a:buClr>
                <a:srgbClr val="FF6600"/>
              </a:buClr>
            </a:pPr>
            <a:r>
              <a:rPr lang="en-US" sz="1600" dirty="0">
                <a:latin typeface="Calibri" charset="0"/>
              </a:rPr>
              <a:t>At all ages, </a:t>
            </a:r>
            <a:r>
              <a:rPr lang="en-US" sz="1600" dirty="0" err="1">
                <a:latin typeface="Calibri" charset="0"/>
              </a:rPr>
              <a:t>labour</a:t>
            </a:r>
            <a:r>
              <a:rPr lang="en-US" sz="1600" dirty="0">
                <a:latin typeface="Calibri" charset="0"/>
              </a:rPr>
              <a:t> force participation rates are lower for women than for men</a:t>
            </a:r>
          </a:p>
          <a:p>
            <a:pPr marL="558800" indent="-285750" eaLnBrk="1" hangingPunct="1">
              <a:lnSpc>
                <a:spcPct val="80000"/>
              </a:lnSpc>
              <a:buClr>
                <a:srgbClr val="FF6600"/>
              </a:buClr>
            </a:pPr>
            <a:endParaRPr lang="en-US" sz="1600" dirty="0">
              <a:latin typeface="Calibri" charset="0"/>
            </a:endParaRPr>
          </a:p>
          <a:p>
            <a:pPr marL="558800" indent="-285750" eaLnBrk="1" hangingPunct="1">
              <a:lnSpc>
                <a:spcPct val="80000"/>
              </a:lnSpc>
              <a:buClr>
                <a:srgbClr val="FF6600"/>
              </a:buClr>
            </a:pPr>
            <a:r>
              <a:rPr lang="en-US" sz="1600" dirty="0">
                <a:latin typeface="Calibri" charset="0"/>
              </a:rPr>
              <a:t>In the last two decades women’s participation rates increased. The same was not observed for men.</a:t>
            </a:r>
          </a:p>
          <a:p>
            <a:pPr marL="558800" indent="-285750" eaLnBrk="1" hangingPunct="1">
              <a:lnSpc>
                <a:spcPct val="80000"/>
              </a:lnSpc>
              <a:buClr>
                <a:srgbClr val="FF6600"/>
              </a:buClr>
            </a:pPr>
            <a:endParaRPr lang="en-US" sz="1600" dirty="0">
              <a:latin typeface="Calibri" charset="0"/>
            </a:endParaRPr>
          </a:p>
          <a:p>
            <a:pPr marL="558800" indent="-285750" eaLnBrk="1" hangingPunct="1">
              <a:lnSpc>
                <a:spcPct val="80000"/>
              </a:lnSpc>
              <a:buClr>
                <a:srgbClr val="FF6600"/>
              </a:buClr>
            </a:pPr>
            <a:r>
              <a:rPr lang="en-US" sz="1600" dirty="0">
                <a:latin typeface="Calibri" charset="0"/>
              </a:rPr>
              <a:t>In the most recent year observed, women tend to withdraw from the </a:t>
            </a:r>
            <a:r>
              <a:rPr lang="en-US" sz="1600" dirty="0" err="1">
                <a:latin typeface="Calibri" charset="0"/>
              </a:rPr>
              <a:t>labour</a:t>
            </a:r>
            <a:r>
              <a:rPr lang="en-US" sz="1600" dirty="0">
                <a:latin typeface="Calibri" charset="0"/>
              </a:rPr>
              <a:t> market after age 30 </a:t>
            </a:r>
          </a:p>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Clr>
                <a:srgbClr val="FF6600"/>
              </a:buClr>
            </a:pPr>
            <a:endParaRPr lang="en-US" sz="1800" dirty="0">
              <a:latin typeface="Calibri" charset="0"/>
              <a:sym typeface="Wingdings" charset="0"/>
            </a:endParaRPr>
          </a:p>
          <a:p>
            <a:pPr marL="558800" indent="-285750" eaLnBrk="1" hangingPunct="1">
              <a:lnSpc>
                <a:spcPct val="80000"/>
              </a:lnSpc>
              <a:buFontTx/>
              <a:buNone/>
            </a:pPr>
            <a:endParaRPr lang="en-US" sz="1800" dirty="0">
              <a:latin typeface="Calibri" charset="0"/>
            </a:endParaRPr>
          </a:p>
          <a:p>
            <a:pPr marL="558800" indent="-285750" eaLnBrk="1" hangingPunct="1">
              <a:lnSpc>
                <a:spcPct val="80000"/>
              </a:lnSpc>
              <a:buFontTx/>
              <a:buNone/>
            </a:pPr>
            <a:endParaRPr lang="en-US" sz="2000" dirty="0">
              <a:latin typeface="Calibri" charset="0"/>
            </a:endParaRPr>
          </a:p>
          <a:p>
            <a:pPr marL="558800" indent="-285750" eaLnBrk="1" hangingPunct="1">
              <a:lnSpc>
                <a:spcPct val="80000"/>
              </a:lnSpc>
              <a:buFontTx/>
              <a:buNone/>
            </a:pPr>
            <a:endParaRPr lang="en-US" sz="2000" dirty="0">
              <a:latin typeface="Calibri" charset="0"/>
            </a:endParaRPr>
          </a:p>
          <a:p>
            <a:pPr marL="558800" indent="-285750" eaLnBrk="1" hangingPunct="1">
              <a:lnSpc>
                <a:spcPct val="80000"/>
              </a:lnSpc>
              <a:buFontTx/>
              <a:buNone/>
            </a:pPr>
            <a:endParaRPr lang="en-US" sz="1800" dirty="0">
              <a:latin typeface="Calibri" charset="0"/>
            </a:endParaRPr>
          </a:p>
          <a:p>
            <a:pPr marL="558800" indent="-285750" eaLnBrk="1" hangingPunct="1">
              <a:lnSpc>
                <a:spcPct val="80000"/>
              </a:lnSpc>
              <a:buFontTx/>
              <a:buNone/>
            </a:pPr>
            <a:endParaRPr lang="en-US" sz="1800" dirty="0">
              <a:latin typeface="Calibri" charset="0"/>
            </a:endParaRPr>
          </a:p>
        </p:txBody>
      </p:sp>
      <p:sp>
        <p:nvSpPr>
          <p:cNvPr id="9220"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1"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2"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9223"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9224" name="AutoShape 8"/>
          <p:cNvCxnSpPr>
            <a:cxnSpLocks noChangeShapeType="1"/>
            <a:endCxn id="9222"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9225"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9226"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7" name="TextBox 1"/>
          <p:cNvSpPr txBox="1">
            <a:spLocks noChangeArrowheads="1"/>
          </p:cNvSpPr>
          <p:nvPr/>
        </p:nvSpPr>
        <p:spPr bwMode="auto">
          <a:xfrm>
            <a:off x="3505200" y="5943600"/>
            <a:ext cx="5549900"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ILO, LABORSTA.</a:t>
            </a:r>
          </a:p>
        </p:txBody>
      </p:sp>
      <p:sp>
        <p:nvSpPr>
          <p:cNvPr id="9228" name="TextBox 2"/>
          <p:cNvSpPr txBox="1">
            <a:spLocks noChangeArrowheads="1"/>
          </p:cNvSpPr>
          <p:nvPr/>
        </p:nvSpPr>
        <p:spPr bwMode="auto">
          <a:xfrm>
            <a:off x="3352800" y="1524000"/>
            <a:ext cx="5341938"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err="1"/>
              <a:t>Labour</a:t>
            </a:r>
            <a:r>
              <a:rPr lang="en-US" sz="1600" b="1" dirty="0"/>
              <a:t> force participation rate by age group, by sex, Chile, 1990 and 2008</a:t>
            </a:r>
          </a:p>
        </p:txBody>
      </p:sp>
      <p:pic>
        <p:nvPicPr>
          <p:cNvPr id="9229"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00400" y="2209800"/>
            <a:ext cx="5743575" cy="385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16946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685800"/>
            <a:ext cx="3581400" cy="458788"/>
          </a:xfrm>
        </p:spPr>
        <p:txBody>
          <a:bodyPr/>
          <a:lstStyle/>
          <a:p>
            <a:pPr algn="l" eaLnBrk="1" hangingPunct="1"/>
            <a:r>
              <a:rPr lang="en-US" sz="3200" dirty="0">
                <a:solidFill>
                  <a:srgbClr val="FF6600"/>
                </a:solidFill>
                <a:latin typeface="Calibri Light" charset="0"/>
              </a:rPr>
              <a:t>Vertical bar charts</a:t>
            </a:r>
          </a:p>
        </p:txBody>
      </p:sp>
      <p:sp>
        <p:nvSpPr>
          <p:cNvPr id="10243" name="Rectangle 3"/>
          <p:cNvSpPr>
            <a:spLocks noGrp="1" noChangeArrowheads="1"/>
          </p:cNvSpPr>
          <p:nvPr>
            <p:ph type="body" idx="1"/>
          </p:nvPr>
        </p:nvSpPr>
        <p:spPr>
          <a:xfrm>
            <a:off x="29633" y="1219200"/>
            <a:ext cx="3871912" cy="4953000"/>
          </a:xfrm>
        </p:spPr>
        <p:txBody>
          <a:bodyPr/>
          <a:lstStyle/>
          <a:p>
            <a:pPr marL="273050" indent="0" eaLnBrk="1" hangingPunct="1">
              <a:lnSpc>
                <a:spcPct val="80000"/>
              </a:lnSpc>
              <a:buClr>
                <a:srgbClr val="FF6600"/>
              </a:buClr>
              <a:buFontTx/>
              <a:buNone/>
            </a:pPr>
            <a:r>
              <a:rPr lang="en-US" sz="2000" b="1" dirty="0">
                <a:latin typeface="Calibri" charset="0"/>
              </a:rPr>
              <a:t>Simple bar charts</a:t>
            </a:r>
          </a:p>
          <a:p>
            <a:pPr marL="273050" indent="0" eaLnBrk="1" hangingPunct="1">
              <a:lnSpc>
                <a:spcPct val="80000"/>
              </a:lnSpc>
              <a:buClr>
                <a:srgbClr val="FF6600"/>
              </a:buClr>
              <a:buFontTx/>
              <a:buNone/>
            </a:pPr>
            <a:endParaRPr lang="en-US" sz="1800" dirty="0">
              <a:latin typeface="Calibri" charset="0"/>
            </a:endParaRPr>
          </a:p>
          <a:p>
            <a:pPr marL="273050" indent="0" eaLnBrk="1" hangingPunct="1">
              <a:lnSpc>
                <a:spcPct val="80000"/>
              </a:lnSpc>
              <a:buClr>
                <a:srgbClr val="FF6600"/>
              </a:buClr>
            </a:pPr>
            <a:r>
              <a:rPr lang="en-US" sz="1600" dirty="0">
                <a:latin typeface="Calibri" charset="0"/>
              </a:rPr>
              <a:t>Bar charts are common in presentation of gender statistics</a:t>
            </a:r>
          </a:p>
          <a:p>
            <a:pPr marL="273050" indent="0" eaLnBrk="1" hangingPunct="1">
              <a:lnSpc>
                <a:spcPct val="80000"/>
              </a:lnSpc>
              <a:buClr>
                <a:srgbClr val="FF6600"/>
              </a:buClr>
            </a:pPr>
            <a:endParaRPr lang="en-US" sz="1600" dirty="0">
              <a:latin typeface="Calibri" charset="0"/>
            </a:endParaRPr>
          </a:p>
          <a:p>
            <a:pPr marL="273050" indent="0" eaLnBrk="1" hangingPunct="1">
              <a:lnSpc>
                <a:spcPct val="80000"/>
              </a:lnSpc>
              <a:buClr>
                <a:srgbClr val="FF6600"/>
              </a:buClr>
            </a:pPr>
            <a:r>
              <a:rPr lang="en-US" sz="1600" dirty="0">
                <a:latin typeface="Calibri" charset="0"/>
              </a:rPr>
              <a:t>Simple bar charts are suitable for indicators such as</a:t>
            </a:r>
          </a:p>
          <a:p>
            <a:pPr marL="958850" lvl="1" eaLnBrk="1" hangingPunct="1">
              <a:lnSpc>
                <a:spcPct val="80000"/>
              </a:lnSpc>
              <a:buClr>
                <a:srgbClr val="FF6600"/>
              </a:buClr>
            </a:pPr>
            <a:r>
              <a:rPr lang="en-US" sz="1600" dirty="0">
                <a:latin typeface="Calibri" charset="0"/>
              </a:rPr>
              <a:t>total fertility rate by region,</a:t>
            </a:r>
          </a:p>
          <a:p>
            <a:pPr marL="958850" lvl="1" eaLnBrk="1" hangingPunct="1">
              <a:lnSpc>
                <a:spcPct val="80000"/>
              </a:lnSpc>
              <a:buClr>
                <a:srgbClr val="FF6600"/>
              </a:buClr>
            </a:pPr>
            <a:r>
              <a:rPr lang="en-US" sz="1600" dirty="0">
                <a:latin typeface="Calibri" charset="0"/>
              </a:rPr>
              <a:t>antenatal care by urban/rural areas, </a:t>
            </a:r>
          </a:p>
          <a:p>
            <a:pPr marL="958850" lvl="1" eaLnBrk="1" hangingPunct="1">
              <a:lnSpc>
                <a:spcPct val="80000"/>
              </a:lnSpc>
              <a:buClr>
                <a:srgbClr val="FF6600"/>
              </a:buClr>
            </a:pPr>
            <a:r>
              <a:rPr lang="en-US" sz="1600" dirty="0">
                <a:latin typeface="Calibri" charset="0"/>
              </a:rPr>
              <a:t>proportion of women married before age 18 by level of education.</a:t>
            </a:r>
          </a:p>
          <a:p>
            <a:pPr marL="958850" lvl="1" eaLnBrk="1" hangingPunct="1">
              <a:lnSpc>
                <a:spcPct val="80000"/>
              </a:lnSpc>
              <a:buClr>
                <a:srgbClr val="FF6600"/>
              </a:buClr>
              <a:buFontTx/>
              <a:buNone/>
            </a:pPr>
            <a:endParaRPr lang="en-US" sz="1600" dirty="0">
              <a:latin typeface="Calibri" charset="0"/>
            </a:endParaRPr>
          </a:p>
          <a:p>
            <a:pPr marL="273050" indent="0" eaLnBrk="1" hangingPunct="1">
              <a:lnSpc>
                <a:spcPct val="80000"/>
              </a:lnSpc>
              <a:buClr>
                <a:srgbClr val="FF6600"/>
              </a:buClr>
            </a:pPr>
            <a:r>
              <a:rPr lang="en-US" sz="1600" dirty="0">
                <a:latin typeface="Calibri" charset="0"/>
              </a:rPr>
              <a:t>Design notes: </a:t>
            </a:r>
          </a:p>
          <a:p>
            <a:pPr marL="958850" lvl="1" eaLnBrk="1" hangingPunct="1">
              <a:lnSpc>
                <a:spcPct val="80000"/>
              </a:lnSpc>
              <a:buClr>
                <a:srgbClr val="FF6600"/>
              </a:buClr>
            </a:pPr>
            <a:r>
              <a:rPr lang="en-US" sz="1600" dirty="0">
                <a:latin typeface="Calibri" charset="0"/>
              </a:rPr>
              <a:t>Ticks are not necessary on the axis representing a qualitative variable</a:t>
            </a:r>
          </a:p>
          <a:p>
            <a:pPr marL="958850" lvl="1" eaLnBrk="1" hangingPunct="1">
              <a:lnSpc>
                <a:spcPct val="80000"/>
              </a:lnSpc>
              <a:buClr>
                <a:srgbClr val="FF6600"/>
              </a:buClr>
            </a:pPr>
            <a:r>
              <a:rPr lang="en-US" sz="1600" dirty="0">
                <a:latin typeface="Calibri" charset="0"/>
              </a:rPr>
              <a:t>Adding 3-D visual effect will not change the main story, but it will make the graph unnecessarily complicated and misleading</a:t>
            </a:r>
          </a:p>
          <a:p>
            <a:pPr marL="958850" lvl="1" eaLnBrk="1" hangingPunct="1">
              <a:lnSpc>
                <a:spcPct val="80000"/>
              </a:lnSpc>
              <a:buClr>
                <a:srgbClr val="FF6600"/>
              </a:buClr>
            </a:pPr>
            <a:endParaRPr lang="en-US" sz="1400" dirty="0">
              <a:latin typeface="Calibri" charset="0"/>
            </a:endParaRPr>
          </a:p>
          <a:p>
            <a:pPr marL="273050" indent="0" eaLnBrk="1" hangingPunct="1">
              <a:lnSpc>
                <a:spcPct val="80000"/>
              </a:lnSpc>
              <a:buClr>
                <a:srgbClr val="FF6600"/>
              </a:buClr>
            </a:pPr>
            <a:endParaRPr lang="en-US" sz="1800" dirty="0">
              <a:latin typeface="Calibri" charset="0"/>
            </a:endParaRPr>
          </a:p>
        </p:txBody>
      </p:sp>
      <p:sp>
        <p:nvSpPr>
          <p:cNvPr id="10244"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45"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46"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0248" name="AutoShape 8"/>
          <p:cNvCxnSpPr>
            <a:cxnSpLocks noChangeShapeType="1"/>
            <a:endCxn id="10246"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0249"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0251" name="TextBox 1"/>
          <p:cNvSpPr txBox="1">
            <a:spLocks noChangeArrowheads="1"/>
          </p:cNvSpPr>
          <p:nvPr/>
        </p:nvSpPr>
        <p:spPr bwMode="auto">
          <a:xfrm>
            <a:off x="4038600" y="5867400"/>
            <a:ext cx="4746625"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India Ministry of Health and Family Welfare, Government of India, 2007.</a:t>
            </a:r>
          </a:p>
        </p:txBody>
      </p:sp>
      <p:sp>
        <p:nvSpPr>
          <p:cNvPr id="10252" name="TextBox 2"/>
          <p:cNvSpPr txBox="1">
            <a:spLocks noChangeArrowheads="1"/>
          </p:cNvSpPr>
          <p:nvPr/>
        </p:nvSpPr>
        <p:spPr bwMode="auto">
          <a:xfrm>
            <a:off x="4038600" y="1447800"/>
            <a:ext cx="51054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Women aged 15-49 who have experienced physical violence since age 15 by wealth quintile, India, 2005-06</a:t>
            </a:r>
          </a:p>
        </p:txBody>
      </p:sp>
      <p:pic>
        <p:nvPicPr>
          <p:cNvPr id="1025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86200" y="2438400"/>
            <a:ext cx="4859338" cy="317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3" name="Chart 12"/>
          <p:cNvGraphicFramePr>
            <a:graphicFrameLocks/>
          </p:cNvGraphicFramePr>
          <p:nvPr>
            <p:extLst>
              <p:ext uri="{D42A27DB-BD31-4B8C-83A1-F6EECF244321}">
                <p14:modId xmlns:p14="http://schemas.microsoft.com/office/powerpoint/2010/main" xmlns="" val="3222400441"/>
              </p:ext>
            </p:extLst>
          </p:nvPr>
        </p:nvGraphicFramePr>
        <p:xfrm>
          <a:off x="3973286" y="2209800"/>
          <a:ext cx="5156200" cy="322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11038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10253"/>
                                        </p:tgtEl>
                                      </p:cBhvr>
                                    </p:animEffect>
                                    <p:set>
                                      <p:cBhvr>
                                        <p:cTn id="11" dur="1" fill="hold">
                                          <p:stCondLst>
                                            <p:cond delay="499"/>
                                          </p:stCondLst>
                                        </p:cTn>
                                        <p:tgtEl>
                                          <p:spTgt spid="1025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762000"/>
            <a:ext cx="5181600" cy="492125"/>
          </a:xfrm>
        </p:spPr>
        <p:txBody>
          <a:bodyPr/>
          <a:lstStyle/>
          <a:p>
            <a:pPr eaLnBrk="1" hangingPunct="1"/>
            <a:r>
              <a:rPr lang="en-US" sz="3200" dirty="0">
                <a:solidFill>
                  <a:srgbClr val="FF6600"/>
                </a:solidFill>
                <a:latin typeface="Calibri Light" charset="0"/>
              </a:rPr>
              <a:t>Vertical bar charts (cont’d)</a:t>
            </a:r>
          </a:p>
        </p:txBody>
      </p:sp>
      <p:sp>
        <p:nvSpPr>
          <p:cNvPr id="11267" name="Rectangle 3"/>
          <p:cNvSpPr>
            <a:spLocks noGrp="1" noChangeArrowheads="1"/>
          </p:cNvSpPr>
          <p:nvPr>
            <p:ph type="body" idx="1"/>
          </p:nvPr>
        </p:nvSpPr>
        <p:spPr>
          <a:xfrm>
            <a:off x="304800" y="1524000"/>
            <a:ext cx="4267200" cy="4487862"/>
          </a:xfrm>
        </p:spPr>
        <p:txBody>
          <a:bodyPr/>
          <a:lstStyle/>
          <a:p>
            <a:pPr marL="273050" indent="0" eaLnBrk="1" hangingPunct="1">
              <a:lnSpc>
                <a:spcPct val="80000"/>
              </a:lnSpc>
              <a:buClr>
                <a:srgbClr val="FF6600"/>
              </a:buClr>
              <a:buFontTx/>
              <a:buNone/>
            </a:pPr>
            <a:r>
              <a:rPr lang="en-US" sz="2000" b="1" dirty="0">
                <a:latin typeface="Calibri" charset="0"/>
              </a:rPr>
              <a:t>Grouped (or clustered) bar charts</a:t>
            </a:r>
          </a:p>
          <a:p>
            <a:pPr marL="273050" indent="0" eaLnBrk="1" hangingPunct="1">
              <a:lnSpc>
                <a:spcPct val="80000"/>
              </a:lnSpc>
              <a:buClr>
                <a:srgbClr val="FF6600"/>
              </a:buClr>
            </a:pPr>
            <a:endParaRPr lang="en-US" sz="1800" dirty="0">
              <a:latin typeface="Arial" charset="0"/>
            </a:endParaRPr>
          </a:p>
          <a:p>
            <a:pPr marL="273050" indent="0" eaLnBrk="1" hangingPunct="1">
              <a:lnSpc>
                <a:spcPct val="80000"/>
              </a:lnSpc>
              <a:buClr>
                <a:srgbClr val="FF6600"/>
              </a:buClr>
              <a:buFontTx/>
              <a:buNone/>
            </a:pPr>
            <a:endParaRPr lang="en-US" sz="1800" dirty="0">
              <a:latin typeface="Calibri" charset="0"/>
            </a:endParaRP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In gender statistics, women and men are shown as two sets of differently colored bars side by side within each category, so that the status of women is easily compared with the status of men.</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Design note: labels for values presented in the graph have been removed not to distract the viewer from the main message: gender gap in school attendance is considerably higher in the poorest quintile</a:t>
            </a:r>
          </a:p>
        </p:txBody>
      </p:sp>
      <p:sp>
        <p:nvSpPr>
          <p:cNvPr id="11268"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69"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0"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1272" name="AutoShape 8"/>
          <p:cNvCxnSpPr>
            <a:cxnSpLocks noChangeShapeType="1"/>
            <a:endCxn id="11270"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1273"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1275" name="TextBox 1"/>
          <p:cNvSpPr txBox="1">
            <a:spLocks noChangeArrowheads="1"/>
          </p:cNvSpPr>
          <p:nvPr/>
        </p:nvSpPr>
        <p:spPr bwMode="auto">
          <a:xfrm>
            <a:off x="4941888" y="6019800"/>
            <a:ext cx="4202112"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Yemen Ministry of Health and Population, and UNICEF, 2008</a:t>
            </a:r>
          </a:p>
        </p:txBody>
      </p:sp>
      <p:sp>
        <p:nvSpPr>
          <p:cNvPr id="11276" name="TextBox 2"/>
          <p:cNvSpPr txBox="1">
            <a:spLocks noChangeArrowheads="1"/>
          </p:cNvSpPr>
          <p:nvPr/>
        </p:nvSpPr>
        <p:spPr bwMode="auto">
          <a:xfrm>
            <a:off x="4979988" y="1524000"/>
            <a:ext cx="4164012"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Primary school net attendance rate for children in the poorest and wealthiest quintiles, by sex, Yemen, 2006</a:t>
            </a:r>
          </a:p>
        </p:txBody>
      </p:sp>
      <p:pic>
        <p:nvPicPr>
          <p:cNvPr id="1127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953000" y="2286000"/>
            <a:ext cx="3935412" cy="369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2" name="Chart 11"/>
          <p:cNvGraphicFramePr>
            <a:graphicFrameLocks/>
          </p:cNvGraphicFramePr>
          <p:nvPr>
            <p:extLst>
              <p:ext uri="{D42A27DB-BD31-4B8C-83A1-F6EECF244321}">
                <p14:modId xmlns:p14="http://schemas.microsoft.com/office/powerpoint/2010/main" xmlns="" val="3103462624"/>
              </p:ext>
            </p:extLst>
          </p:nvPr>
        </p:nvGraphicFramePr>
        <p:xfrm>
          <a:off x="4953000" y="2514600"/>
          <a:ext cx="3810000" cy="32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85760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1277"/>
                                        </p:tgtEl>
                                      </p:cBhvr>
                                    </p:animEffect>
                                    <p:set>
                                      <p:cBhvr>
                                        <p:cTn id="7" dur="1" fill="hold">
                                          <p:stCondLst>
                                            <p:cond delay="499"/>
                                          </p:stCondLst>
                                        </p:cTn>
                                        <p:tgtEl>
                                          <p:spTgt spid="112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85800"/>
            <a:ext cx="2994025" cy="685800"/>
          </a:xfrm>
        </p:spPr>
        <p:txBody>
          <a:bodyPr/>
          <a:lstStyle/>
          <a:p>
            <a:pPr algn="l" eaLnBrk="1" hangingPunct="1"/>
            <a:r>
              <a:rPr lang="en-US" sz="3200" dirty="0">
                <a:solidFill>
                  <a:srgbClr val="FF6600"/>
                </a:solidFill>
                <a:latin typeface="Calibri Light" charset="0"/>
              </a:rPr>
              <a:t>Dot charts</a:t>
            </a:r>
          </a:p>
        </p:txBody>
      </p:sp>
      <p:sp>
        <p:nvSpPr>
          <p:cNvPr id="12291" name="Rectangle 3"/>
          <p:cNvSpPr>
            <a:spLocks noGrp="1" noChangeArrowheads="1"/>
          </p:cNvSpPr>
          <p:nvPr>
            <p:ph type="body" idx="1"/>
          </p:nvPr>
        </p:nvSpPr>
        <p:spPr>
          <a:xfrm>
            <a:off x="0" y="1600200"/>
            <a:ext cx="3352800" cy="4537075"/>
          </a:xfrm>
        </p:spPr>
        <p:txBody>
          <a:bodyPr/>
          <a:lstStyle/>
          <a:p>
            <a:pPr marL="273050" indent="0" eaLnBrk="1" hangingPunct="1">
              <a:lnSpc>
                <a:spcPct val="80000"/>
              </a:lnSpc>
              <a:buClr>
                <a:srgbClr val="FF6600"/>
              </a:buClr>
              <a:buFontTx/>
              <a:buNone/>
            </a:pPr>
            <a:endParaRPr lang="en-US" sz="1800" dirty="0">
              <a:latin typeface="Calibri" charset="0"/>
            </a:endParaRPr>
          </a:p>
          <a:p>
            <a:pPr marL="273050" indent="0" eaLnBrk="1" hangingPunct="1">
              <a:lnSpc>
                <a:spcPct val="80000"/>
              </a:lnSpc>
              <a:buClr>
                <a:srgbClr val="FF6600"/>
              </a:buClr>
            </a:pPr>
            <a:r>
              <a:rPr lang="en-US" sz="1800" dirty="0">
                <a:latin typeface="Calibri" charset="0"/>
              </a:rPr>
              <a:t>If grouped bars are needed and more data points have to be illustrated, the bars can become too thin and difficult to interpret.</a:t>
            </a:r>
          </a:p>
          <a:p>
            <a:pPr marL="273050" indent="0" eaLnBrk="1" hangingPunct="1">
              <a:lnSpc>
                <a:spcPct val="80000"/>
              </a:lnSpc>
              <a:buClr>
                <a:srgbClr val="FF6600"/>
              </a:buClr>
              <a:buFont typeface="Wingdings" charset="0"/>
              <a:buChar char="à"/>
            </a:pPr>
            <a:r>
              <a:rPr lang="en-US" sz="1800" dirty="0">
                <a:latin typeface="Calibri" charset="0"/>
                <a:sym typeface="Wingdings" charset="0"/>
              </a:rPr>
              <a:t>use dot charts</a:t>
            </a:r>
          </a:p>
          <a:p>
            <a:pPr marL="273050" indent="0" eaLnBrk="1" hangingPunct="1">
              <a:lnSpc>
                <a:spcPct val="80000"/>
              </a:lnSpc>
              <a:buClr>
                <a:srgbClr val="FF6600"/>
              </a:buClr>
              <a:buFontTx/>
              <a:buNone/>
            </a:pPr>
            <a:endParaRPr lang="en-US" sz="1800" dirty="0">
              <a:latin typeface="Calibri" charset="0"/>
              <a:sym typeface="Wingdings" charset="0"/>
            </a:endParaRPr>
          </a:p>
          <a:p>
            <a:pPr marL="273050" indent="0" eaLnBrk="1" hangingPunct="1">
              <a:lnSpc>
                <a:spcPct val="80000"/>
              </a:lnSpc>
              <a:buClr>
                <a:srgbClr val="FF6600"/>
              </a:buClr>
            </a:pPr>
            <a:r>
              <a:rPr lang="en-US" sz="1800" dirty="0">
                <a:latin typeface="Calibri" charset="0"/>
                <a:sym typeface="Wingdings" charset="0"/>
              </a:rPr>
              <a:t>Design notes:</a:t>
            </a:r>
          </a:p>
          <a:p>
            <a:pPr marL="958850" lvl="1" eaLnBrk="1" hangingPunct="1">
              <a:lnSpc>
                <a:spcPct val="80000"/>
              </a:lnSpc>
              <a:buClr>
                <a:srgbClr val="FF6600"/>
              </a:buClr>
            </a:pPr>
            <a:r>
              <a:rPr lang="en-US" sz="1600" dirty="0">
                <a:latin typeface="Calibri" charset="0"/>
                <a:sym typeface="Wingdings" charset="0"/>
              </a:rPr>
              <a:t>This presentation highlights even more the gender gap</a:t>
            </a:r>
          </a:p>
          <a:p>
            <a:pPr marL="958850" lvl="1" eaLnBrk="1" hangingPunct="1">
              <a:lnSpc>
                <a:spcPct val="80000"/>
              </a:lnSpc>
              <a:buClr>
                <a:srgbClr val="FF6600"/>
              </a:buClr>
            </a:pPr>
            <a:r>
              <a:rPr lang="en-US" sz="1600" dirty="0">
                <a:latin typeface="Calibri" charset="0"/>
                <a:sym typeface="Wingdings" charset="0"/>
              </a:rPr>
              <a:t>The gender-blind total has been removed from the graph to keep the attention on the gender gap</a:t>
            </a:r>
            <a:endParaRPr lang="en-US" sz="1600" dirty="0">
              <a:latin typeface="Calibri" charset="0"/>
            </a:endParaRPr>
          </a:p>
        </p:txBody>
      </p:sp>
      <p:sp>
        <p:nvSpPr>
          <p:cNvPr id="12292"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293"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294"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2296" name="AutoShape 8"/>
          <p:cNvCxnSpPr>
            <a:cxnSpLocks noChangeShapeType="1"/>
            <a:endCxn id="12294"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2297"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2299" name="TextBox 1"/>
          <p:cNvSpPr txBox="1">
            <a:spLocks noChangeArrowheads="1"/>
          </p:cNvSpPr>
          <p:nvPr/>
        </p:nvSpPr>
        <p:spPr bwMode="auto">
          <a:xfrm>
            <a:off x="3581400" y="5943600"/>
            <a:ext cx="4202113"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Yemen Ministry of Health and Population, and UNICEF, 2008</a:t>
            </a:r>
          </a:p>
        </p:txBody>
      </p:sp>
      <p:sp>
        <p:nvSpPr>
          <p:cNvPr id="12300" name="TextBox 2"/>
          <p:cNvSpPr txBox="1">
            <a:spLocks noChangeArrowheads="1"/>
          </p:cNvSpPr>
          <p:nvPr/>
        </p:nvSpPr>
        <p:spPr bwMode="auto">
          <a:xfrm>
            <a:off x="3399367" y="1447800"/>
            <a:ext cx="5715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Primary school net attendance rate for girls and boys by wealth quintile and by urban/rural areas Yemen, 2006</a:t>
            </a:r>
          </a:p>
        </p:txBody>
      </p:sp>
      <p:pic>
        <p:nvPicPr>
          <p:cNvPr id="12301"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52800" y="2286000"/>
            <a:ext cx="5646738" cy="3652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0051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914400"/>
            <a:ext cx="3810000" cy="479425"/>
          </a:xfrm>
        </p:spPr>
        <p:txBody>
          <a:bodyPr/>
          <a:lstStyle/>
          <a:p>
            <a:pPr algn="l" eaLnBrk="1" hangingPunct="1"/>
            <a:r>
              <a:rPr lang="en-US" sz="3200" dirty="0">
                <a:solidFill>
                  <a:srgbClr val="FF6600"/>
                </a:solidFill>
                <a:latin typeface="Calibri Light" charset="0"/>
              </a:rPr>
              <a:t>Stacked bar charts</a:t>
            </a:r>
          </a:p>
        </p:txBody>
      </p:sp>
      <p:sp>
        <p:nvSpPr>
          <p:cNvPr id="13315" name="Rectangle 3"/>
          <p:cNvSpPr>
            <a:spLocks noGrp="1" noChangeArrowheads="1"/>
          </p:cNvSpPr>
          <p:nvPr>
            <p:ph type="body" idx="1"/>
          </p:nvPr>
        </p:nvSpPr>
        <p:spPr>
          <a:xfrm>
            <a:off x="0" y="1676400"/>
            <a:ext cx="3352800" cy="3981450"/>
          </a:xfrm>
        </p:spPr>
        <p:txBody>
          <a:bodyPr/>
          <a:lstStyle/>
          <a:p>
            <a:pPr marL="558800" indent="-285750" eaLnBrk="1" hangingPunct="1">
              <a:lnSpc>
                <a:spcPct val="80000"/>
              </a:lnSpc>
              <a:buClr>
                <a:srgbClr val="FF6600"/>
              </a:buClr>
            </a:pPr>
            <a:r>
              <a:rPr lang="en-US" sz="1600" dirty="0">
                <a:latin typeface="Calibri" charset="0"/>
              </a:rPr>
              <a:t>Most effective for categories adding up to 100 per cent. </a:t>
            </a:r>
          </a:p>
          <a:p>
            <a:pPr marL="558800" indent="-285750" eaLnBrk="1" hangingPunct="1">
              <a:lnSpc>
                <a:spcPct val="80000"/>
              </a:lnSpc>
              <a:buClr>
                <a:srgbClr val="FF6600"/>
              </a:buClr>
            </a:pPr>
            <a:endParaRPr lang="en-US" sz="1600" dirty="0">
              <a:latin typeface="Calibri" charset="0"/>
            </a:endParaRPr>
          </a:p>
          <a:p>
            <a:pPr marL="558800" indent="-285750" eaLnBrk="1" hangingPunct="1">
              <a:lnSpc>
                <a:spcPct val="80000"/>
              </a:lnSpc>
              <a:buClr>
                <a:srgbClr val="FF6600"/>
              </a:buClr>
            </a:pPr>
            <a:r>
              <a:rPr lang="en-US" sz="1600" dirty="0">
                <a:latin typeface="Calibri" charset="0"/>
              </a:rPr>
              <a:t>Design note: Category/categories of most interest should be placed at the bottom to facilitate the comparison.</a:t>
            </a:r>
          </a:p>
          <a:p>
            <a:pPr marL="558800" indent="-285750" eaLnBrk="1" hangingPunct="1">
              <a:lnSpc>
                <a:spcPct val="80000"/>
              </a:lnSpc>
              <a:buClr>
                <a:srgbClr val="FF6600"/>
              </a:buClr>
              <a:buFontTx/>
              <a:buNone/>
            </a:pPr>
            <a:endParaRPr lang="en-US" sz="1600" dirty="0">
              <a:latin typeface="Calibri" charset="0"/>
            </a:endParaRPr>
          </a:p>
          <a:p>
            <a:pPr marL="558800" indent="-285750" eaLnBrk="1" hangingPunct="1">
              <a:lnSpc>
                <a:spcPct val="80000"/>
              </a:lnSpc>
              <a:buClr>
                <a:srgbClr val="FF6600"/>
              </a:buClr>
            </a:pPr>
            <a:r>
              <a:rPr lang="en-US" sz="1600" dirty="0">
                <a:latin typeface="Calibri" charset="0"/>
              </a:rPr>
              <a:t>Common problems:</a:t>
            </a:r>
          </a:p>
          <a:p>
            <a:pPr marL="958850" lvl="1" eaLnBrk="1" hangingPunct="1">
              <a:lnSpc>
                <a:spcPct val="80000"/>
              </a:lnSpc>
              <a:buClr>
                <a:srgbClr val="FF6600"/>
              </a:buClr>
            </a:pPr>
            <a:r>
              <a:rPr lang="en-US" sz="1600" dirty="0">
                <a:latin typeface="Calibri" charset="0"/>
              </a:rPr>
              <a:t>more than three segments of the bar are difficult to compare from one bar to another</a:t>
            </a:r>
          </a:p>
          <a:p>
            <a:pPr marL="958850" lvl="1" eaLnBrk="1" hangingPunct="1">
              <a:lnSpc>
                <a:spcPct val="80000"/>
              </a:lnSpc>
              <a:buClr>
                <a:srgbClr val="FF6600"/>
              </a:buClr>
            </a:pPr>
            <a:r>
              <a:rPr lang="en-US" sz="1600" dirty="0">
                <a:latin typeface="Calibri" charset="0"/>
              </a:rPr>
              <a:t>One or more categories may be too short to be visible on the scale</a:t>
            </a:r>
          </a:p>
        </p:txBody>
      </p:sp>
      <p:sp>
        <p:nvSpPr>
          <p:cNvPr id="13316"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17"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18"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13319"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13320" name="AutoShape 8"/>
          <p:cNvCxnSpPr>
            <a:cxnSpLocks noChangeShapeType="1"/>
            <a:endCxn id="13318"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3321"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13322"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23" name="TextBox 1"/>
          <p:cNvSpPr txBox="1">
            <a:spLocks noChangeArrowheads="1"/>
          </p:cNvSpPr>
          <p:nvPr/>
        </p:nvSpPr>
        <p:spPr bwMode="auto">
          <a:xfrm>
            <a:off x="3810000" y="5791200"/>
            <a:ext cx="4572000"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Viet Nam Ministry of Culture, Sports, Tourism and others, 2008.</a:t>
            </a:r>
          </a:p>
        </p:txBody>
      </p:sp>
      <p:sp>
        <p:nvSpPr>
          <p:cNvPr id="13324" name="TextBox 2"/>
          <p:cNvSpPr txBox="1">
            <a:spLocks noChangeArrowheads="1"/>
          </p:cNvSpPr>
          <p:nvPr/>
        </p:nvSpPr>
        <p:spPr bwMode="auto">
          <a:xfrm>
            <a:off x="3810000" y="1676400"/>
            <a:ext cx="5029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Property titles by sex of the owner and urban/rural areas, Viet Nam, 2006</a:t>
            </a:r>
          </a:p>
        </p:txBody>
      </p:sp>
      <p:pic>
        <p:nvPicPr>
          <p:cNvPr id="13325"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810000" y="2286000"/>
            <a:ext cx="4814888"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94278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838200"/>
            <a:ext cx="5105400" cy="533400"/>
          </a:xfrm>
        </p:spPr>
        <p:txBody>
          <a:bodyPr/>
          <a:lstStyle/>
          <a:p>
            <a:pPr algn="l" eaLnBrk="1" hangingPunct="1"/>
            <a:r>
              <a:rPr lang="en-US" sz="3200" dirty="0">
                <a:solidFill>
                  <a:srgbClr val="FF6600"/>
                </a:solidFill>
                <a:latin typeface="Calibri Light" charset="0"/>
              </a:rPr>
              <a:t>Stacked bar charts (cont’d)</a:t>
            </a:r>
          </a:p>
        </p:txBody>
      </p:sp>
      <p:sp>
        <p:nvSpPr>
          <p:cNvPr id="14339" name="Rectangle 3"/>
          <p:cNvSpPr>
            <a:spLocks noGrp="1" noChangeArrowheads="1"/>
          </p:cNvSpPr>
          <p:nvPr>
            <p:ph type="body" idx="1"/>
          </p:nvPr>
        </p:nvSpPr>
        <p:spPr>
          <a:xfrm>
            <a:off x="381000" y="1828800"/>
            <a:ext cx="3581400" cy="4038600"/>
          </a:xfrm>
        </p:spPr>
        <p:txBody>
          <a:bodyPr/>
          <a:lstStyle/>
          <a:p>
            <a:pPr marL="558800" indent="-285750" eaLnBrk="1" hangingPunct="1">
              <a:lnSpc>
                <a:spcPct val="80000"/>
              </a:lnSpc>
              <a:buClr>
                <a:srgbClr val="FF6600"/>
              </a:buClr>
            </a:pPr>
            <a:r>
              <a:rPr lang="en-US" sz="2000" dirty="0">
                <a:latin typeface="Calibri" charset="0"/>
              </a:rPr>
              <a:t>Sometimes used to illustrate the distribution of a variable within the female and male population</a:t>
            </a:r>
            <a:r>
              <a:rPr lang="en-US" sz="2000" dirty="0" smtClean="0">
                <a:latin typeface="Calibri" charset="0"/>
              </a:rPr>
              <a:t>.</a:t>
            </a:r>
          </a:p>
          <a:p>
            <a:pPr marL="273050" indent="0" eaLnBrk="1" hangingPunct="1">
              <a:lnSpc>
                <a:spcPct val="80000"/>
              </a:lnSpc>
              <a:buClr>
                <a:srgbClr val="FF6600"/>
              </a:buClr>
              <a:buNone/>
            </a:pPr>
            <a:endParaRPr lang="en-US" sz="2000" dirty="0">
              <a:latin typeface="Calibri" charset="0"/>
            </a:endParaRPr>
          </a:p>
          <a:p>
            <a:pPr marL="273050" indent="0" eaLnBrk="1" hangingPunct="1">
              <a:lnSpc>
                <a:spcPct val="80000"/>
              </a:lnSpc>
              <a:buClr>
                <a:srgbClr val="FF6600"/>
              </a:buClr>
              <a:buNone/>
            </a:pPr>
            <a:endParaRPr lang="en-US" sz="2000" dirty="0" smtClean="0">
              <a:latin typeface="Calibri" charset="0"/>
            </a:endParaRPr>
          </a:p>
          <a:p>
            <a:pPr marL="558800" indent="-285750" eaLnBrk="1" hangingPunct="1">
              <a:lnSpc>
                <a:spcPct val="80000"/>
              </a:lnSpc>
              <a:buClr>
                <a:srgbClr val="FF6600"/>
              </a:buClr>
            </a:pPr>
            <a:r>
              <a:rPr lang="en-US" sz="2000" dirty="0" smtClean="0">
                <a:latin typeface="Calibri" charset="0"/>
              </a:rPr>
              <a:t>Common error: too many categories</a:t>
            </a:r>
            <a:endParaRPr lang="en-US" sz="2000" dirty="0">
              <a:latin typeface="Calibri" charset="0"/>
            </a:endParaRPr>
          </a:p>
          <a:p>
            <a:pPr marL="558800" indent="-285750" eaLnBrk="1" hangingPunct="1">
              <a:lnSpc>
                <a:spcPct val="80000"/>
              </a:lnSpc>
              <a:buClr>
                <a:srgbClr val="FF6600"/>
              </a:buClr>
              <a:buFontTx/>
              <a:buNone/>
            </a:pPr>
            <a:endParaRPr lang="en-US" sz="1600" dirty="0">
              <a:latin typeface="Calibri" charset="0"/>
            </a:endParaRPr>
          </a:p>
          <a:p>
            <a:pPr marL="558800" indent="-285750" eaLnBrk="1" hangingPunct="1">
              <a:lnSpc>
                <a:spcPct val="80000"/>
              </a:lnSpc>
              <a:buClr>
                <a:srgbClr val="FF6600"/>
              </a:buClr>
            </a:pPr>
            <a:endParaRPr lang="en-US" sz="1600" dirty="0">
              <a:latin typeface="Calibri" charset="0"/>
            </a:endParaRPr>
          </a:p>
        </p:txBody>
      </p:sp>
      <p:sp>
        <p:nvSpPr>
          <p:cNvPr id="14340"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41"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42"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14343"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14344" name="AutoShape 8"/>
          <p:cNvCxnSpPr>
            <a:cxnSpLocks noChangeShapeType="1"/>
            <a:endCxn id="14342"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4345"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14346"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7" name="TextBox 1"/>
          <p:cNvSpPr txBox="1">
            <a:spLocks noChangeArrowheads="1"/>
          </p:cNvSpPr>
          <p:nvPr/>
        </p:nvSpPr>
        <p:spPr bwMode="auto">
          <a:xfrm>
            <a:off x="3981450" y="5948363"/>
            <a:ext cx="4572000"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ILO-KILM, accessed March 2012.</a:t>
            </a:r>
          </a:p>
        </p:txBody>
      </p:sp>
      <p:sp>
        <p:nvSpPr>
          <p:cNvPr id="14348" name="TextBox 2"/>
          <p:cNvSpPr txBox="1">
            <a:spLocks noChangeArrowheads="1"/>
          </p:cNvSpPr>
          <p:nvPr/>
        </p:nvSpPr>
        <p:spPr bwMode="auto">
          <a:xfrm>
            <a:off x="3962400" y="1828800"/>
            <a:ext cx="50292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a:t>Employment by sector, by sex, Morocco, 2008</a:t>
            </a:r>
          </a:p>
        </p:txBody>
      </p:sp>
      <p:pic>
        <p:nvPicPr>
          <p:cNvPr id="14349" name="Picture 1"/>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4114800" y="2057400"/>
            <a:ext cx="3783013" cy="341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36293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609600"/>
            <a:ext cx="4495800" cy="458788"/>
          </a:xfrm>
        </p:spPr>
        <p:txBody>
          <a:bodyPr/>
          <a:lstStyle/>
          <a:p>
            <a:pPr algn="l" eaLnBrk="1" hangingPunct="1"/>
            <a:r>
              <a:rPr lang="en-US" sz="2400">
                <a:solidFill>
                  <a:srgbClr val="FF6600"/>
                </a:solidFill>
                <a:latin typeface="Calibri Light" charset="0"/>
              </a:rPr>
              <a:t>Horizontal bar charts</a:t>
            </a:r>
          </a:p>
        </p:txBody>
      </p:sp>
      <p:sp>
        <p:nvSpPr>
          <p:cNvPr id="15363" name="Rectangle 3"/>
          <p:cNvSpPr>
            <a:spLocks noGrp="1" noChangeArrowheads="1"/>
          </p:cNvSpPr>
          <p:nvPr>
            <p:ph type="body" idx="1"/>
          </p:nvPr>
        </p:nvSpPr>
        <p:spPr>
          <a:xfrm>
            <a:off x="35983" y="1219200"/>
            <a:ext cx="3548063" cy="5068888"/>
          </a:xfrm>
        </p:spPr>
        <p:txBody>
          <a:bodyPr/>
          <a:lstStyle/>
          <a:p>
            <a:pPr marL="558800" indent="-285750" eaLnBrk="1" hangingPunct="1">
              <a:lnSpc>
                <a:spcPct val="80000"/>
              </a:lnSpc>
              <a:buClr>
                <a:srgbClr val="FF6600"/>
              </a:buClr>
            </a:pPr>
            <a:r>
              <a:rPr lang="en-US" sz="1800" dirty="0">
                <a:latin typeface="Calibri" charset="0"/>
              </a:rPr>
              <a:t>Considered when many categories need to be presented, or where categories presented have long labels. </a:t>
            </a:r>
          </a:p>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Clr>
                <a:srgbClr val="FF6600"/>
              </a:buClr>
            </a:pPr>
            <a:r>
              <a:rPr lang="en-US" sz="1800" dirty="0">
                <a:latin typeface="Calibri" charset="0"/>
              </a:rPr>
              <a:t>Horizontal bar charts may be preferred for showing some type of time use data, because the left-to-right motion on the x-axis generally implies the passage of time</a:t>
            </a:r>
          </a:p>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Clr>
                <a:srgbClr val="FF6600"/>
              </a:buClr>
            </a:pPr>
            <a:r>
              <a:rPr lang="en-US" sz="1800" dirty="0">
                <a:latin typeface="Calibri" charset="0"/>
              </a:rPr>
              <a:t>Design notes:</a:t>
            </a:r>
          </a:p>
          <a:p>
            <a:pPr marL="958850" lvl="1" eaLnBrk="1" hangingPunct="1">
              <a:lnSpc>
                <a:spcPct val="80000"/>
              </a:lnSpc>
              <a:buClr>
                <a:srgbClr val="FF6600"/>
              </a:buClr>
            </a:pPr>
            <a:r>
              <a:rPr lang="en-US" sz="1600" dirty="0">
                <a:latin typeface="Calibri" charset="0"/>
              </a:rPr>
              <a:t>women and men are presented side by side within each category, so that the main comparison is between women and men</a:t>
            </a:r>
          </a:p>
          <a:p>
            <a:pPr marL="958850" lvl="1" eaLnBrk="1" hangingPunct="1">
              <a:lnSpc>
                <a:spcPct val="80000"/>
              </a:lnSpc>
              <a:buClr>
                <a:srgbClr val="FF6600"/>
              </a:buClr>
            </a:pPr>
            <a:r>
              <a:rPr lang="en-US" sz="1600" dirty="0">
                <a:latin typeface="Calibri" charset="0"/>
              </a:rPr>
              <a:t>Categories of marital status are displayed in order of stages of the life cycle</a:t>
            </a:r>
          </a:p>
          <a:p>
            <a:pPr marL="558800" indent="-285750" eaLnBrk="1" hangingPunct="1">
              <a:lnSpc>
                <a:spcPct val="80000"/>
              </a:lnSpc>
              <a:buClr>
                <a:srgbClr val="FF6600"/>
              </a:buClr>
            </a:pPr>
            <a:endParaRPr lang="en-US" sz="1600" dirty="0">
              <a:latin typeface="Calibri" charset="0"/>
            </a:endParaRPr>
          </a:p>
        </p:txBody>
      </p:sp>
      <p:sp>
        <p:nvSpPr>
          <p:cNvPr id="15364"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65"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66"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5368" name="AutoShape 8"/>
          <p:cNvCxnSpPr>
            <a:cxnSpLocks noChangeShapeType="1"/>
            <a:endCxn id="15366"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5369"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5371" name="TextBox 1"/>
          <p:cNvSpPr txBox="1">
            <a:spLocks noChangeArrowheads="1"/>
          </p:cNvSpPr>
          <p:nvPr/>
        </p:nvSpPr>
        <p:spPr bwMode="auto">
          <a:xfrm>
            <a:off x="4143375" y="6483350"/>
            <a:ext cx="4572000"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Government of Pakistan, Federal Bureau of Statistics, 2009</a:t>
            </a:r>
          </a:p>
        </p:txBody>
      </p:sp>
      <p:sp>
        <p:nvSpPr>
          <p:cNvPr id="15372" name="TextBox 2"/>
          <p:cNvSpPr txBox="1">
            <a:spLocks noChangeArrowheads="1"/>
          </p:cNvSpPr>
          <p:nvPr/>
        </p:nvSpPr>
        <p:spPr bwMode="auto">
          <a:xfrm>
            <a:off x="3905250" y="1295400"/>
            <a:ext cx="52578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AU" sz="1600" b="1" dirty="0"/>
              <a:t>Time spent on care for children, sick and elderly by sex, urban/rural areas and marital status, Pakistan, 2007 (minutes per day in total population aged 10 and above)</a:t>
            </a:r>
            <a:endParaRPr lang="en-US" sz="1600" b="1" dirty="0"/>
          </a:p>
        </p:txBody>
      </p:sp>
      <p:pic>
        <p:nvPicPr>
          <p:cNvPr id="1537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191000" y="2133600"/>
            <a:ext cx="4191000" cy="405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84789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85800"/>
            <a:ext cx="3733800" cy="528637"/>
          </a:xfrm>
        </p:spPr>
        <p:txBody>
          <a:bodyPr/>
          <a:lstStyle/>
          <a:p>
            <a:pPr algn="l" eaLnBrk="1" hangingPunct="1"/>
            <a:r>
              <a:rPr lang="en-US" sz="3200" dirty="0">
                <a:solidFill>
                  <a:srgbClr val="FF6600"/>
                </a:solidFill>
                <a:latin typeface="Calibri Light" charset="0"/>
              </a:rPr>
              <a:t>Pie charts</a:t>
            </a:r>
          </a:p>
        </p:txBody>
      </p:sp>
      <p:sp>
        <p:nvSpPr>
          <p:cNvPr id="16387" name="Rectangle 3"/>
          <p:cNvSpPr>
            <a:spLocks noGrp="1" noChangeArrowheads="1"/>
          </p:cNvSpPr>
          <p:nvPr>
            <p:ph type="body" idx="1"/>
          </p:nvPr>
        </p:nvSpPr>
        <p:spPr>
          <a:xfrm>
            <a:off x="0" y="1371600"/>
            <a:ext cx="3486150" cy="4648200"/>
          </a:xfrm>
        </p:spPr>
        <p:txBody>
          <a:bodyPr/>
          <a:lstStyle/>
          <a:p>
            <a:pPr marL="273050" indent="0" eaLnBrk="1" hangingPunct="1">
              <a:lnSpc>
                <a:spcPct val="80000"/>
              </a:lnSpc>
              <a:buFontTx/>
              <a:buNone/>
            </a:pPr>
            <a:endParaRPr lang="en-US" sz="1800" dirty="0">
              <a:latin typeface="Calibri" charset="0"/>
            </a:endParaRPr>
          </a:p>
          <a:p>
            <a:pPr marL="273050" indent="0" eaLnBrk="1" hangingPunct="1">
              <a:lnSpc>
                <a:spcPct val="80000"/>
              </a:lnSpc>
              <a:buClr>
                <a:srgbClr val="FF6600"/>
              </a:buClr>
            </a:pPr>
            <a:r>
              <a:rPr lang="en-US" sz="1800" dirty="0">
                <a:latin typeface="Calibri" charset="0"/>
              </a:rPr>
              <a:t>Suitable for illustrating percentage distribution of qualitative variables. </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An alternative to the bar charts </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u="sng" dirty="0">
                <a:latin typeface="Calibri" charset="0"/>
              </a:rPr>
              <a:t>Common error</a:t>
            </a:r>
            <a:r>
              <a:rPr lang="en-US" sz="1800" dirty="0">
                <a:latin typeface="Calibri" charset="0"/>
              </a:rPr>
              <a:t>: too many categories </a:t>
            </a:r>
            <a:endParaRPr lang="en-US" sz="1800" dirty="0">
              <a:latin typeface="Calibri" charset="0"/>
              <a:sym typeface="Wingdings" charset="0"/>
            </a:endParaRPr>
          </a:p>
          <a:p>
            <a:pPr marL="273050" indent="0" eaLnBrk="1" hangingPunct="1">
              <a:lnSpc>
                <a:spcPct val="80000"/>
              </a:lnSpc>
              <a:buClr>
                <a:srgbClr val="FF6600"/>
              </a:buClr>
            </a:pPr>
            <a:endParaRPr lang="en-US" sz="1800" dirty="0">
              <a:latin typeface="Calibri" charset="0"/>
              <a:sym typeface="Wingdings"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1800" dirty="0">
              <a:latin typeface="Calibri" charset="0"/>
            </a:endParaRPr>
          </a:p>
        </p:txBody>
      </p:sp>
      <p:sp>
        <p:nvSpPr>
          <p:cNvPr id="16388"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389"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390"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6392" name="AutoShape 8"/>
          <p:cNvCxnSpPr>
            <a:cxnSpLocks noChangeShapeType="1"/>
            <a:endCxn id="16390"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6393"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6395" name="TextBox 1"/>
          <p:cNvSpPr txBox="1">
            <a:spLocks noChangeArrowheads="1"/>
          </p:cNvSpPr>
          <p:nvPr/>
        </p:nvSpPr>
        <p:spPr bwMode="auto">
          <a:xfrm>
            <a:off x="3670300" y="5562600"/>
            <a:ext cx="5473700"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a:t>Source: The Gambia MICS 2005-06 Report</a:t>
            </a:r>
          </a:p>
        </p:txBody>
      </p:sp>
      <p:sp>
        <p:nvSpPr>
          <p:cNvPr id="16396" name="TextBox 2"/>
          <p:cNvSpPr txBox="1">
            <a:spLocks noChangeArrowheads="1"/>
          </p:cNvSpPr>
          <p:nvPr/>
        </p:nvSpPr>
        <p:spPr bwMode="auto">
          <a:xfrm>
            <a:off x="3657600" y="1676400"/>
            <a:ext cx="5030788"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Women married before age 18 in urban and rural areas, Gambia, 2005-06 (per cent)</a:t>
            </a:r>
          </a:p>
        </p:txBody>
      </p:sp>
      <p:pic>
        <p:nvPicPr>
          <p:cNvPr id="1639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70300" y="2514600"/>
            <a:ext cx="5473700" cy="273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descr="Screen Shot 2014-12-04 at 1.16.01 AM.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677838" y="2286000"/>
            <a:ext cx="5085162" cy="3505200"/>
          </a:xfrm>
          <a:prstGeom prst="rect">
            <a:avLst/>
          </a:prstGeom>
        </p:spPr>
      </p:pic>
    </p:spTree>
    <p:extLst>
      <p:ext uri="{BB962C8B-B14F-4D97-AF65-F5344CB8AC3E}">
        <p14:creationId xmlns:p14="http://schemas.microsoft.com/office/powerpoint/2010/main" xmlns="" val="110542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9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16396"/>
                                        </p:tgtEl>
                                      </p:cBhvr>
                                    </p:animEffect>
                                    <p:set>
                                      <p:cBhvr>
                                        <p:cTn id="13" dur="1" fill="hold">
                                          <p:stCondLst>
                                            <p:cond delay="499"/>
                                          </p:stCondLst>
                                        </p:cTn>
                                        <p:tgtEl>
                                          <p:spTgt spid="16396"/>
                                        </p:tgtEl>
                                        <p:attrNameLst>
                                          <p:attrName>style.visibility</p:attrName>
                                        </p:attrNameLst>
                                      </p:cBhvr>
                                      <p:to>
                                        <p:strVal val="hidden"/>
                                      </p:to>
                                    </p:set>
                                  </p:childTnLst>
                                </p:cTn>
                              </p:par>
                              <p:par>
                                <p:cTn id="14" presetID="3" presetClass="exit" presetSubtype="10" fill="hold" nodeType="withEffect">
                                  <p:stCondLst>
                                    <p:cond delay="0"/>
                                  </p:stCondLst>
                                  <p:childTnLst>
                                    <p:animEffect transition="out" filter="blinds(horizontal)">
                                      <p:cBhvr>
                                        <p:cTn id="15" dur="500"/>
                                        <p:tgtEl>
                                          <p:spTgt spid="16397"/>
                                        </p:tgtEl>
                                      </p:cBhvr>
                                    </p:animEffect>
                                    <p:set>
                                      <p:cBhvr>
                                        <p:cTn id="16" dur="1" fill="hold">
                                          <p:stCondLst>
                                            <p:cond delay="499"/>
                                          </p:stCondLst>
                                        </p:cTn>
                                        <p:tgtEl>
                                          <p:spTgt spid="1639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6" grpId="0"/>
      <p:bldP spid="1639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4"/>
          <p:cNvSpPr>
            <a:spLocks noChangeShapeType="1"/>
          </p:cNvSpPr>
          <p:nvPr/>
        </p:nvSpPr>
        <p:spPr bwMode="auto">
          <a:xfrm>
            <a:off x="0" y="790045"/>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 name="Line 5"/>
          <p:cNvSpPr>
            <a:spLocks noChangeShapeType="1"/>
          </p:cNvSpPr>
          <p:nvPr/>
        </p:nvSpPr>
        <p:spPr bwMode="auto">
          <a:xfrm>
            <a:off x="0" y="790045"/>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 name="Rectangle 6"/>
          <p:cNvSpPr>
            <a:spLocks noChangeArrowheads="1"/>
          </p:cNvSpPr>
          <p:nvPr/>
        </p:nvSpPr>
        <p:spPr bwMode="auto">
          <a:xfrm>
            <a:off x="0" y="104245"/>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3078" name="AutoShape 8"/>
          <p:cNvCxnSpPr>
            <a:cxnSpLocks noChangeShapeType="1"/>
            <a:endCxn id="3076" idx="3"/>
          </p:cNvCxnSpPr>
          <p:nvPr/>
        </p:nvCxnSpPr>
        <p:spPr bwMode="auto">
          <a:xfrm flipV="1">
            <a:off x="9144000" y="294745"/>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3079" name="Rectangle 9"/>
          <p:cNvSpPr>
            <a:spLocks noChangeArrowheads="1"/>
          </p:cNvSpPr>
          <p:nvPr/>
        </p:nvSpPr>
        <p:spPr bwMode="auto">
          <a:xfrm>
            <a:off x="0" y="104245"/>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3081" name="TextBox 1"/>
          <p:cNvSpPr txBox="1">
            <a:spLocks noChangeArrowheads="1"/>
          </p:cNvSpPr>
          <p:nvPr/>
        </p:nvSpPr>
        <p:spPr bwMode="auto">
          <a:xfrm>
            <a:off x="3048000" y="1295400"/>
            <a:ext cx="2819400" cy="954087"/>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400" b="1" dirty="0">
                <a:solidFill>
                  <a:srgbClr val="FF6600"/>
                </a:solidFill>
              </a:rPr>
              <a:t>Sex</a:t>
            </a:r>
            <a:r>
              <a:rPr lang="en-US" sz="1400" dirty="0"/>
              <a:t> = a biological </a:t>
            </a:r>
            <a:r>
              <a:rPr lang="en-US" sz="1400" u="sng" dirty="0"/>
              <a:t>individual</a:t>
            </a:r>
            <a:r>
              <a:rPr lang="en-US" sz="1400" dirty="0"/>
              <a:t> characteristic recorded during data collection in censuses, surveys or administrative sources</a:t>
            </a:r>
          </a:p>
        </p:txBody>
      </p:sp>
      <p:sp>
        <p:nvSpPr>
          <p:cNvPr id="3082" name="TextBox 2"/>
          <p:cNvSpPr txBox="1">
            <a:spLocks noChangeArrowheads="1"/>
          </p:cNvSpPr>
          <p:nvPr/>
        </p:nvSpPr>
        <p:spPr bwMode="auto">
          <a:xfrm>
            <a:off x="304800" y="1447800"/>
            <a:ext cx="2033588" cy="523875"/>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400" dirty="0"/>
              <a:t>Demographic, social and economic characteristics</a:t>
            </a:r>
          </a:p>
        </p:txBody>
      </p:sp>
      <p:sp>
        <p:nvSpPr>
          <p:cNvPr id="3083" name="TextBox 4"/>
          <p:cNvSpPr txBox="1">
            <a:spLocks noChangeArrowheads="1"/>
          </p:cNvSpPr>
          <p:nvPr/>
        </p:nvSpPr>
        <p:spPr bwMode="auto">
          <a:xfrm>
            <a:off x="2514600" y="1371600"/>
            <a:ext cx="287338"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3200" b="1" dirty="0"/>
              <a:t>+</a:t>
            </a:r>
          </a:p>
        </p:txBody>
      </p:sp>
      <p:cxnSp>
        <p:nvCxnSpPr>
          <p:cNvPr id="8" name="Straight Connector 7"/>
          <p:cNvCxnSpPr/>
          <p:nvPr/>
        </p:nvCxnSpPr>
        <p:spPr>
          <a:xfrm>
            <a:off x="304800" y="2362200"/>
            <a:ext cx="5257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85" name="TextBox 9"/>
          <p:cNvSpPr txBox="1">
            <a:spLocks noChangeArrowheads="1"/>
          </p:cNvSpPr>
          <p:nvPr/>
        </p:nvSpPr>
        <p:spPr bwMode="auto">
          <a:xfrm>
            <a:off x="1143000" y="2590800"/>
            <a:ext cx="2667000" cy="369887"/>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a:t> Data disaggregated by </a:t>
            </a:r>
            <a:r>
              <a:rPr lang="en-US" b="1">
                <a:solidFill>
                  <a:srgbClr val="FF6600"/>
                </a:solidFill>
              </a:rPr>
              <a:t>sex</a:t>
            </a:r>
          </a:p>
        </p:txBody>
      </p:sp>
      <p:cxnSp>
        <p:nvCxnSpPr>
          <p:cNvPr id="13" name="Straight Arrow Connector 12"/>
          <p:cNvCxnSpPr>
            <a:endCxn id="3085" idx="0"/>
          </p:cNvCxnSpPr>
          <p:nvPr/>
        </p:nvCxnSpPr>
        <p:spPr>
          <a:xfrm flipH="1">
            <a:off x="2476500" y="2362200"/>
            <a:ext cx="38100" cy="228600"/>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087" name="Picture 14"/>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886200" y="2667000"/>
            <a:ext cx="457200" cy="565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8" name="Rectangle 16"/>
          <p:cNvSpPr>
            <a:spLocks noChangeArrowheads="1"/>
          </p:cNvSpPr>
          <p:nvPr/>
        </p:nvSpPr>
        <p:spPr bwMode="auto">
          <a:xfrm>
            <a:off x="4419600" y="3200400"/>
            <a:ext cx="3886200" cy="1323439"/>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p>
            <a:pPr eaLnBrk="1" hangingPunct="1"/>
            <a:r>
              <a:rPr lang="en-US" sz="1600" b="1" dirty="0">
                <a:solidFill>
                  <a:srgbClr val="FF6600"/>
                </a:solidFill>
              </a:rPr>
              <a:t>Gender issues </a:t>
            </a:r>
            <a:r>
              <a:rPr lang="en-US" sz="1600" dirty="0"/>
              <a:t>= questions, problems and concerns related all aspects of women’s and men’s lives, including their specific needs, opportunities, or contributions to society</a:t>
            </a:r>
          </a:p>
        </p:txBody>
      </p:sp>
      <p:pic>
        <p:nvPicPr>
          <p:cNvPr id="3089" name="Picture 1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3657600" y="3429000"/>
            <a:ext cx="652463" cy="811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90" name="TextBox 18"/>
          <p:cNvSpPr txBox="1">
            <a:spLocks noChangeArrowheads="1"/>
          </p:cNvSpPr>
          <p:nvPr/>
        </p:nvSpPr>
        <p:spPr bwMode="auto">
          <a:xfrm>
            <a:off x="4419600" y="2438400"/>
            <a:ext cx="3138487" cy="584200"/>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a:solidFill>
                  <a:srgbClr val="FF6600"/>
                </a:solidFill>
              </a:rPr>
              <a:t>Gender</a:t>
            </a:r>
            <a:r>
              <a:rPr lang="en-US" sz="1600"/>
              <a:t>-sensitive methods of data collection</a:t>
            </a:r>
          </a:p>
        </p:txBody>
      </p:sp>
      <p:cxnSp>
        <p:nvCxnSpPr>
          <p:cNvPr id="21" name="Straight Connector 20"/>
          <p:cNvCxnSpPr/>
          <p:nvPr/>
        </p:nvCxnSpPr>
        <p:spPr>
          <a:xfrm>
            <a:off x="990600" y="4648200"/>
            <a:ext cx="7543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3092" name="Picture 21"/>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4191000" y="4648200"/>
            <a:ext cx="152400" cy="414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93" name="TextBox 23"/>
          <p:cNvSpPr txBox="1">
            <a:spLocks noChangeArrowheads="1"/>
          </p:cNvSpPr>
          <p:nvPr/>
        </p:nvSpPr>
        <p:spPr bwMode="auto">
          <a:xfrm>
            <a:off x="3429000" y="4953000"/>
            <a:ext cx="1947862" cy="368300"/>
          </a:xfrm>
          <a:prstGeom prst="rect">
            <a:avLst/>
          </a:prstGeom>
          <a:noFill/>
          <a:ln w="127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b="1">
                <a:solidFill>
                  <a:srgbClr val="FF6600"/>
                </a:solidFill>
              </a:rPr>
              <a:t>Gender statistics</a:t>
            </a:r>
          </a:p>
        </p:txBody>
      </p:sp>
      <p:sp>
        <p:nvSpPr>
          <p:cNvPr id="31" name="TextBox 30"/>
          <p:cNvSpPr txBox="1"/>
          <p:nvPr/>
        </p:nvSpPr>
        <p:spPr>
          <a:xfrm>
            <a:off x="304800" y="4724400"/>
            <a:ext cx="2689225" cy="738187"/>
          </a:xfrm>
          <a:prstGeom prst="rect">
            <a:avLst/>
          </a:prstGeom>
          <a:noFill/>
          <a:ln>
            <a:solidFill>
              <a:schemeClr val="tx1">
                <a:lumMod val="75000"/>
                <a:lumOff val="25000"/>
              </a:schemeClr>
            </a:solidFill>
          </a:ln>
        </p:spPr>
        <p:txBody>
          <a:bodyPr>
            <a:spAutoFit/>
          </a:bodyPr>
          <a:lstStyle/>
          <a:p>
            <a:pPr eaLnBrk="1" hangingPunct="1">
              <a:defRPr/>
            </a:pPr>
            <a:r>
              <a:rPr lang="en-US" sz="1400" dirty="0">
                <a:latin typeface="Calibri" pitchFamily="34" charset="0"/>
                <a:ea typeface="+mn-ea"/>
              </a:rPr>
              <a:t>Analysis of sex-disaggregated data and /or qualitative information for a population group</a:t>
            </a:r>
          </a:p>
        </p:txBody>
      </p:sp>
      <p:sp>
        <p:nvSpPr>
          <p:cNvPr id="3095" name="TextBox 31"/>
          <p:cNvSpPr txBox="1">
            <a:spLocks noChangeArrowheads="1"/>
          </p:cNvSpPr>
          <p:nvPr/>
        </p:nvSpPr>
        <p:spPr bwMode="auto">
          <a:xfrm>
            <a:off x="304800" y="5715000"/>
            <a:ext cx="5519738" cy="1016000"/>
          </a:xfrm>
          <a:prstGeom prst="rect">
            <a:avLst/>
          </a:prstGeom>
          <a:solidFill>
            <a:srgbClr val="FFFFFF"/>
          </a:solidFill>
          <a:ln w="9525">
            <a:solidFill>
              <a:srgbClr val="FF6600"/>
            </a:solidFill>
            <a:miter lim="800000"/>
            <a:headEnd/>
            <a:tailEnd/>
          </a:ln>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a:solidFill>
                  <a:srgbClr val="FF6600"/>
                </a:solidFill>
              </a:rPr>
              <a:t>Gender inequalities</a:t>
            </a:r>
          </a:p>
          <a:p>
            <a:pPr eaLnBrk="1" hangingPunct="1"/>
            <a:r>
              <a:rPr lang="en-US" sz="1600" b="1">
                <a:solidFill>
                  <a:srgbClr val="FF6600"/>
                </a:solidFill>
              </a:rPr>
              <a:t>Gender</a:t>
            </a:r>
            <a:r>
              <a:rPr lang="en-US" sz="1600"/>
              <a:t> = </a:t>
            </a:r>
            <a:r>
              <a:rPr lang="en-US" sz="1400"/>
              <a:t>A </a:t>
            </a:r>
            <a:r>
              <a:rPr lang="en-US" sz="1400" u="sng"/>
              <a:t>social </a:t>
            </a:r>
            <a:r>
              <a:rPr lang="en-US" sz="1400"/>
              <a:t>construct. Refers to </a:t>
            </a:r>
            <a:r>
              <a:rPr lang="en-AU" sz="1400"/>
              <a:t>socially-constructed differences in attributes and opportunities associated with being female or male and to the social interactions and relationships between women and men</a:t>
            </a:r>
            <a:endParaRPr lang="en-US" sz="1400"/>
          </a:p>
        </p:txBody>
      </p:sp>
      <p:pic>
        <p:nvPicPr>
          <p:cNvPr id="3096" name="Picture 32"/>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1600200" y="5410200"/>
            <a:ext cx="128588" cy="35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97" name="TextBox 2"/>
          <p:cNvSpPr txBox="1">
            <a:spLocks noChangeArrowheads="1"/>
          </p:cNvSpPr>
          <p:nvPr/>
        </p:nvSpPr>
        <p:spPr bwMode="auto">
          <a:xfrm>
            <a:off x="304800" y="637645"/>
            <a:ext cx="52578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r>
              <a:rPr lang="en-US" dirty="0">
                <a:solidFill>
                  <a:srgbClr val="FF6600"/>
                </a:solidFill>
              </a:rPr>
              <a:t>SEX versus GENDER in statistics: a summary</a:t>
            </a:r>
          </a:p>
        </p:txBody>
      </p:sp>
      <p:cxnSp>
        <p:nvCxnSpPr>
          <p:cNvPr id="5" name="Straight Connector 4"/>
          <p:cNvCxnSpPr/>
          <p:nvPr/>
        </p:nvCxnSpPr>
        <p:spPr>
          <a:xfrm flipV="1">
            <a:off x="304800" y="1159933"/>
            <a:ext cx="4141788" cy="11112"/>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7251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8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9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9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9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nimBg="1"/>
      <p:bldP spid="3082" grpId="0" animBg="1"/>
      <p:bldP spid="3083" grpId="0"/>
      <p:bldP spid="3085" grpId="0" animBg="1"/>
      <p:bldP spid="3088" grpId="0" animBg="1"/>
      <p:bldP spid="3090" grpId="0" animBg="1"/>
      <p:bldP spid="3093" grpId="0" animBg="1"/>
      <p:bldP spid="31" grpId="0" animBg="1"/>
      <p:bldP spid="309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0"/>
            <a:ext cx="3505200" cy="685800"/>
          </a:xfrm>
        </p:spPr>
        <p:txBody>
          <a:bodyPr/>
          <a:lstStyle/>
          <a:p>
            <a:pPr algn="l" eaLnBrk="1" hangingPunct="1"/>
            <a:r>
              <a:rPr lang="en-US" sz="3200" dirty="0">
                <a:solidFill>
                  <a:srgbClr val="FF6600"/>
                </a:solidFill>
                <a:latin typeface="Calibri Light" charset="0"/>
              </a:rPr>
              <a:t>Scatter plots</a:t>
            </a:r>
          </a:p>
        </p:txBody>
      </p:sp>
      <p:sp>
        <p:nvSpPr>
          <p:cNvPr id="17411" name="Rectangle 3"/>
          <p:cNvSpPr>
            <a:spLocks noGrp="1" noChangeArrowheads="1"/>
          </p:cNvSpPr>
          <p:nvPr>
            <p:ph type="body" idx="1"/>
          </p:nvPr>
        </p:nvSpPr>
        <p:spPr>
          <a:xfrm>
            <a:off x="228600" y="1905000"/>
            <a:ext cx="3657600" cy="4648200"/>
          </a:xfrm>
        </p:spPr>
        <p:txBody>
          <a:bodyPr/>
          <a:lstStyle/>
          <a:p>
            <a:pPr marL="273050" indent="0" eaLnBrk="1" hangingPunct="1">
              <a:lnSpc>
                <a:spcPct val="80000"/>
              </a:lnSpc>
              <a:buFontTx/>
              <a:buNone/>
            </a:pPr>
            <a:endParaRPr lang="en-US" sz="1800" dirty="0">
              <a:latin typeface="Calibri" charset="0"/>
            </a:endParaRPr>
          </a:p>
          <a:p>
            <a:pPr marL="273050" indent="0" eaLnBrk="1" hangingPunct="1">
              <a:lnSpc>
                <a:spcPct val="80000"/>
              </a:lnSpc>
              <a:buClr>
                <a:srgbClr val="FF6600"/>
              </a:buClr>
            </a:pPr>
            <a:r>
              <a:rPr lang="en-US" sz="1800" dirty="0">
                <a:latin typeface="Calibri" charset="0"/>
              </a:rPr>
              <a:t>Used to show the relationship between two variables </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Useful when many data points need to be explained, such as in the case of a large number of regions or sub-regions of a country</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Design note: the four states where girls have significantly lower school attendance rates than boys have been highlighted</a:t>
            </a:r>
            <a:r>
              <a:rPr lang="en-US" sz="1800" dirty="0" smtClean="0">
                <a:latin typeface="Calibri" charset="0"/>
              </a:rPr>
              <a:t>.</a:t>
            </a:r>
          </a:p>
          <a:p>
            <a:pPr marL="273050" indent="0" eaLnBrk="1" hangingPunct="1">
              <a:lnSpc>
                <a:spcPct val="80000"/>
              </a:lnSpc>
              <a:buClr>
                <a:srgbClr val="FF6600"/>
              </a:buClr>
              <a:buNone/>
            </a:pPr>
            <a:endParaRPr lang="en-US" sz="1800" dirty="0" smtClean="0">
              <a:latin typeface="Calibri" charset="0"/>
            </a:endParaRPr>
          </a:p>
          <a:p>
            <a:pPr marL="273050" indent="0" eaLnBrk="1" hangingPunct="1">
              <a:lnSpc>
                <a:spcPct val="80000"/>
              </a:lnSpc>
              <a:buClr>
                <a:srgbClr val="FF6600"/>
              </a:buClr>
            </a:pPr>
            <a:r>
              <a:rPr lang="en-US" sz="1800" dirty="0" smtClean="0">
                <a:latin typeface="Calibri" charset="0"/>
              </a:rPr>
              <a:t>Keep the box square!</a:t>
            </a:r>
            <a:endParaRPr lang="en-US" sz="18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1800" dirty="0">
              <a:latin typeface="Calibri" charset="0"/>
            </a:endParaRPr>
          </a:p>
        </p:txBody>
      </p:sp>
      <p:sp>
        <p:nvSpPr>
          <p:cNvPr id="17412"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13"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14"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17415"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17416" name="AutoShape 8"/>
          <p:cNvCxnSpPr>
            <a:cxnSpLocks noChangeShapeType="1"/>
            <a:endCxn id="17414"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7417"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17418"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9"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533900" y="2009775"/>
            <a:ext cx="4419600" cy="4498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20" name="TextBox 1"/>
          <p:cNvSpPr txBox="1">
            <a:spLocks noChangeArrowheads="1"/>
          </p:cNvSpPr>
          <p:nvPr/>
        </p:nvSpPr>
        <p:spPr bwMode="auto">
          <a:xfrm>
            <a:off x="4343400" y="6508750"/>
            <a:ext cx="4800600"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a:t>Source: India Ministry of Health and Family Welfare, Government of India, 2007</a:t>
            </a:r>
          </a:p>
        </p:txBody>
      </p:sp>
      <p:sp>
        <p:nvSpPr>
          <p:cNvPr id="17421" name="TextBox 2"/>
          <p:cNvSpPr txBox="1">
            <a:spLocks noChangeArrowheads="1"/>
          </p:cNvSpPr>
          <p:nvPr/>
        </p:nvSpPr>
        <p:spPr bwMode="auto">
          <a:xfrm>
            <a:off x="4548188" y="1484313"/>
            <a:ext cx="4595812"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a:t>School attendance rates for 6-17 years old by sex and state, India, 2005-06</a:t>
            </a:r>
          </a:p>
        </p:txBody>
      </p:sp>
    </p:spTree>
    <p:extLst>
      <p:ext uri="{BB962C8B-B14F-4D97-AF65-F5344CB8AC3E}">
        <p14:creationId xmlns:p14="http://schemas.microsoft.com/office/powerpoint/2010/main" xmlns="" val="130906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81000"/>
            <a:ext cx="7086600" cy="762000"/>
          </a:xfrm>
        </p:spPr>
        <p:txBody>
          <a:bodyPr/>
          <a:lstStyle/>
          <a:p>
            <a:pPr eaLnBrk="1" hangingPunct="1"/>
            <a:r>
              <a:rPr lang="en-US" sz="2400" dirty="0">
                <a:solidFill>
                  <a:srgbClr val="FF6600"/>
                </a:solidFill>
                <a:latin typeface="Calibri Light" charset="0"/>
              </a:rPr>
              <a:t>Presentation of gender statistics in tables</a:t>
            </a:r>
            <a:endParaRPr lang="en-US" sz="2400" dirty="0">
              <a:latin typeface="Arial" charset="0"/>
            </a:endParaRPr>
          </a:p>
        </p:txBody>
      </p:sp>
      <p:sp>
        <p:nvSpPr>
          <p:cNvPr id="18435" name="Rectangle 3"/>
          <p:cNvSpPr>
            <a:spLocks noGrp="1" noChangeArrowheads="1"/>
          </p:cNvSpPr>
          <p:nvPr>
            <p:ph type="body" idx="1"/>
          </p:nvPr>
        </p:nvSpPr>
        <p:spPr>
          <a:xfrm>
            <a:off x="457200" y="1066800"/>
            <a:ext cx="8229600" cy="5145088"/>
          </a:xfrm>
        </p:spPr>
        <p:txBody>
          <a:bodyPr/>
          <a:lstStyle/>
          <a:p>
            <a:pPr marL="0" indent="0" eaLnBrk="1" hangingPunct="1">
              <a:buFontTx/>
              <a:buNone/>
            </a:pPr>
            <a:r>
              <a:rPr lang="en-US" sz="2000" dirty="0">
                <a:solidFill>
                  <a:srgbClr val="FF6600"/>
                </a:solidFill>
                <a:latin typeface="Arial" charset="0"/>
              </a:rPr>
              <a:t>Tables</a:t>
            </a:r>
          </a:p>
          <a:p>
            <a:pPr marL="0" indent="0" eaLnBrk="1" hangingPunct="1">
              <a:buClr>
                <a:srgbClr val="FF6600"/>
              </a:buClr>
            </a:pPr>
            <a:r>
              <a:rPr lang="en-US" sz="1800" dirty="0">
                <a:latin typeface="Calibri" charset="0"/>
              </a:rPr>
              <a:t>They may not have the appeal of graphs, but are necessary forms of presentation of data.</a:t>
            </a:r>
          </a:p>
          <a:p>
            <a:pPr marL="0" indent="0" eaLnBrk="1" hangingPunct="1">
              <a:buClr>
                <a:srgbClr val="FF6600"/>
              </a:buClr>
            </a:pPr>
            <a:r>
              <a:rPr lang="en-US" sz="1800" dirty="0">
                <a:latin typeface="Calibri" charset="0"/>
              </a:rPr>
              <a:t>Types of tables:</a:t>
            </a:r>
          </a:p>
          <a:p>
            <a:pPr marL="857250" lvl="1" eaLnBrk="1" hangingPunct="1">
              <a:buClr>
                <a:srgbClr val="FF6600"/>
              </a:buClr>
            </a:pPr>
            <a:r>
              <a:rPr lang="en-US" sz="1600" dirty="0">
                <a:latin typeface="Calibri" charset="0"/>
              </a:rPr>
              <a:t>Large comprehensive tables, often placed in the annex of the publication (Annex Tables).</a:t>
            </a:r>
          </a:p>
          <a:p>
            <a:pPr marL="857250" lvl="1" eaLnBrk="1" hangingPunct="1">
              <a:buClr>
                <a:srgbClr val="FF6600"/>
              </a:buClr>
            </a:pPr>
            <a:r>
              <a:rPr lang="en-US" sz="1600" dirty="0">
                <a:latin typeface="Calibri" charset="0"/>
              </a:rPr>
              <a:t>Text tables: smaller tables that are referred to and are part of the main text in the publication. Needed as support for a point made in the text.</a:t>
            </a:r>
          </a:p>
          <a:p>
            <a:pPr marL="0" indent="0" eaLnBrk="1" hangingPunct="1">
              <a:buClr>
                <a:srgbClr val="FF6600"/>
              </a:buClr>
            </a:pPr>
            <a:r>
              <a:rPr lang="en-US" sz="1800" dirty="0">
                <a:latin typeface="Calibri" charset="0"/>
              </a:rPr>
              <a:t>Text tables are always a better alternative than presenting many numbers in a text, making the explanation more concise. </a:t>
            </a:r>
          </a:p>
          <a:p>
            <a:pPr marL="0" indent="0" eaLnBrk="1" hangingPunct="1">
              <a:buClr>
                <a:srgbClr val="FF6600"/>
              </a:buClr>
            </a:pPr>
            <a:r>
              <a:rPr lang="en-AU" sz="1800" dirty="0">
                <a:latin typeface="Calibri" charset="0"/>
              </a:rPr>
              <a:t>As with the graphs, the selection of the data to be presented in small tables depends on the findings of analysis in terms of most striking differences or similarities between women and men.</a:t>
            </a:r>
          </a:p>
          <a:p>
            <a:pPr marL="0" indent="0" eaLnBrk="1" hangingPunct="1">
              <a:buClr>
                <a:srgbClr val="FF6600"/>
              </a:buClr>
            </a:pPr>
            <a:r>
              <a:rPr lang="en-US" sz="1800" dirty="0">
                <a:latin typeface="Calibri" charset="0"/>
              </a:rPr>
              <a:t>Some of the data that need to be presented may be easier conveyed in a table than in a graph (see next examples).</a:t>
            </a:r>
          </a:p>
          <a:p>
            <a:pPr marL="857250" lvl="1" eaLnBrk="1" hangingPunct="1">
              <a:buClr>
                <a:srgbClr val="FF6600"/>
              </a:buClr>
            </a:pPr>
            <a:r>
              <a:rPr lang="en-US" sz="1600" dirty="0">
                <a:latin typeface="Calibri" charset="0"/>
              </a:rPr>
              <a:t>When data do not vary much across categories of a characteristic… </a:t>
            </a:r>
          </a:p>
          <a:p>
            <a:pPr marL="857250" lvl="1" eaLnBrk="1" hangingPunct="1">
              <a:buClr>
                <a:srgbClr val="FF6600"/>
              </a:buClr>
            </a:pPr>
            <a:r>
              <a:rPr lang="en-US" sz="1600" dirty="0">
                <a:latin typeface="Calibri" charset="0"/>
              </a:rPr>
              <a:t>… or they vary too much</a:t>
            </a:r>
          </a:p>
        </p:txBody>
      </p:sp>
      <p:sp>
        <p:nvSpPr>
          <p:cNvPr id="18436"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37"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38"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8440" name="AutoShape 8"/>
          <p:cNvCxnSpPr>
            <a:cxnSpLocks noChangeShapeType="1"/>
            <a:endCxn id="18438"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8441"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Tree>
    <p:extLst>
      <p:ext uri="{BB962C8B-B14F-4D97-AF65-F5344CB8AC3E}">
        <p14:creationId xmlns:p14="http://schemas.microsoft.com/office/powerpoint/2010/main" xmlns="" val="3574361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0"/>
            <a:ext cx="3810000" cy="533400"/>
          </a:xfrm>
        </p:spPr>
        <p:txBody>
          <a:bodyPr/>
          <a:lstStyle/>
          <a:p>
            <a:pPr algn="l" eaLnBrk="1" hangingPunct="1"/>
            <a:r>
              <a:rPr lang="en-US" sz="3200" dirty="0">
                <a:solidFill>
                  <a:srgbClr val="FF6600"/>
                </a:solidFill>
                <a:latin typeface="Calibri Light" charset="0"/>
              </a:rPr>
              <a:t>List tables</a:t>
            </a:r>
          </a:p>
        </p:txBody>
      </p:sp>
      <p:sp>
        <p:nvSpPr>
          <p:cNvPr id="19459" name="Rectangle 3"/>
          <p:cNvSpPr>
            <a:spLocks noGrp="1" noChangeArrowheads="1"/>
          </p:cNvSpPr>
          <p:nvPr>
            <p:ph type="body" idx="1"/>
          </p:nvPr>
        </p:nvSpPr>
        <p:spPr>
          <a:xfrm>
            <a:off x="457200" y="1752600"/>
            <a:ext cx="3429000" cy="4051300"/>
          </a:xfrm>
        </p:spPr>
        <p:txBody>
          <a:bodyPr/>
          <a:lstStyle/>
          <a:p>
            <a:pPr marL="558800" indent="-285750" eaLnBrk="1" hangingPunct="1">
              <a:lnSpc>
                <a:spcPct val="80000"/>
              </a:lnSpc>
              <a:buClr>
                <a:srgbClr val="FF6600"/>
              </a:buClr>
            </a:pPr>
            <a:r>
              <a:rPr lang="en-US" sz="1800" dirty="0">
                <a:latin typeface="Calibri" charset="0"/>
              </a:rPr>
              <a:t>Tables with only one column of data</a:t>
            </a:r>
          </a:p>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Clr>
                <a:srgbClr val="FF6600"/>
              </a:buClr>
            </a:pPr>
            <a:r>
              <a:rPr lang="en-US" sz="1800" dirty="0">
                <a:latin typeface="Calibri" charset="0"/>
              </a:rPr>
              <a:t>Can be used, for example, to present data with not much variation between categories. </a:t>
            </a:r>
          </a:p>
          <a:p>
            <a:pPr marL="558800" indent="-285750" eaLnBrk="1" hangingPunct="1">
              <a:lnSpc>
                <a:spcPct val="80000"/>
              </a:lnSpc>
              <a:buClr>
                <a:srgbClr val="FF6600"/>
              </a:buClr>
            </a:pPr>
            <a:endParaRPr lang="en-US" sz="1800" dirty="0">
              <a:latin typeface="Calibri" charset="0"/>
            </a:endParaRPr>
          </a:p>
          <a:p>
            <a:pPr marL="558800" indent="-285750" eaLnBrk="1" hangingPunct="1">
              <a:lnSpc>
                <a:spcPct val="80000"/>
              </a:lnSpc>
              <a:buFontTx/>
              <a:buNone/>
            </a:pPr>
            <a:endParaRPr lang="en-US" sz="1800" dirty="0">
              <a:latin typeface="Calibri" charset="0"/>
            </a:endParaRPr>
          </a:p>
          <a:p>
            <a:pPr marL="558800" indent="-285750" eaLnBrk="1" hangingPunct="1">
              <a:lnSpc>
                <a:spcPct val="80000"/>
              </a:lnSpc>
              <a:buFontTx/>
              <a:buNone/>
            </a:pPr>
            <a:endParaRPr lang="en-US" sz="2000" dirty="0">
              <a:latin typeface="Calibri" charset="0"/>
            </a:endParaRPr>
          </a:p>
          <a:p>
            <a:pPr marL="558800" indent="-285750" eaLnBrk="1" hangingPunct="1">
              <a:lnSpc>
                <a:spcPct val="80000"/>
              </a:lnSpc>
              <a:buFontTx/>
              <a:buNone/>
            </a:pPr>
            <a:endParaRPr lang="en-US" sz="2000" dirty="0">
              <a:latin typeface="Calibri" charset="0"/>
            </a:endParaRPr>
          </a:p>
          <a:p>
            <a:pPr marL="558800" indent="-285750" eaLnBrk="1" hangingPunct="1">
              <a:lnSpc>
                <a:spcPct val="80000"/>
              </a:lnSpc>
              <a:buFontTx/>
              <a:buNone/>
            </a:pPr>
            <a:endParaRPr lang="en-US" sz="1800" dirty="0">
              <a:latin typeface="Calibri" charset="0"/>
            </a:endParaRPr>
          </a:p>
          <a:p>
            <a:pPr marL="558800" indent="-285750" eaLnBrk="1" hangingPunct="1">
              <a:lnSpc>
                <a:spcPct val="80000"/>
              </a:lnSpc>
              <a:buFontTx/>
              <a:buNone/>
            </a:pPr>
            <a:endParaRPr lang="en-US" sz="1800" dirty="0">
              <a:latin typeface="Calibri" charset="0"/>
            </a:endParaRPr>
          </a:p>
        </p:txBody>
      </p:sp>
      <p:sp>
        <p:nvSpPr>
          <p:cNvPr id="19460"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61"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62"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19464" name="AutoShape 8"/>
          <p:cNvCxnSpPr>
            <a:cxnSpLocks noChangeShapeType="1"/>
            <a:endCxn id="19462"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9465"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19467" name="TextBox 1"/>
          <p:cNvSpPr txBox="1">
            <a:spLocks noChangeArrowheads="1"/>
          </p:cNvSpPr>
          <p:nvPr/>
        </p:nvSpPr>
        <p:spPr bwMode="auto">
          <a:xfrm>
            <a:off x="4800600" y="5715000"/>
            <a:ext cx="365760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India Ministry of Health and Family Welfare, Government of India, 2007</a:t>
            </a:r>
          </a:p>
        </p:txBody>
      </p:sp>
      <p:sp>
        <p:nvSpPr>
          <p:cNvPr id="19468" name="TextBox 2"/>
          <p:cNvSpPr txBox="1">
            <a:spLocks noChangeArrowheads="1"/>
          </p:cNvSpPr>
          <p:nvPr/>
        </p:nvSpPr>
        <p:spPr bwMode="auto">
          <a:xfrm>
            <a:off x="4800600" y="1600200"/>
            <a:ext cx="3824287"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States with lowest proportions of women aged 15-19 who have had a live birth, India, 2005-06</a:t>
            </a:r>
          </a:p>
        </p:txBody>
      </p:sp>
      <p:graphicFrame>
        <p:nvGraphicFramePr>
          <p:cNvPr id="4" name="Table 3"/>
          <p:cNvGraphicFramePr>
            <a:graphicFrameLocks noGrp="1"/>
          </p:cNvGraphicFramePr>
          <p:nvPr>
            <p:extLst>
              <p:ext uri="{D42A27DB-BD31-4B8C-83A1-F6EECF244321}">
                <p14:modId xmlns:p14="http://schemas.microsoft.com/office/powerpoint/2010/main" xmlns="" val="311144175"/>
              </p:ext>
            </p:extLst>
          </p:nvPr>
        </p:nvGraphicFramePr>
        <p:xfrm>
          <a:off x="4876800" y="2743200"/>
          <a:ext cx="3429000" cy="2514600"/>
        </p:xfrm>
        <a:graphic>
          <a:graphicData uri="http://schemas.openxmlformats.org/drawingml/2006/table">
            <a:tbl>
              <a:tblPr/>
              <a:tblGrid>
                <a:gridCol w="1639887"/>
                <a:gridCol w="1789113"/>
              </a:tblGrid>
              <a:tr h="762000">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 </a:t>
                      </a: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Women 15-19 who have had a live birth</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(per cent)</a:t>
                      </a:r>
                      <a:endParaRPr kumimoji="0" lang="en-US" sz="13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Himachal Pradesh</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2</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Jammu &amp; Kashmir</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3</a:t>
                      </a:r>
                    </a:p>
                  </a:txBody>
                  <a:tcPr marL="68580" marR="68580" marT="0" marB="0" anchor="b" horzOverflow="overflow">
                    <a:lnL>
                      <a:noFill/>
                    </a:lnL>
                    <a:lnR>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Kerala</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3</a:t>
                      </a:r>
                    </a:p>
                  </a:txBody>
                  <a:tcPr marL="68580" marR="68580" marT="0" marB="0" anchor="b" horzOverflow="overflow">
                    <a:lnL>
                      <a:noFill/>
                    </a:lnL>
                    <a:lnR>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Goa</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3</a:t>
                      </a:r>
                    </a:p>
                  </a:txBody>
                  <a:tcPr marL="68580" marR="68580" marT="0" marB="0" anchor="b" horzOverflow="overflow">
                    <a:lnL>
                      <a:noFill/>
                    </a:lnL>
                    <a:lnR>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Delhi</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4</a:t>
                      </a:r>
                    </a:p>
                  </a:txBody>
                  <a:tcPr marL="68580" marR="68580" marT="0" marB="0" anchor="b" horzOverflow="overflow">
                    <a:lnL>
                      <a:noFill/>
                    </a:lnL>
                    <a:lnR>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Uttaranchal</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4</a:t>
                      </a:r>
                    </a:p>
                  </a:txBody>
                  <a:tcPr marL="68580" marR="68580" marT="0" marB="0" anchor="b" horzOverflow="overflow">
                    <a:lnL>
                      <a:noFill/>
                    </a:lnL>
                    <a:lnR>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a:ln>
                            <a:noFill/>
                          </a:ln>
                          <a:solidFill>
                            <a:schemeClr val="tx1"/>
                          </a:solidFill>
                          <a:effectLst/>
                          <a:latin typeface="Palatino Linotype" charset="0"/>
                          <a:ea typeface="Times New Roman" charset="0"/>
                          <a:cs typeface="Arial" charset="0"/>
                        </a:rPr>
                        <a:t>Punjab</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Palatino Linotype" charset="0"/>
                          <a:ea typeface="Times New Roman" charset="0"/>
                          <a:cs typeface="Arial" charset="0"/>
                        </a:rPr>
                        <a:t>4</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110872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5638800" cy="762000"/>
          </a:xfrm>
        </p:spPr>
        <p:txBody>
          <a:bodyPr/>
          <a:lstStyle/>
          <a:p>
            <a:pPr algn="l" eaLnBrk="1" hangingPunct="1"/>
            <a:r>
              <a:rPr lang="en-US" sz="2400" dirty="0">
                <a:solidFill>
                  <a:srgbClr val="FF6600"/>
                </a:solidFill>
                <a:latin typeface="Calibri Light" charset="0"/>
              </a:rPr>
              <a:t>Tables with two or more columns</a:t>
            </a:r>
          </a:p>
        </p:txBody>
      </p:sp>
      <p:sp>
        <p:nvSpPr>
          <p:cNvPr id="20483" name="Rectangle 3"/>
          <p:cNvSpPr>
            <a:spLocks noGrp="1" noChangeArrowheads="1"/>
          </p:cNvSpPr>
          <p:nvPr>
            <p:ph type="body" idx="1"/>
          </p:nvPr>
        </p:nvSpPr>
        <p:spPr>
          <a:xfrm>
            <a:off x="457200" y="1600200"/>
            <a:ext cx="3429000" cy="3733800"/>
          </a:xfrm>
        </p:spPr>
        <p:txBody>
          <a:bodyPr/>
          <a:lstStyle/>
          <a:p>
            <a:pPr marL="273050" indent="0" eaLnBrk="1" hangingPunct="1">
              <a:lnSpc>
                <a:spcPct val="80000"/>
              </a:lnSpc>
              <a:buFontTx/>
              <a:buNone/>
            </a:pPr>
            <a:endParaRPr lang="en-US" sz="1800" dirty="0">
              <a:latin typeface="Calibri" charset="0"/>
            </a:endParaRPr>
          </a:p>
          <a:p>
            <a:pPr marL="273050" indent="0" eaLnBrk="1" hangingPunct="1">
              <a:lnSpc>
                <a:spcPct val="80000"/>
              </a:lnSpc>
              <a:buClr>
                <a:srgbClr val="FF6600"/>
              </a:buClr>
            </a:pPr>
            <a:r>
              <a:rPr lang="en-US" sz="1800" dirty="0">
                <a:latin typeface="Calibri" charset="0"/>
              </a:rPr>
              <a:t>Can be used when the values observed for some categories vary extremely compared to the rest of categories</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Clr>
                <a:srgbClr val="FF6600"/>
              </a:buClr>
            </a:pPr>
            <a:r>
              <a:rPr lang="en-US" sz="1800" dirty="0">
                <a:latin typeface="Calibri" charset="0"/>
              </a:rPr>
              <a:t>Design notes to facilitate the comparison between women and men: </a:t>
            </a:r>
          </a:p>
          <a:p>
            <a:pPr marL="958850" lvl="1" eaLnBrk="1" hangingPunct="1">
              <a:lnSpc>
                <a:spcPct val="80000"/>
              </a:lnSpc>
              <a:buClr>
                <a:srgbClr val="FF6600"/>
              </a:buClr>
            </a:pPr>
            <a:r>
              <a:rPr lang="en-US" sz="1400" dirty="0">
                <a:latin typeface="Calibri" charset="0"/>
              </a:rPr>
              <a:t>Data are rounded to integers</a:t>
            </a:r>
          </a:p>
          <a:p>
            <a:pPr marL="958850" lvl="1" eaLnBrk="1" hangingPunct="1">
              <a:lnSpc>
                <a:spcPct val="80000"/>
              </a:lnSpc>
              <a:buClr>
                <a:srgbClr val="FF6600"/>
              </a:buClr>
            </a:pPr>
            <a:r>
              <a:rPr lang="en-US" sz="1400" dirty="0">
                <a:latin typeface="Calibri" charset="0"/>
              </a:rPr>
              <a:t>The gender-blind total was deleted </a:t>
            </a:r>
          </a:p>
          <a:p>
            <a:pPr marL="273050" indent="0" eaLnBrk="1" hangingPunct="1">
              <a:lnSpc>
                <a:spcPct val="80000"/>
              </a:lnSpc>
              <a:buClr>
                <a:srgbClr val="FF6600"/>
              </a:buClr>
            </a:pPr>
            <a:endParaRPr lang="en-US" sz="18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1800" dirty="0">
              <a:latin typeface="Calibri" charset="0"/>
            </a:endParaRPr>
          </a:p>
        </p:txBody>
      </p:sp>
      <p:sp>
        <p:nvSpPr>
          <p:cNvPr id="20484"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485"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486"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20488" name="AutoShape 8"/>
          <p:cNvCxnSpPr>
            <a:cxnSpLocks noChangeShapeType="1"/>
            <a:endCxn id="20486"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489"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20491" name="TextBox 1"/>
          <p:cNvSpPr txBox="1">
            <a:spLocks noChangeArrowheads="1"/>
          </p:cNvSpPr>
          <p:nvPr/>
        </p:nvSpPr>
        <p:spPr bwMode="auto">
          <a:xfrm>
            <a:off x="4724400" y="5867400"/>
            <a:ext cx="4114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200" dirty="0"/>
              <a:t>Source: WHO, Global burden of disease 2008; online database</a:t>
            </a:r>
          </a:p>
        </p:txBody>
      </p:sp>
      <p:sp>
        <p:nvSpPr>
          <p:cNvPr id="20492" name="TextBox 2"/>
          <p:cNvSpPr txBox="1">
            <a:spLocks noChangeArrowheads="1"/>
          </p:cNvSpPr>
          <p:nvPr/>
        </p:nvSpPr>
        <p:spPr bwMode="auto">
          <a:xfrm>
            <a:off x="4724400" y="1447800"/>
            <a:ext cx="3824288"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Adult crude death rates by cause of death, South Africa, 2008. Selected top causes of death</a:t>
            </a:r>
          </a:p>
        </p:txBody>
      </p:sp>
      <p:graphicFrame>
        <p:nvGraphicFramePr>
          <p:cNvPr id="5" name="Table 4"/>
          <p:cNvGraphicFramePr>
            <a:graphicFrameLocks noGrp="1"/>
          </p:cNvGraphicFramePr>
          <p:nvPr>
            <p:extLst>
              <p:ext uri="{D42A27DB-BD31-4B8C-83A1-F6EECF244321}">
                <p14:modId xmlns:p14="http://schemas.microsoft.com/office/powerpoint/2010/main" xmlns="" val="3702101600"/>
              </p:ext>
            </p:extLst>
          </p:nvPr>
        </p:nvGraphicFramePr>
        <p:xfrm>
          <a:off x="4800600" y="2286000"/>
          <a:ext cx="3748088" cy="3203385"/>
        </p:xfrm>
        <a:graphic>
          <a:graphicData uri="http://schemas.openxmlformats.org/drawingml/2006/table">
            <a:tbl>
              <a:tblPr/>
              <a:tblGrid>
                <a:gridCol w="1817688"/>
                <a:gridCol w="1022350"/>
                <a:gridCol w="908050"/>
              </a:tblGrid>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dirty="0">
                          <a:ln>
                            <a:noFill/>
                          </a:ln>
                          <a:solidFill>
                            <a:schemeClr val="tx1"/>
                          </a:solidFill>
                          <a:effectLst/>
                          <a:latin typeface="Palatino Linotype" charset="0"/>
                          <a:ea typeface="ＭＳ Ｐゴシック" charset="0"/>
                          <a:cs typeface="Calibri" charset="0"/>
                        </a:rPr>
                        <a:t> </a:t>
                      </a: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Crude death rates</a:t>
                      </a:r>
                    </a:p>
                    <a:p>
                      <a:pPr marL="0" marR="0" lvl="0" indent="0" algn="ctr"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(per 10,000 persons age 15-59)</a:t>
                      </a: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 </a:t>
                      </a:r>
                    </a:p>
                    <a:p>
                      <a:pPr marL="0" marR="0" lvl="0" indent="0" algn="l"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Causes of death</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Women</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2563" algn="l"/>
                          <a:tab pos="457200" algn="l"/>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Men</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HIV/AIDS</a:t>
                      </a:r>
                    </a:p>
                  </a:txBody>
                  <a:tcPr marL="68580" marR="68580" marT="0" marB="0" anchor="ctr"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81</a:t>
                      </a:r>
                    </a:p>
                  </a:txBody>
                  <a:tcPr marL="68580" marR="68580" marT="0" marB="0" anchor="ctr"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65</a:t>
                      </a:r>
                    </a:p>
                  </a:txBody>
                  <a:tcPr marL="68580" marR="68580" marT="0" marB="0" anchor="ctr"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Respiratory infections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8</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11</a:t>
                      </a:r>
                    </a:p>
                  </a:txBody>
                  <a:tcPr marL="68580" marR="68580" marT="0" marB="0" anchor="ctr" horzOverflow="overflow">
                    <a:lnL>
                      <a:noFill/>
                    </a:lnL>
                    <a:lnR>
                      <a:noFill/>
                    </a:lnR>
                    <a:lnT>
                      <a:noFill/>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Diarrhoeal diseases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7</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5</a:t>
                      </a:r>
                    </a:p>
                  </a:txBody>
                  <a:tcPr marL="68580" marR="68580" marT="0" marB="0" anchor="ctr" horzOverflow="overflow">
                    <a:lnL>
                      <a:noFill/>
                    </a:lnL>
                    <a:lnR>
                      <a:noFill/>
                    </a:lnR>
                    <a:lnT>
                      <a:noFill/>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Malignant neoplasms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6</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7</a:t>
                      </a:r>
                    </a:p>
                  </a:txBody>
                  <a:tcPr marL="68580" marR="68580" marT="0" marB="0" anchor="ctr" horzOverflow="overflow">
                    <a:lnL>
                      <a:noFill/>
                    </a:lnL>
                    <a:lnR>
                      <a:noFill/>
                    </a:lnR>
                    <a:lnT>
                      <a:noFill/>
                    </a:lnT>
                    <a:lnB>
                      <a:noFill/>
                    </a:lnB>
                    <a:lnTlToBr>
                      <a:noFill/>
                    </a:lnTlToBr>
                    <a:lnBlToTr>
                      <a:noFill/>
                    </a:lnBlToTr>
                    <a:noFill/>
                  </a:tcPr>
                </a:tc>
              </a:tr>
              <a:tr h="401638">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Cardiovascular diseases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5</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7</a:t>
                      </a:r>
                    </a:p>
                  </a:txBody>
                  <a:tcPr marL="68580" marR="68580" marT="0" marB="0" anchor="ctr" horzOverflow="overflow">
                    <a:lnL>
                      <a:noFill/>
                    </a:lnL>
                    <a:lnR>
                      <a:noFill/>
                    </a:lnR>
                    <a:lnT>
                      <a:noFill/>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Injuries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3</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12</a:t>
                      </a:r>
                    </a:p>
                  </a:txBody>
                  <a:tcPr marL="68580" marR="68580" marT="0" marB="0" anchor="ctr" horzOverflow="overflow">
                    <a:lnL>
                      <a:noFill/>
                    </a:lnL>
                    <a:lnR>
                      <a:noFill/>
                    </a:lnR>
                    <a:lnT>
                      <a:noFill/>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Maternal conditions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3</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a:t>
                      </a:r>
                    </a:p>
                  </a:txBody>
                  <a:tcPr marL="68580" marR="68580" marT="0" marB="0" anchor="ctr" horzOverflow="overflow">
                    <a:lnL>
                      <a:noFill/>
                    </a:lnL>
                    <a:lnR>
                      <a:noFill/>
                    </a:lnR>
                    <a:lnT>
                      <a:noFill/>
                    </a:lnT>
                    <a:lnB>
                      <a:noFill/>
                    </a:lnB>
                    <a:lnTlToBr>
                      <a:noFill/>
                    </a:lnTlToBr>
                    <a:lnBlToTr>
                      <a:noFill/>
                    </a:lnBlToTr>
                    <a:noFill/>
                  </a:tcPr>
                </a:tc>
              </a:tr>
              <a:tr h="401638">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Nutritional deficiencies</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2</a:t>
                      </a: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1</a:t>
                      </a:r>
                    </a:p>
                  </a:txBody>
                  <a:tcPr marL="68580" marR="68580" marT="0" marB="0" anchor="ctr" horzOverflow="overflow">
                    <a:lnL>
                      <a:noFill/>
                    </a:lnL>
                    <a:lnR>
                      <a:noFill/>
                    </a:lnR>
                    <a:lnT>
                      <a:noFill/>
                    </a:lnT>
                    <a:lnB>
                      <a:noFill/>
                    </a:lnB>
                    <a:lnTlToBr>
                      <a:noFill/>
                    </a:lnTlToBr>
                    <a:lnBlToTr>
                      <a:noFill/>
                    </a:lnBlToTr>
                    <a:noFill/>
                  </a:tcPr>
                </a:tc>
              </a:tr>
              <a:tr h="209550">
                <a:tc>
                  <a:txBody>
                    <a:bodyPr/>
                    <a:lstStyle/>
                    <a:p>
                      <a:pPr marL="15875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Tuberculosis</a:t>
                      </a:r>
                    </a:p>
                  </a:txBody>
                  <a:tcPr marL="68580" marR="68580" marT="0" marB="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ＭＳ Ｐゴシック" charset="0"/>
                          <a:cs typeface="Calibri" charset="0"/>
                        </a:rPr>
                        <a:t>2</a:t>
                      </a:r>
                    </a:p>
                  </a:txBody>
                  <a:tcPr marL="68580" marR="68580" marT="0" marB="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ＭＳ Ｐゴシック" charset="0"/>
                          <a:cs typeface="Calibri" charset="0"/>
                        </a:rPr>
                        <a:t>7</a:t>
                      </a:r>
                    </a:p>
                  </a:txBody>
                  <a:tcPr marL="68580" marR="68580" marT="0" marB="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28907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533400"/>
            <a:ext cx="7010400" cy="685800"/>
          </a:xfrm>
        </p:spPr>
        <p:txBody>
          <a:bodyPr/>
          <a:lstStyle/>
          <a:p>
            <a:pPr eaLnBrk="1" hangingPunct="1"/>
            <a:r>
              <a:rPr lang="en-US" sz="2400" dirty="0">
                <a:solidFill>
                  <a:srgbClr val="FF6600"/>
                </a:solidFill>
                <a:latin typeface="Calibri Light" charset="0"/>
              </a:rPr>
              <a:t>Tables with two or more columns (cont’d)</a:t>
            </a:r>
          </a:p>
        </p:txBody>
      </p:sp>
      <p:sp>
        <p:nvSpPr>
          <p:cNvPr id="21507" name="Rectangle 3"/>
          <p:cNvSpPr>
            <a:spLocks noGrp="1" noChangeArrowheads="1"/>
          </p:cNvSpPr>
          <p:nvPr>
            <p:ph type="body" idx="1"/>
          </p:nvPr>
        </p:nvSpPr>
        <p:spPr>
          <a:xfrm>
            <a:off x="152400" y="1219200"/>
            <a:ext cx="6172200" cy="1317625"/>
          </a:xfrm>
        </p:spPr>
        <p:txBody>
          <a:bodyPr/>
          <a:lstStyle/>
          <a:p>
            <a:pPr marL="273050" indent="0" eaLnBrk="1" hangingPunct="1">
              <a:lnSpc>
                <a:spcPct val="80000"/>
              </a:lnSpc>
              <a:buFontTx/>
              <a:buNone/>
            </a:pPr>
            <a:endParaRPr lang="en-US" sz="1800" dirty="0">
              <a:latin typeface="Calibri" charset="0"/>
            </a:endParaRPr>
          </a:p>
          <a:p>
            <a:pPr marL="273050" indent="0" eaLnBrk="1" hangingPunct="1">
              <a:lnSpc>
                <a:spcPct val="80000"/>
              </a:lnSpc>
              <a:buClr>
                <a:srgbClr val="FF6600"/>
              </a:buClr>
            </a:pPr>
            <a:r>
              <a:rPr lang="en-US" sz="1800" dirty="0">
                <a:latin typeface="Calibri" charset="0"/>
              </a:rPr>
              <a:t>Can be used as a form of presentation when the focus of analysis is a breakdown variable (education of mother in the example below) that is associated with a number of related indicators expressed in different units</a:t>
            </a: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2000" dirty="0">
              <a:latin typeface="Calibri" charset="0"/>
            </a:endParaRPr>
          </a:p>
          <a:p>
            <a:pPr marL="273050" indent="0" eaLnBrk="1" hangingPunct="1">
              <a:lnSpc>
                <a:spcPct val="80000"/>
              </a:lnSpc>
              <a:buFontTx/>
              <a:buNone/>
            </a:pPr>
            <a:endParaRPr lang="en-US" sz="1800" dirty="0">
              <a:latin typeface="Calibri" charset="0"/>
            </a:endParaRPr>
          </a:p>
          <a:p>
            <a:pPr marL="273050" indent="0" eaLnBrk="1" hangingPunct="1">
              <a:lnSpc>
                <a:spcPct val="80000"/>
              </a:lnSpc>
              <a:buFontTx/>
              <a:buNone/>
            </a:pPr>
            <a:endParaRPr lang="en-US" sz="1800" dirty="0">
              <a:latin typeface="Calibri" charset="0"/>
            </a:endParaRPr>
          </a:p>
        </p:txBody>
      </p:sp>
      <p:sp>
        <p:nvSpPr>
          <p:cNvPr id="21508"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509"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510"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21512" name="AutoShape 8"/>
          <p:cNvCxnSpPr>
            <a:cxnSpLocks noChangeShapeType="1"/>
            <a:endCxn id="21510"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513"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
        <p:nvSpPr>
          <p:cNvPr id="21515" name="TextBox 1"/>
          <p:cNvSpPr txBox="1">
            <a:spLocks noChangeArrowheads="1"/>
          </p:cNvSpPr>
          <p:nvPr/>
        </p:nvSpPr>
        <p:spPr bwMode="auto">
          <a:xfrm>
            <a:off x="1828800" y="5791200"/>
            <a:ext cx="4706937"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100" dirty="0"/>
              <a:t>Source: India Ministry of Health and Family Welfare, Government of India, 2007</a:t>
            </a:r>
          </a:p>
        </p:txBody>
      </p:sp>
      <p:sp>
        <p:nvSpPr>
          <p:cNvPr id="21516" name="TextBox 2"/>
          <p:cNvSpPr txBox="1">
            <a:spLocks noChangeArrowheads="1"/>
          </p:cNvSpPr>
          <p:nvPr/>
        </p:nvSpPr>
        <p:spPr bwMode="auto">
          <a:xfrm>
            <a:off x="1828800" y="2667000"/>
            <a:ext cx="6262688"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Demographic indicators by mother’s number years of schooling, India, 2005-06</a:t>
            </a:r>
          </a:p>
        </p:txBody>
      </p:sp>
      <p:graphicFrame>
        <p:nvGraphicFramePr>
          <p:cNvPr id="6" name="Table 5"/>
          <p:cNvGraphicFramePr>
            <a:graphicFrameLocks noGrp="1"/>
          </p:cNvGraphicFramePr>
          <p:nvPr>
            <p:extLst>
              <p:ext uri="{D42A27DB-BD31-4B8C-83A1-F6EECF244321}">
                <p14:modId xmlns:p14="http://schemas.microsoft.com/office/powerpoint/2010/main" xmlns="" val="2853055933"/>
              </p:ext>
            </p:extLst>
          </p:nvPr>
        </p:nvGraphicFramePr>
        <p:xfrm>
          <a:off x="1905000" y="3352800"/>
          <a:ext cx="6172200" cy="2066928"/>
        </p:xfrm>
        <a:graphic>
          <a:graphicData uri="http://schemas.openxmlformats.org/drawingml/2006/table">
            <a:tbl>
              <a:tblPr/>
              <a:tblGrid>
                <a:gridCol w="1476375"/>
                <a:gridCol w="1744662"/>
                <a:gridCol w="1341438"/>
                <a:gridCol w="1609725"/>
              </a:tblGrid>
              <a:tr h="647700">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Number of years of schooling</a:t>
                      </a: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Women age 15-19 who have had a live birth</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(per cent)</a:t>
                      </a:r>
                      <a:endParaRPr kumimoji="0" lang="en-US" sz="1200" b="0" i="0" u="none" strike="noStrike" cap="none" normalizeH="0" baseline="0" dirty="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Total fertility rate</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(live births per 1000 women)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Under-five mortality</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(deaths per 1000 live births)</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No education</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26</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3.55</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81</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&lt; 5 </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16</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2.45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59</a:t>
                      </a:r>
                    </a:p>
                  </a:txBody>
                  <a:tcPr marL="68580" marR="68580" marT="0" marB="0" anchor="b" horzOverflow="overflow">
                    <a:lnL>
                      <a:noFill/>
                    </a:lnL>
                    <a:lnR>
                      <a:noFill/>
                    </a:lnR>
                    <a:lnT>
                      <a:noFill/>
                    </a:lnT>
                    <a:lnB>
                      <a:noFill/>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2.51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55</a:t>
                      </a:r>
                    </a:p>
                  </a:txBody>
                  <a:tcPr marL="68580" marR="68580" marT="0" marB="0" anchor="b" horzOverflow="overflow">
                    <a:lnL>
                      <a:noFill/>
                    </a:lnL>
                    <a:lnR>
                      <a:noFill/>
                    </a:lnR>
                    <a:lnT>
                      <a:noFill/>
                    </a:lnT>
                    <a:lnB>
                      <a:noFill/>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8-9</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2.23</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36</a:t>
                      </a:r>
                    </a:p>
                  </a:txBody>
                  <a:tcPr marL="68580" marR="68580" marT="0" marB="0" anchor="b" horzOverflow="overflow">
                    <a:lnL>
                      <a:noFill/>
                    </a:lnL>
                    <a:lnR>
                      <a:noFill/>
                    </a:lnR>
                    <a:lnT>
                      <a:noFill/>
                    </a:lnT>
                    <a:lnB>
                      <a:noFill/>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10-11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4</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2.08</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29</a:t>
                      </a:r>
                    </a:p>
                  </a:txBody>
                  <a:tcPr marL="68580" marR="68580" marT="0" marB="0" anchor="b" horzOverflow="overflow">
                    <a:lnL>
                      <a:noFill/>
                    </a:lnL>
                    <a:lnR>
                      <a:noFill/>
                    </a:lnR>
                    <a:lnT>
                      <a:noFill/>
                    </a:lnT>
                    <a:lnB>
                      <a:noFill/>
                    </a:lnB>
                    <a:lnTlToBr>
                      <a:noFill/>
                    </a:lnTlToBr>
                    <a:lnBlToTr>
                      <a:noFill/>
                    </a:lnBlToTr>
                    <a:noFill/>
                  </a:tcPr>
                </a:tc>
              </a:tr>
              <a:tr h="236538">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12 +</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1.80</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28</a:t>
                      </a: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204223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7391400" cy="985838"/>
          </a:xfrm>
        </p:spPr>
        <p:txBody>
          <a:bodyPr/>
          <a:lstStyle/>
          <a:p>
            <a:pPr eaLnBrk="1" hangingPunct="1"/>
            <a:r>
              <a:rPr lang="en-US" sz="2400" dirty="0">
                <a:solidFill>
                  <a:srgbClr val="FF6600"/>
                </a:solidFill>
                <a:latin typeface="Calibri Light" charset="0"/>
              </a:rPr>
              <a:t>User friendly presentations of gender statistics Summary</a:t>
            </a:r>
            <a:endParaRPr lang="en-US" sz="2400" dirty="0">
              <a:latin typeface="Arial" charset="0"/>
            </a:endParaRPr>
          </a:p>
        </p:txBody>
      </p:sp>
      <p:sp>
        <p:nvSpPr>
          <p:cNvPr id="22531" name="Rectangle 3"/>
          <p:cNvSpPr>
            <a:spLocks noGrp="1" noChangeArrowheads="1"/>
          </p:cNvSpPr>
          <p:nvPr>
            <p:ph type="body" idx="1"/>
          </p:nvPr>
        </p:nvSpPr>
        <p:spPr>
          <a:xfrm>
            <a:off x="457200" y="1600200"/>
            <a:ext cx="8229600" cy="3962400"/>
          </a:xfrm>
        </p:spPr>
        <p:txBody>
          <a:bodyPr/>
          <a:lstStyle/>
          <a:p>
            <a:pPr eaLnBrk="1" hangingPunct="1">
              <a:buClr>
                <a:srgbClr val="FF6600"/>
              </a:buClr>
            </a:pPr>
            <a:r>
              <a:rPr lang="en-US" sz="1800" dirty="0">
                <a:latin typeface="Calibri" charset="0"/>
              </a:rPr>
              <a:t>Women and men should be presented side by side to facilitate comparisons.</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Women should always be presented before men.</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The words women/men and girls/boys should be used instead of females and males whenever possible.</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When data are presented to a broader audience, numbers should be rounded to 1,000, 100 or 10 and percentages to integers, to facilitate the comparison between women and men</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The gender-blind total should be deleted in tables and graphs to facilitate comparisons between women and men.</a:t>
            </a:r>
          </a:p>
        </p:txBody>
      </p:sp>
      <p:sp>
        <p:nvSpPr>
          <p:cNvPr id="22532"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33"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34"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22536" name="AutoShape 8"/>
          <p:cNvCxnSpPr>
            <a:cxnSpLocks noChangeShapeType="1"/>
            <a:endCxn id="22534"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2537"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Tree>
    <p:extLst>
      <p:ext uri="{BB962C8B-B14F-4D97-AF65-F5344CB8AC3E}">
        <p14:creationId xmlns:p14="http://schemas.microsoft.com/office/powerpoint/2010/main" xmlns="" val="662574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609600"/>
            <a:ext cx="7696200" cy="949325"/>
          </a:xfrm>
        </p:spPr>
        <p:txBody>
          <a:bodyPr/>
          <a:lstStyle/>
          <a:p>
            <a:pPr eaLnBrk="1" hangingPunct="1"/>
            <a:r>
              <a:rPr lang="en-US" sz="2400" dirty="0">
                <a:solidFill>
                  <a:srgbClr val="FF6600"/>
                </a:solidFill>
                <a:latin typeface="Calibri Light" charset="0"/>
              </a:rPr>
              <a:t>User friendly presentations of gender statistics Summary (cont’d)</a:t>
            </a:r>
            <a:endParaRPr lang="en-US" sz="2400" dirty="0">
              <a:latin typeface="Arial" charset="0"/>
            </a:endParaRPr>
          </a:p>
        </p:txBody>
      </p:sp>
      <p:sp>
        <p:nvSpPr>
          <p:cNvPr id="23555" name="Rectangle 3"/>
          <p:cNvSpPr>
            <a:spLocks noGrp="1" noChangeArrowheads="1"/>
          </p:cNvSpPr>
          <p:nvPr>
            <p:ph type="body" idx="1"/>
          </p:nvPr>
        </p:nvSpPr>
        <p:spPr>
          <a:xfrm>
            <a:off x="457200" y="1752600"/>
            <a:ext cx="8229600" cy="3886200"/>
          </a:xfrm>
        </p:spPr>
        <p:txBody>
          <a:bodyPr/>
          <a:lstStyle/>
          <a:p>
            <a:pPr eaLnBrk="1" hangingPunct="1">
              <a:buClr>
                <a:srgbClr val="FF6600"/>
              </a:buClr>
            </a:pPr>
            <a:r>
              <a:rPr lang="en-US" sz="1800" dirty="0">
                <a:latin typeface="Calibri" charset="0"/>
              </a:rPr>
              <a:t>Charts that give clear, visual information should be used instead of tables whenever possible.</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Too many categories should be avoided in pie charts and stacked bars. </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Use the same color for women and the same color for men along all charts</a:t>
            </a:r>
          </a:p>
          <a:p>
            <a:pPr eaLnBrk="1" hangingPunct="1">
              <a:buClr>
                <a:srgbClr val="FF6600"/>
              </a:buClr>
            </a:pPr>
            <a:endParaRPr lang="en-US" sz="500" dirty="0">
              <a:latin typeface="Calibri" charset="0"/>
            </a:endParaRPr>
          </a:p>
          <a:p>
            <a:pPr eaLnBrk="1" hangingPunct="1">
              <a:buClr>
                <a:srgbClr val="FF6600"/>
              </a:buClr>
            </a:pPr>
            <a:r>
              <a:rPr lang="en-US" sz="1800" dirty="0">
                <a:latin typeface="Calibri" charset="0"/>
              </a:rPr>
              <a:t>Preference should always be given to a simple layout in designing charts:</a:t>
            </a:r>
            <a:endParaRPr lang="en-US" sz="1400" dirty="0">
              <a:latin typeface="Calibri" charset="0"/>
            </a:endParaRPr>
          </a:p>
          <a:p>
            <a:pPr lvl="1" eaLnBrk="1" hangingPunct="1">
              <a:buClr>
                <a:srgbClr val="FF6600"/>
              </a:buClr>
              <a:buFont typeface="Arial" charset="0"/>
              <a:buChar char="•"/>
            </a:pPr>
            <a:r>
              <a:rPr lang="en-US" sz="1600" dirty="0">
                <a:latin typeface="Calibri" charset="0"/>
              </a:rPr>
              <a:t>Only one type of gridline, either vertical or horizontal should be used, or not at all;</a:t>
            </a:r>
          </a:p>
          <a:p>
            <a:pPr lvl="1" eaLnBrk="1" hangingPunct="1">
              <a:buClr>
                <a:srgbClr val="FF6600"/>
              </a:buClr>
              <a:buFont typeface="Arial" charset="0"/>
              <a:buChar char="•"/>
            </a:pPr>
            <a:r>
              <a:rPr lang="en-US" sz="1600" dirty="0">
                <a:latin typeface="Calibri" charset="0"/>
              </a:rPr>
              <a:t>Ticks are not necessary on the axis representing a qualitative variable;</a:t>
            </a:r>
          </a:p>
          <a:p>
            <a:pPr lvl="1" eaLnBrk="1" hangingPunct="1">
              <a:buClr>
                <a:srgbClr val="FF6600"/>
              </a:buClr>
              <a:buFont typeface="Arial" charset="0"/>
              <a:buChar char="•"/>
            </a:pPr>
            <a:r>
              <a:rPr lang="en-US" sz="1600" dirty="0">
                <a:latin typeface="Calibri" charset="0"/>
              </a:rPr>
              <a:t>Labels for values presented inside a graph are, in general, distracting and redundant;</a:t>
            </a:r>
          </a:p>
          <a:p>
            <a:pPr lvl="1" eaLnBrk="1" hangingPunct="1">
              <a:buClr>
                <a:srgbClr val="FF6600"/>
              </a:buClr>
              <a:buFont typeface="Arial" charset="0"/>
              <a:buChar char="•"/>
            </a:pPr>
            <a:r>
              <a:rPr lang="en-US" sz="1600" dirty="0">
                <a:latin typeface="Calibri" charset="0"/>
              </a:rPr>
              <a:t>Graphs with a third unnecessary dimension are misleading.</a:t>
            </a:r>
          </a:p>
        </p:txBody>
      </p:sp>
      <p:sp>
        <p:nvSpPr>
          <p:cNvPr id="23556"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557"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558"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23559"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23560" name="AutoShape 8"/>
          <p:cNvCxnSpPr>
            <a:cxnSpLocks noChangeShapeType="1"/>
            <a:endCxn id="23558"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3561"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23562"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0215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990600"/>
            <a:ext cx="7086600" cy="687387"/>
          </a:xfrm>
        </p:spPr>
        <p:txBody>
          <a:bodyPr/>
          <a:lstStyle/>
          <a:p>
            <a:pPr eaLnBrk="1" hangingPunct="1"/>
            <a:r>
              <a:rPr lang="en-US" sz="3200" dirty="0">
                <a:solidFill>
                  <a:srgbClr val="FF6600"/>
                </a:solidFill>
                <a:latin typeface="Calibri Light" charset="0"/>
              </a:rPr>
              <a:t>Presentation of gender statistics</a:t>
            </a:r>
            <a:endParaRPr lang="en-US" sz="3200" dirty="0">
              <a:latin typeface="Arial" charset="0"/>
            </a:endParaRPr>
          </a:p>
        </p:txBody>
      </p:sp>
      <p:sp>
        <p:nvSpPr>
          <p:cNvPr id="6147" name="Rectangle 3"/>
          <p:cNvSpPr>
            <a:spLocks noGrp="1" noChangeArrowheads="1"/>
          </p:cNvSpPr>
          <p:nvPr>
            <p:ph type="body" idx="1"/>
          </p:nvPr>
        </p:nvSpPr>
        <p:spPr>
          <a:xfrm>
            <a:off x="381000" y="2057400"/>
            <a:ext cx="8229600" cy="4114800"/>
          </a:xfrm>
        </p:spPr>
        <p:txBody>
          <a:bodyPr/>
          <a:lstStyle/>
          <a:p>
            <a:pPr marL="0" indent="0" eaLnBrk="1" hangingPunct="1">
              <a:buFontTx/>
              <a:buNone/>
            </a:pPr>
            <a:endParaRPr lang="en-US" sz="2000" dirty="0">
              <a:solidFill>
                <a:srgbClr val="FF6600"/>
              </a:solidFill>
              <a:latin typeface="Arial" charset="0"/>
            </a:endParaRPr>
          </a:p>
          <a:p>
            <a:pPr marL="0" indent="0" eaLnBrk="1" hangingPunct="1">
              <a:buFontTx/>
              <a:buNone/>
            </a:pPr>
            <a:r>
              <a:rPr lang="en-US" sz="2000" dirty="0">
                <a:solidFill>
                  <a:srgbClr val="FF6600"/>
                </a:solidFill>
                <a:latin typeface="Arial" charset="0"/>
              </a:rPr>
              <a:t>General goals</a:t>
            </a:r>
            <a:endParaRPr lang="en-US" sz="1800" dirty="0">
              <a:latin typeface="Calibri" charset="0"/>
            </a:endParaRPr>
          </a:p>
          <a:p>
            <a:pPr marL="457200" lvl="1" indent="-342900" eaLnBrk="1" hangingPunct="1">
              <a:buClr>
                <a:srgbClr val="FF6600"/>
              </a:buClr>
              <a:buFontTx/>
              <a:buChar char="•"/>
            </a:pPr>
            <a:endParaRPr lang="en-US" sz="2000" dirty="0">
              <a:latin typeface="Calibri" charset="0"/>
            </a:endParaRPr>
          </a:p>
          <a:p>
            <a:pPr marL="457200" lvl="1" indent="-342900" eaLnBrk="1" hangingPunct="1">
              <a:buClr>
                <a:srgbClr val="FF6600"/>
              </a:buClr>
              <a:buFontTx/>
              <a:buChar char="•"/>
            </a:pPr>
            <a:r>
              <a:rPr lang="en-US" sz="2000" dirty="0">
                <a:latin typeface="Calibri" charset="0"/>
              </a:rPr>
              <a:t>Highlight key gender issues</a:t>
            </a:r>
          </a:p>
          <a:p>
            <a:pPr marL="457200" lvl="1" indent="-342900" eaLnBrk="1" hangingPunct="1">
              <a:buClr>
                <a:srgbClr val="FF6600"/>
              </a:buClr>
              <a:buFontTx/>
              <a:buChar char="•"/>
            </a:pPr>
            <a:r>
              <a:rPr lang="en-US" sz="2000" dirty="0">
                <a:latin typeface="Calibri" charset="0"/>
              </a:rPr>
              <a:t>Facilitate comparisons between women and men </a:t>
            </a:r>
          </a:p>
          <a:p>
            <a:pPr marL="457200" lvl="1" indent="-342900" eaLnBrk="1" hangingPunct="1">
              <a:buClr>
                <a:srgbClr val="FF6600"/>
              </a:buClr>
              <a:buFontTx/>
              <a:buChar char="•"/>
            </a:pPr>
            <a:r>
              <a:rPr lang="en-US" sz="2000" dirty="0">
                <a:latin typeface="Calibri" charset="0"/>
              </a:rPr>
              <a:t>Reach a wide audience</a:t>
            </a:r>
          </a:p>
          <a:p>
            <a:pPr marL="457200" lvl="1" indent="-342900" eaLnBrk="1" hangingPunct="1">
              <a:buClr>
                <a:srgbClr val="FF6600"/>
              </a:buClr>
              <a:buFontTx/>
              <a:buChar char="•"/>
            </a:pPr>
            <a:r>
              <a:rPr lang="en-US" sz="2000" dirty="0">
                <a:latin typeface="Calibri" charset="0"/>
              </a:rPr>
              <a:t>Encourage further analysis </a:t>
            </a:r>
          </a:p>
          <a:p>
            <a:pPr marL="457200" lvl="1" indent="-342900" eaLnBrk="1" hangingPunct="1">
              <a:buClr>
                <a:srgbClr val="FF6600"/>
              </a:buClr>
              <a:buFontTx/>
              <a:buChar char="•"/>
            </a:pPr>
            <a:r>
              <a:rPr lang="en-US" sz="2000" dirty="0">
                <a:latin typeface="Calibri" charset="0"/>
              </a:rPr>
              <a:t>Stimulate demand for more information</a:t>
            </a:r>
          </a:p>
        </p:txBody>
      </p:sp>
      <p:sp>
        <p:nvSpPr>
          <p:cNvPr id="6148"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49"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0"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cxnSp>
        <p:nvCxnSpPr>
          <p:cNvPr id="6152" name="AutoShape 8"/>
          <p:cNvCxnSpPr>
            <a:cxnSpLocks noChangeShapeType="1"/>
            <a:endCxn id="6150"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6153"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spTree>
    <p:extLst>
      <p:ext uri="{BB962C8B-B14F-4D97-AF65-F5344CB8AC3E}">
        <p14:creationId xmlns:p14="http://schemas.microsoft.com/office/powerpoint/2010/main" xmlns="" val="3212049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172200" cy="808038"/>
          </a:xfrm>
        </p:spPr>
        <p:txBody>
          <a:bodyPr/>
          <a:lstStyle/>
          <a:p>
            <a:r>
              <a:rPr lang="en-US" dirty="0" smtClean="0"/>
              <a:t>Some basics about tables &amp; graphs</a:t>
            </a:r>
            <a:endParaRPr lang="en-US" dirty="0"/>
          </a:p>
        </p:txBody>
      </p:sp>
      <p:sp>
        <p:nvSpPr>
          <p:cNvPr id="3" name="Content Placeholder 2"/>
          <p:cNvSpPr>
            <a:spLocks noGrp="1"/>
          </p:cNvSpPr>
          <p:nvPr>
            <p:ph idx="1"/>
          </p:nvPr>
        </p:nvSpPr>
        <p:spPr>
          <a:xfrm>
            <a:off x="457200" y="1600201"/>
            <a:ext cx="4267200" cy="685799"/>
          </a:xfrm>
        </p:spPr>
        <p:txBody>
          <a:bodyPr/>
          <a:lstStyle/>
          <a:p>
            <a:r>
              <a:rPr lang="en-US" dirty="0" smtClean="0"/>
              <a:t>Title: What, where, when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072802418"/>
              </p:ext>
            </p:extLst>
          </p:nvPr>
        </p:nvGraphicFramePr>
        <p:xfrm>
          <a:off x="4876800" y="1371600"/>
          <a:ext cx="3733800" cy="1008380"/>
        </p:xfrm>
        <a:graphic>
          <a:graphicData uri="http://schemas.openxmlformats.org/drawingml/2006/table">
            <a:tbl>
              <a:tblPr firstRow="1" bandRow="1">
                <a:tableStyleId>{5C22544A-7EE6-4342-B048-85BDC9FD1C3A}</a:tableStyleId>
              </a:tblPr>
              <a:tblGrid>
                <a:gridCol w="3733800"/>
              </a:tblGrid>
              <a:tr h="368300">
                <a:tc>
                  <a:txBody>
                    <a:bodyPr/>
                    <a:lstStyle/>
                    <a:p>
                      <a:pPr algn="ctr"/>
                      <a:r>
                        <a:rPr lang="en-US" dirty="0" smtClean="0">
                          <a:solidFill>
                            <a:srgbClr val="000000"/>
                          </a:solidFill>
                        </a:rPr>
                        <a:t>A good example</a:t>
                      </a:r>
                      <a:endParaRPr lang="en-US" dirty="0">
                        <a:solidFill>
                          <a:srgbClr val="000000"/>
                        </a:solidFill>
                      </a:endParaRPr>
                    </a:p>
                  </a:txBody>
                  <a:tcPr/>
                </a:tc>
              </a:tr>
              <a:tr h="368300">
                <a:tc>
                  <a:txBody>
                    <a:bodyPr/>
                    <a:lstStyle/>
                    <a:p>
                      <a:pPr algn="ctr"/>
                      <a:r>
                        <a:rPr lang="en-US" dirty="0" smtClean="0"/>
                        <a:t>Employed population</a:t>
                      </a:r>
                      <a:r>
                        <a:rPr lang="en-US" baseline="0" dirty="0" smtClean="0"/>
                        <a:t> by occupation and sex, Iraq, 2013</a:t>
                      </a:r>
                      <a:endParaRPr lang="en-US" dirty="0"/>
                    </a:p>
                  </a:txBody>
                  <a:tcPr/>
                </a:tc>
              </a:tr>
            </a:tbl>
          </a:graphicData>
        </a:graphic>
      </p:graphicFrame>
      <p:sp>
        <p:nvSpPr>
          <p:cNvPr id="5" name="Content Placeholder 2"/>
          <p:cNvSpPr txBox="1">
            <a:spLocks/>
          </p:cNvSpPr>
          <p:nvPr/>
        </p:nvSpPr>
        <p:spPr bwMode="auto">
          <a:xfrm>
            <a:off x="457200" y="2209800"/>
            <a:ext cx="42672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6600"/>
              </a:buClr>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dirty="0" smtClean="0"/>
              <a:t>Footnotes: how data calculated/definition</a:t>
            </a:r>
            <a:endParaRPr lang="en-US" dirty="0"/>
          </a:p>
        </p:txBody>
      </p:sp>
      <p:sp>
        <p:nvSpPr>
          <p:cNvPr id="6" name="Content Placeholder 2"/>
          <p:cNvSpPr txBox="1">
            <a:spLocks/>
          </p:cNvSpPr>
          <p:nvPr/>
        </p:nvSpPr>
        <p:spPr bwMode="auto">
          <a:xfrm>
            <a:off x="457200" y="3200400"/>
            <a:ext cx="42672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6600"/>
              </a:buClr>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dirty="0" smtClean="0"/>
              <a:t>Source: </a:t>
            </a:r>
            <a:r>
              <a:rPr lang="en-US" dirty="0" err="1" smtClean="0"/>
              <a:t>organisation</a:t>
            </a:r>
            <a:r>
              <a:rPr lang="en-US" dirty="0" smtClean="0"/>
              <a:t>, data collection method</a:t>
            </a:r>
            <a:endParaRPr lang="en-US" dirty="0"/>
          </a:p>
        </p:txBody>
      </p:sp>
      <p:pic>
        <p:nvPicPr>
          <p:cNvPr id="7" name="Picture 6" descr="Screen Shot 2014-12-04 at 12.29.54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95800" y="3124200"/>
            <a:ext cx="4648200" cy="3070495"/>
          </a:xfrm>
          <a:prstGeom prst="rect">
            <a:avLst/>
          </a:prstGeom>
        </p:spPr>
      </p:pic>
    </p:spTree>
    <p:extLst>
      <p:ext uri="{BB962C8B-B14F-4D97-AF65-F5344CB8AC3E}">
        <p14:creationId xmlns:p14="http://schemas.microsoft.com/office/powerpoint/2010/main" xmlns="" val="347427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basics about numbers</a:t>
            </a:r>
            <a:endParaRPr lang="en-US" dirty="0"/>
          </a:p>
        </p:txBody>
      </p:sp>
      <p:sp>
        <p:nvSpPr>
          <p:cNvPr id="3" name="Content Placeholder 2"/>
          <p:cNvSpPr>
            <a:spLocks noGrp="1"/>
          </p:cNvSpPr>
          <p:nvPr>
            <p:ph idx="1"/>
          </p:nvPr>
        </p:nvSpPr>
        <p:spPr>
          <a:xfrm>
            <a:off x="533400" y="4648201"/>
            <a:ext cx="7620000" cy="1066800"/>
          </a:xfrm>
        </p:spPr>
        <p:txBody>
          <a:bodyPr/>
          <a:lstStyle/>
          <a:p>
            <a:r>
              <a:rPr lang="en-US" sz="2200" dirty="0" smtClean="0"/>
              <a:t>Do </a:t>
            </a:r>
            <a:r>
              <a:rPr lang="en-US" sz="2200" dirty="0"/>
              <a:t>not leave any data cell </a:t>
            </a:r>
            <a:r>
              <a:rPr lang="en-US" sz="2200" dirty="0" smtClean="0"/>
              <a:t>empty – “NA” or other symbols and define them</a:t>
            </a:r>
          </a:p>
          <a:p>
            <a:pPr marL="0" indent="0">
              <a:buNone/>
            </a:pPr>
            <a:endParaRPr lang="en-US" dirty="0" smtClean="0"/>
          </a:p>
          <a:p>
            <a:endParaRPr lang="en-US" dirty="0"/>
          </a:p>
        </p:txBody>
      </p:sp>
      <p:pic>
        <p:nvPicPr>
          <p:cNvPr id="4" name="Picture 3" descr="Screen Shot 2014-12-04 at 12.32.44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000" y="3505200"/>
            <a:ext cx="3632200" cy="838200"/>
          </a:xfrm>
          <a:prstGeom prst="rect">
            <a:avLst/>
          </a:prstGeom>
        </p:spPr>
      </p:pic>
      <p:pic>
        <p:nvPicPr>
          <p:cNvPr id="5" name="Picture 4" descr="Screen Shot 2014-12-04 at 12.32.33 A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1000" y="1371600"/>
            <a:ext cx="3664465" cy="863600"/>
          </a:xfrm>
          <a:prstGeom prst="rect">
            <a:avLst/>
          </a:prstGeom>
        </p:spPr>
      </p:pic>
      <p:pic>
        <p:nvPicPr>
          <p:cNvPr id="6" name="Picture 5" descr="Screen Shot 2014-12-04 at 12.32.25 AM.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81000" y="2438399"/>
            <a:ext cx="3657600" cy="881535"/>
          </a:xfrm>
          <a:prstGeom prst="rect">
            <a:avLst/>
          </a:prstGeom>
        </p:spPr>
      </p:pic>
      <p:sp>
        <p:nvSpPr>
          <p:cNvPr id="7" name="TextBox 6"/>
          <p:cNvSpPr txBox="1"/>
          <p:nvPr/>
        </p:nvSpPr>
        <p:spPr>
          <a:xfrm>
            <a:off x="4343400" y="1447800"/>
            <a:ext cx="3581400" cy="646331"/>
          </a:xfrm>
          <a:prstGeom prst="rect">
            <a:avLst/>
          </a:prstGeom>
          <a:noFill/>
        </p:spPr>
        <p:txBody>
          <a:bodyPr wrap="square" rtlCol="0">
            <a:spAutoFit/>
          </a:bodyPr>
          <a:lstStyle/>
          <a:p>
            <a:r>
              <a:rPr lang="en-US" dirty="0" smtClean="0"/>
              <a:t>Use minimum of decimal points and be consistent</a:t>
            </a:r>
            <a:endParaRPr lang="en-US" dirty="0"/>
          </a:p>
        </p:txBody>
      </p:sp>
      <p:sp>
        <p:nvSpPr>
          <p:cNvPr id="8" name="TextBox 7"/>
          <p:cNvSpPr txBox="1"/>
          <p:nvPr/>
        </p:nvSpPr>
        <p:spPr>
          <a:xfrm>
            <a:off x="4419600" y="2438400"/>
            <a:ext cx="3581400" cy="369332"/>
          </a:xfrm>
          <a:prstGeom prst="rect">
            <a:avLst/>
          </a:prstGeom>
          <a:noFill/>
        </p:spPr>
        <p:txBody>
          <a:bodyPr wrap="square" rtlCol="0">
            <a:spAutoFit/>
          </a:bodyPr>
          <a:lstStyle/>
          <a:p>
            <a:r>
              <a:rPr lang="en-US" dirty="0" smtClean="0"/>
              <a:t>Use thousand separators</a:t>
            </a:r>
            <a:endParaRPr lang="en-US" dirty="0"/>
          </a:p>
        </p:txBody>
      </p:sp>
      <p:sp>
        <p:nvSpPr>
          <p:cNvPr id="9" name="TextBox 8"/>
          <p:cNvSpPr txBox="1"/>
          <p:nvPr/>
        </p:nvSpPr>
        <p:spPr>
          <a:xfrm>
            <a:off x="4419600" y="3505200"/>
            <a:ext cx="3581400" cy="923330"/>
          </a:xfrm>
          <a:prstGeom prst="rect">
            <a:avLst/>
          </a:prstGeom>
          <a:noFill/>
        </p:spPr>
        <p:txBody>
          <a:bodyPr wrap="square" rtlCol="0">
            <a:spAutoFit/>
          </a:bodyPr>
          <a:lstStyle/>
          <a:p>
            <a:r>
              <a:rPr lang="en-US" dirty="0"/>
              <a:t>Align the numbers on the decimal point: right-justify them, do not center!!</a:t>
            </a:r>
          </a:p>
        </p:txBody>
      </p:sp>
    </p:spTree>
    <p:extLst>
      <p:ext uri="{BB962C8B-B14F-4D97-AF65-F5344CB8AC3E}">
        <p14:creationId xmlns:p14="http://schemas.microsoft.com/office/powerpoint/2010/main" xmlns="" val="240338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the table?</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xmlns="" val="2861770408"/>
              </p:ext>
            </p:extLst>
          </p:nvPr>
        </p:nvGraphicFramePr>
        <p:xfrm>
          <a:off x="533400" y="2286000"/>
          <a:ext cx="8261805" cy="1676400"/>
        </p:xfrm>
        <a:graphic>
          <a:graphicData uri="http://schemas.openxmlformats.org/presentationml/2006/ole">
            <p:oleObj spid="_x0000_s1041" name="Worksheet" r:id="rId3" imgW="8292795" imgH="1079460" progId="Excel.Sheet.12">
              <p:embed/>
            </p:oleObj>
          </a:graphicData>
        </a:graphic>
      </p:graphicFrame>
      <p:sp>
        <p:nvSpPr>
          <p:cNvPr id="6" name="TextBox 5"/>
          <p:cNvSpPr txBox="1"/>
          <p:nvPr/>
        </p:nvSpPr>
        <p:spPr>
          <a:xfrm>
            <a:off x="762000" y="1676400"/>
            <a:ext cx="6324600" cy="369332"/>
          </a:xfrm>
          <a:prstGeom prst="rect">
            <a:avLst/>
          </a:prstGeom>
          <a:noFill/>
        </p:spPr>
        <p:txBody>
          <a:bodyPr wrap="square" rtlCol="0">
            <a:spAutoFit/>
          </a:bodyPr>
          <a:lstStyle/>
          <a:p>
            <a:r>
              <a:rPr lang="en-US" dirty="0" smtClean="0"/>
              <a:t>Employment by industrial sectors</a:t>
            </a:r>
            <a:endParaRPr lang="en-US" dirty="0"/>
          </a:p>
        </p:txBody>
      </p:sp>
    </p:spTree>
    <p:extLst>
      <p:ext uri="{BB962C8B-B14F-4D97-AF65-F5344CB8AC3E}">
        <p14:creationId xmlns:p14="http://schemas.microsoft.com/office/powerpoint/2010/main" xmlns="" val="674591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(answer)</a:t>
            </a:r>
            <a:endParaRPr lang="en-US" dirty="0"/>
          </a:p>
        </p:txBody>
      </p:sp>
      <p:sp>
        <p:nvSpPr>
          <p:cNvPr id="4" name="Rectangle 3"/>
          <p:cNvSpPr/>
          <p:nvPr/>
        </p:nvSpPr>
        <p:spPr>
          <a:xfrm>
            <a:off x="838200" y="1676400"/>
            <a:ext cx="7391400" cy="2031325"/>
          </a:xfrm>
          <a:prstGeom prst="rect">
            <a:avLst/>
          </a:prstGeom>
        </p:spPr>
        <p:txBody>
          <a:bodyPr wrap="square">
            <a:spAutoFit/>
          </a:bodyPr>
          <a:lstStyle/>
          <a:p>
            <a:pPr marL="285750" indent="-285750">
              <a:buFont typeface="Arial"/>
              <a:buChar char="•"/>
            </a:pPr>
            <a:r>
              <a:rPr lang="en-US" dirty="0"/>
              <a:t>W</a:t>
            </a:r>
            <a:r>
              <a:rPr lang="en-US" dirty="0" smtClean="0"/>
              <a:t>hich </a:t>
            </a:r>
            <a:r>
              <a:rPr lang="en-US" dirty="0"/>
              <a:t>geographic area the data refer </a:t>
            </a:r>
            <a:r>
              <a:rPr lang="en-US" dirty="0" smtClean="0"/>
              <a:t>to?</a:t>
            </a:r>
            <a:endParaRPr lang="en-US" dirty="0"/>
          </a:p>
          <a:p>
            <a:pPr marL="285750" indent="-285750">
              <a:buFont typeface="Arial"/>
              <a:buChar char="•"/>
            </a:pPr>
            <a:r>
              <a:rPr lang="en-US" dirty="0"/>
              <a:t>D</a:t>
            </a:r>
            <a:r>
              <a:rPr lang="en-US" dirty="0" smtClean="0"/>
              <a:t>ata </a:t>
            </a:r>
            <a:r>
              <a:rPr lang="en-US" dirty="0"/>
              <a:t>source is not identified.</a:t>
            </a:r>
          </a:p>
          <a:p>
            <a:pPr marL="285750" indent="-285750">
              <a:buFont typeface="Arial"/>
              <a:buChar char="•"/>
            </a:pPr>
            <a:r>
              <a:rPr lang="en-US" dirty="0" smtClean="0"/>
              <a:t>The </a:t>
            </a:r>
            <a:r>
              <a:rPr lang="en-US" dirty="0"/>
              <a:t>values are centered rather than right-aligned.</a:t>
            </a:r>
          </a:p>
          <a:p>
            <a:pPr marL="285750" indent="-285750">
              <a:buFont typeface="Arial"/>
              <a:buChar char="•"/>
            </a:pPr>
            <a:r>
              <a:rPr lang="en-US" dirty="0" smtClean="0"/>
              <a:t>The </a:t>
            </a:r>
            <a:r>
              <a:rPr lang="en-US" dirty="0"/>
              <a:t>values should not be displayed with </a:t>
            </a:r>
            <a:r>
              <a:rPr lang="en-US" dirty="0" smtClean="0"/>
              <a:t>more than 1 decimal (</a:t>
            </a:r>
            <a:r>
              <a:rPr lang="en-US" dirty="0"/>
              <a:t>too </a:t>
            </a:r>
            <a:r>
              <a:rPr lang="en-US" dirty="0" smtClean="0"/>
              <a:t>much information</a:t>
            </a:r>
            <a:r>
              <a:rPr lang="en-US" dirty="0"/>
              <a:t>).</a:t>
            </a:r>
          </a:p>
          <a:p>
            <a:pPr marL="285750" indent="-285750">
              <a:buFont typeface="Arial"/>
              <a:buChar char="•"/>
            </a:pPr>
            <a:r>
              <a:rPr lang="en-US" dirty="0"/>
              <a:t>V</a:t>
            </a:r>
            <a:r>
              <a:rPr lang="en-US" dirty="0" smtClean="0"/>
              <a:t>alues </a:t>
            </a:r>
            <a:r>
              <a:rPr lang="en-US" dirty="0"/>
              <a:t>should have the same number of decimal places as </a:t>
            </a:r>
            <a:r>
              <a:rPr lang="en-US" dirty="0" smtClean="0"/>
              <a:t>the other values</a:t>
            </a:r>
            <a:endParaRPr lang="en-US" dirty="0"/>
          </a:p>
        </p:txBody>
      </p:sp>
    </p:spTree>
    <p:extLst>
      <p:ext uri="{BB962C8B-B14F-4D97-AF65-F5344CB8AC3E}">
        <p14:creationId xmlns:p14="http://schemas.microsoft.com/office/powerpoint/2010/main" xmlns="" val="155115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7086600" cy="1143000"/>
          </a:xfrm>
        </p:spPr>
        <p:txBody>
          <a:bodyPr/>
          <a:lstStyle/>
          <a:p>
            <a:pPr eaLnBrk="1" hangingPunct="1"/>
            <a:r>
              <a:rPr lang="en-US" sz="2400">
                <a:solidFill>
                  <a:srgbClr val="FF6600"/>
                </a:solidFill>
                <a:latin typeface="Calibri Light" charset="0"/>
              </a:rPr>
              <a:t>Basic table for analysis of gender statistics (1)</a:t>
            </a:r>
          </a:p>
        </p:txBody>
      </p:sp>
      <p:sp>
        <p:nvSpPr>
          <p:cNvPr id="4099"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00"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01"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4102"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4103" name="AutoShape 8"/>
          <p:cNvCxnSpPr>
            <a:cxnSpLocks noChangeShapeType="1"/>
            <a:endCxn id="4101"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4104"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4105"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3590781545"/>
              </p:ext>
            </p:extLst>
          </p:nvPr>
        </p:nvGraphicFramePr>
        <p:xfrm>
          <a:off x="107950" y="4467225"/>
          <a:ext cx="8687435" cy="1986663"/>
        </p:xfrm>
        <a:graphic>
          <a:graphicData uri="http://schemas.openxmlformats.org/drawingml/2006/table">
            <a:tbl>
              <a:tblPr/>
              <a:tblGrid>
                <a:gridCol w="2590800"/>
                <a:gridCol w="1103313"/>
                <a:gridCol w="725487"/>
                <a:gridCol w="162560"/>
                <a:gridCol w="828675"/>
                <a:gridCol w="977900"/>
                <a:gridCol w="171450"/>
                <a:gridCol w="782638"/>
                <a:gridCol w="711200"/>
                <a:gridCol w="633412"/>
              </a:tblGrid>
              <a:tr h="485775">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dirty="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Percentage distribution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Sex distribution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r>
              <a:tr h="401638">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Calibri"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Calibri"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Total</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Employed</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3460389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6186103</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39</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73</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36</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Unemployed</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154781</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301469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66</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Not </a:t>
                      </a:r>
                      <a:r>
                        <a:rPr kumimoji="0" lang="en-US" sz="1200" b="0" i="0" u="none" strike="noStrike" cap="none" normalizeH="0" baseline="0" dirty="0" smtClean="0">
                          <a:ln>
                            <a:noFill/>
                          </a:ln>
                          <a:solidFill>
                            <a:schemeClr val="tx1"/>
                          </a:solidFill>
                          <a:effectLst/>
                          <a:latin typeface="Palatino Linotype" charset="0"/>
                          <a:ea typeface="Times New Roman" charset="0"/>
                          <a:cs typeface="Arial" charset="0"/>
                        </a:rPr>
                        <a:t>in the </a:t>
                      </a:r>
                      <a:r>
                        <a:rPr kumimoji="0" lang="en-US" sz="1200" b="0" i="0" u="none" strike="noStrike" cap="none" normalizeH="0" baseline="0" dirty="0" err="1" smtClean="0">
                          <a:ln>
                            <a:noFill/>
                          </a:ln>
                          <a:solidFill>
                            <a:schemeClr val="tx1"/>
                          </a:solidFill>
                          <a:effectLst/>
                          <a:latin typeface="Palatino Linotype" charset="0"/>
                          <a:ea typeface="Times New Roman" charset="0"/>
                          <a:cs typeface="Arial" charset="0"/>
                        </a:rPr>
                        <a:t>labour</a:t>
                      </a:r>
                      <a:r>
                        <a:rPr kumimoji="0" lang="en-US" sz="1200" b="0" i="0" u="none" strike="noStrike" cap="none" normalizeH="0" baseline="0" dirty="0" smtClean="0">
                          <a:ln>
                            <a:noFill/>
                          </a:ln>
                          <a:solidFill>
                            <a:schemeClr val="tx1"/>
                          </a:solidFill>
                          <a:effectLst/>
                          <a:latin typeface="Palatino Linotype" charset="0"/>
                          <a:ea typeface="Times New Roman" charset="0"/>
                          <a:cs typeface="Arial" charset="0"/>
                        </a:rPr>
                        <a:t> force</a:t>
                      </a:r>
                      <a:endParaRPr kumimoji="0" lang="en-US" sz="1200" b="0" i="0" u="none" strike="noStrike" cap="none" normalizeH="0" baseline="0" dirty="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5156664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2030531</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72</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28</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Total population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8771834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8518103</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dirty="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169" name="TextBox 2"/>
          <p:cNvSpPr txBox="1">
            <a:spLocks noChangeArrowheads="1"/>
          </p:cNvSpPr>
          <p:nvPr/>
        </p:nvSpPr>
        <p:spPr bwMode="auto">
          <a:xfrm>
            <a:off x="0" y="4133850"/>
            <a:ext cx="84582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dirty="0"/>
              <a:t>Economic activity status for population 15-64 years old, Peru, 2007</a:t>
            </a:r>
          </a:p>
        </p:txBody>
      </p:sp>
      <p:sp>
        <p:nvSpPr>
          <p:cNvPr id="4170" name="TextBox 4"/>
          <p:cNvSpPr txBox="1">
            <a:spLocks noChangeArrowheads="1"/>
          </p:cNvSpPr>
          <p:nvPr/>
        </p:nvSpPr>
        <p:spPr bwMode="auto">
          <a:xfrm>
            <a:off x="152400" y="6477000"/>
            <a:ext cx="6400800" cy="276225"/>
          </a:xfrm>
          <a:prstGeom prst="rect">
            <a:avLst/>
          </a:prstGeom>
          <a:solidFill>
            <a:srgbClr val="FFFFFF"/>
          </a:solidFill>
          <a:ln>
            <a:noFill/>
          </a:ln>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200" dirty="0"/>
              <a:t>Source: United Nations Statistics Division, DYB, Census Data Sets</a:t>
            </a:r>
          </a:p>
        </p:txBody>
      </p:sp>
      <p:grpSp>
        <p:nvGrpSpPr>
          <p:cNvPr id="3" name="Group 17"/>
          <p:cNvGrpSpPr>
            <a:grpSpLocks/>
          </p:cNvGrpSpPr>
          <p:nvPr/>
        </p:nvGrpSpPr>
        <p:grpSpPr bwMode="auto">
          <a:xfrm>
            <a:off x="249238" y="1714500"/>
            <a:ext cx="6380162" cy="4703763"/>
            <a:chOff x="249072" y="1714568"/>
            <a:chExt cx="6380328" cy="4703978"/>
          </a:xfrm>
        </p:grpSpPr>
        <p:sp>
          <p:nvSpPr>
            <p:cNvPr id="6" name="Rounded Rectangle 5"/>
            <p:cNvSpPr/>
            <p:nvPr/>
          </p:nvSpPr>
          <p:spPr>
            <a:xfrm>
              <a:off x="4587822" y="4583312"/>
              <a:ext cx="2041578" cy="1835234"/>
            </a:xfrm>
            <a:prstGeom prst="round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latin typeface="Arial" charset="0"/>
                <a:ea typeface="ＭＳ Ｐゴシック" charset="0"/>
              </a:endParaRPr>
            </a:p>
          </p:txBody>
        </p:sp>
        <p:cxnSp>
          <p:nvCxnSpPr>
            <p:cNvPr id="8" name="Straight Arrow Connector 7"/>
            <p:cNvCxnSpPr/>
            <p:nvPr/>
          </p:nvCxnSpPr>
          <p:spPr>
            <a:xfrm>
              <a:off x="5029158" y="3994322"/>
              <a:ext cx="401648" cy="677894"/>
            </a:xfrm>
            <a:prstGeom prst="straightConnector1">
              <a:avLst/>
            </a:prstGeom>
            <a:ln w="25400">
              <a:solidFill>
                <a:schemeClr val="tx2">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9072" y="1714568"/>
              <a:ext cx="4780086" cy="2338495"/>
            </a:xfrm>
            <a:prstGeom prst="rect">
              <a:avLst/>
            </a:prstGeom>
            <a:noFill/>
            <a:ln>
              <a:solidFill>
                <a:srgbClr val="FF6600"/>
              </a:solidFill>
            </a:ln>
          </p:spPr>
          <p:txBody>
            <a:bodyPr>
              <a:spAutoFit/>
            </a:bodyPr>
            <a:lstStyle/>
            <a:p>
              <a:pPr eaLnBrk="1" hangingPunct="1">
                <a:defRPr/>
              </a:pPr>
              <a:r>
                <a:rPr lang="en-US" sz="1600" dirty="0">
                  <a:latin typeface="Calibri" pitchFamily="34" charset="0"/>
                  <a:ea typeface="+mn-ea"/>
                </a:rPr>
                <a:t>Distribution of each sex by selected characteristic (distribution of women and men by economic activity status):</a:t>
              </a:r>
            </a:p>
            <a:p>
              <a:pPr marL="285750" indent="-285750" eaLnBrk="1" hangingPunct="1">
                <a:buFontTx/>
                <a:buChar char="-"/>
                <a:defRPr/>
              </a:pPr>
              <a:r>
                <a:rPr lang="en-US" sz="1400" dirty="0">
                  <a:latin typeface="Calibri" pitchFamily="34" charset="0"/>
                  <a:ea typeface="+mn-ea"/>
                </a:rPr>
                <a:t>Women and men totals are used as denominators, proportions calculated by columns</a:t>
              </a:r>
            </a:p>
            <a:p>
              <a:pPr marL="285750" indent="-285750" eaLnBrk="1" hangingPunct="1">
                <a:buFontTx/>
                <a:buChar char="-"/>
                <a:defRPr/>
              </a:pPr>
              <a:r>
                <a:rPr lang="en-US" sz="1400" dirty="0">
                  <a:latin typeface="Calibri" pitchFamily="34" charset="0"/>
                  <a:ea typeface="+mn-ea"/>
                </a:rPr>
                <a:t>Used for comparison of women and men with regard to the characteristic; and the basis for many gender indicators</a:t>
              </a:r>
            </a:p>
            <a:p>
              <a:pPr marL="285750" indent="-285750" eaLnBrk="1" hangingPunct="1">
                <a:buFontTx/>
                <a:buChar char="-"/>
                <a:defRPr/>
              </a:pPr>
              <a:r>
                <a:rPr lang="en-US" sz="1400" dirty="0">
                  <a:latin typeface="Calibri" pitchFamily="34" charset="0"/>
                  <a:ea typeface="+mn-ea"/>
                </a:rPr>
                <a:t>The basis for calculating gender gap: the proportion of women employed is lower than the proportion of men employed by 34 percentage points</a:t>
              </a:r>
            </a:p>
          </p:txBody>
        </p:sp>
      </p:grpSp>
      <p:grpSp>
        <p:nvGrpSpPr>
          <p:cNvPr id="4" name="Group 6"/>
          <p:cNvGrpSpPr>
            <a:grpSpLocks/>
          </p:cNvGrpSpPr>
          <p:nvPr/>
        </p:nvGrpSpPr>
        <p:grpSpPr bwMode="auto">
          <a:xfrm>
            <a:off x="5029200" y="1781175"/>
            <a:ext cx="2640013" cy="3857625"/>
            <a:chOff x="5029200" y="1781024"/>
            <a:chExt cx="2640445" cy="3857776"/>
          </a:xfrm>
        </p:grpSpPr>
        <p:pic>
          <p:nvPicPr>
            <p:cNvPr id="4173" name="Picture 14"/>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5817754" y="2004740"/>
              <a:ext cx="1851891" cy="1885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Rectangle 21"/>
            <p:cNvSpPr/>
            <p:nvPr/>
          </p:nvSpPr>
          <p:spPr>
            <a:xfrm>
              <a:off x="5029200" y="5333988"/>
              <a:ext cx="1448037" cy="304812"/>
            </a:xfrm>
            <a:prstGeom prst="rect">
              <a:avLst/>
            </a:prstGeom>
            <a:noFill/>
            <a:ln w="25400">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latin typeface="Arial" charset="0"/>
                <a:ea typeface="ＭＳ Ｐゴシック" charset="0"/>
              </a:endParaRPr>
            </a:p>
          </p:txBody>
        </p:sp>
        <p:cxnSp>
          <p:nvCxnSpPr>
            <p:cNvPr id="24" name="Straight Arrow Connector 23"/>
            <p:cNvCxnSpPr/>
            <p:nvPr/>
          </p:nvCxnSpPr>
          <p:spPr>
            <a:xfrm flipV="1">
              <a:off x="6477237" y="3890895"/>
              <a:ext cx="0" cy="1443093"/>
            </a:xfrm>
            <a:prstGeom prst="straightConnector1">
              <a:avLst/>
            </a:prstGeom>
            <a:ln w="1270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76" name="TextBox 3"/>
            <p:cNvSpPr txBox="1">
              <a:spLocks noChangeArrowheads="1"/>
            </p:cNvSpPr>
            <p:nvPr/>
          </p:nvSpPr>
          <p:spPr bwMode="auto">
            <a:xfrm>
              <a:off x="5817754" y="1781024"/>
              <a:ext cx="182880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400" b="1"/>
                <a:t>Proportion employed</a:t>
              </a:r>
            </a:p>
          </p:txBody>
        </p:sp>
      </p:grpSp>
    </p:spTree>
    <p:extLst>
      <p:ext uri="{BB962C8B-B14F-4D97-AF65-F5344CB8AC3E}">
        <p14:creationId xmlns:p14="http://schemas.microsoft.com/office/powerpoint/2010/main" xmlns="" val="1674386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7086600" cy="1143000"/>
          </a:xfrm>
        </p:spPr>
        <p:txBody>
          <a:bodyPr/>
          <a:lstStyle/>
          <a:p>
            <a:pPr eaLnBrk="1" hangingPunct="1"/>
            <a:r>
              <a:rPr lang="en-US" sz="2400">
                <a:solidFill>
                  <a:srgbClr val="FF6600"/>
                </a:solidFill>
                <a:latin typeface="Calibri Light" charset="0"/>
              </a:rPr>
              <a:t>Basic table for analysis of gender statistics (2)</a:t>
            </a:r>
          </a:p>
        </p:txBody>
      </p:sp>
      <p:sp>
        <p:nvSpPr>
          <p:cNvPr id="5123" name="Line 4"/>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24" name="Line 5"/>
          <p:cNvSpPr>
            <a:spLocks noChangeShapeType="1"/>
          </p:cNvSpPr>
          <p:nvPr/>
        </p:nvSpPr>
        <p:spPr bwMode="auto">
          <a:xfrm>
            <a:off x="0" y="685800"/>
            <a:ext cx="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25" name="Rectangle 6"/>
          <p:cNvSpPr>
            <a:spLocks noChangeArrowheads="1"/>
          </p:cNvSpPr>
          <p:nvPr/>
        </p:nvSpPr>
        <p:spPr bwMode="auto">
          <a:xfrm>
            <a:off x="0" y="0"/>
            <a:ext cx="9144000" cy="381000"/>
          </a:xfrm>
          <a:prstGeom prst="rect">
            <a:avLst/>
          </a:prstGeom>
          <a:solidFill>
            <a:schemeClr val="tx1"/>
          </a:solidFill>
          <a:ln w="9525">
            <a:solidFill>
              <a:schemeClr val="tx1"/>
            </a:solidFill>
            <a:miter lim="800000"/>
            <a:headEnd/>
            <a:tailEnd/>
          </a:ln>
        </p:spPr>
        <p:txBody>
          <a:bodyPr wrap="none" anchor="ctr"/>
          <a:lstStyle/>
          <a:p>
            <a:pPr algn="ctr" eaLnBrk="1" hangingPunct="1"/>
            <a:endParaRPr lang="en-US">
              <a:latin typeface="Arial" charset="0"/>
            </a:endParaRPr>
          </a:p>
        </p:txBody>
      </p:sp>
      <p:sp>
        <p:nvSpPr>
          <p:cNvPr id="5126" name="AutoShape 7"/>
          <p:cNvSpPr>
            <a:spLocks noChangeArrowheads="1"/>
          </p:cNvSpPr>
          <p:nvPr/>
        </p:nvSpPr>
        <p:spPr bwMode="auto">
          <a:xfrm flipH="1" flipV="1">
            <a:off x="0" y="381000"/>
            <a:ext cx="9144000" cy="304800"/>
          </a:xfrm>
          <a:prstGeom prst="rtTriangle">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p>
        </p:txBody>
      </p:sp>
      <p:cxnSp>
        <p:nvCxnSpPr>
          <p:cNvPr id="5127" name="AutoShape 8"/>
          <p:cNvCxnSpPr>
            <a:cxnSpLocks noChangeShapeType="1"/>
            <a:endCxn id="5125" idx="3"/>
          </p:cNvCxnSpPr>
          <p:nvPr/>
        </p:nvCxnSpPr>
        <p:spPr bwMode="auto">
          <a:xfrm flipV="1">
            <a:off x="9144000" y="190500"/>
            <a:ext cx="0" cy="57150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5128" name="Rectangle 9"/>
          <p:cNvSpPr>
            <a:spLocks noChangeArrowheads="1"/>
          </p:cNvSpPr>
          <p:nvPr/>
        </p:nvSpPr>
        <p:spPr bwMode="auto">
          <a:xfrm>
            <a:off x="0" y="0"/>
            <a:ext cx="9144000" cy="76200"/>
          </a:xfrm>
          <a:prstGeom prst="rect">
            <a:avLst/>
          </a:prstGeom>
          <a:solidFill>
            <a:srgbClr val="FF6600"/>
          </a:solidFill>
          <a:ln w="6350">
            <a:solidFill>
              <a:schemeClr val="tx1"/>
            </a:solidFill>
            <a:miter lim="800000"/>
            <a:headEnd/>
            <a:tailEnd/>
          </a:ln>
        </p:spPr>
        <p:txBody>
          <a:bodyPr wrap="none" anchor="ctr"/>
          <a:lstStyle/>
          <a:p>
            <a:pPr eaLnBrk="1" hangingPunct="1"/>
            <a:endParaRPr lang="en-US"/>
          </a:p>
        </p:txBody>
      </p:sp>
      <p:pic>
        <p:nvPicPr>
          <p:cNvPr id="5129" name="Picture 10" descr="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0" y="457200"/>
            <a:ext cx="10810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nvGraphicFramePr>
        <p:xfrm>
          <a:off x="107950" y="4467225"/>
          <a:ext cx="8687435" cy="1986663"/>
        </p:xfrm>
        <a:graphic>
          <a:graphicData uri="http://schemas.openxmlformats.org/drawingml/2006/table">
            <a:tbl>
              <a:tblPr/>
              <a:tblGrid>
                <a:gridCol w="2590800"/>
                <a:gridCol w="1103313"/>
                <a:gridCol w="725487"/>
                <a:gridCol w="162560"/>
                <a:gridCol w="828675"/>
                <a:gridCol w="977900"/>
                <a:gridCol w="171450"/>
                <a:gridCol w="782638"/>
                <a:gridCol w="711200"/>
                <a:gridCol w="633412"/>
              </a:tblGrid>
              <a:tr h="485775">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Percentage distribution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a:noFill/>
                    </a:lnB>
                    <a:lnTlToBr>
                      <a:noFill/>
                    </a:lnTlToBr>
                    <a:lnBlToTr>
                      <a:noFill/>
                    </a:lnBlToTr>
                    <a:noFill/>
                  </a:tcPr>
                </a:tc>
                <a:tc gridSpan="3">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Sex distribution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01638">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Calibri"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p>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Calibri" charset="0"/>
                          <a:cs typeface="Arial" charset="0"/>
                        </a:rPr>
                        <a:t>(per cent)</a:t>
                      </a:r>
                      <a:endParaRPr kumimoji="0" lang="en-US" sz="1200" b="0" i="0" u="none" strike="noStrike" cap="none" normalizeH="0" baseline="0">
                        <a:ln>
                          <a:noFill/>
                        </a:ln>
                        <a:solidFill>
                          <a:schemeClr val="tx1"/>
                        </a:solidFill>
                        <a:effectLst/>
                        <a:latin typeface="Palatino Linotype" charset="0"/>
                        <a:ea typeface="ＭＳ Ｐゴシック"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Women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Men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Total</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Employed</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3460389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6186103</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39</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73</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36</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Palatino Linotype" charset="0"/>
                          <a:ea typeface="Times New Roman" charset="0"/>
                          <a:cs typeface="Arial" charset="0"/>
                        </a:rPr>
                        <a:t>64</a:t>
                      </a:r>
                      <a:endParaRPr kumimoji="0" lang="en-US" sz="1200" b="1"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Unemployed</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154781</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301469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34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66</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Not economically active population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5156664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2030531</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59</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72</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28</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Total population</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8771834</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8518103</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100</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Palatino Linotype" charset="0"/>
                          <a:ea typeface="Times New Roman" charset="0"/>
                          <a:cs typeface="Arial" charset="0"/>
                        </a:rPr>
                        <a:t> </a:t>
                      </a:r>
                      <a:endParaRPr kumimoji="0" lang="en-US" sz="1200" b="0" i="0" u="none" strike="noStrike" cap="none" normalizeH="0" baseline="0">
                        <a:ln>
                          <a:noFill/>
                        </a:ln>
                        <a:solidFill>
                          <a:schemeClr val="tx1"/>
                        </a:solidFill>
                        <a:effectLst/>
                        <a:latin typeface="Palatino Linotype" charset="0"/>
                        <a:ea typeface="Times New Roman" charset="0"/>
                        <a:cs typeface="Calibri" charset="0"/>
                      </a:endParaRPr>
                    </a:p>
                  </a:txBody>
                  <a:tcPr marL="68580" marR="68580" marT="0" marB="0" anchor="b"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93" name="TextBox 2"/>
          <p:cNvSpPr txBox="1">
            <a:spLocks noChangeArrowheads="1"/>
          </p:cNvSpPr>
          <p:nvPr/>
        </p:nvSpPr>
        <p:spPr bwMode="auto">
          <a:xfrm>
            <a:off x="0" y="4133850"/>
            <a:ext cx="84582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600" b="1"/>
              <a:t>Economic activity status for population 15-64 years old, Peru, 2007</a:t>
            </a:r>
          </a:p>
        </p:txBody>
      </p:sp>
      <p:sp>
        <p:nvSpPr>
          <p:cNvPr id="5194" name="TextBox 4"/>
          <p:cNvSpPr txBox="1">
            <a:spLocks noChangeArrowheads="1"/>
          </p:cNvSpPr>
          <p:nvPr/>
        </p:nvSpPr>
        <p:spPr bwMode="auto">
          <a:xfrm>
            <a:off x="76200" y="6400800"/>
            <a:ext cx="6400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r>
              <a:rPr lang="en-US" sz="1200"/>
              <a:t>Source: United Nations Statistics Division, DYB, Census Data Sets</a:t>
            </a:r>
          </a:p>
        </p:txBody>
      </p:sp>
      <p:grpSp>
        <p:nvGrpSpPr>
          <p:cNvPr id="3" name="Group 26"/>
          <p:cNvGrpSpPr>
            <a:grpSpLocks/>
          </p:cNvGrpSpPr>
          <p:nvPr/>
        </p:nvGrpSpPr>
        <p:grpSpPr bwMode="auto">
          <a:xfrm>
            <a:off x="609600" y="1597025"/>
            <a:ext cx="8229600" cy="4803775"/>
            <a:chOff x="609600" y="1597010"/>
            <a:chExt cx="8229600" cy="4803790"/>
          </a:xfrm>
        </p:grpSpPr>
        <p:sp>
          <p:nvSpPr>
            <p:cNvPr id="9" name="Rounded Rectangle 8"/>
            <p:cNvSpPr/>
            <p:nvPr/>
          </p:nvSpPr>
          <p:spPr>
            <a:xfrm>
              <a:off x="6629400" y="4471982"/>
              <a:ext cx="2209800" cy="1928818"/>
            </a:xfrm>
            <a:prstGeom prst="round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latin typeface="Arial" charset="0"/>
                <a:ea typeface="ＭＳ Ｐゴシック" charset="0"/>
              </a:endParaRPr>
            </a:p>
          </p:txBody>
        </p:sp>
        <p:grpSp>
          <p:nvGrpSpPr>
            <p:cNvPr id="5202" name="Group 13"/>
            <p:cNvGrpSpPr>
              <a:grpSpLocks/>
            </p:cNvGrpSpPr>
            <p:nvPr/>
          </p:nvGrpSpPr>
          <p:grpSpPr bwMode="auto">
            <a:xfrm>
              <a:off x="609600" y="1597010"/>
              <a:ext cx="6019800" cy="2974984"/>
              <a:chOff x="609600" y="1597010"/>
              <a:chExt cx="6019800" cy="2974984"/>
            </a:xfrm>
          </p:grpSpPr>
          <p:sp>
            <p:nvSpPr>
              <p:cNvPr id="10" name="TextBox 9"/>
              <p:cNvSpPr txBox="1"/>
              <p:nvPr/>
            </p:nvSpPr>
            <p:spPr>
              <a:xfrm>
                <a:off x="609600" y="1597010"/>
                <a:ext cx="4572000" cy="2092331"/>
              </a:xfrm>
              <a:prstGeom prst="rect">
                <a:avLst/>
              </a:prstGeom>
              <a:noFill/>
              <a:ln w="12700">
                <a:solidFill>
                  <a:srgbClr val="FF6600"/>
                </a:solidFill>
              </a:ln>
            </p:spPr>
            <p:txBody>
              <a:bodyPr>
                <a:spAutoFit/>
              </a:bodyPr>
              <a:lstStyle/>
              <a:p>
                <a:pPr eaLnBrk="1" hangingPunct="1">
                  <a:defRPr/>
                </a:pPr>
                <a:r>
                  <a:rPr lang="en-US" sz="1600" dirty="0">
                    <a:latin typeface="Calibri" pitchFamily="34" charset="0"/>
                    <a:ea typeface="+mn-ea"/>
                  </a:rPr>
                  <a:t>Sex distribution within the categories of a characteristic</a:t>
                </a:r>
              </a:p>
              <a:p>
                <a:pPr marL="285750" indent="-285750" eaLnBrk="1" hangingPunct="1">
                  <a:buFontTx/>
                  <a:buChar char="-"/>
                  <a:defRPr/>
                </a:pPr>
                <a:r>
                  <a:rPr lang="en-US" sz="1400" dirty="0">
                    <a:latin typeface="Calibri" pitchFamily="34" charset="0"/>
                    <a:ea typeface="+mn-ea"/>
                  </a:rPr>
                  <a:t>Categories of the characteristics are used as denominators; proportions are calculated by raw.</a:t>
                </a:r>
              </a:p>
              <a:p>
                <a:pPr marL="285750" indent="-285750" eaLnBrk="1" hangingPunct="1">
                  <a:buFontTx/>
                  <a:buChar char="-"/>
                  <a:defRPr/>
                </a:pPr>
                <a:r>
                  <a:rPr lang="en-US" sz="1400" dirty="0">
                    <a:latin typeface="Calibri" pitchFamily="34" charset="0"/>
                    <a:ea typeface="+mn-ea"/>
                  </a:rPr>
                  <a:t>Used to show the under- or over-representation of women or men in selected population groups.</a:t>
                </a:r>
              </a:p>
              <a:p>
                <a:pPr marL="285750" indent="-285750" eaLnBrk="1" hangingPunct="1">
                  <a:buFontTx/>
                  <a:buChar char="-"/>
                  <a:defRPr/>
                </a:pPr>
                <a:r>
                  <a:rPr lang="en-US" sz="1400" dirty="0">
                    <a:latin typeface="Calibri" pitchFamily="34" charset="0"/>
                    <a:ea typeface="+mn-ea"/>
                  </a:rPr>
                  <a:t>Most often utilized for selected groups where women represent a minority, such as parliamentarians, managers, mayors, or researchers.</a:t>
                </a:r>
              </a:p>
            </p:txBody>
          </p:sp>
          <p:cxnSp>
            <p:nvCxnSpPr>
              <p:cNvPr id="12" name="Straight Arrow Connector 11"/>
              <p:cNvCxnSpPr/>
              <p:nvPr/>
            </p:nvCxnSpPr>
            <p:spPr>
              <a:xfrm>
                <a:off x="5181600" y="3905242"/>
                <a:ext cx="1447800" cy="666752"/>
              </a:xfrm>
              <a:prstGeom prst="straightConnector1">
                <a:avLst/>
              </a:prstGeom>
              <a:ln w="12700">
                <a:solidFill>
                  <a:srgbClr val="FF660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5" name="Group 31"/>
          <p:cNvGrpSpPr>
            <a:grpSpLocks/>
          </p:cNvGrpSpPr>
          <p:nvPr/>
        </p:nvGrpSpPr>
        <p:grpSpPr bwMode="auto">
          <a:xfrm>
            <a:off x="5638800" y="1589088"/>
            <a:ext cx="3352800" cy="4049712"/>
            <a:chOff x="5638801" y="1589742"/>
            <a:chExt cx="3352800" cy="4049058"/>
          </a:xfrm>
        </p:grpSpPr>
        <p:pic>
          <p:nvPicPr>
            <p:cNvPr id="5197" name="Picture 19"/>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5638801" y="1589742"/>
              <a:ext cx="3352800" cy="20806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5198" name="Group 30"/>
            <p:cNvGrpSpPr>
              <a:grpSpLocks/>
            </p:cNvGrpSpPr>
            <p:nvPr/>
          </p:nvGrpSpPr>
          <p:grpSpPr bwMode="auto">
            <a:xfrm>
              <a:off x="7010400" y="3905334"/>
              <a:ext cx="1143000" cy="1733466"/>
              <a:chOff x="7010400" y="3905334"/>
              <a:chExt cx="1143000" cy="1733466"/>
            </a:xfrm>
          </p:grpSpPr>
          <p:sp>
            <p:nvSpPr>
              <p:cNvPr id="28" name="Rectangle 27"/>
              <p:cNvSpPr/>
              <p:nvPr/>
            </p:nvSpPr>
            <p:spPr>
              <a:xfrm>
                <a:off x="7010401" y="5334049"/>
                <a:ext cx="1143000" cy="304751"/>
              </a:xfrm>
              <a:prstGeom prst="rect">
                <a:avLst/>
              </a:prstGeom>
              <a:noFill/>
              <a:ln w="25400">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a:solidFill>
                    <a:srgbClr val="FFFFFF"/>
                  </a:solidFill>
                  <a:latin typeface="Arial" charset="0"/>
                  <a:ea typeface="ＭＳ Ｐゴシック" charset="0"/>
                </a:endParaRPr>
              </a:p>
            </p:txBody>
          </p:sp>
          <p:cxnSp>
            <p:nvCxnSpPr>
              <p:cNvPr id="30" name="Straight Arrow Connector 29"/>
              <p:cNvCxnSpPr/>
              <p:nvPr/>
            </p:nvCxnSpPr>
            <p:spPr>
              <a:xfrm flipV="1">
                <a:off x="8153401" y="3905530"/>
                <a:ext cx="0" cy="1428519"/>
              </a:xfrm>
              <a:prstGeom prst="straightConnector1">
                <a:avLst/>
              </a:prstGeom>
              <a:ln w="1270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xmlns="" val="1171220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temp2</Template>
  <TotalTime>17198</TotalTime>
  <Words>2390</Words>
  <Application>Microsoft Macintosh PowerPoint</Application>
  <PresentationFormat>On-screen Show (4:3)</PresentationFormat>
  <Paragraphs>477</Paragraphs>
  <Slides>26</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Default Design</vt:lpstr>
      <vt:lpstr>Worksheet</vt:lpstr>
      <vt:lpstr>From raw data to easily understood gender statistics </vt:lpstr>
      <vt:lpstr>Slide 2</vt:lpstr>
      <vt:lpstr>Presentation of gender statistics</vt:lpstr>
      <vt:lpstr>Some basics about tables &amp; graphs</vt:lpstr>
      <vt:lpstr>Some basics about numbers</vt:lpstr>
      <vt:lpstr>What’s wrong with the table?</vt:lpstr>
      <vt:lpstr>What’s wrong (answer)</vt:lpstr>
      <vt:lpstr>Basic table for analysis of gender statistics (1)</vt:lpstr>
      <vt:lpstr>Basic table for analysis of gender statistics (2)</vt:lpstr>
      <vt:lpstr>Presentation of gender statistics in graphs</vt:lpstr>
      <vt:lpstr>Line charts</vt:lpstr>
      <vt:lpstr>Line charts (cont’d)</vt:lpstr>
      <vt:lpstr>Vertical bar charts</vt:lpstr>
      <vt:lpstr>Vertical bar charts (cont’d)</vt:lpstr>
      <vt:lpstr>Dot charts</vt:lpstr>
      <vt:lpstr>Stacked bar charts</vt:lpstr>
      <vt:lpstr>Stacked bar charts (cont’d)</vt:lpstr>
      <vt:lpstr>Horizontal bar charts</vt:lpstr>
      <vt:lpstr>Pie charts</vt:lpstr>
      <vt:lpstr>Scatter plots</vt:lpstr>
      <vt:lpstr>Presentation of gender statistics in tables</vt:lpstr>
      <vt:lpstr>List tables</vt:lpstr>
      <vt:lpstr>Tables with two or more columns</vt:lpstr>
      <vt:lpstr>Tables with two or more columns (cont’d)</vt:lpstr>
      <vt:lpstr>User friendly presentations of gender statistics Summary</vt:lpstr>
      <vt:lpstr>User friendly presentations of gender statistics Summary (cont’d)</vt:lpstr>
    </vt:vector>
  </TitlesOfParts>
  <Company>United Nations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 Nations</dc:creator>
  <cp:lastModifiedBy>user</cp:lastModifiedBy>
  <cp:revision>343</cp:revision>
  <dcterms:created xsi:type="dcterms:W3CDTF">2012-10-01T16:35:23Z</dcterms:created>
  <dcterms:modified xsi:type="dcterms:W3CDTF">2014-12-04T08:23:04Z</dcterms:modified>
</cp:coreProperties>
</file>