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00"/>
    <a:srgbClr val="008000"/>
    <a:srgbClr val="666633"/>
    <a:srgbClr val="660066"/>
    <a:srgbClr val="99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C3EC6FD-C3A6-4AAF-8CB3-96F1E4CAFFC3}" type="datetimeFigureOut">
              <a:rPr lang="en-US" smtClean="0"/>
              <a:pPr/>
              <a:t>12/4/2014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ED52781-96BB-4BC0-B8BC-FBD7D1C31C2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3EC6FD-C3A6-4AAF-8CB3-96F1E4CAFFC3}"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52781-96BB-4BC0-B8BC-FBD7D1C31C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3EC6FD-C3A6-4AAF-8CB3-96F1E4CAFFC3}"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52781-96BB-4BC0-B8BC-FBD7D1C31C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C3EC6FD-C3A6-4AAF-8CB3-96F1E4CAFFC3}" type="datetimeFigureOut">
              <a:rPr lang="en-US" smtClean="0"/>
              <a:pPr/>
              <a:t>12/4/2014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ED52781-96BB-4BC0-B8BC-FBD7D1C31C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C3EC6FD-C3A6-4AAF-8CB3-96F1E4CAFFC3}" type="datetimeFigureOut">
              <a:rPr lang="en-US" smtClean="0"/>
              <a:pPr/>
              <a:t>12/4/2014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ED52781-96BB-4BC0-B8BC-FBD7D1C31C29}"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C3EC6FD-C3A6-4AAF-8CB3-96F1E4CAFFC3}" type="datetimeFigureOut">
              <a:rPr lang="en-US" smtClean="0"/>
              <a:pPr/>
              <a:t>12/4/2014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ED52781-96BB-4BC0-B8BC-FBD7D1C31C2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C3EC6FD-C3A6-4AAF-8CB3-96F1E4CAFFC3}" type="datetimeFigureOut">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ED52781-96BB-4BC0-B8BC-FBD7D1C31C29}"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C3EC6FD-C3A6-4AAF-8CB3-96F1E4CAFFC3}" type="datetimeFigureOut">
              <a:rPr lang="en-US" smtClean="0"/>
              <a:pPr/>
              <a:t>12/4/2014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52781-96BB-4BC0-B8BC-FBD7D1C31C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3EC6FD-C3A6-4AAF-8CB3-96F1E4CAFFC3}" type="datetimeFigureOut">
              <a:rPr lang="en-US" smtClean="0"/>
              <a:pPr/>
              <a:t>12/4/2014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52781-96BB-4BC0-B8BC-FBD7D1C31C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C3EC6FD-C3A6-4AAF-8CB3-96F1E4CAFFC3}" type="datetimeFigureOut">
              <a:rPr lang="en-US" smtClean="0"/>
              <a:pPr/>
              <a:t>12/4/2014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D52781-96BB-4BC0-B8BC-FBD7D1C31C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C3EC6FD-C3A6-4AAF-8CB3-96F1E4CAFFC3}" type="datetimeFigureOut">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ED52781-96BB-4BC0-B8BC-FBD7D1C31C29}"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C3EC6FD-C3A6-4AAF-8CB3-96F1E4CAFFC3}" type="datetimeFigureOut">
              <a:rPr lang="en-US" smtClean="0"/>
              <a:pPr/>
              <a:t>12/4/2014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ED52781-96BB-4BC0-B8BC-FBD7D1C31C29}"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a:bodyPr>
          <a:lstStyle/>
          <a:p>
            <a:pPr algn="ctr" rtl="1"/>
            <a:r>
              <a:rPr lang="ar-QA" sz="3200" b="1" dirty="0" smtClean="0"/>
              <a:t>الاطار الوطني لاحصاءات النوع الاجتماعي في دولة قطر</a:t>
            </a:r>
            <a:endParaRPr lang="en-US" sz="3200" dirty="0"/>
          </a:p>
        </p:txBody>
      </p:sp>
      <p:sp>
        <p:nvSpPr>
          <p:cNvPr id="5" name="Subtitle 2"/>
          <p:cNvSpPr>
            <a:spLocks noGrp="1"/>
          </p:cNvSpPr>
          <p:nvPr>
            <p:ph type="subTitle" idx="1"/>
          </p:nvPr>
        </p:nvSpPr>
        <p:spPr>
          <a:xfrm>
            <a:off x="762000" y="1066800"/>
            <a:ext cx="7620000" cy="5181600"/>
          </a:xfrm>
        </p:spPr>
        <p:txBody>
          <a:bodyPr>
            <a:normAutofit fontScale="25000" lnSpcReduction="20000"/>
          </a:bodyPr>
          <a:lstStyle/>
          <a:p>
            <a:pPr algn="r" rtl="1">
              <a:lnSpc>
                <a:spcPct val="170000"/>
              </a:lnSpc>
            </a:pPr>
            <a:r>
              <a:rPr lang="ar-SA" sz="8000" b="1" dirty="0" smtClean="0">
                <a:solidFill>
                  <a:schemeClr val="tx1"/>
                </a:solidFill>
              </a:rPr>
              <a:t>يوفر الإطار </a:t>
            </a:r>
            <a:r>
              <a:rPr lang="ar-LB" sz="8000" b="1" dirty="0" smtClean="0">
                <a:solidFill>
                  <a:schemeClr val="tx1"/>
                </a:solidFill>
              </a:rPr>
              <a:t>الوطني في دولة قطر </a:t>
            </a:r>
            <a:r>
              <a:rPr lang="ar-SA" sz="8000" b="1" dirty="0" smtClean="0">
                <a:solidFill>
                  <a:schemeClr val="tx1"/>
                </a:solidFill>
              </a:rPr>
              <a:t>مستوى تفصيلي للبيانات التي يمكن أن تكون </a:t>
            </a:r>
            <a:r>
              <a:rPr lang="ar-SA" sz="8000" b="1" u="sng" dirty="0" smtClean="0">
                <a:solidFill>
                  <a:schemeClr val="tx1"/>
                </a:solidFill>
              </a:rPr>
              <a:t>متاحة</a:t>
            </a:r>
            <a:r>
              <a:rPr lang="ar-SA" sz="8000" b="1" dirty="0" smtClean="0">
                <a:solidFill>
                  <a:schemeClr val="tx1"/>
                </a:solidFill>
              </a:rPr>
              <a:t> ،</a:t>
            </a:r>
            <a:r>
              <a:rPr lang="ar-SA" sz="8000" b="1" u="sng" dirty="0" smtClean="0">
                <a:solidFill>
                  <a:schemeClr val="tx1"/>
                </a:solidFill>
              </a:rPr>
              <a:t>غير محصورة</a:t>
            </a:r>
            <a:r>
              <a:rPr lang="ar-SA" sz="8000" b="1" dirty="0" smtClean="0">
                <a:solidFill>
                  <a:schemeClr val="tx1"/>
                </a:solidFill>
              </a:rPr>
              <a:t>، تتجاوز جنس الإنسان لتشمل حالات تصف النوع الأجتماعي </a:t>
            </a:r>
            <a:r>
              <a:rPr lang="ar-SA" sz="8000" b="1" u="sng" dirty="0" smtClean="0">
                <a:solidFill>
                  <a:schemeClr val="tx1"/>
                </a:solidFill>
              </a:rPr>
              <a:t>لتسهيل عملية البحث </a:t>
            </a:r>
            <a:r>
              <a:rPr lang="ar-SA" sz="8000" b="1" dirty="0" smtClean="0">
                <a:solidFill>
                  <a:schemeClr val="tx1"/>
                </a:solidFill>
              </a:rPr>
              <a:t>و </a:t>
            </a:r>
            <a:r>
              <a:rPr lang="ar-SA" sz="8000" b="1" u="sng" dirty="0" smtClean="0">
                <a:solidFill>
                  <a:schemeClr val="tx1"/>
                </a:solidFill>
              </a:rPr>
              <a:t>الكشف عن الفروقات </a:t>
            </a:r>
            <a:r>
              <a:rPr lang="ar-SA" sz="8000" b="1" dirty="0" smtClean="0">
                <a:solidFill>
                  <a:schemeClr val="tx1"/>
                </a:solidFill>
              </a:rPr>
              <a:t>بين المرأة والرجل، البنات والبنين، المرأة الشابة والكبيرة في السن، الرجل في الحضر والرجل في الريف، الخ  وذلك في  العمر، المنطقة، مستوى التعليم، الحالة العملية / النشاط الإقتصادي / المهنة، الحالة الزواجية ، الفقر / الثروة ، عدد الأطفال وأعمارهم، الجنسية ، الخ .</a:t>
            </a:r>
            <a:endParaRPr lang="en-US" sz="8000" b="1" dirty="0" smtClean="0">
              <a:solidFill>
                <a:schemeClr val="tx1"/>
              </a:solidFill>
            </a:endParaRPr>
          </a:p>
          <a:p>
            <a:pPr algn="r" rtl="1">
              <a:lnSpc>
                <a:spcPct val="170000"/>
              </a:lnSpc>
            </a:pPr>
            <a:r>
              <a:rPr lang="ar-SA" sz="8000" b="1" dirty="0" smtClean="0">
                <a:solidFill>
                  <a:schemeClr val="tx1"/>
                </a:solidFill>
              </a:rPr>
              <a:t> </a:t>
            </a:r>
            <a:endParaRPr lang="en-US" sz="8000" b="1" dirty="0" smtClean="0">
              <a:solidFill>
                <a:schemeClr val="tx1"/>
              </a:solidFill>
            </a:endParaRPr>
          </a:p>
          <a:p>
            <a:pPr rtl="1"/>
            <a:r>
              <a:rPr lang="ar-SA" sz="8000" dirty="0" smtClean="0"/>
              <a:t> </a:t>
            </a:r>
            <a:endParaRPr lang="en-US" sz="8000" dirty="0" smtClean="0"/>
          </a:p>
          <a:p>
            <a:pPr rtl="1"/>
            <a:r>
              <a:rPr lang="ar-SA" sz="8000" b="1" dirty="0" smtClean="0">
                <a:solidFill>
                  <a:srgbClr val="002060"/>
                </a:solidFill>
                <a:effectLst>
                  <a:outerShdw blurRad="38100" dist="38100" dir="2700000" algn="tl">
                    <a:srgbClr val="000000">
                      <a:alpha val="43137"/>
                    </a:srgbClr>
                  </a:outerShdw>
                </a:effectLst>
              </a:rPr>
              <a:t> </a:t>
            </a:r>
            <a:endParaRPr lang="en-US" sz="7200" dirty="0"/>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ar-QA" dirty="0" smtClean="0"/>
          </a:p>
          <a:p>
            <a:pPr algn="ctr">
              <a:buNone/>
            </a:pPr>
            <a:r>
              <a:rPr lang="ar-QA" b="1" dirty="0" smtClean="0"/>
              <a:t>وشكراً لحسن متابعتكم</a:t>
            </a:r>
          </a:p>
          <a:p>
            <a:pPr algn="ctr">
              <a:buNone/>
            </a:pPr>
            <a:r>
              <a:rPr lang="ar-QA" b="1" dirty="0" smtClean="0">
                <a:sym typeface="Wingdings" pitchFamily="2" charset="2"/>
              </a:rPr>
              <a:t></a:t>
            </a:r>
            <a:endParaRPr lang="ar-QA" b="1" dirty="0" smtClean="0"/>
          </a:p>
          <a:p>
            <a:pPr algn="ctr">
              <a:buNone/>
            </a:pPr>
            <a:endParaRPr lang="ar-QA" b="1" dirty="0" smtClean="0"/>
          </a:p>
          <a:p>
            <a:pPr algn="ctr">
              <a:buNone/>
            </a:pPr>
            <a:r>
              <a:rPr lang="ar-QA" b="1" dirty="0" smtClean="0"/>
              <a:t>وفاء العامري</a:t>
            </a:r>
            <a:endParaRPr lang="en-US" b="1" dirty="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229600" cy="5486400"/>
          </a:xfrm>
        </p:spPr>
        <p:txBody>
          <a:bodyPr>
            <a:noAutofit/>
          </a:bodyPr>
          <a:lstStyle/>
          <a:p>
            <a:pPr algn="r" rtl="1"/>
            <a:endParaRPr lang="ar-QA" sz="2000" b="1" dirty="0" smtClean="0"/>
          </a:p>
          <a:p>
            <a:pPr algn="r" rtl="1">
              <a:lnSpc>
                <a:spcPct val="150000"/>
              </a:lnSpc>
              <a:buFont typeface="Wingdings" pitchFamily="2" charset="2"/>
              <a:buChar char="v"/>
            </a:pPr>
            <a:r>
              <a:rPr lang="ar-SA" sz="2000" b="1" dirty="0" smtClean="0"/>
              <a:t>يتكون الإطار من مؤشرات نوعية (13 مؤشر – جميعها متوفرة) ومؤشرات كمية  (</a:t>
            </a:r>
            <a:r>
              <a:rPr lang="en-US" sz="2000" b="1" dirty="0" smtClean="0"/>
              <a:t>  </a:t>
            </a:r>
            <a:r>
              <a:rPr lang="ar-SA" sz="2000" b="1" dirty="0" smtClean="0"/>
              <a:t>129 مؤشر) تقيس قضايا النوع الاجتماعي في 11 قطاع ومقسمة الى ثلاث مستويات حسب توافر البيانات كما يلي:</a:t>
            </a:r>
            <a:endParaRPr lang="en-US" sz="2000" b="1" dirty="0" smtClean="0"/>
          </a:p>
          <a:p>
            <a:pPr algn="r" rtl="1"/>
            <a:r>
              <a:rPr lang="ar-SA" sz="2000" b="1" dirty="0" smtClean="0"/>
              <a:t>مستوى 1:   84 مؤشراً متوفر ومحتسب ومنشور في التقارير/  قواعد البيانات / الأنترنت</a:t>
            </a:r>
            <a:endParaRPr lang="ar-QA" sz="2000" b="1" dirty="0" smtClean="0"/>
          </a:p>
          <a:p>
            <a:pPr algn="r" rtl="1"/>
            <a:endParaRPr lang="en-US" sz="2000" b="1" dirty="0" smtClean="0"/>
          </a:p>
          <a:p>
            <a:pPr algn="r" rtl="1"/>
            <a:r>
              <a:rPr lang="ar-SA" sz="2000" b="1" dirty="0" smtClean="0"/>
              <a:t>مستوى 2:   27 مؤشراً متوفر لكن غير منشور /أو محتسب ممكن إحتسابه أو تجميعه من مصادر متوفرة</a:t>
            </a:r>
            <a:endParaRPr lang="ar-QA" sz="2000" b="1" dirty="0" smtClean="0"/>
          </a:p>
          <a:p>
            <a:pPr algn="r" rtl="1"/>
            <a:endParaRPr lang="en-US" sz="2000" b="1" dirty="0" smtClean="0"/>
          </a:p>
          <a:p>
            <a:pPr algn="r" rtl="1"/>
            <a:r>
              <a:rPr lang="ar-SA" sz="2000" b="1" dirty="0" smtClean="0"/>
              <a:t>مستوى 3:   18 مؤشراً غير متوفر ويتطلب إجراء مسح او تعديل /تطوير سجلات أدارية لجمعه </a:t>
            </a:r>
            <a:r>
              <a:rPr lang="ar-QA" sz="2000" b="1" dirty="0" smtClean="0"/>
              <a:t>.</a:t>
            </a:r>
            <a:endParaRPr lang="en-US" sz="2000" b="1" dirty="0" smtClean="0"/>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25000" lnSpcReduction="20000"/>
          </a:bodyPr>
          <a:lstStyle/>
          <a:p>
            <a:pPr algn="r" rtl="1"/>
            <a:r>
              <a:rPr lang="ar-SA" dirty="0" smtClean="0"/>
              <a:t> </a:t>
            </a:r>
            <a:endParaRPr lang="en-US" sz="5000" b="1" dirty="0" smtClean="0"/>
          </a:p>
          <a:p>
            <a:pPr algn="r" rtl="1">
              <a:buNone/>
            </a:pPr>
            <a:r>
              <a:rPr lang="ar-SA" sz="7200" b="1" u="sng" dirty="0" smtClean="0"/>
              <a:t>المرحلة الأولى</a:t>
            </a:r>
            <a:r>
              <a:rPr lang="ar-SA" sz="7200" b="1" dirty="0" smtClean="0"/>
              <a:t> – تم حصر المؤشرات الوطنية المتوفرة في التقاريرالتالية:</a:t>
            </a:r>
            <a:endParaRPr lang="ar-QA" sz="7200" b="1" dirty="0" smtClean="0"/>
          </a:p>
          <a:p>
            <a:pPr algn="r" rtl="1">
              <a:buNone/>
            </a:pPr>
            <a:endParaRPr lang="en-US" sz="8000" b="1" dirty="0" smtClean="0"/>
          </a:p>
          <a:p>
            <a:pPr algn="r" rtl="1">
              <a:buNone/>
            </a:pPr>
            <a:r>
              <a:rPr lang="ar-SA" sz="8000" b="1" dirty="0" smtClean="0"/>
              <a:t>المرأة والرجل ، صور إحصائية  </a:t>
            </a:r>
            <a:endParaRPr lang="en-US" sz="8000" b="1" dirty="0" smtClean="0"/>
          </a:p>
          <a:p>
            <a:pPr algn="r" rtl="1">
              <a:buNone/>
            </a:pPr>
            <a:r>
              <a:rPr lang="ar-SA" sz="8000" b="1" dirty="0" smtClean="0"/>
              <a:t>إستراتيجية التنمية الوطنية </a:t>
            </a:r>
            <a:r>
              <a:rPr lang="ar-QA" sz="8000" b="1" dirty="0" smtClean="0"/>
              <a:t>،</a:t>
            </a:r>
            <a:r>
              <a:rPr lang="ar-SA" sz="8000" b="1" dirty="0" smtClean="0"/>
              <a:t>تمكين المرأة</a:t>
            </a:r>
            <a:r>
              <a:rPr lang="ar-QA" sz="8000" b="1" dirty="0" smtClean="0"/>
              <a:t> و </a:t>
            </a:r>
            <a:r>
              <a:rPr lang="ar-SA" sz="8000" b="1" dirty="0" smtClean="0"/>
              <a:t>تقرير سيداو</a:t>
            </a:r>
            <a:endParaRPr lang="en-US" sz="8000" b="1" dirty="0" smtClean="0"/>
          </a:p>
          <a:p>
            <a:pPr algn="r" rtl="1">
              <a:buNone/>
            </a:pPr>
            <a:endParaRPr lang="en-US" dirty="0" smtClean="0"/>
          </a:p>
          <a:p>
            <a:pPr algn="r" rtl="1">
              <a:buNone/>
            </a:pPr>
            <a:r>
              <a:rPr lang="ar-SA" sz="8000" b="1" dirty="0" smtClean="0"/>
              <a:t> </a:t>
            </a:r>
            <a:endParaRPr lang="en-US" sz="8000" b="1" dirty="0" smtClean="0"/>
          </a:p>
          <a:p>
            <a:pPr algn="r" rtl="1">
              <a:buNone/>
            </a:pPr>
            <a:r>
              <a:rPr lang="ar-SA" sz="8000" b="1" dirty="0" smtClean="0"/>
              <a:t> النتائج للمرحلة الاولى:</a:t>
            </a:r>
            <a:endParaRPr lang="en-US" sz="8000" b="1" dirty="0" smtClean="0"/>
          </a:p>
          <a:p>
            <a:pPr algn="r" rtl="1">
              <a:lnSpc>
                <a:spcPct val="120000"/>
              </a:lnSpc>
              <a:buNone/>
            </a:pPr>
            <a:r>
              <a:rPr lang="ar-SA" sz="8000" b="1" dirty="0" smtClean="0"/>
              <a:t>عدد من مؤشرات استراتيجية التنمية الوطنية للتماسك الاسري وتمكين المرأة غير موجودة في كتاب "المرأة والرجل، صور احصائية </a:t>
            </a:r>
            <a:r>
              <a:rPr lang="en-US" sz="8000" b="1" dirty="0" smtClean="0"/>
              <a:t>2012</a:t>
            </a:r>
            <a:r>
              <a:rPr lang="ar-SA" sz="8000" b="1" dirty="0" smtClean="0"/>
              <a:t>" مثل "متوسط سن إنجاب الطفل الأول للقطريين" و "عدد حالات الطلاق"	</a:t>
            </a:r>
            <a:endParaRPr lang="en-US" sz="8000" b="1" dirty="0" smtClean="0"/>
          </a:p>
          <a:p>
            <a:pPr algn="r" rtl="1">
              <a:lnSpc>
                <a:spcPct val="120000"/>
              </a:lnSpc>
              <a:buNone/>
            </a:pPr>
            <a:r>
              <a:rPr lang="ar-SA" sz="8000" b="1" dirty="0" smtClean="0"/>
              <a:t>عدد من المؤشرات في تقرير سيداو غير موجودة في كتاب "المرأة والرجل، صور احصائية </a:t>
            </a:r>
            <a:r>
              <a:rPr lang="en-US" sz="8000" b="1" dirty="0" smtClean="0"/>
              <a:t>2012</a:t>
            </a:r>
            <a:r>
              <a:rPr lang="ar-SA" sz="8000" b="1" dirty="0" smtClean="0"/>
              <a:t>" مثل "نسبة النساء من بين خريجي جامعة قطر في التخصصات المختلفة" </a:t>
            </a:r>
            <a:endParaRPr lang="en-US" sz="8000" b="1" dirty="0" smtClean="0"/>
          </a:p>
          <a:p>
            <a:pPr algn="r" rtl="1">
              <a:lnSpc>
                <a:spcPct val="120000"/>
              </a:lnSpc>
              <a:buNone/>
            </a:pPr>
            <a:r>
              <a:rPr lang="ar-SA" sz="8000" b="1" dirty="0" smtClean="0"/>
              <a:t>إحتساب بعض المؤشرات بطريقة غير صحيحة مثل "النسبة المئوية لوفيات الأمهات من مجموع وفيات الإناث" في تقرير سيداو</a:t>
            </a:r>
            <a:r>
              <a:rPr lang="ar-QA" sz="8000" b="1" dirty="0" smtClean="0"/>
              <a:t>.</a:t>
            </a:r>
            <a:endParaRPr lang="en-US" sz="8000" b="1" dirty="0" smtClean="0"/>
          </a:p>
          <a:p>
            <a:pPr algn="r" rtl="1">
              <a:lnSpc>
                <a:spcPct val="120000"/>
              </a:lnSpc>
              <a:buNone/>
            </a:pPr>
            <a:r>
              <a:rPr lang="ar-SA" sz="8000" b="1" dirty="0" smtClean="0"/>
              <a:t> </a:t>
            </a:r>
            <a:endParaRPr lang="en-US" sz="5600" b="1" dirty="0" smtClean="0"/>
          </a:p>
          <a:p>
            <a:pPr algn="r" rtl="1">
              <a:buNone/>
            </a:pPr>
            <a:r>
              <a:rPr lang="ar-SA" sz="5600" b="1" dirty="0" smtClean="0"/>
              <a:t> </a:t>
            </a:r>
            <a:endParaRPr lang="en-US" sz="5600" b="1" dirty="0" smtClean="0"/>
          </a:p>
          <a:p>
            <a:endParaRPr lang="en-US" dirty="0"/>
          </a:p>
        </p:txBody>
      </p:sp>
      <p:sp>
        <p:nvSpPr>
          <p:cNvPr id="5" name="TextBox 4"/>
          <p:cNvSpPr txBox="1"/>
          <p:nvPr/>
        </p:nvSpPr>
        <p:spPr>
          <a:xfrm>
            <a:off x="2209800" y="381000"/>
            <a:ext cx="5486400"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rtl="1"/>
            <a:r>
              <a:rPr lang="ar-SA" sz="3200" b="1" dirty="0" smtClean="0"/>
              <a:t>مراحل</a:t>
            </a:r>
            <a:r>
              <a:rPr lang="ar-SA" sz="2000" b="1" dirty="0" smtClean="0"/>
              <a:t> </a:t>
            </a:r>
            <a:r>
              <a:rPr lang="ar-SA" sz="3200" b="1" dirty="0" smtClean="0"/>
              <a:t>أعداد الإطار الوطني </a:t>
            </a:r>
            <a:endParaRPr lang="en-US" sz="3200" b="1" dirty="0" smtClean="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9" presetClass="entr" presetSubtype="0" accel="10000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9" presetClass="entr" presetSubtype="0" accel="10000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9" presetClass="entr" presetSubtype="0" accel="10000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6" dur="500" fill="hold"/>
                                        <p:tgtEl>
                                          <p:spTgt spid="3">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7" dur="500" fill="hold"/>
                                        <p:tgtEl>
                                          <p:spTgt spid="3">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58"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9" presetClass="entr" presetSubtype="0" accel="10000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3">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3">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9" presetClass="entr" presetSubtype="0" accel="100000" fill="hold" grpId="0"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 calcmode="lin" valueType="num">
                                      <p:cBhvr>
                                        <p:cTn id="71" dur="500" fill="hold"/>
                                        <p:tgtEl>
                                          <p:spTgt spid="3">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2" dur="500" fill="hold"/>
                                        <p:tgtEl>
                                          <p:spTgt spid="3">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3" dur="500" fill="hold"/>
                                        <p:tgtEl>
                                          <p:spTgt spid="3">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74"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9" presetClass="entr" presetSubtype="0" accel="100000"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p:cTn id="79" dur="500" fill="hold"/>
                                        <p:tgtEl>
                                          <p:spTgt spid="3">
                                            <p:txEl>
                                              <p:pRg st="11" end="1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0" dur="500" fill="hold"/>
                                        <p:tgtEl>
                                          <p:spTgt spid="3">
                                            <p:txEl>
                                              <p:pRg st="11" end="1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1" dur="500" fill="hold"/>
                                        <p:tgtEl>
                                          <p:spTgt spid="3">
                                            <p:txEl>
                                              <p:pRg st="11" end="11"/>
                                            </p:txEl>
                                          </p:spTgt>
                                        </p:tgtEl>
                                        <p:attrNameLst>
                                          <p:attrName>ppt_x</p:attrName>
                                        </p:attrNameLst>
                                      </p:cBhvr>
                                      <p:tavLst>
                                        <p:tav tm="0">
                                          <p:val>
                                            <p:strVal val="#ppt_x-.3"/>
                                          </p:val>
                                        </p:tav>
                                        <p:tav tm="50000">
                                          <p:val>
                                            <p:strVal val="#ppt_x"/>
                                          </p:val>
                                        </p:tav>
                                        <p:tav tm="100000">
                                          <p:val>
                                            <p:strVal val="#ppt_x"/>
                                          </p:val>
                                        </p:tav>
                                      </p:tavLst>
                                    </p:anim>
                                    <p:anim calcmode="lin" valueType="num">
                                      <p:cBhvr>
                                        <p:cTn id="82"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9" presetClass="entr" presetSubtype="0" accel="100000" fill="hold" grpId="0" nodeType="clickEffect">
                                  <p:stCondLst>
                                    <p:cond delay="0"/>
                                  </p:stCondLst>
                                  <p:childTnLst>
                                    <p:set>
                                      <p:cBhvr>
                                        <p:cTn id="86" dur="1" fill="hold">
                                          <p:stCondLst>
                                            <p:cond delay="0"/>
                                          </p:stCondLst>
                                        </p:cTn>
                                        <p:tgtEl>
                                          <p:spTgt spid="3">
                                            <p:txEl>
                                              <p:pRg st="12" end="12"/>
                                            </p:txEl>
                                          </p:spTgt>
                                        </p:tgtEl>
                                        <p:attrNameLst>
                                          <p:attrName>style.visibility</p:attrName>
                                        </p:attrNameLst>
                                      </p:cBhvr>
                                      <p:to>
                                        <p:strVal val="visible"/>
                                      </p:to>
                                    </p:set>
                                    <p:anim calcmode="lin" valueType="num">
                                      <p:cBhvr>
                                        <p:cTn id="87" dur="500" fill="hold"/>
                                        <p:tgtEl>
                                          <p:spTgt spid="3">
                                            <p:txEl>
                                              <p:pRg st="12" end="1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8" dur="500" fill="hold"/>
                                        <p:tgtEl>
                                          <p:spTgt spid="3">
                                            <p:txEl>
                                              <p:pRg st="12" end="1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9" dur="500" fill="hold"/>
                                        <p:tgtEl>
                                          <p:spTgt spid="3">
                                            <p:txEl>
                                              <p:pRg st="12" end="12"/>
                                            </p:txEl>
                                          </p:spTgt>
                                        </p:tgtEl>
                                        <p:attrNameLst>
                                          <p:attrName>ppt_x</p:attrName>
                                        </p:attrNameLst>
                                      </p:cBhvr>
                                      <p:tavLst>
                                        <p:tav tm="0">
                                          <p:val>
                                            <p:strVal val="#ppt_x-.3"/>
                                          </p:val>
                                        </p:tav>
                                        <p:tav tm="50000">
                                          <p:val>
                                            <p:strVal val="#ppt_x"/>
                                          </p:val>
                                        </p:tav>
                                        <p:tav tm="100000">
                                          <p:val>
                                            <p:strVal val="#ppt_x"/>
                                          </p:val>
                                        </p:tav>
                                      </p:tavLst>
                                    </p:anim>
                                    <p:anim calcmode="lin" valueType="num">
                                      <p:cBhvr>
                                        <p:cTn id="90"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lstStyle/>
          <a:p>
            <a:pPr algn="r" rtl="1"/>
            <a:r>
              <a:rPr lang="ar-SA" u="sng" dirty="0" smtClean="0"/>
              <a:t>المرحلة الثانية</a:t>
            </a:r>
            <a:endParaRPr lang="en-US" dirty="0"/>
          </a:p>
        </p:txBody>
      </p:sp>
      <p:sp>
        <p:nvSpPr>
          <p:cNvPr id="3" name="Content Placeholder 2"/>
          <p:cNvSpPr>
            <a:spLocks noGrp="1"/>
          </p:cNvSpPr>
          <p:nvPr>
            <p:ph idx="1"/>
          </p:nvPr>
        </p:nvSpPr>
        <p:spPr>
          <a:xfrm>
            <a:off x="381000" y="1219200"/>
            <a:ext cx="8305800" cy="5334000"/>
          </a:xfrm>
        </p:spPr>
        <p:txBody>
          <a:bodyPr>
            <a:normAutofit fontScale="40000" lnSpcReduction="20000"/>
          </a:bodyPr>
          <a:lstStyle/>
          <a:p>
            <a:pPr lvl="0" algn="r" rtl="1">
              <a:lnSpc>
                <a:spcPct val="120000"/>
              </a:lnSpc>
            </a:pPr>
            <a:r>
              <a:rPr lang="ar-SA" sz="4400" b="1" dirty="0" smtClean="0"/>
              <a:t>تم حصر المؤشرات الوطنية المتوفرة في الإطار الإقليمي /العالمي حسب التالي:</a:t>
            </a:r>
            <a:endParaRPr lang="en-US" sz="4400" b="1" dirty="0" smtClean="0"/>
          </a:p>
          <a:p>
            <a:pPr lvl="0" algn="r" rtl="1">
              <a:lnSpc>
                <a:spcPct val="120000"/>
              </a:lnSpc>
            </a:pPr>
            <a:r>
              <a:rPr lang="ar-SA" sz="4400" b="1" dirty="0" smtClean="0"/>
              <a:t>استيفاء الإطار العربي لمؤشرات النوع الاجتماعي الخاص بالإسكوا </a:t>
            </a:r>
            <a:endParaRPr lang="en-US" sz="4400" b="1" dirty="0" smtClean="0"/>
          </a:p>
          <a:p>
            <a:pPr lvl="0" algn="r" rtl="1">
              <a:lnSpc>
                <a:spcPct val="120000"/>
              </a:lnSpc>
            </a:pPr>
            <a:r>
              <a:rPr lang="ar-SA" sz="4400" b="1" dirty="0" smtClean="0"/>
              <a:t>حصر المؤشرات الوطنية والمتوفرة في نشرة الاسكوا "النوع الاجتماعي في أرقام 2013"</a:t>
            </a:r>
            <a:endParaRPr lang="en-US" sz="4400" b="1" dirty="0" smtClean="0"/>
          </a:p>
          <a:p>
            <a:pPr algn="r" rtl="1">
              <a:lnSpc>
                <a:spcPct val="170000"/>
              </a:lnSpc>
              <a:buNone/>
            </a:pPr>
            <a:r>
              <a:rPr lang="ar-SA" sz="4400" b="1" dirty="0" smtClean="0"/>
              <a:t> </a:t>
            </a:r>
            <a:endParaRPr lang="en-US" sz="4400" b="1" dirty="0" smtClean="0"/>
          </a:p>
          <a:p>
            <a:pPr lvl="0" algn="r" rtl="1">
              <a:lnSpc>
                <a:spcPct val="170000"/>
              </a:lnSpc>
            </a:pPr>
            <a:r>
              <a:rPr lang="ar-SA" sz="4400" b="1" u="sng" dirty="0" smtClean="0"/>
              <a:t>نتائج المرحلة الثانية مع </a:t>
            </a:r>
            <a:r>
              <a:rPr lang="ar-LB" sz="4400" b="1" u="sng" dirty="0" smtClean="0"/>
              <a:t>بعض الأمثلة </a:t>
            </a:r>
            <a:r>
              <a:rPr lang="ar-SA" sz="4400" b="1" u="sng" dirty="0" smtClean="0"/>
              <a:t>:</a:t>
            </a:r>
            <a:endParaRPr lang="en-US" sz="4400" b="1" u="sng" dirty="0" smtClean="0"/>
          </a:p>
          <a:p>
            <a:pPr lvl="1" algn="r" rtl="1">
              <a:lnSpc>
                <a:spcPct val="170000"/>
              </a:lnSpc>
            </a:pPr>
            <a:r>
              <a:rPr lang="ar-SA" sz="4400" b="1" dirty="0" smtClean="0"/>
              <a:t>تحديد وأضافة المؤشرات المطلوبة أقليمياً / عالمياً غير المتوفرة في المسودة الأولى للإطار؛ </a:t>
            </a:r>
            <a:endParaRPr lang="en-US" sz="2900" b="1" dirty="0" smtClean="0"/>
          </a:p>
          <a:p>
            <a:pPr lvl="1" algn="r" rtl="1">
              <a:lnSpc>
                <a:spcPct val="170000"/>
              </a:lnSpc>
            </a:pPr>
            <a:r>
              <a:rPr lang="ar-SA" sz="4400" b="1" dirty="0" smtClean="0"/>
              <a:t>استكمال المسودة الثانية للأطار بمؤشرات هامة ومتوفرة تتعلق بالنوع الاجتماعي غير منشورة وطنيا على سبيل المثال وجود ظاهرة "الزواج المبكر" أو "نسبة الراسبين من البنات والبنين في المراحل الدراسية"  والذي يبين وجود فجوة بين الجنسين.</a:t>
            </a:r>
            <a:endParaRPr lang="en-US" sz="2900" b="1" dirty="0" smtClean="0"/>
          </a:p>
          <a:p>
            <a:pPr algn="r" rtl="1"/>
            <a:endParaRPr lang="en-US" dirty="0"/>
          </a:p>
        </p:txBody>
      </p:sp>
    </p:spTree>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lstStyle/>
          <a:p>
            <a:pPr algn="r"/>
            <a:r>
              <a:rPr lang="ar-SA" u="sng" dirty="0" smtClean="0"/>
              <a:t>المرحلة الثالثة</a:t>
            </a:r>
            <a:endParaRPr lang="en-US" dirty="0"/>
          </a:p>
        </p:txBody>
      </p:sp>
      <p:sp>
        <p:nvSpPr>
          <p:cNvPr id="3" name="Content Placeholder 2"/>
          <p:cNvSpPr>
            <a:spLocks noGrp="1"/>
          </p:cNvSpPr>
          <p:nvPr>
            <p:ph idx="1"/>
          </p:nvPr>
        </p:nvSpPr>
        <p:spPr>
          <a:xfrm>
            <a:off x="457200" y="1295400"/>
            <a:ext cx="8229600" cy="5257800"/>
          </a:xfrm>
        </p:spPr>
        <p:txBody>
          <a:bodyPr>
            <a:normAutofit fontScale="25000" lnSpcReduction="20000"/>
          </a:bodyPr>
          <a:lstStyle/>
          <a:p>
            <a:pPr lvl="0" algn="r" rtl="1">
              <a:lnSpc>
                <a:spcPct val="120000"/>
              </a:lnSpc>
              <a:buNone/>
            </a:pPr>
            <a:r>
              <a:rPr lang="ar-SA" sz="8000" b="1" dirty="0" smtClean="0"/>
              <a:t>تم عمل تنقيح الإطار وتقييم أهمية ومناسبة المؤشرات المتوفرة للنوع الإجتماعي في دولة قطر</a:t>
            </a:r>
            <a:r>
              <a:rPr lang="ar-QA" sz="8000" b="1" dirty="0" smtClean="0"/>
              <a:t> </a:t>
            </a:r>
            <a:r>
              <a:rPr lang="ar-SA" sz="8000" b="1" dirty="0" smtClean="0"/>
              <a:t>للوضع الراهن حسب التالي: </a:t>
            </a:r>
            <a:endParaRPr lang="en-US" sz="8000" b="1" dirty="0" smtClean="0"/>
          </a:p>
          <a:p>
            <a:pPr algn="r" rtl="1">
              <a:lnSpc>
                <a:spcPct val="170000"/>
              </a:lnSpc>
              <a:buNone/>
            </a:pPr>
            <a:r>
              <a:rPr lang="en-US" sz="8000" b="1" dirty="0" smtClean="0"/>
              <a:t> </a:t>
            </a:r>
            <a:endParaRPr lang="en-US" sz="7200" b="1" dirty="0" smtClean="0"/>
          </a:p>
          <a:p>
            <a:pPr algn="r" rtl="1">
              <a:lnSpc>
                <a:spcPct val="170000"/>
              </a:lnSpc>
            </a:pPr>
            <a:r>
              <a:rPr lang="ar-SA" sz="7200" b="1" dirty="0" smtClean="0"/>
              <a:t>وضع مكونات الاطار الوطني لإحصاءات النوع الإجتماعي وذلك بتوزيع المؤشرات على المجالات ذات الأهمية ؛</a:t>
            </a:r>
            <a:endParaRPr lang="en-US" sz="7200" b="1" dirty="0" smtClean="0"/>
          </a:p>
          <a:p>
            <a:pPr lvl="0" algn="r" rtl="1">
              <a:lnSpc>
                <a:spcPct val="170000"/>
              </a:lnSpc>
              <a:buNone/>
            </a:pPr>
            <a:r>
              <a:rPr lang="ar-SA" sz="7200" b="1" dirty="0" smtClean="0"/>
              <a:t>تحديد وفرة السلاسل الزمنية لكل مؤشر ومصادرها (سنة واسم التعداد/المسح أو السجلات الإدارية)</a:t>
            </a:r>
            <a:endParaRPr lang="en-US" sz="7200" b="1" dirty="0" smtClean="0"/>
          </a:p>
          <a:p>
            <a:pPr algn="r" rtl="1">
              <a:lnSpc>
                <a:spcPct val="170000"/>
              </a:lnSpc>
            </a:pPr>
            <a:r>
              <a:rPr lang="ar-SA" sz="7200" b="1" dirty="0" smtClean="0"/>
              <a:t>تصنيف حالة كل المؤشر من حيث توفره (مستوى 1) او عدم احتسابه (مستوى 2) او عدم جمعه (مستوى 3)؛</a:t>
            </a:r>
            <a:endParaRPr lang="en-US" sz="7200" b="1" dirty="0" smtClean="0"/>
          </a:p>
          <a:p>
            <a:pPr algn="r" rtl="1">
              <a:lnSpc>
                <a:spcPct val="170000"/>
              </a:lnSpc>
            </a:pPr>
            <a:r>
              <a:rPr lang="ar-SA" sz="7200" b="1" dirty="0" smtClean="0"/>
              <a:t>مراجعة أهمية المؤشرات وأستكمال الإطار بالنسبة الى مجالات الأهتمام الوطنية مع ادارة التنمية الاجتماعية</a:t>
            </a:r>
            <a:r>
              <a:rPr lang="ar-QA" sz="7200" b="1" dirty="0" smtClean="0"/>
              <a:t> (</a:t>
            </a:r>
            <a:r>
              <a:rPr lang="ar-SA" sz="7200" b="1" dirty="0" smtClean="0"/>
              <a:t>المستخدمين)</a:t>
            </a:r>
            <a:endParaRPr lang="en-US" sz="7200" b="1" dirty="0" smtClean="0"/>
          </a:p>
          <a:p>
            <a:pPr lvl="0" algn="r" rtl="1">
              <a:lnSpc>
                <a:spcPct val="170000"/>
              </a:lnSpc>
              <a:buNone/>
            </a:pPr>
            <a:r>
              <a:rPr lang="ar-SA" sz="7200" b="1" dirty="0" smtClean="0"/>
              <a:t> تحضير المسودة الثالثة باللغتين العربية والإنجليزية</a:t>
            </a:r>
            <a:r>
              <a:rPr lang="ar-QA" sz="7200" b="1" dirty="0" smtClean="0"/>
              <a:t>.</a:t>
            </a:r>
            <a:endParaRPr lang="en-US" sz="7200" b="1" dirty="0" smtClean="0"/>
          </a:p>
          <a:p>
            <a:pPr algn="r" rtl="1">
              <a:lnSpc>
                <a:spcPct val="170000"/>
              </a:lnSpc>
              <a:buNone/>
            </a:pPr>
            <a:r>
              <a:rPr lang="ar-SA" sz="7200" b="1" dirty="0" smtClean="0"/>
              <a:t> </a:t>
            </a:r>
            <a:endParaRPr lang="en-US" sz="7200" b="1" dirty="0" smtClean="0"/>
          </a:p>
          <a:p>
            <a:pPr algn="r" rtl="1">
              <a:lnSpc>
                <a:spcPct val="120000"/>
              </a:lnSpc>
              <a:buNone/>
            </a:pPr>
            <a:r>
              <a:rPr lang="ar-SA" sz="8000" b="1" dirty="0" smtClean="0"/>
              <a:t> </a:t>
            </a:r>
            <a:endParaRPr lang="en-US" sz="6400" b="1" dirty="0" smtClean="0"/>
          </a:p>
          <a:p>
            <a:pPr algn="r" rtl="1">
              <a:buNone/>
            </a:pPr>
            <a:r>
              <a:rPr lang="ar-SA" sz="4800" b="1" dirty="0" smtClean="0"/>
              <a:t> </a:t>
            </a:r>
            <a:endParaRPr lang="en-US" sz="4800" b="1"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t>نتائج المرحلة الأولى مع </a:t>
            </a:r>
            <a:r>
              <a:rPr lang="ar-LB" b="1" dirty="0" smtClean="0"/>
              <a:t>بعض الأمثلة</a:t>
            </a:r>
            <a:r>
              <a:rPr lang="ar-SA" b="1" dirty="0" smtClean="0"/>
              <a:t> :</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lvl="0" algn="r" rtl="1">
              <a:lnSpc>
                <a:spcPct val="150000"/>
              </a:lnSpc>
            </a:pPr>
            <a:r>
              <a:rPr lang="ar-SA" b="1" dirty="0" smtClean="0"/>
              <a:t>حذف المؤشرات المكررة وغير الصحيحة وغير الملائمة للمجتمع القطري</a:t>
            </a:r>
            <a:r>
              <a:rPr lang="ar-QA" b="1" dirty="0" smtClean="0"/>
              <a:t>.</a:t>
            </a:r>
            <a:endParaRPr lang="en-US" b="1" dirty="0" smtClean="0"/>
          </a:p>
          <a:p>
            <a:pPr lvl="0" algn="r" rtl="1">
              <a:lnSpc>
                <a:spcPct val="150000"/>
              </a:lnSpc>
            </a:pPr>
            <a:r>
              <a:rPr lang="ar-SA" b="1" dirty="0" smtClean="0"/>
              <a:t>إضافة مؤشرات لمجالات إخرى</a:t>
            </a:r>
            <a:r>
              <a:rPr lang="ar-QA" b="1" dirty="0" smtClean="0"/>
              <a:t>.</a:t>
            </a:r>
            <a:r>
              <a:rPr lang="ar-SA" b="1" dirty="0" smtClean="0"/>
              <a:t> </a:t>
            </a:r>
            <a:endParaRPr lang="en-US" b="1" dirty="0" smtClean="0"/>
          </a:p>
          <a:p>
            <a:pPr lvl="0" algn="r" rtl="1">
              <a:lnSpc>
                <a:spcPct val="150000"/>
              </a:lnSpc>
            </a:pPr>
            <a:r>
              <a:rPr lang="ar-SA" b="1" dirty="0" smtClean="0"/>
              <a:t>أستكمال المسودة </a:t>
            </a:r>
            <a:r>
              <a:rPr lang="ar-LB" b="1" dirty="0" smtClean="0"/>
              <a:t>الأخيرة</a:t>
            </a:r>
            <a:r>
              <a:rPr lang="ar-SA" b="1" dirty="0" smtClean="0"/>
              <a:t> لإطار أحصاءات النوع الأجتماعي لدولة قطر. </a:t>
            </a:r>
            <a:endParaRPr lang="en-US" b="1" dirty="0" smtClean="0"/>
          </a:p>
          <a:p>
            <a:pPr algn="r" rtl="1">
              <a:lnSpc>
                <a:spcPct val="150000"/>
              </a:lnSpc>
              <a:buNone/>
            </a:pPr>
            <a:r>
              <a:rPr lang="en-US" b="1" dirty="0" smtClean="0"/>
              <a:t> </a:t>
            </a:r>
          </a:p>
          <a:p>
            <a:pPr algn="r"/>
            <a:endParaRPr lang="en-US" dirty="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pPr algn="r" rtl="1"/>
            <a:r>
              <a:rPr lang="ar-SA" b="1" dirty="0" smtClean="0"/>
              <a:t>الخطوات الرئيسية لتطوير الإطار الوطني لإحصاءات النوع الاجتماعي</a:t>
            </a:r>
            <a:r>
              <a:rPr lang="en-US" dirty="0" smtClean="0"/>
              <a:t/>
            </a:r>
            <a:br>
              <a:rPr lang="en-US" dirty="0" smtClean="0"/>
            </a:br>
            <a:r>
              <a:rPr lang="ar-SA"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lvl="0" algn="r" rtl="1"/>
            <a:r>
              <a:rPr lang="ar-SA" dirty="0" smtClean="0"/>
              <a:t>أولا: تم تصنيف المؤشرات حسب المواضيع / القطاعات الرئيسية</a:t>
            </a:r>
            <a:r>
              <a:rPr lang="ar-QA" dirty="0" smtClean="0"/>
              <a:t>.</a:t>
            </a:r>
          </a:p>
          <a:p>
            <a:pPr lvl="0" algn="r" rtl="1"/>
            <a:endParaRPr lang="en-US" dirty="0" smtClean="0"/>
          </a:p>
          <a:p>
            <a:pPr lvl="0" algn="r" rtl="1"/>
            <a:r>
              <a:rPr lang="ar-SA" dirty="0" smtClean="0"/>
              <a:t>ثانيا : تم وضع علامة (</a:t>
            </a:r>
            <a:r>
              <a:rPr lang="en-US" dirty="0" smtClean="0"/>
              <a:t>x</a:t>
            </a:r>
            <a:r>
              <a:rPr lang="ar-SA" dirty="0" smtClean="0"/>
              <a:t>)  توفر المؤشر حسب المصادر المتوفرة ، وضع علامة ( </a:t>
            </a:r>
            <a:r>
              <a:rPr lang="en-US" dirty="0" smtClean="0"/>
              <a:t>x</a:t>
            </a:r>
            <a:r>
              <a:rPr lang="ar-SA" dirty="0" smtClean="0"/>
              <a:t>) إذا كان المؤشر متوفر، أوغير متوفر، أولا ينطبق</a:t>
            </a:r>
            <a:r>
              <a:rPr lang="ar-QA" dirty="0" smtClean="0"/>
              <a:t>.</a:t>
            </a:r>
            <a:endParaRPr lang="en-US" dirty="0" smtClean="0"/>
          </a:p>
          <a:p>
            <a:endParaRPr lang="en-US" dirty="0"/>
          </a:p>
        </p:txBody>
      </p:sp>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lvl="0" algn="r" rtl="1"/>
            <a:endParaRPr lang="ar-QA" sz="2400" b="1" dirty="0" smtClean="0"/>
          </a:p>
          <a:p>
            <a:pPr lvl="0" algn="r" rtl="1"/>
            <a:endParaRPr lang="ar-QA" sz="2400" b="1" dirty="0" smtClean="0"/>
          </a:p>
          <a:p>
            <a:pPr lvl="0" algn="r" rtl="1"/>
            <a:r>
              <a:rPr lang="ar-SA" sz="2400" b="1" dirty="0" smtClean="0"/>
              <a:t>ثالثاً: </a:t>
            </a:r>
            <a:r>
              <a:rPr lang="ar-QA" sz="2400" b="1" dirty="0" smtClean="0"/>
              <a:t> تم </a:t>
            </a:r>
            <a:r>
              <a:rPr lang="ar-SA" sz="2400" b="1" dirty="0" smtClean="0"/>
              <a:t>تحديد وفرة السلاسل الزمنية لكل مؤشر والمصادر (سنة واسم التعداد/المسح أو السجلات الإدارية)</a:t>
            </a:r>
            <a:r>
              <a:rPr lang="ar-QA" sz="2400" b="1" dirty="0" smtClean="0"/>
              <a:t>.</a:t>
            </a:r>
            <a:endParaRPr lang="en-US" sz="2400" b="1" dirty="0" smtClean="0"/>
          </a:p>
          <a:p>
            <a:pPr lvl="0" algn="r" rtl="1"/>
            <a:r>
              <a:rPr lang="ar-SA" sz="2400" b="1" dirty="0" smtClean="0"/>
              <a:t>رابعاً:</a:t>
            </a:r>
            <a:r>
              <a:rPr lang="ar-QA" sz="2400" b="1" dirty="0" smtClean="0"/>
              <a:t>تم</a:t>
            </a:r>
            <a:r>
              <a:rPr lang="ar-SA" sz="2400" b="1" dirty="0" smtClean="0"/>
              <a:t> تصنيف حالة كل المؤشر من حيث توفره (مستوى 1) أو عدم احتسابه (مستوى 2) او عدم جمعه (مستوى 3)</a:t>
            </a:r>
            <a:r>
              <a:rPr lang="ar-QA" sz="2400" b="1" dirty="0" smtClean="0"/>
              <a:t>.</a:t>
            </a:r>
            <a:endParaRPr lang="en-US" sz="2400" b="1" dirty="0" smtClean="0"/>
          </a:p>
          <a:p>
            <a:pPr lvl="0" algn="r" rtl="1"/>
            <a:r>
              <a:rPr lang="ar-SA" sz="2400" b="1" dirty="0" smtClean="0"/>
              <a:t>خامساً: </a:t>
            </a:r>
            <a:r>
              <a:rPr lang="ar-QA" sz="2400" b="1" dirty="0" smtClean="0"/>
              <a:t>تم </a:t>
            </a:r>
            <a:r>
              <a:rPr lang="ar-SA" sz="2400" b="1" dirty="0" smtClean="0"/>
              <a:t>مناقشة ومراجعة أهمية المؤشرات مع المستخدمين لاستكمال الإطار بالنسبة الى مجالات الاهتمام الوطنية</a:t>
            </a:r>
            <a:r>
              <a:rPr lang="ar-QA" sz="2400" b="1" dirty="0" smtClean="0"/>
              <a:t>.</a:t>
            </a:r>
            <a:endParaRPr lang="en-US" sz="2400" b="1" dirty="0" smtClean="0"/>
          </a:p>
          <a:p>
            <a:pPr lvl="0" algn="r" rtl="1"/>
            <a:r>
              <a:rPr lang="ar-SA" sz="2400" b="1" dirty="0" smtClean="0"/>
              <a:t>تحضير الإطار باللغتين العربية والإنكليزية </a:t>
            </a:r>
            <a:r>
              <a:rPr lang="ar-LB" sz="2400" b="1" dirty="0" smtClean="0"/>
              <a:t>على ملف أكسل مقسم على صفحة حسب كل قطاع.   </a:t>
            </a:r>
            <a:endParaRPr lang="en-US" sz="2400" b="1" dirty="0" smtClean="0"/>
          </a:p>
          <a:p>
            <a:pPr algn="r" rtl="1">
              <a:buNone/>
            </a:pPr>
            <a:r>
              <a:rPr lang="ar-SA" sz="2400" b="1" dirty="0" smtClean="0"/>
              <a:t> </a:t>
            </a:r>
            <a:endParaRPr lang="en-US" sz="2400" b="1" dirty="0" smtClean="0"/>
          </a:p>
          <a:p>
            <a:pPr algn="r" rtl="1"/>
            <a:r>
              <a:rPr lang="ar-QA" sz="2400" b="1" dirty="0" smtClean="0"/>
              <a:t>كما </a:t>
            </a:r>
            <a:r>
              <a:rPr lang="ar-SA" sz="2400" b="1" dirty="0" smtClean="0"/>
              <a:t>تم التدريب على البرنامج الديف انفو أون لاين</a:t>
            </a:r>
            <a:r>
              <a:rPr lang="ar-QA" sz="2400" b="1" dirty="0" smtClean="0"/>
              <a:t>.</a:t>
            </a:r>
            <a:endParaRPr lang="en-US" sz="2400" b="1" dirty="0" smtClean="0"/>
          </a:p>
          <a:p>
            <a:endParaRPr lang="en-US" sz="2400" dirty="0"/>
          </a:p>
        </p:txBody>
      </p:sp>
    </p:spTree>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t> وحاليا يقوم فريق العمل المشكل لاطار الوطني لاحصاءات النوع الاجتماعي بمرحلة جمع المؤشرات المتوفرة على مستوى (</a:t>
            </a:r>
            <a:r>
              <a:rPr lang="en-US" b="1" dirty="0" smtClean="0"/>
              <a:t>T1</a:t>
            </a:r>
            <a:r>
              <a:rPr lang="ar-SA" b="1" dirty="0" smtClean="0"/>
              <a:t>)</a:t>
            </a:r>
            <a:r>
              <a:rPr lang="ar-QA" b="1" dirty="0" smtClean="0"/>
              <a:t>.</a:t>
            </a:r>
            <a:endParaRPr lang="en-US" dirty="0" smtClean="0"/>
          </a:p>
          <a:p>
            <a:endParaRPr lang="en-US" dirty="0"/>
          </a:p>
        </p:txBody>
      </p:sp>
    </p:spTree>
  </p:cSld>
  <p:clrMapOvr>
    <a:masterClrMapping/>
  </p:clrMapOvr>
  <p:transition spd="med">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209</TotalTime>
  <Words>430</Words>
  <Application>Microsoft Office PowerPoint</Application>
  <PresentationFormat>On-screen Show (4:3)</PresentationFormat>
  <Paragraphs>68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الاطار الوطني لاحصاءات النوع الاجتماعي في دولة قطر</vt:lpstr>
      <vt:lpstr>Slide 2</vt:lpstr>
      <vt:lpstr>Slide 3</vt:lpstr>
      <vt:lpstr>المرحلة الثانية</vt:lpstr>
      <vt:lpstr>المرحلة الثالثة</vt:lpstr>
      <vt:lpstr>نتائج المرحلة الأولى مع بعض الأمثلة : </vt:lpstr>
      <vt:lpstr>الخطوات الرئيسية لتطوير الإطار الوطني لإحصاءات النوع الاجتماعي   </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الأمم المتحدة اللجنة الاقتصادية والاجتماعية لغرب آسيا</dc:title>
  <dc:creator>user</dc:creator>
  <cp:lastModifiedBy>user</cp:lastModifiedBy>
  <cp:revision>55</cp:revision>
  <dcterms:created xsi:type="dcterms:W3CDTF">2014-11-29T19:30:20Z</dcterms:created>
  <dcterms:modified xsi:type="dcterms:W3CDTF">2014-12-04T20:51:23Z</dcterms:modified>
</cp:coreProperties>
</file>