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1"/>
  </p:notesMasterIdLst>
  <p:sldIdLst>
    <p:sldId id="256" r:id="rId2"/>
    <p:sldId id="257" r:id="rId3"/>
    <p:sldId id="265" r:id="rId4"/>
    <p:sldId id="258" r:id="rId5"/>
    <p:sldId id="259" r:id="rId6"/>
    <p:sldId id="260" r:id="rId7"/>
    <p:sldId id="261" r:id="rId8"/>
    <p:sldId id="262" r:id="rId9"/>
    <p:sldId id="266" r:id="rId1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5000" autoAdjust="0"/>
    <p:restoredTop sz="94660"/>
  </p:normalViewPr>
  <p:slideViewPr>
    <p:cSldViewPr snapToGrid="0">
      <p:cViewPr varScale="1">
        <p:scale>
          <a:sx n="79" d="100"/>
          <a:sy n="79" d="100"/>
        </p:scale>
        <p:origin x="-162"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7AFAA-BAE2-4D26-9BA2-79484CC020F1}" type="datetimeFigureOut">
              <a:rPr lang="en-US" smtClean="0"/>
              <a:pPr/>
              <a:t>11/24/2014</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332E8-4CD2-4A9B-B652-303BDE4F0105}" type="slidenum">
              <a:rPr lang="en-US" smtClean="0"/>
              <a:pPr/>
              <a:t>‹#›</a:t>
            </a:fld>
            <a:endParaRPr lang="en-US"/>
          </a:p>
        </p:txBody>
      </p:sp>
    </p:spTree>
    <p:extLst>
      <p:ext uri="{BB962C8B-B14F-4D97-AF65-F5344CB8AC3E}">
        <p14:creationId xmlns:p14="http://schemas.microsoft.com/office/powerpoint/2010/main" xmlns="" val="15108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a:solidFill>
                  <a:schemeClr val="tx1"/>
                </a:solidFill>
                <a:latin typeface="Arial" charset="0"/>
                <a:cs typeface="Arial" charset="0"/>
              </a:defRPr>
            </a:lvl1pPr>
            <a:lvl2pPr marL="742950" indent="-285750" defTabSz="925513" eaLnBrk="0" hangingPunct="0">
              <a:defRPr>
                <a:solidFill>
                  <a:schemeClr val="tx1"/>
                </a:solidFill>
                <a:latin typeface="Arial" charset="0"/>
                <a:cs typeface="Arial" charset="0"/>
              </a:defRPr>
            </a:lvl2pPr>
            <a:lvl3pPr marL="1143000" indent="-228600" defTabSz="925513" eaLnBrk="0" hangingPunct="0">
              <a:defRPr>
                <a:solidFill>
                  <a:schemeClr val="tx1"/>
                </a:solidFill>
                <a:latin typeface="Arial" charset="0"/>
                <a:cs typeface="Arial" charset="0"/>
              </a:defRPr>
            </a:lvl3pPr>
            <a:lvl4pPr marL="1600200" indent="-228600" defTabSz="925513" eaLnBrk="0" hangingPunct="0">
              <a:defRPr>
                <a:solidFill>
                  <a:schemeClr val="tx1"/>
                </a:solidFill>
                <a:latin typeface="Arial" charset="0"/>
                <a:cs typeface="Arial" charset="0"/>
              </a:defRPr>
            </a:lvl4pPr>
            <a:lvl5pPr marL="2057400" indent="-228600" defTabSz="925513" eaLnBrk="0" hangingPunct="0">
              <a:defRPr>
                <a:solidFill>
                  <a:schemeClr val="tx1"/>
                </a:solidFill>
                <a:latin typeface="Arial" charset="0"/>
                <a:cs typeface="Arial" charset="0"/>
              </a:defRPr>
            </a:lvl5pPr>
            <a:lvl6pPr marL="2514600" indent="-228600" defTabSz="925513" eaLnBrk="0" fontAlgn="base" hangingPunct="0">
              <a:spcBef>
                <a:spcPct val="0"/>
              </a:spcBef>
              <a:spcAft>
                <a:spcPct val="0"/>
              </a:spcAft>
              <a:defRPr>
                <a:solidFill>
                  <a:schemeClr val="tx1"/>
                </a:solidFill>
                <a:latin typeface="Arial" charset="0"/>
                <a:cs typeface="Arial" charset="0"/>
              </a:defRPr>
            </a:lvl6pPr>
            <a:lvl7pPr marL="2971800" indent="-228600" defTabSz="925513" eaLnBrk="0" fontAlgn="base" hangingPunct="0">
              <a:spcBef>
                <a:spcPct val="0"/>
              </a:spcBef>
              <a:spcAft>
                <a:spcPct val="0"/>
              </a:spcAft>
              <a:defRPr>
                <a:solidFill>
                  <a:schemeClr val="tx1"/>
                </a:solidFill>
                <a:latin typeface="Arial" charset="0"/>
                <a:cs typeface="Arial" charset="0"/>
              </a:defRPr>
            </a:lvl7pPr>
            <a:lvl8pPr marL="3429000" indent="-228600" defTabSz="925513" eaLnBrk="0" fontAlgn="base" hangingPunct="0">
              <a:spcBef>
                <a:spcPct val="0"/>
              </a:spcBef>
              <a:spcAft>
                <a:spcPct val="0"/>
              </a:spcAft>
              <a:defRPr>
                <a:solidFill>
                  <a:schemeClr val="tx1"/>
                </a:solidFill>
                <a:latin typeface="Arial" charset="0"/>
                <a:cs typeface="Arial" charset="0"/>
              </a:defRPr>
            </a:lvl8pPr>
            <a:lvl9pPr marL="3886200" indent="-228600" defTabSz="925513" eaLnBrk="0" fontAlgn="base" hangingPunct="0">
              <a:spcBef>
                <a:spcPct val="0"/>
              </a:spcBef>
              <a:spcAft>
                <a:spcPct val="0"/>
              </a:spcAft>
              <a:defRPr>
                <a:solidFill>
                  <a:schemeClr val="tx1"/>
                </a:solidFill>
                <a:latin typeface="Arial" charset="0"/>
                <a:cs typeface="Arial" charset="0"/>
              </a:defRPr>
            </a:lvl9pPr>
          </a:lstStyle>
          <a:p>
            <a:pPr eaLnBrk="1" hangingPunct="1"/>
            <a:fld id="{DB1BDE9B-2072-4501-BB6B-E4B954549AAA}" type="slidenum">
              <a:rPr lang="ar-SA"/>
              <a:pPr eaLnBrk="1" hangingPunct="1"/>
              <a:t>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4F5650C-FD30-44CE-9BC3-20C807B5FF36}" type="datetimeFigureOut">
              <a:rPr lang="ar-IQ" smtClean="0"/>
              <a:pPr/>
              <a:t>02/02/1436</a:t>
            </a:fld>
            <a:endParaRPr lang="ar-IQ"/>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ar-IQ"/>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6BA7741-BCA1-4365-A01D-B36DFAEA2CC1}" type="slidenum">
              <a:rPr lang="ar-IQ" smtClean="0"/>
              <a:pPr/>
              <a:t>‹#›</a:t>
            </a:fld>
            <a:endParaRPr lang="ar-IQ"/>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33815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259738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35293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A7741-BCA1-4365-A01D-B36DFAEA2CC1}" type="slidenum">
              <a:rPr lang="ar-IQ" smtClean="0"/>
              <a:pPr/>
              <a:t>‹#›</a:t>
            </a:fld>
            <a:endParaRPr lang="ar-IQ"/>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261993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1786603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151762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708698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296383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143994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274857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243676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157714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370028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179436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86539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398502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F5650C-FD30-44CE-9BC3-20C807B5FF36}" type="datetimeFigureOut">
              <a:rPr lang="ar-IQ" smtClean="0"/>
              <a:pPr/>
              <a:t>02/02/1436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304610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4F5650C-FD30-44CE-9BC3-20C807B5FF36}" type="datetimeFigureOut">
              <a:rPr lang="ar-IQ" smtClean="0"/>
              <a:pPr/>
              <a:t>02/02/1436</a:t>
            </a:fld>
            <a:endParaRPr lang="ar-IQ"/>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ar-IQ"/>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6BA7741-BCA1-4365-A01D-B36DFAEA2CC1}" type="slidenum">
              <a:rPr lang="ar-IQ" smtClean="0"/>
              <a:pPr/>
              <a:t>‹#›</a:t>
            </a:fld>
            <a:endParaRPr lang="ar-IQ"/>
          </a:p>
        </p:txBody>
      </p:sp>
    </p:spTree>
    <p:extLst>
      <p:ext uri="{BB962C8B-B14F-4D97-AF65-F5344CB8AC3E}">
        <p14:creationId xmlns:p14="http://schemas.microsoft.com/office/powerpoint/2010/main" xmlns="" val="2659441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76759" y="1212286"/>
            <a:ext cx="9144000" cy="1079501"/>
          </a:xfrm>
        </p:spPr>
        <p:txBody>
          <a:bodyPr>
            <a:noAutofit/>
          </a:bodyPr>
          <a:lstStyle/>
          <a:p>
            <a:pPr algn="ctr"/>
            <a:r>
              <a:rPr lang="ar-IQ" sz="7200" dirty="0" smtClean="0">
                <a:solidFill>
                  <a:srgbClr val="FF0000"/>
                </a:solidFill>
              </a:rPr>
              <a:t/>
            </a:r>
            <a:br>
              <a:rPr lang="ar-IQ" sz="7200" dirty="0" smtClean="0">
                <a:solidFill>
                  <a:srgbClr val="FF0000"/>
                </a:solidFill>
              </a:rPr>
            </a:br>
            <a:r>
              <a:rPr lang="ar-IQ" sz="4000" dirty="0" smtClean="0">
                <a:solidFill>
                  <a:srgbClr val="FF0000"/>
                </a:solidFill>
                <a:cs typeface="+mn-cs"/>
              </a:rPr>
              <a:t>الاطار الوطني للنوع الاجتماعي في العراق</a:t>
            </a:r>
            <a:br>
              <a:rPr lang="ar-IQ" sz="4000" dirty="0" smtClean="0">
                <a:solidFill>
                  <a:srgbClr val="FF0000"/>
                </a:solidFill>
                <a:cs typeface="+mn-cs"/>
              </a:rPr>
            </a:br>
            <a:r>
              <a:rPr lang="ar-IQ" sz="4000" dirty="0" smtClean="0">
                <a:solidFill>
                  <a:srgbClr val="FF0000"/>
                </a:solidFill>
                <a:cs typeface="+mn-cs"/>
              </a:rPr>
              <a:t> </a:t>
            </a:r>
            <a:endParaRPr lang="ar-IQ" sz="8800" dirty="0">
              <a:solidFill>
                <a:srgbClr val="FF000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20485" y="3341687"/>
            <a:ext cx="5810250" cy="2746597"/>
          </a:xfrm>
          <a:prstGeom prst="rect">
            <a:avLst/>
          </a:prstGeom>
        </p:spPr>
      </p:pic>
    </p:spTree>
    <p:extLst>
      <p:ext uri="{BB962C8B-B14F-4D97-AF65-F5344CB8AC3E}">
        <p14:creationId xmlns:p14="http://schemas.microsoft.com/office/powerpoint/2010/main" xmlns="" val="143156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252047"/>
            <a:ext cx="10396882" cy="4894385"/>
          </a:xfrm>
        </p:spPr>
        <p:txBody>
          <a:bodyPr>
            <a:normAutofit fontScale="90000"/>
          </a:bodyPr>
          <a:lstStyle/>
          <a:p>
            <a:pPr algn="r"/>
            <a:r>
              <a:rPr lang="ar-IQ" b="1" dirty="0" smtClean="0"/>
              <a:t/>
            </a:r>
            <a:br>
              <a:rPr lang="ar-IQ" b="1" dirty="0" smtClean="0"/>
            </a:br>
            <a:r>
              <a:rPr lang="ar-SA" b="1" dirty="0" smtClean="0"/>
              <a:t>مراحل </a:t>
            </a:r>
            <a:r>
              <a:rPr lang="ar-SA" b="1" dirty="0"/>
              <a:t>أعداد الإطار الوطني </a:t>
            </a:r>
            <a:r>
              <a:rPr lang="en-US" dirty="0"/>
              <a:t/>
            </a:r>
            <a:br>
              <a:rPr lang="en-US" dirty="0"/>
            </a:br>
            <a:r>
              <a:rPr lang="ar-SA" dirty="0"/>
              <a:t> </a:t>
            </a:r>
            <a:r>
              <a:rPr lang="ar-SA" sz="4400" u="sng" dirty="0" smtClean="0"/>
              <a:t>المرحلة </a:t>
            </a:r>
            <a:r>
              <a:rPr lang="ar-SA" sz="4400" u="sng" dirty="0"/>
              <a:t>الأولى</a:t>
            </a:r>
            <a:r>
              <a:rPr lang="ar-SA" sz="4400" dirty="0"/>
              <a:t> </a:t>
            </a:r>
            <a:r>
              <a:rPr lang="ar-IQ" sz="4400" dirty="0" smtClean="0"/>
              <a:t/>
            </a:r>
            <a:br>
              <a:rPr lang="ar-IQ" sz="4400" dirty="0" smtClean="0"/>
            </a:br>
            <a:r>
              <a:rPr lang="ar-IQ" sz="4400" dirty="0" smtClean="0"/>
              <a:t>تم </a:t>
            </a:r>
            <a:r>
              <a:rPr lang="ar-SA" sz="4400" dirty="0" smtClean="0"/>
              <a:t>حصر </a:t>
            </a:r>
            <a:r>
              <a:rPr lang="ar-SA" sz="4400" dirty="0"/>
              <a:t>المؤشرات الوطنية المتوفرة في </a:t>
            </a:r>
            <a:r>
              <a:rPr lang="ar-SA" sz="4400" dirty="0" smtClean="0"/>
              <a:t>التقارير</a:t>
            </a:r>
            <a:r>
              <a:rPr lang="ar-IQ" sz="4400" dirty="0" smtClean="0"/>
              <a:t> </a:t>
            </a:r>
            <a:r>
              <a:rPr lang="ar-SA" sz="4400" dirty="0" smtClean="0"/>
              <a:t>التالية</a:t>
            </a:r>
            <a:r>
              <a:rPr lang="ar-SA" sz="4400" dirty="0"/>
              <a:t>:    </a:t>
            </a:r>
            <a:r>
              <a:rPr lang="en-US" sz="4400" dirty="0"/>
              <a:t/>
            </a:r>
            <a:br>
              <a:rPr lang="en-US" sz="4400" dirty="0"/>
            </a:br>
            <a:r>
              <a:rPr lang="ar-SA" sz="4400" dirty="0"/>
              <a:t>المرأة والرجل ، صور إحصائية  ............... نعم</a:t>
            </a:r>
            <a:r>
              <a:rPr lang="en-US" sz="4400" dirty="0"/>
              <a:t/>
            </a:r>
            <a:br>
              <a:rPr lang="en-US" sz="4400" dirty="0"/>
            </a:br>
            <a:r>
              <a:rPr lang="ar-SA" sz="4400" dirty="0" smtClean="0"/>
              <a:t>استراتيجية </a:t>
            </a:r>
            <a:r>
              <a:rPr lang="ar-SA" sz="4400" dirty="0"/>
              <a:t>التنمية الوطنية وتمكين المرأة  ........ نعم</a:t>
            </a:r>
            <a:r>
              <a:rPr lang="en-US" sz="4400" dirty="0"/>
              <a:t/>
            </a:r>
            <a:br>
              <a:rPr lang="en-US" sz="4400" dirty="0"/>
            </a:br>
            <a:r>
              <a:rPr lang="ar-SA" sz="4400" dirty="0"/>
              <a:t>تقرير سيداو</a:t>
            </a:r>
            <a:r>
              <a:rPr lang="en-US" sz="4400" dirty="0"/>
              <a:t/>
            </a:r>
            <a:br>
              <a:rPr lang="en-US" sz="4400" dirty="0"/>
            </a:br>
            <a:r>
              <a:rPr lang="ar-IQ" sz="4400" dirty="0" smtClean="0"/>
              <a:t>وهناك قاعدة بيانات </a:t>
            </a:r>
            <a:r>
              <a:rPr lang="ar-IQ" sz="4400" dirty="0" err="1" smtClean="0"/>
              <a:t>الجندر</a:t>
            </a:r>
            <a:r>
              <a:rPr lang="en-US" dirty="0"/>
              <a:t/>
            </a:r>
            <a:br>
              <a:rPr lang="en-US" dirty="0"/>
            </a:br>
            <a:endParaRPr lang="en-US" dirty="0"/>
          </a:p>
        </p:txBody>
      </p:sp>
    </p:spTree>
    <p:extLst>
      <p:ext uri="{BB962C8B-B14F-4D97-AF65-F5344CB8AC3E}">
        <p14:creationId xmlns:p14="http://schemas.microsoft.com/office/powerpoint/2010/main" xmlns="" val="204724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4894385"/>
          </a:xfrm>
        </p:spPr>
        <p:txBody>
          <a:bodyPr>
            <a:normAutofit/>
          </a:bodyPr>
          <a:lstStyle/>
          <a:p>
            <a:pPr lvl="0" algn="r"/>
            <a:r>
              <a:rPr lang="ar-SA" dirty="0"/>
              <a:t>نتائج المرحلة الأولى مع </a:t>
            </a:r>
            <a:r>
              <a:rPr lang="ar-LB" dirty="0"/>
              <a:t>بعض الأمثلة</a:t>
            </a:r>
            <a:r>
              <a:rPr lang="ar-SA" dirty="0"/>
              <a:t>:</a:t>
            </a:r>
            <a:r>
              <a:rPr lang="en-US" dirty="0"/>
              <a:t/>
            </a:r>
            <a:br>
              <a:rPr lang="en-US" dirty="0"/>
            </a:br>
            <a:r>
              <a:rPr lang="ar-SA" sz="4400" dirty="0"/>
              <a:t>عدم تضمين عدد من مؤشرات </a:t>
            </a:r>
            <a:r>
              <a:rPr lang="ar-SA" sz="4400" dirty="0" smtClean="0"/>
              <a:t>الاستراتيجية وتقرير </a:t>
            </a:r>
            <a:r>
              <a:rPr lang="ar-SA" sz="4400" dirty="0"/>
              <a:t>سيداو في كتاب "المرأة والرجل" </a:t>
            </a:r>
            <a:r>
              <a:rPr lang="en-US" sz="4400" dirty="0"/>
              <a:t/>
            </a:r>
            <a:br>
              <a:rPr lang="en-US" sz="4400" dirty="0"/>
            </a:br>
            <a:r>
              <a:rPr lang="ar-SA" sz="4400" dirty="0"/>
              <a:t>مثل </a:t>
            </a:r>
            <a:r>
              <a:rPr lang="ar-SA" sz="4400" dirty="0" smtClean="0"/>
              <a:t>مؤشرات العنف </a:t>
            </a:r>
            <a:r>
              <a:rPr lang="ar-SA" sz="4400" dirty="0"/>
              <a:t>والتمكين </a:t>
            </a:r>
            <a:r>
              <a:rPr lang="en-US" sz="4400" dirty="0"/>
              <a:t/>
            </a:r>
            <a:br>
              <a:rPr lang="en-US" sz="4400" dirty="0"/>
            </a:br>
            <a:r>
              <a:rPr lang="ar-IQ" sz="4400" dirty="0" smtClean="0"/>
              <a:t> </a:t>
            </a:r>
            <a:r>
              <a:rPr lang="ar-SA" sz="4400" dirty="0" smtClean="0"/>
              <a:t>لا </a:t>
            </a:r>
            <a:r>
              <a:rPr lang="ar-IQ" sz="4400" dirty="0" smtClean="0"/>
              <a:t>ت</a:t>
            </a:r>
            <a:r>
              <a:rPr lang="ar-SA" sz="4400" dirty="0" smtClean="0"/>
              <a:t>وجد مؤشرات</a:t>
            </a:r>
            <a:r>
              <a:rPr lang="ar-IQ" sz="4400" dirty="0" smtClean="0"/>
              <a:t> محتسبة</a:t>
            </a:r>
            <a:r>
              <a:rPr lang="ar-SA" sz="4400" dirty="0" smtClean="0"/>
              <a:t> </a:t>
            </a:r>
            <a:r>
              <a:rPr lang="ar-SA" sz="4400" dirty="0"/>
              <a:t>بطريقة غير صحيحة ...... </a:t>
            </a:r>
            <a:r>
              <a:rPr lang="ar-IQ" sz="4400" dirty="0" smtClean="0"/>
              <a:t/>
            </a:r>
            <a:br>
              <a:rPr lang="ar-IQ" sz="4400" dirty="0" smtClean="0"/>
            </a:br>
            <a:endParaRPr lang="en-US" dirty="0"/>
          </a:p>
        </p:txBody>
      </p:sp>
    </p:spTree>
    <p:extLst>
      <p:ext uri="{BB962C8B-B14F-4D97-AF65-F5344CB8AC3E}">
        <p14:creationId xmlns:p14="http://schemas.microsoft.com/office/powerpoint/2010/main" xmlns="" val="277712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985" y="685800"/>
            <a:ext cx="10531698" cy="4894385"/>
          </a:xfrm>
        </p:spPr>
        <p:txBody>
          <a:bodyPr>
            <a:normAutofit fontScale="90000"/>
          </a:bodyPr>
          <a:lstStyle/>
          <a:p>
            <a:pPr algn="r"/>
            <a:r>
              <a:rPr lang="ar-SA" dirty="0"/>
              <a:t>نتائج المرحلة الأولى مع </a:t>
            </a:r>
            <a:r>
              <a:rPr lang="ar-LB" dirty="0"/>
              <a:t>بعض الأمثلة</a:t>
            </a:r>
            <a:r>
              <a:rPr lang="ar-SA" dirty="0"/>
              <a:t> :</a:t>
            </a:r>
            <a:r>
              <a:rPr lang="en-US" dirty="0"/>
              <a:t/>
            </a:r>
            <a:br>
              <a:rPr lang="en-US" dirty="0"/>
            </a:br>
            <a:r>
              <a:rPr lang="en-US" dirty="0" smtClean="0"/>
              <a:t> </a:t>
            </a:r>
            <a:r>
              <a:rPr lang="ar-IQ" dirty="0" smtClean="0"/>
              <a:t>لم يتم </a:t>
            </a:r>
            <a:r>
              <a:rPr lang="ar-SA" sz="4400" dirty="0" smtClean="0"/>
              <a:t>حذف </a:t>
            </a:r>
            <a:r>
              <a:rPr lang="ar-SA" sz="4400" dirty="0"/>
              <a:t>المؤشرات المكررة </a:t>
            </a:r>
            <a:r>
              <a:rPr lang="ar-SA" sz="4400" dirty="0" smtClean="0"/>
              <a:t>وغير </a:t>
            </a:r>
            <a:r>
              <a:rPr lang="ar-SA" sz="4400" dirty="0"/>
              <a:t>الصحيحة وغير </a:t>
            </a:r>
            <a:r>
              <a:rPr lang="ar-SA" sz="4400" dirty="0" smtClean="0"/>
              <a:t>الملائمة</a:t>
            </a:r>
            <a:r>
              <a:rPr lang="en-US" sz="4400" dirty="0" smtClean="0"/>
              <a:t> </a:t>
            </a:r>
            <a:r>
              <a:rPr lang="ar-SA" sz="4400" dirty="0" smtClean="0"/>
              <a:t>للمجتمع</a:t>
            </a:r>
            <a:r>
              <a:rPr lang="en-US" sz="4400" dirty="0"/>
              <a:t/>
            </a:r>
            <a:br>
              <a:rPr lang="en-US" sz="4400" dirty="0"/>
            </a:br>
            <a:r>
              <a:rPr lang="ar-SA" sz="4400" dirty="0"/>
              <a:t>إضافة مؤشرات لمجالات </a:t>
            </a:r>
            <a:r>
              <a:rPr lang="ar-SA" sz="4400" dirty="0" smtClean="0"/>
              <a:t>أخرى </a:t>
            </a:r>
            <a:r>
              <a:rPr lang="en-US" sz="4400" dirty="0"/>
              <a:t/>
            </a:r>
            <a:br>
              <a:rPr lang="en-US" sz="4400" dirty="0"/>
            </a:br>
            <a:r>
              <a:rPr lang="ar-SA" sz="4400" dirty="0"/>
              <a:t>مثل المؤشرات التالية...  إضافة مؤشرات لقطاع الإعلام والرياضة لم تذكر سابقاً</a:t>
            </a:r>
            <a:r>
              <a:rPr lang="en-US" sz="4400" dirty="0"/>
              <a:t/>
            </a:r>
            <a:br>
              <a:rPr lang="en-US" sz="4400" dirty="0"/>
            </a:br>
            <a:r>
              <a:rPr lang="ar-LB" sz="4400" dirty="0"/>
              <a:t>غيرها أذكر ...............</a:t>
            </a:r>
            <a:r>
              <a:rPr lang="ar-SA" sz="4400" dirty="0"/>
              <a:t> إضافة تعريف ووصف المؤشرات في الجدول الآتي: </a:t>
            </a:r>
            <a:r>
              <a:rPr lang="en-US" dirty="0"/>
              <a:t/>
            </a:r>
            <a:br>
              <a:rPr lang="en-US" dirty="0"/>
            </a:br>
            <a:r>
              <a:rPr lang="ar-IQ" dirty="0"/>
              <a:t> </a:t>
            </a:r>
            <a:endParaRPr lang="en-US" dirty="0"/>
          </a:p>
        </p:txBody>
      </p:sp>
    </p:spTree>
    <p:extLst>
      <p:ext uri="{BB962C8B-B14F-4D97-AF65-F5344CB8AC3E}">
        <p14:creationId xmlns:p14="http://schemas.microsoft.com/office/powerpoint/2010/main" xmlns="" val="277712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82062"/>
            <a:ext cx="10396882" cy="6307015"/>
          </a:xfrm>
        </p:spPr>
        <p:txBody>
          <a:bodyPr/>
          <a:lstStyle/>
          <a:p>
            <a:endParaRPr lang="en-US" dirty="0"/>
          </a:p>
        </p:txBody>
      </p:sp>
      <p:graphicFrame>
        <p:nvGraphicFramePr>
          <p:cNvPr id="3" name="جدول 2"/>
          <p:cNvGraphicFramePr>
            <a:graphicFrameLocks noGrp="1"/>
          </p:cNvGraphicFramePr>
          <p:nvPr>
            <p:extLst>
              <p:ext uri="{D42A27DB-BD31-4B8C-83A1-F6EECF244321}">
                <p14:modId xmlns:p14="http://schemas.microsoft.com/office/powerpoint/2010/main" xmlns="" val="1343755201"/>
              </p:ext>
            </p:extLst>
          </p:nvPr>
        </p:nvGraphicFramePr>
        <p:xfrm>
          <a:off x="246186" y="128960"/>
          <a:ext cx="11418276" cy="6201494"/>
        </p:xfrm>
        <a:graphic>
          <a:graphicData uri="http://schemas.openxmlformats.org/drawingml/2006/table">
            <a:tbl>
              <a:tblPr rtl="1" firstRow="1" firstCol="1" bandRow="1">
                <a:tableStyleId>{5C22544A-7EE6-4342-B048-85BDC9FD1C3A}</a:tableStyleId>
              </a:tblPr>
              <a:tblGrid>
                <a:gridCol w="833392"/>
                <a:gridCol w="10584884"/>
              </a:tblGrid>
              <a:tr h="287706">
                <a:tc>
                  <a:txBody>
                    <a:bodyPr/>
                    <a:lstStyle/>
                    <a:p>
                      <a:pPr rtl="0">
                        <a:spcAft>
                          <a:spcPts val="600"/>
                        </a:spcAft>
                      </a:pPr>
                      <a:r>
                        <a:rPr lang="ar-SA" sz="800" dirty="0">
                          <a:effectLst/>
                        </a:rPr>
                        <a:t> </a:t>
                      </a:r>
                      <a:endParaRPr lang="en-US" sz="800" dirty="0">
                        <a:effectLst/>
                        <a:latin typeface="Calibri"/>
                        <a:ea typeface="Times New Roman"/>
                        <a:cs typeface="Arial"/>
                      </a:endParaRPr>
                    </a:p>
                  </a:txBody>
                  <a:tcPr marL="51564" marR="51564" marT="0" marB="0"/>
                </a:tc>
                <a:tc>
                  <a:txBody>
                    <a:bodyPr/>
                    <a:lstStyle/>
                    <a:p>
                      <a:pPr algn="r" rtl="0">
                        <a:spcAft>
                          <a:spcPts val="600"/>
                        </a:spcAft>
                      </a:pPr>
                      <a:r>
                        <a:rPr lang="ar-SA" sz="1400" b="1" dirty="0">
                          <a:effectLst/>
                        </a:rPr>
                        <a:t>حصة النساء والرجال (الأسر التي تعيلها) مع متوسط ​​الدخل تحت خط الفقر الوطني (أو نسبة حجم الفقر)، في النسبة المئوية</a:t>
                      </a:r>
                      <a:r>
                        <a:rPr lang="ar-SA" sz="1400" b="1" dirty="0" smtClean="0">
                          <a:effectLst/>
                        </a:rPr>
                        <a:t>.</a:t>
                      </a:r>
                      <a:endParaRPr lang="en-US" sz="1400" b="1" dirty="0">
                        <a:effectLst/>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algn="r" rtl="0">
                        <a:spcAft>
                          <a:spcPts val="600"/>
                        </a:spcAft>
                      </a:pPr>
                      <a:r>
                        <a:rPr lang="ar-SA" sz="1400" b="1" dirty="0">
                          <a:effectLst/>
                        </a:rPr>
                        <a:t>نسبة فجوة الفقر بين النساء والرجال (الأسر التي ترأسها)، في النسبة المئوية</a:t>
                      </a:r>
                      <a:endParaRPr lang="en-US" sz="1400" b="1" dirty="0">
                        <a:effectLst/>
                        <a:latin typeface="Calibri"/>
                        <a:ea typeface="Times New Roman"/>
                        <a:cs typeface="Arial"/>
                      </a:endParaRPr>
                    </a:p>
                  </a:txBody>
                  <a:tcPr marL="51564" marR="51564" marT="0" marB="0"/>
                </a:tc>
              </a:tr>
              <a:tr h="304475">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algn="r" rtl="0">
                        <a:spcAft>
                          <a:spcPts val="600"/>
                        </a:spcAft>
                      </a:pPr>
                      <a:r>
                        <a:rPr lang="ar-SA" sz="1400" b="1">
                          <a:effectLst/>
                        </a:rPr>
                        <a:t>حصة النساء والرجال (برئاسة الأسر) في الخمس الأشد فقرا من الاستهلاك الوطني / الدخل، في النسبة المئوية.</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algn="r" rtl="0">
                        <a:spcAft>
                          <a:spcPts val="600"/>
                        </a:spcAft>
                      </a:pPr>
                      <a:r>
                        <a:rPr lang="ar-SA" sz="1400" b="1">
                          <a:effectLst/>
                        </a:rPr>
                        <a:t>نسبة الأطفال والفتيات والفتيان (5-14 سنة) العاملين في الأنشطة الإنتاجية، في النسبة المئوية.</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algn="r" rtl="0">
                        <a:spcAft>
                          <a:spcPts val="600"/>
                        </a:spcAft>
                      </a:pPr>
                      <a:r>
                        <a:rPr lang="ar-SA" sz="1400" b="1">
                          <a:effectLst/>
                        </a:rPr>
                        <a:t>انتشار نقص الوزن بين الأطفال دون سن الخامسة من العمر، في النسبة المئوية</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algn="r" rtl="0">
                        <a:spcAft>
                          <a:spcPts val="600"/>
                        </a:spcAft>
                      </a:pPr>
                      <a:r>
                        <a:rPr lang="ar-SA" sz="1400" b="1">
                          <a:effectLst/>
                        </a:rPr>
                        <a:t>النساء والرجال يحصلون على الحد الأدنى من استهلاك الطاقة الغذائية، في النسبة المئوية</a:t>
                      </a:r>
                      <a:endParaRPr lang="en-US" sz="1400" b="1">
                        <a:effectLst/>
                        <a:latin typeface="Calibri"/>
                        <a:ea typeface="Times New Roman"/>
                        <a:cs typeface="Arial"/>
                      </a:endParaRPr>
                    </a:p>
                  </a:txBody>
                  <a:tcPr marL="51564" marR="51564" marT="0" marB="0"/>
                </a:tc>
              </a:tr>
              <a:tr h="271744">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algn="r" rtl="0">
                        <a:spcAft>
                          <a:spcPts val="600"/>
                        </a:spcAft>
                      </a:pPr>
                      <a:r>
                        <a:rPr lang="ar-SA" sz="1400" b="1" dirty="0">
                          <a:effectLst/>
                        </a:rPr>
                        <a:t>متوسط ​​عدد الساعات التي يقضيها في العمل المنزلي غير المأجور حسب </a:t>
                      </a:r>
                      <a:r>
                        <a:rPr lang="ar-SA" sz="1400" b="1" dirty="0" smtClean="0">
                          <a:effectLst/>
                        </a:rPr>
                        <a:t>الجنس</a:t>
                      </a:r>
                      <a:r>
                        <a:rPr lang="ar-SA" sz="1400" b="1" dirty="0">
                          <a:effectLst/>
                        </a:rPr>
                        <a:t> </a:t>
                      </a:r>
                      <a:endParaRPr lang="en-US" sz="1400" b="1" dirty="0">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algn="r" rtl="0">
                        <a:spcAft>
                          <a:spcPts val="600"/>
                        </a:spcAft>
                        <a:tabLst>
                          <a:tab pos="359410" algn="l"/>
                        </a:tabLst>
                      </a:pPr>
                      <a:r>
                        <a:rPr lang="ar-SA" sz="1400" b="1">
                          <a:effectLst/>
                        </a:rPr>
                        <a:t>حصة النساء والرجال في العمل حسب القطاع (الزراعة / الصناعة / الخدمات)، في نسبة</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algn="r" rtl="0">
                        <a:spcAft>
                          <a:spcPts val="600"/>
                        </a:spcAft>
                        <a:tabLst>
                          <a:tab pos="359410" algn="l"/>
                        </a:tabLst>
                      </a:pPr>
                      <a:r>
                        <a:rPr lang="ar-SA" sz="1400" b="1">
                          <a:effectLst/>
                        </a:rPr>
                        <a:t>الأجور بين الجنسين (الأجور) الفجوة</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algn="r" rtl="0">
                        <a:spcAft>
                          <a:spcPts val="600"/>
                        </a:spcAft>
                        <a:tabLst>
                          <a:tab pos="359410" algn="l"/>
                        </a:tabLst>
                      </a:pPr>
                      <a:r>
                        <a:rPr lang="ar-SA" sz="1400" b="1">
                          <a:effectLst/>
                        </a:rPr>
                        <a:t>نسبة العاملين يعملون بدوام جزئي، حسب الجنس</a:t>
                      </a:r>
                      <a:endParaRPr lang="en-US" sz="1400" b="1">
                        <a:effectLst/>
                        <a:latin typeface="Calibri"/>
                        <a:ea typeface="Times New Roman"/>
                        <a:cs typeface="Arial"/>
                      </a:endParaRPr>
                    </a:p>
                  </a:txBody>
                  <a:tcPr marL="51564" marR="51564" marT="0" marB="0"/>
                </a:tc>
              </a:tr>
              <a:tr h="292443">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dirty="0">
                          <a:effectLst/>
                        </a:rPr>
                        <a:t>نسبة الأسر التي لديها إمكانية الوصول إلى وسائل الإعلام (الإذاعة والتلفزيون والإنترنت)، من خلال جنس رب الأسرة</a:t>
                      </a:r>
                      <a:endParaRPr lang="en-US" sz="1400" b="1" dirty="0">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الكبار والشباب ومحو الأمية نسبة الأمية من الأشخاص، في النسبة المئوية</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مؤشر التكافؤ بين الجنسين، أو حصة الإناث العلوم والهندسة والتصنيع على مستوى خريجي التعليم العالي</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التحصيل التعليمي من السكان الذين تتراوح أعمارهم بين 25 و كبار السن</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نسبة الراسبين</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الحياة العامة وصنع القرار، وتمكين</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مؤشر التكافؤ بين الجنسين في الهيئات الحكومية المحلية</a:t>
                      </a:r>
                      <a:endParaRPr lang="en-US" sz="1400" b="1">
                        <a:effectLst/>
                        <a:latin typeface="Calibri"/>
                        <a:ea typeface="Times New Roman"/>
                        <a:cs typeface="Arial"/>
                      </a:endParaRPr>
                    </a:p>
                  </a:txBody>
                  <a:tcPr marL="51564" marR="51564" marT="0" marB="0"/>
                </a:tc>
              </a:tr>
              <a:tr h="305500">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أ. معدل الإجمالي للنساء في شراكة يتعرضن للعنف الجسدي في الأشهر ال 12 الماضية من خلال العلاقة (شريك حميم (الزوج)، وغيرها من شريك حميم)</a:t>
                      </a:r>
                      <a:endParaRPr lang="en-US" sz="1400" b="1">
                        <a:effectLst/>
                        <a:latin typeface="Calibri"/>
                        <a:ea typeface="Times New Roman"/>
                        <a:cs typeface="Arial"/>
                      </a:endParaRPr>
                    </a:p>
                  </a:txBody>
                  <a:tcPr marL="51564" marR="51564" marT="0" marB="0"/>
                </a:tc>
              </a:tr>
              <a:tr h="274042">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ب. معدل الإجمالي للنساء في شراكة يتعرضن للعنف الجنسي في الأشهر ال 12 الماضية من خلال العلاقة (شريك حميم (الزوج)، وغيرها من شريك حميم)</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حصة النساء والرجال الذين يعانون من الحصول المستدام على مصدر محسن للمياه، في النسبة المئوية</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a:effectLst/>
                        </a:rPr>
                        <a:t>حصة النساء والرجال الذين يحصلون على صرف صحي محسن، في النسبة المئوية</a:t>
                      </a:r>
                      <a:endParaRPr lang="en-US" sz="1400" b="1">
                        <a:effectLst/>
                        <a:latin typeface="Calibri"/>
                        <a:ea typeface="Times New Roman"/>
                        <a:cs typeface="Arial"/>
                      </a:endParaRPr>
                    </a:p>
                  </a:txBody>
                  <a:tcPr marL="51564" marR="51564" marT="0" marB="0"/>
                </a:tc>
              </a:tr>
              <a:tr h="279099">
                <a:tc>
                  <a:txBody>
                    <a:bodyPr/>
                    <a:lstStyle/>
                    <a:p>
                      <a:pPr rtl="0">
                        <a:spcAft>
                          <a:spcPts val="600"/>
                        </a:spcAft>
                      </a:pPr>
                      <a:r>
                        <a:rPr lang="ar-SA" sz="800">
                          <a:effectLst/>
                        </a:rPr>
                        <a:t> </a:t>
                      </a:r>
                      <a:endParaRPr lang="en-US" sz="800">
                        <a:effectLst/>
                        <a:latin typeface="Calibri"/>
                        <a:ea typeface="Times New Roman"/>
                        <a:cs typeface="Arial"/>
                      </a:endParaRPr>
                    </a:p>
                  </a:txBody>
                  <a:tcPr marL="51564" marR="51564" marT="0" marB="0"/>
                </a:tc>
                <a:tc>
                  <a:txBody>
                    <a:bodyPr/>
                    <a:lstStyle/>
                    <a:p>
                      <a:pPr marL="457200" algn="r" rtl="0">
                        <a:spcAft>
                          <a:spcPts val="600"/>
                        </a:spcAft>
                      </a:pPr>
                      <a:r>
                        <a:rPr lang="ar-SA" sz="1400" b="1" dirty="0">
                          <a:effectLst/>
                        </a:rPr>
                        <a:t>نسبة الفتيات والفتيان تخرجه من المعاهد وسائل الإعلام، في النسبة المئوية</a:t>
                      </a:r>
                      <a:endParaRPr lang="en-US" sz="1400" b="1" dirty="0">
                        <a:effectLst/>
                        <a:latin typeface="Calibri"/>
                        <a:ea typeface="Times New Roman"/>
                        <a:cs typeface="Arial"/>
                      </a:endParaRPr>
                    </a:p>
                  </a:txBody>
                  <a:tcPr marL="51564" marR="51564" marT="0" marB="0"/>
                </a:tc>
              </a:tr>
            </a:tbl>
          </a:graphicData>
        </a:graphic>
      </p:graphicFrame>
    </p:spTree>
    <p:extLst>
      <p:ext uri="{BB962C8B-B14F-4D97-AF65-F5344CB8AC3E}">
        <p14:creationId xmlns:p14="http://schemas.microsoft.com/office/powerpoint/2010/main" xmlns="" val="277712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4894385"/>
          </a:xfrm>
        </p:spPr>
        <p:txBody>
          <a:bodyPr>
            <a:normAutofit/>
          </a:bodyPr>
          <a:lstStyle/>
          <a:p>
            <a:pPr lvl="0" algn="r"/>
            <a:r>
              <a:rPr lang="ar-SA" u="sng" dirty="0"/>
              <a:t>المرحلة </a:t>
            </a:r>
            <a:r>
              <a:rPr lang="ar-SA" u="sng" dirty="0" smtClean="0"/>
              <a:t>الثانية</a:t>
            </a:r>
            <a:r>
              <a:rPr lang="ar-IQ" dirty="0"/>
              <a:t/>
            </a:r>
            <a:br>
              <a:rPr lang="ar-IQ" dirty="0"/>
            </a:br>
            <a:r>
              <a:rPr lang="ar-SA" dirty="0" smtClean="0"/>
              <a:t> </a:t>
            </a:r>
            <a:r>
              <a:rPr lang="ar-IQ" sz="4400" dirty="0" smtClean="0"/>
              <a:t>تم </a:t>
            </a:r>
            <a:r>
              <a:rPr lang="ar-SA" sz="4400" dirty="0" smtClean="0"/>
              <a:t>حصر </a:t>
            </a:r>
            <a:r>
              <a:rPr lang="ar-SA" sz="4400" dirty="0"/>
              <a:t>المؤشرات الوطنية المتوفرة في الإطار الإقليمي /العالمي حسب التالي:</a:t>
            </a:r>
            <a:r>
              <a:rPr lang="en-US" sz="4400" dirty="0"/>
              <a:t/>
            </a:r>
            <a:br>
              <a:rPr lang="en-US" sz="4400" dirty="0"/>
            </a:br>
            <a:r>
              <a:rPr lang="ar-SA" sz="4400" dirty="0"/>
              <a:t>استيفاء الإطار العربي لمؤشرات النوع الاجتماعي الخاص بالإسكوا ....... نعم </a:t>
            </a:r>
            <a:r>
              <a:rPr lang="en-US" sz="4400" dirty="0"/>
              <a:t/>
            </a:r>
            <a:br>
              <a:rPr lang="en-US" sz="4400" dirty="0"/>
            </a:br>
            <a:r>
              <a:rPr lang="ar-SA" sz="4400" dirty="0"/>
              <a:t>حصر المؤشرات الوطنية والمتوفرة في نشرة الاسكوا "النوع الاجتماعي في أرقام 2013" .... نعم </a:t>
            </a:r>
            <a:endParaRPr lang="en-US" dirty="0"/>
          </a:p>
        </p:txBody>
      </p:sp>
    </p:spTree>
    <p:extLst>
      <p:ext uri="{BB962C8B-B14F-4D97-AF65-F5344CB8AC3E}">
        <p14:creationId xmlns:p14="http://schemas.microsoft.com/office/powerpoint/2010/main" xmlns="" val="277712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6116" y="457200"/>
            <a:ext cx="10539663" cy="5029200"/>
          </a:xfrm>
        </p:spPr>
        <p:txBody>
          <a:bodyPr>
            <a:normAutofit fontScale="90000"/>
          </a:bodyPr>
          <a:lstStyle/>
          <a:p>
            <a:pPr lvl="0" algn="r"/>
            <a:r>
              <a:rPr lang="en-US" dirty="0" smtClean="0"/>
              <a:t>    </a:t>
            </a:r>
            <a:r>
              <a:rPr lang="ar-SA" dirty="0" smtClean="0"/>
              <a:t>نتائج </a:t>
            </a:r>
            <a:r>
              <a:rPr lang="ar-SA" dirty="0"/>
              <a:t>المرحلة الثانية مع </a:t>
            </a:r>
            <a:r>
              <a:rPr lang="ar-LB" dirty="0"/>
              <a:t>بعض الأمثلة </a:t>
            </a:r>
            <a:r>
              <a:rPr lang="ar-SA" dirty="0" smtClean="0"/>
              <a:t>:</a:t>
            </a:r>
            <a:r>
              <a:rPr lang="ar-IQ" dirty="0" smtClean="0"/>
              <a:t/>
            </a:r>
            <a:br>
              <a:rPr lang="ar-IQ" dirty="0" smtClean="0"/>
            </a:br>
            <a:r>
              <a:rPr lang="en-US" dirty="0"/>
              <a:t/>
            </a:r>
            <a:br>
              <a:rPr lang="en-US" dirty="0"/>
            </a:br>
            <a:r>
              <a:rPr lang="ar-IQ" sz="3600" dirty="0" smtClean="0"/>
              <a:t>تم </a:t>
            </a:r>
            <a:r>
              <a:rPr lang="ar-SA" sz="3600" dirty="0" smtClean="0"/>
              <a:t>تحديد </a:t>
            </a:r>
            <a:r>
              <a:rPr lang="ar-SA" sz="3600" dirty="0"/>
              <a:t>وإضافة المؤشرات المطلوبة </a:t>
            </a:r>
            <a:r>
              <a:rPr lang="ar-SA" sz="3600" dirty="0" smtClean="0"/>
              <a:t>إقليميا</a:t>
            </a:r>
            <a:r>
              <a:rPr lang="ar-IQ" sz="3600" dirty="0" smtClean="0"/>
              <a:t>ً </a:t>
            </a:r>
            <a:r>
              <a:rPr lang="ar-SA" sz="3600" dirty="0" smtClean="0"/>
              <a:t>/عالمياً </a:t>
            </a:r>
            <a:r>
              <a:rPr lang="ar-SA" sz="3600" dirty="0"/>
              <a:t>غير المتوفرة في المسودة الأولى للإطار </a:t>
            </a:r>
            <a:r>
              <a:rPr lang="en-US" sz="3600" dirty="0"/>
              <a:t/>
            </a:r>
            <a:br>
              <a:rPr lang="en-US" sz="3600" dirty="0"/>
            </a:br>
            <a:r>
              <a:rPr lang="ar-SA" sz="3600" dirty="0"/>
              <a:t>مثل المؤشرات التالية...  نسبة النساء المدراء في القطاع المصرفي المحلي</a:t>
            </a:r>
            <a:r>
              <a:rPr lang="en-US" sz="3600" dirty="0"/>
              <a:t/>
            </a:r>
            <a:br>
              <a:rPr lang="en-US" sz="3600" dirty="0"/>
            </a:br>
            <a:r>
              <a:rPr lang="ar-SA" sz="3600" dirty="0"/>
              <a:t>استكمال الإطار بمؤشرات هامة ومنشورة في</a:t>
            </a:r>
            <a:r>
              <a:rPr lang="ar-LB" sz="3600" dirty="0"/>
              <a:t> مصادر </a:t>
            </a:r>
            <a:r>
              <a:rPr lang="ar-LB" sz="3600" dirty="0" smtClean="0"/>
              <a:t>إقليمية/عالمية </a:t>
            </a:r>
            <a:r>
              <a:rPr lang="ar-SA" sz="3600" dirty="0"/>
              <a:t>وغير منشورة </a:t>
            </a:r>
            <a:r>
              <a:rPr lang="ar-SA" sz="3600" dirty="0" smtClean="0"/>
              <a:t>وطنيا</a:t>
            </a:r>
            <a:r>
              <a:rPr lang="ar-IQ" sz="3600" dirty="0" smtClean="0"/>
              <a:t>ً</a:t>
            </a:r>
            <a:r>
              <a:rPr lang="ar-SA" sz="3600" dirty="0" smtClean="0"/>
              <a:t> </a:t>
            </a:r>
            <a:r>
              <a:rPr lang="en-US" sz="3600" dirty="0"/>
              <a:t/>
            </a:r>
            <a:br>
              <a:rPr lang="en-US" sz="3600" dirty="0"/>
            </a:br>
            <a:r>
              <a:rPr lang="ar-IQ" sz="3600" dirty="0" smtClean="0"/>
              <a:t>هناك</a:t>
            </a:r>
            <a:r>
              <a:rPr lang="ar-SA" sz="3600" dirty="0" smtClean="0"/>
              <a:t> مؤشرات</a:t>
            </a:r>
            <a:r>
              <a:rPr lang="ar-IQ" sz="3600" dirty="0" smtClean="0"/>
              <a:t> أخرى مثل </a:t>
            </a:r>
            <a:r>
              <a:rPr lang="ar-SA" sz="3600" dirty="0" smtClean="0"/>
              <a:t>عدد </a:t>
            </a:r>
            <a:r>
              <a:rPr lang="ar-SA" sz="3600" dirty="0"/>
              <a:t>الوزارات والدوائر التي أسست إدارة خاصة للنوع </a:t>
            </a:r>
            <a:r>
              <a:rPr lang="ar-SA" sz="3600" dirty="0" smtClean="0"/>
              <a:t>الاجتماعي</a:t>
            </a:r>
            <a:r>
              <a:rPr lang="en-US" sz="3600" dirty="0" smtClean="0"/>
              <a:t/>
            </a:r>
            <a:br>
              <a:rPr lang="en-US" sz="3600" dirty="0" smtClean="0"/>
            </a:br>
            <a:endParaRPr lang="en-US" sz="3600" dirty="0"/>
          </a:p>
        </p:txBody>
      </p:sp>
    </p:spTree>
    <p:extLst>
      <p:ext uri="{BB962C8B-B14F-4D97-AF65-F5344CB8AC3E}">
        <p14:creationId xmlns:p14="http://schemas.microsoft.com/office/powerpoint/2010/main" xmlns="" val="277712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82062"/>
            <a:ext cx="10396882" cy="5873261"/>
          </a:xfrm>
        </p:spPr>
        <p:txBody>
          <a:bodyPr>
            <a:noAutofit/>
          </a:bodyPr>
          <a:lstStyle/>
          <a:p>
            <a:pPr lvl="0" algn="r"/>
            <a:r>
              <a:rPr lang="ar-SA" sz="3600" u="sng" dirty="0"/>
              <a:t>المرحلة </a:t>
            </a:r>
            <a:r>
              <a:rPr lang="ar-SA" sz="3600" u="sng" dirty="0" smtClean="0"/>
              <a:t>الثالثة</a:t>
            </a:r>
            <a:r>
              <a:rPr lang="ar-IQ" sz="2800" dirty="0"/>
              <a:t/>
            </a:r>
            <a:br>
              <a:rPr lang="ar-IQ" sz="2800" dirty="0"/>
            </a:br>
            <a:r>
              <a:rPr lang="ar-SA" sz="2800" dirty="0" smtClean="0"/>
              <a:t> </a:t>
            </a:r>
            <a:r>
              <a:rPr lang="ar-IQ" sz="2800" dirty="0" smtClean="0"/>
              <a:t>تم </a:t>
            </a:r>
            <a:r>
              <a:rPr lang="ar-SA" sz="2800" dirty="0" smtClean="0"/>
              <a:t>تنقيح </a:t>
            </a:r>
            <a:r>
              <a:rPr lang="ar-SA" sz="2800" dirty="0"/>
              <a:t>الإطار وتقييم أهمية ومناسبة المؤشرات النوع الاجتماعي المتوفرة </a:t>
            </a:r>
            <a:r>
              <a:rPr lang="ar-LB" sz="2800" dirty="0"/>
              <a:t>من خلال مناقشة الواقع الراهن بالتعاون مع المستخدمين والمنتجين </a:t>
            </a:r>
            <a:r>
              <a:rPr lang="ar-SA" sz="2800" dirty="0"/>
              <a:t>حسب التالي: </a:t>
            </a:r>
            <a:r>
              <a:rPr lang="en-US" sz="2800" dirty="0"/>
              <a:t/>
            </a:r>
            <a:br>
              <a:rPr lang="en-US" sz="2800" dirty="0"/>
            </a:br>
            <a:r>
              <a:rPr lang="en-US" sz="2800" dirty="0"/>
              <a:t> </a:t>
            </a:r>
            <a:br>
              <a:rPr lang="en-US" sz="2800" dirty="0"/>
            </a:br>
            <a:r>
              <a:rPr lang="ar-IQ" sz="2800" dirty="0" smtClean="0"/>
              <a:t>1. </a:t>
            </a:r>
            <a:r>
              <a:rPr lang="ar-SA" sz="2800" dirty="0" smtClean="0"/>
              <a:t>وضع </a:t>
            </a:r>
            <a:r>
              <a:rPr lang="ar-SA" sz="2800" dirty="0"/>
              <a:t>مكونات الإطار الوطني لإحصاءات النوع الاجتماعي وذلك بتوزيع المؤشرات على المجالات ذات الأهمية /القطاعات ؛ ....... نعم </a:t>
            </a:r>
            <a:r>
              <a:rPr lang="en-US" sz="2800" dirty="0"/>
              <a:t/>
            </a:r>
            <a:br>
              <a:rPr lang="en-US" sz="2800" dirty="0"/>
            </a:br>
            <a:r>
              <a:rPr lang="ar-IQ" sz="2800" dirty="0" smtClean="0"/>
              <a:t>2. تم </a:t>
            </a:r>
            <a:r>
              <a:rPr lang="ar-SA" sz="2800" dirty="0" smtClean="0"/>
              <a:t>تحديد السلاسل </a:t>
            </a:r>
            <a:r>
              <a:rPr lang="ar-SA" sz="2800" dirty="0"/>
              <a:t>الزمنية لكل مؤشر ومصادرها (سنة واسم التعداد/المسح أو السجلات الإدارية) ....... نعم</a:t>
            </a:r>
            <a:r>
              <a:rPr lang="en-US" sz="2800" dirty="0"/>
              <a:t/>
            </a:r>
            <a:br>
              <a:rPr lang="en-US" sz="2800" dirty="0"/>
            </a:br>
            <a:r>
              <a:rPr lang="ar-IQ" sz="2800" dirty="0" smtClean="0"/>
              <a:t>3. </a:t>
            </a:r>
            <a:r>
              <a:rPr lang="ar-SA" sz="2800" dirty="0" smtClean="0"/>
              <a:t>تصنيف </a:t>
            </a:r>
            <a:r>
              <a:rPr lang="ar-SA" sz="2800" dirty="0"/>
              <a:t>حالة كل المؤشر من حيث توفره (مستوى 1) أو عدم احتسابه (مستوى 2) أو عدم جمعه (مستوى 3)؛ ... نعم</a:t>
            </a:r>
            <a:r>
              <a:rPr lang="en-US" sz="2800" dirty="0"/>
              <a:t/>
            </a:r>
            <a:br>
              <a:rPr lang="en-US" sz="2800" dirty="0"/>
            </a:br>
            <a:r>
              <a:rPr lang="ar-IQ" sz="2800" dirty="0" smtClean="0"/>
              <a:t>4. </a:t>
            </a:r>
            <a:r>
              <a:rPr lang="ar-SA" sz="2800" dirty="0" smtClean="0"/>
              <a:t>مراجعة </a:t>
            </a:r>
            <a:r>
              <a:rPr lang="ar-SA" sz="2800" dirty="0"/>
              <a:t>أهمية المؤشرات واستكمال الإطار بالنسبة الى مجالات الاهتمام الوطنية مع المستخدمين؛ .... نعم</a:t>
            </a:r>
            <a:r>
              <a:rPr lang="en-US" sz="2800" dirty="0"/>
              <a:t/>
            </a:r>
            <a:br>
              <a:rPr lang="en-US" sz="2800" dirty="0"/>
            </a:br>
            <a:r>
              <a:rPr lang="ar-SA" sz="2800" dirty="0"/>
              <a:t> </a:t>
            </a:r>
            <a:r>
              <a:rPr lang="ar-IQ" sz="2800" dirty="0" smtClean="0"/>
              <a:t>5. </a:t>
            </a:r>
            <a:r>
              <a:rPr lang="ar-SA" sz="2800" dirty="0" smtClean="0"/>
              <a:t>تحضير </a:t>
            </a:r>
            <a:r>
              <a:rPr lang="ar-SA" sz="2800" dirty="0"/>
              <a:t>الإطار باللغتين العربية والإنكليزية ..... نعم</a:t>
            </a:r>
            <a:r>
              <a:rPr lang="en-US" sz="2800" dirty="0"/>
              <a:t/>
            </a:r>
            <a:br>
              <a:rPr lang="en-US" sz="2800" dirty="0"/>
            </a:br>
            <a:r>
              <a:rPr lang="ar-IQ" sz="2800" dirty="0" smtClean="0"/>
              <a:t>6. تم </a:t>
            </a:r>
            <a:r>
              <a:rPr lang="ar-SA" sz="2800" dirty="0" smtClean="0"/>
              <a:t>إعداد إطار </a:t>
            </a:r>
            <a:r>
              <a:rPr lang="ar-SA" sz="2800" dirty="0"/>
              <a:t>حسب الأهداف الألفية</a:t>
            </a:r>
            <a:r>
              <a:rPr lang="en-US" sz="2800" dirty="0"/>
              <a:t/>
            </a:r>
            <a:br>
              <a:rPr lang="en-US" sz="2800" dirty="0"/>
            </a:br>
            <a:endParaRPr lang="en-US" sz="2800" dirty="0"/>
          </a:p>
        </p:txBody>
      </p:sp>
    </p:spTree>
    <p:extLst>
      <p:ext uri="{BB962C8B-B14F-4D97-AF65-F5344CB8AC3E}">
        <p14:creationId xmlns:p14="http://schemas.microsoft.com/office/powerpoint/2010/main" xmlns="" val="2777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pPr>
              <a:defRPr/>
            </a:pPr>
            <a:fld id="{B34AC3CB-4EEE-48A4-A551-CEED9C570DF1}" type="slidenum">
              <a:rPr lang="ar-SA"/>
              <a:pPr>
                <a:defRPr/>
              </a:pPr>
              <a:t>9</a:t>
            </a:fld>
            <a:endParaRPr lang="en-US"/>
          </a:p>
        </p:txBody>
      </p:sp>
      <p:sp>
        <p:nvSpPr>
          <p:cNvPr id="97282" name="Rectangle 2"/>
          <p:cNvSpPr>
            <a:spLocks noGrp="1" noChangeArrowheads="1"/>
          </p:cNvSpPr>
          <p:nvPr>
            <p:ph type="title"/>
          </p:nvPr>
        </p:nvSpPr>
        <p:spPr/>
        <p:txBody>
          <a:bodyPr/>
          <a:lstStyle/>
          <a:p>
            <a:pPr eaLnBrk="1" hangingPunct="1">
              <a:defRPr/>
            </a:pPr>
            <a:endParaRPr lang="en-US" smtClean="0"/>
          </a:p>
        </p:txBody>
      </p:sp>
      <p:sp>
        <p:nvSpPr>
          <p:cNvPr id="97283" name="Rectangle 3"/>
          <p:cNvSpPr>
            <a:spLocks noGrp="1" noChangeArrowheads="1"/>
          </p:cNvSpPr>
          <p:nvPr>
            <p:ph type="body" idx="4294967295"/>
          </p:nvPr>
        </p:nvSpPr>
        <p:spPr>
          <a:xfrm>
            <a:off x="609600" y="1981200"/>
            <a:ext cx="10972800" cy="4114800"/>
          </a:xfrm>
          <a:prstGeom prst="rect">
            <a:avLst/>
          </a:prstGeom>
        </p:spPr>
        <p:txBody>
          <a:bodyPr/>
          <a:lstStyle/>
          <a:p>
            <a:pPr eaLnBrk="1" hangingPunct="1">
              <a:defRPr/>
            </a:pPr>
            <a:endParaRPr lang="en-US" smtClean="0"/>
          </a:p>
        </p:txBody>
      </p:sp>
      <p:pic>
        <p:nvPicPr>
          <p:cNvPr id="49157" name="Picture 4" descr="A03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9984" y="-198438"/>
            <a:ext cx="12481984" cy="705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8" name="WordArt 5" descr="Canvas"/>
          <p:cNvSpPr>
            <a:spLocks noChangeArrowheads="1" noChangeShapeType="1" noTextEdit="1"/>
          </p:cNvSpPr>
          <p:nvPr/>
        </p:nvSpPr>
        <p:spPr bwMode="auto">
          <a:xfrm>
            <a:off x="2028092" y="1052514"/>
            <a:ext cx="8197526" cy="4497387"/>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rtl="1"/>
            <a:r>
              <a:rPr lang="ar-IQ" sz="4800" kern="10" dirty="0">
                <a:ln w="9525">
                  <a:round/>
                  <a:headEnd/>
                  <a:tailEnd/>
                </a:ln>
                <a:solidFill>
                  <a:srgbClr val="FF0000"/>
                </a:solidFill>
                <a:latin typeface="Arial"/>
                <a:cs typeface="Arial"/>
              </a:rPr>
              <a:t>شكراً للإصغاء</a:t>
            </a:r>
            <a:endParaRPr lang="en-US" sz="4800" kern="10" dirty="0">
              <a:ln w="9525">
                <a:round/>
                <a:headEnd/>
                <a:tailEnd/>
              </a:ln>
              <a:solidFill>
                <a:srgbClr val="FF0000"/>
              </a:solidFill>
              <a:latin typeface="Arial"/>
              <a:cs typeface="Arial"/>
            </a:endParaRPr>
          </a:p>
        </p:txBody>
      </p:sp>
    </p:spTree>
    <p:extLst>
      <p:ext uri="{BB962C8B-B14F-4D97-AF65-F5344CB8AC3E}">
        <p14:creationId xmlns:p14="http://schemas.microsoft.com/office/powerpoint/2010/main" xmlns="" val="1850611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حدث الرئيسي">
  <a:themeElements>
    <a:clrScheme name="الحدث الرئيسي">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الحدث الرئيسي">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TC104033927[[fn=الحدث الرئيسي]]</Template>
  <TotalTime>41</TotalTime>
  <Words>272</Words>
  <Application>Microsoft Office PowerPoint</Application>
  <PresentationFormat>Custom</PresentationFormat>
  <Paragraphs>54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الحدث الرئيسي</vt:lpstr>
      <vt:lpstr> الاطار الوطني للنوع الاجتماعي في العراق  </vt:lpstr>
      <vt:lpstr> مراحل أعداد الإطار الوطني   المرحلة الأولى  تم حصر المؤشرات الوطنية المتوفرة في التقارير التالية:     المرأة والرجل ، صور إحصائية  ............... نعم استراتيجية التنمية الوطنية وتمكين المرأة  ........ نعم تقرير سيداو وهناك قاعدة بيانات الجندر </vt:lpstr>
      <vt:lpstr>نتائج المرحلة الأولى مع بعض الأمثلة: عدم تضمين عدد من مؤشرات الاستراتيجية وتقرير سيداو في كتاب "المرأة والرجل"  مثل مؤشرات العنف والتمكين   لا توجد مؤشرات محتسبة بطريقة غير صحيحة ......  </vt:lpstr>
      <vt:lpstr>نتائج المرحلة الأولى مع بعض الأمثلة :  لم يتم حذف المؤشرات المكررة وغير الصحيحة وغير الملائمة للمجتمع إضافة مؤشرات لمجالات أخرى  مثل المؤشرات التالية...  إضافة مؤشرات لقطاع الإعلام والرياضة لم تذكر سابقاً غيرها أذكر ............... إضافة تعريف ووصف المؤشرات في الجدول الآتي:   </vt:lpstr>
      <vt:lpstr>Slide 5</vt:lpstr>
      <vt:lpstr>المرحلة الثانية  تم حصر المؤشرات الوطنية المتوفرة في الإطار الإقليمي /العالمي حسب التالي: استيفاء الإطار العربي لمؤشرات النوع الاجتماعي الخاص بالإسكوا ....... نعم  حصر المؤشرات الوطنية والمتوفرة في نشرة الاسكوا "النوع الاجتماعي في أرقام 2013" .... نعم </vt:lpstr>
      <vt:lpstr>    نتائج المرحلة الثانية مع بعض الأمثلة :  تم تحديد وإضافة المؤشرات المطلوبة إقليمياً /عالمياً غير المتوفرة في المسودة الأولى للإطار  مثل المؤشرات التالية...  نسبة النساء المدراء في القطاع المصرفي المحلي استكمال الإطار بمؤشرات هامة ومنشورة في مصادر إقليمية/عالمية وغير منشورة وطنياً  هناك مؤشرات أخرى مثل عدد الوزارات والدوائر التي أسست إدارة خاصة للنوع الاجتماعي </vt:lpstr>
      <vt:lpstr>المرحلة الثالثة  تم تنقيح الإطار وتقييم أهمية ومناسبة المؤشرات النوع الاجتماعي المتوفرة من خلال مناقشة الواقع الراهن بالتعاون مع المستخدمين والمنتجين حسب التالي:    1. وضع مكونات الإطار الوطني لإحصاءات النوع الاجتماعي وذلك بتوزيع المؤشرات على المجالات ذات الأهمية /القطاعات ؛ ....... نعم  2. تم تحديد السلاسل الزمنية لكل مؤشر ومصادرها (سنة واسم التعداد/المسح أو السجلات الإدارية) ....... نعم 3. تصنيف حالة كل المؤشر من حيث توفره (مستوى 1) أو عدم احتسابه (مستوى 2) أو عدم جمعه (مستوى 3)؛ ... نعم 4. مراجعة أهمية المؤشرات واستكمال الإطار بالنسبة الى مجالات الاهتمام الوطنية مع المستخدمين؛ .... نعم  5. تحضير الإطار باللغتين العربية والإنكليزية ..... نعم 6. تم إعداد إطار حسب الأهداف الألفية </vt:lpstr>
      <vt:lpstr>Slide 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المرأة والرجل  في العراق  2014 </dc:title>
  <dc:creator>azheralallaq</dc:creator>
  <cp:lastModifiedBy>it</cp:lastModifiedBy>
  <cp:revision>15</cp:revision>
  <dcterms:created xsi:type="dcterms:W3CDTF">2014-05-27T10:40:41Z</dcterms:created>
  <dcterms:modified xsi:type="dcterms:W3CDTF">2014-11-24T07:33:11Z</dcterms:modified>
</cp:coreProperties>
</file>