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70" r:id="rId2"/>
    <p:sldId id="449" r:id="rId3"/>
    <p:sldId id="419" r:id="rId4"/>
    <p:sldId id="443" r:id="rId5"/>
    <p:sldId id="448" r:id="rId6"/>
    <p:sldId id="420" r:id="rId7"/>
    <p:sldId id="423" r:id="rId8"/>
    <p:sldId id="422" r:id="rId9"/>
    <p:sldId id="424" r:id="rId10"/>
    <p:sldId id="427" r:id="rId11"/>
    <p:sldId id="428" r:id="rId12"/>
    <p:sldId id="431" r:id="rId13"/>
    <p:sldId id="429" r:id="rId14"/>
    <p:sldId id="432" r:id="rId15"/>
    <p:sldId id="433" r:id="rId16"/>
    <p:sldId id="434" r:id="rId17"/>
    <p:sldId id="436" r:id="rId18"/>
    <p:sldId id="444" r:id="rId19"/>
    <p:sldId id="445" r:id="rId20"/>
    <p:sldId id="437" r:id="rId21"/>
    <p:sldId id="438" r:id="rId22"/>
    <p:sldId id="446" r:id="rId23"/>
    <p:sldId id="440" r:id="rId24"/>
    <p:sldId id="439" r:id="rId25"/>
    <p:sldId id="441" r:id="rId26"/>
    <p:sldId id="442" r:id="rId27"/>
    <p:sldId id="447" r:id="rId28"/>
    <p:sldId id="371" r:id="rId29"/>
  </p:sldIdLst>
  <p:sldSz cx="9144000" cy="6858000" type="screen4x3"/>
  <p:notesSz cx="7010400" cy="9296400"/>
  <p:defaultTextStyle>
    <a:defPPr>
      <a:defRPr lang="en-GB"/>
    </a:defPPr>
    <a:lvl1pPr algn="r" rtl="1" fontAlgn="base">
      <a:spcBef>
        <a:spcPct val="0"/>
      </a:spcBef>
      <a:spcAft>
        <a:spcPct val="0"/>
      </a:spcAft>
      <a:defRPr kern="1200">
        <a:solidFill>
          <a:schemeClr val="tx1"/>
        </a:solidFill>
        <a:latin typeface="Arial" charset="0"/>
        <a:ea typeface="MS PGothic" pitchFamily="34" charset="-128"/>
        <a:cs typeface="+mn-cs"/>
      </a:defRPr>
    </a:lvl1pPr>
    <a:lvl2pPr marL="457200" algn="r" rtl="1" fontAlgn="base">
      <a:spcBef>
        <a:spcPct val="0"/>
      </a:spcBef>
      <a:spcAft>
        <a:spcPct val="0"/>
      </a:spcAft>
      <a:defRPr kern="1200">
        <a:solidFill>
          <a:schemeClr val="tx1"/>
        </a:solidFill>
        <a:latin typeface="Arial" charset="0"/>
        <a:ea typeface="MS PGothic" pitchFamily="34" charset="-128"/>
        <a:cs typeface="+mn-cs"/>
      </a:defRPr>
    </a:lvl2pPr>
    <a:lvl3pPr marL="914400" algn="r" rtl="1" fontAlgn="base">
      <a:spcBef>
        <a:spcPct val="0"/>
      </a:spcBef>
      <a:spcAft>
        <a:spcPct val="0"/>
      </a:spcAft>
      <a:defRPr kern="1200">
        <a:solidFill>
          <a:schemeClr val="tx1"/>
        </a:solidFill>
        <a:latin typeface="Arial" charset="0"/>
        <a:ea typeface="MS PGothic" pitchFamily="34" charset="-128"/>
        <a:cs typeface="+mn-cs"/>
      </a:defRPr>
    </a:lvl3pPr>
    <a:lvl4pPr marL="1371600" algn="r" rtl="1" fontAlgn="base">
      <a:spcBef>
        <a:spcPct val="0"/>
      </a:spcBef>
      <a:spcAft>
        <a:spcPct val="0"/>
      </a:spcAft>
      <a:defRPr kern="1200">
        <a:solidFill>
          <a:schemeClr val="tx1"/>
        </a:solidFill>
        <a:latin typeface="Arial" charset="0"/>
        <a:ea typeface="MS PGothic" pitchFamily="34" charset="-128"/>
        <a:cs typeface="+mn-cs"/>
      </a:defRPr>
    </a:lvl4pPr>
    <a:lvl5pPr marL="1828800" algn="r" rtl="1" fontAlgn="base">
      <a:spcBef>
        <a:spcPct val="0"/>
      </a:spcBef>
      <a:spcAft>
        <a:spcPct val="0"/>
      </a:spcAft>
      <a:defRPr kern="1200">
        <a:solidFill>
          <a:schemeClr val="tx1"/>
        </a:solidFill>
        <a:latin typeface="Arial" charset="0"/>
        <a:ea typeface="MS PGothic" pitchFamily="34" charset="-128"/>
        <a:cs typeface="+mn-cs"/>
      </a:defRPr>
    </a:lvl5pPr>
    <a:lvl6pPr marL="2286000" algn="r" defTabSz="914400" rtl="1" eaLnBrk="1" latinLnBrk="0" hangingPunct="1">
      <a:defRPr kern="1200">
        <a:solidFill>
          <a:schemeClr val="tx1"/>
        </a:solidFill>
        <a:latin typeface="Arial" charset="0"/>
        <a:ea typeface="MS PGothic" pitchFamily="34" charset="-128"/>
        <a:cs typeface="+mn-cs"/>
      </a:defRPr>
    </a:lvl6pPr>
    <a:lvl7pPr marL="2743200" algn="r" defTabSz="914400" rtl="1" eaLnBrk="1" latinLnBrk="0" hangingPunct="1">
      <a:defRPr kern="1200">
        <a:solidFill>
          <a:schemeClr val="tx1"/>
        </a:solidFill>
        <a:latin typeface="Arial" charset="0"/>
        <a:ea typeface="MS PGothic" pitchFamily="34" charset="-128"/>
        <a:cs typeface="+mn-cs"/>
      </a:defRPr>
    </a:lvl7pPr>
    <a:lvl8pPr marL="3200400" algn="r" defTabSz="914400" rtl="1" eaLnBrk="1" latinLnBrk="0" hangingPunct="1">
      <a:defRPr kern="1200">
        <a:solidFill>
          <a:schemeClr val="tx1"/>
        </a:solidFill>
        <a:latin typeface="Arial" charset="0"/>
        <a:ea typeface="MS PGothic" pitchFamily="34" charset="-128"/>
        <a:cs typeface="+mn-cs"/>
      </a:defRPr>
    </a:lvl8pPr>
    <a:lvl9pPr marL="3657600" algn="r" defTabSz="914400" rtl="1"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7A00"/>
    <a:srgbClr val="BD6600"/>
    <a:srgbClr val="FF0000"/>
    <a:srgbClr val="4D4D4D"/>
    <a:srgbClr val="5F5F5F"/>
    <a:srgbClr val="FF9933"/>
    <a:srgbClr val="80008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lvl1pPr algn="l" defTabSz="931863" rtl="0">
              <a:defRPr sz="1200">
                <a:ea typeface="+mn-ea"/>
                <a:cs typeface="+mn-cs"/>
              </a:defRPr>
            </a:lvl1pPr>
          </a:lstStyle>
          <a:p>
            <a:pPr>
              <a:defRPr/>
            </a:pPr>
            <a:endParaRPr lang="en-GB" altLang="en-US"/>
          </a:p>
        </p:txBody>
      </p:sp>
      <p:sp>
        <p:nvSpPr>
          <p:cNvPr id="2457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lvl1pPr algn="r" defTabSz="931863" rtl="0">
              <a:defRPr sz="1200">
                <a:ea typeface="+mn-ea"/>
                <a:cs typeface="+mn-cs"/>
              </a:defRPr>
            </a:lvl1pPr>
          </a:lstStyle>
          <a:p>
            <a:pPr>
              <a:defRPr/>
            </a:pPr>
            <a:endParaRPr lang="en-GB" alt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ext uri="{91240B29-F687-4f45-9708-019B960494DF}"/>
            <a:ext uri="{AF507438-7753-43e0-B8FC-AC1667EBCBE1}"/>
          </a:extLst>
        </p:spPr>
        <p:txBody>
          <a:bodyPr vert="horz" wrap="square" lIns="93177" tIns="46589" rIns="93177" bIns="46589"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2458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3177" tIns="46589" rIns="93177" bIns="46589" numCol="1" anchor="b" anchorCtr="0" compatLnSpc="1">
            <a:prstTxWarp prst="textNoShape">
              <a:avLst/>
            </a:prstTxWarp>
          </a:bodyPr>
          <a:lstStyle>
            <a:lvl1pPr algn="l" defTabSz="931863" rtl="0">
              <a:defRPr sz="1200">
                <a:ea typeface="+mn-ea"/>
                <a:cs typeface="+mn-cs"/>
              </a:defRPr>
            </a:lvl1pPr>
          </a:lstStyle>
          <a:p>
            <a:pPr>
              <a:defRPr/>
            </a:pPr>
            <a:endParaRPr lang="en-GB" altLang="en-US"/>
          </a:p>
        </p:txBody>
      </p:sp>
      <p:sp>
        <p:nvSpPr>
          <p:cNvPr id="2458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ext uri="{91240B29-F687-4f45-9708-019B960494DF}"/>
            <a:ext uri="{AF507438-7753-43e0-B8FC-AC1667EBCBE1}"/>
          </a:extLst>
        </p:spPr>
        <p:txBody>
          <a:bodyPr vert="horz" wrap="square" lIns="93177" tIns="46589" rIns="93177" bIns="46589" numCol="1" anchor="b" anchorCtr="0" compatLnSpc="1">
            <a:prstTxWarp prst="textNoShape">
              <a:avLst/>
            </a:prstTxWarp>
          </a:bodyPr>
          <a:lstStyle>
            <a:lvl1pPr algn="r" defTabSz="931863" rtl="0">
              <a:defRPr sz="1200">
                <a:ea typeface="ＭＳ Ｐゴシック" charset="0"/>
                <a:cs typeface="+mn-cs"/>
              </a:defRPr>
            </a:lvl1pPr>
          </a:lstStyle>
          <a:p>
            <a:pPr>
              <a:defRPr/>
            </a:pPr>
            <a:fld id="{06011FFF-BF00-4035-B66B-10DC7F0528C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ext uri="{FAA26D3D-D897-4be2-8F04-BA451C77F1D7}"/>
          </a:extLst>
        </p:spPr>
        <p:txBody>
          <a:bodyPr/>
          <a:lstStyle/>
          <a:p>
            <a:pPr>
              <a:defRPr/>
            </a:pPr>
            <a:endParaRPr lang="en-US">
              <a:ea typeface="ＭＳ Ｐゴシック" charset="0"/>
              <a:cs typeface="+mn-cs"/>
            </a:endParaRPr>
          </a:p>
        </p:txBody>
      </p:sp>
      <p:sp>
        <p:nvSpPr>
          <p:cNvPr id="26628" name="Slide Number Placeholder 3"/>
          <p:cNvSpPr>
            <a:spLocks noGrp="1"/>
          </p:cNvSpPr>
          <p:nvPr>
            <p:ph type="sldNum" sz="quarter" idx="5"/>
          </p:nvPr>
        </p:nvSpPr>
        <p:spPr>
          <a:extLst>
            <a:ext uri="{AF507438-7753-43e0-B8FC-AC1667EBCBE1}"/>
          </a:extLst>
        </p:spPr>
        <p:txBody>
          <a:bodyPr/>
          <a:lstStyle>
            <a:lvl1pPr defTabSz="931863">
              <a:defRPr sz="1200">
                <a:solidFill>
                  <a:schemeClr val="tx1"/>
                </a:solidFill>
                <a:latin typeface="Arial" charset="0"/>
                <a:ea typeface="ＭＳ Ｐゴシック" charset="0"/>
              </a:defRPr>
            </a:lvl1pPr>
            <a:lvl2pPr marL="742950" indent="-285750" defTabSz="931863">
              <a:defRPr sz="1200">
                <a:solidFill>
                  <a:schemeClr val="tx1"/>
                </a:solidFill>
                <a:latin typeface="Arial" charset="0"/>
                <a:ea typeface="ＭＳ Ｐゴシック" charset="0"/>
              </a:defRPr>
            </a:lvl2pPr>
            <a:lvl3pPr marL="1143000" indent="-228600" defTabSz="931863">
              <a:defRPr sz="1200">
                <a:solidFill>
                  <a:schemeClr val="tx1"/>
                </a:solidFill>
                <a:latin typeface="Arial" charset="0"/>
                <a:ea typeface="ＭＳ Ｐゴシック" charset="0"/>
              </a:defRPr>
            </a:lvl3pPr>
            <a:lvl4pPr marL="1600200" indent="-228600" defTabSz="931863">
              <a:defRPr sz="1200">
                <a:solidFill>
                  <a:schemeClr val="tx1"/>
                </a:solidFill>
                <a:latin typeface="Arial" charset="0"/>
                <a:ea typeface="ＭＳ Ｐゴシック" charset="0"/>
              </a:defRPr>
            </a:lvl4pPr>
            <a:lvl5pPr marL="2057400" indent="-228600" defTabSz="931863">
              <a:defRPr sz="1200">
                <a:solidFill>
                  <a:schemeClr val="tx1"/>
                </a:solidFill>
                <a:latin typeface="Arial" charset="0"/>
                <a:ea typeface="ＭＳ Ｐゴシック" charset="0"/>
              </a:defRPr>
            </a:lvl5pPr>
            <a:lvl6pPr marL="2514600" indent="-228600" defTabSz="931863"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31863"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31863"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31863"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0D9D3B8C-CFFB-4B95-B27C-F4CE02AE5DF4}" type="slidenum">
              <a:rPr lang="en-GB" smtClean="0"/>
              <a:pPr>
                <a:defRPr/>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extLst>
        </p:spPr>
        <p:txBody>
          <a:bodyPr/>
          <a:lstStyle/>
          <a:p>
            <a:fld id="{1F99FA64-BA03-4E31-BB70-24F5871EDEA7}" type="slidenum">
              <a:rPr lang="ar-SA" smtClean="0">
                <a:ea typeface="MS PGothic" pitchFamily="34" charset="-128"/>
              </a:rPr>
              <a:pPr/>
              <a:t>15</a:t>
            </a:fld>
            <a:endParaRPr lang="en-GB" smtClean="0">
              <a:ea typeface="MS PGothic" pitchFamily="34" charset="-128"/>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extLst>
        </p:spPr>
        <p:txBody>
          <a:bodyPr/>
          <a:lstStyle/>
          <a:p>
            <a:fld id="{616C6A33-83B5-49A0-A74D-7F52D3AD5486}" type="slidenum">
              <a:rPr lang="ar-SA" smtClean="0">
                <a:ea typeface="MS PGothic" pitchFamily="34" charset="-128"/>
              </a:rPr>
              <a:pPr/>
              <a:t>16</a:t>
            </a:fld>
            <a:endParaRPr lang="en-GB" smtClean="0">
              <a:ea typeface="MS PGothic" pitchFamily="34" charset="-128"/>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AF507438-7753-43e0-B8FC-AC1667EBCBE1}"/>
          </a:extLst>
        </p:spPr>
        <p:txBody>
          <a:bodyPr/>
          <a:lstStyle/>
          <a:p>
            <a:fld id="{0C95B5B7-0E20-4A20-B2EF-613874FCC0B4}" type="slidenum">
              <a:rPr lang="ar-SA" smtClean="0">
                <a:ea typeface="MS PGothic" pitchFamily="34" charset="-128"/>
              </a:rPr>
              <a:pPr/>
              <a:t>17</a:t>
            </a:fld>
            <a:endParaRPr lang="en-GB" smtClean="0">
              <a:ea typeface="MS PGothic" pitchFamily="34" charset="-128"/>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AF507438-7753-43e0-B8FC-AC1667EBCBE1}"/>
          </a:extLst>
        </p:spPr>
        <p:txBody>
          <a:bodyPr/>
          <a:lstStyle/>
          <a:p>
            <a:fld id="{3BE2E5EA-C27A-43CB-B48F-DF5739F3FC1F}" type="slidenum">
              <a:rPr lang="ar-SA" smtClean="0">
                <a:ea typeface="MS PGothic" pitchFamily="34" charset="-128"/>
              </a:rPr>
              <a:pPr/>
              <a:t>20</a:t>
            </a:fld>
            <a:endParaRPr lang="en-GB" smtClean="0">
              <a:ea typeface="MS PGothic" pitchFamily="34" charset="-128"/>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extLst>
            <a:ext uri="{AF507438-7753-43e0-B8FC-AC1667EBCBE1}"/>
          </a:extLst>
        </p:spPr>
        <p:txBody>
          <a:bodyPr/>
          <a:lstStyle/>
          <a:p>
            <a:fld id="{A1B9BF05-99B5-410F-8FC0-33DA303F80CD}" type="slidenum">
              <a:rPr lang="ar-SA" smtClean="0">
                <a:ea typeface="MS PGothic" pitchFamily="34" charset="-128"/>
              </a:rPr>
              <a:pPr/>
              <a:t>21</a:t>
            </a:fld>
            <a:endParaRPr lang="en-GB" smtClean="0">
              <a:ea typeface="MS PGothic" pitchFamily="34" charset="-128"/>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AF507438-7753-43e0-B8FC-AC1667EBCBE1}"/>
          </a:extLst>
        </p:spPr>
        <p:txBody>
          <a:bodyPr/>
          <a:lstStyle/>
          <a:p>
            <a:fld id="{3F8E3838-0473-48AC-8A29-E08C4530EC38}" type="slidenum">
              <a:rPr lang="ar-SA" smtClean="0">
                <a:ea typeface="MS PGothic" pitchFamily="34" charset="-128"/>
              </a:rPr>
              <a:pPr/>
              <a:t>23</a:t>
            </a:fld>
            <a:endParaRPr lang="en-GB" smtClean="0">
              <a:ea typeface="MS PGothic" pitchFamily="34" charset="-128"/>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AF507438-7753-43e0-B8FC-AC1667EBCBE1}"/>
          </a:extLst>
        </p:spPr>
        <p:txBody>
          <a:bodyPr/>
          <a:lstStyle/>
          <a:p>
            <a:fld id="{A8C7BDCE-3B81-46D9-84DD-B4C91ACD0BBA}" type="slidenum">
              <a:rPr lang="ar-SA" smtClean="0">
                <a:ea typeface="MS PGothic" pitchFamily="34" charset="-128"/>
              </a:rPr>
              <a:pPr/>
              <a:t>24</a:t>
            </a:fld>
            <a:endParaRPr lang="en-GB" smtClean="0">
              <a:ea typeface="MS PGothic" pitchFamily="34" charset="-128"/>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AF507438-7753-43e0-B8FC-AC1667EBCBE1}"/>
          </a:extLst>
        </p:spPr>
        <p:txBody>
          <a:bodyPr/>
          <a:lstStyle/>
          <a:p>
            <a:fld id="{CBDB5A0B-7A62-40CA-AC74-C8E793EF66C8}" type="slidenum">
              <a:rPr lang="ar-SA" smtClean="0">
                <a:ea typeface="MS PGothic" pitchFamily="34" charset="-128"/>
              </a:rPr>
              <a:pPr/>
              <a:t>25</a:t>
            </a:fld>
            <a:endParaRPr lang="en-GB" smtClean="0">
              <a:ea typeface="MS PGothic" pitchFamily="34" charset="-128"/>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extLst>
        </p:spPr>
        <p:txBody>
          <a:bodyPr/>
          <a:lstStyle/>
          <a:p>
            <a:fld id="{392BAA1F-F4A1-436D-B9E0-CFCF60F68D6F}" type="slidenum">
              <a:rPr lang="ar-SA" smtClean="0">
                <a:ea typeface="MS PGothic" pitchFamily="34" charset="-128"/>
              </a:rPr>
              <a:pPr/>
              <a:t>26</a:t>
            </a:fld>
            <a:endParaRPr lang="en-GB" smtClean="0">
              <a:ea typeface="MS PGothic" pitchFamily="34" charset="-128"/>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extLst>
            <a:ext uri="{AF507438-7753-43e0-B8FC-AC1667EBCBE1}"/>
          </a:extLst>
        </p:spPr>
        <p:txBody>
          <a:bodyPr/>
          <a:lstStyle/>
          <a:p>
            <a:fld id="{9A35C162-2A68-48DC-B0A8-0A3B8F240200}" type="slidenum">
              <a:rPr lang="ar-SA" smtClean="0">
                <a:ea typeface="MS PGothic" pitchFamily="34" charset="-128"/>
              </a:rPr>
              <a:pPr/>
              <a:t>27</a:t>
            </a:fld>
            <a:endParaRPr lang="en-GB" smtClean="0">
              <a:ea typeface="MS PGothic" pitchFamily="34" charset="-128"/>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extLst>
            <a:ext uri="{AF507438-7753-43e0-B8FC-AC1667EBCBE1}"/>
          </a:extLst>
        </p:spPr>
        <p:txBody>
          <a:bodyPr/>
          <a:lstStyle/>
          <a:p>
            <a:fld id="{EC96C4A1-AB8C-4ACD-854D-0C818A98F95D}" type="slidenum">
              <a:rPr lang="ar-SA" smtClean="0">
                <a:ea typeface="MS PGothic" pitchFamily="34" charset="-128"/>
              </a:rPr>
              <a:pPr/>
              <a:t>6</a:t>
            </a:fld>
            <a:endParaRPr lang="en-GB" smtClean="0">
              <a:ea typeface="MS PGothic" pitchFamily="34" charset="-128"/>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extLst>
            <a:ext uri="{AF507438-7753-43e0-B8FC-AC1667EBCBE1}"/>
          </a:extLst>
        </p:spPr>
        <p:txBody>
          <a:bodyPr/>
          <a:lstStyle/>
          <a:p>
            <a:fld id="{639F98FD-0434-4AD3-89DA-BA208380FC9F}" type="slidenum">
              <a:rPr lang="ar-SA" smtClean="0">
                <a:ea typeface="MS PGothic" pitchFamily="34" charset="-128"/>
              </a:rPr>
              <a:pPr/>
              <a:t>7</a:t>
            </a:fld>
            <a:endParaRPr lang="en-GB" smtClean="0">
              <a:ea typeface="MS PGothic" pitchFamily="34" charset="-128"/>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extLst>
            <a:ext uri="{AF507438-7753-43e0-B8FC-AC1667EBCBE1}"/>
          </a:extLst>
        </p:spPr>
        <p:txBody>
          <a:bodyPr/>
          <a:lstStyle/>
          <a:p>
            <a:fld id="{1872E381-BA8B-4361-AC81-C474664D7D6B}" type="slidenum">
              <a:rPr lang="ar-SA" smtClean="0">
                <a:ea typeface="MS PGothic" pitchFamily="34" charset="-128"/>
              </a:rPr>
              <a:pPr/>
              <a:t>8</a:t>
            </a:fld>
            <a:endParaRPr lang="en-GB" smtClean="0">
              <a:ea typeface="MS PGothic" pitchFamily="34" charset="-128"/>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extLst>
            <a:ext uri="{AF507438-7753-43e0-B8FC-AC1667EBCBE1}"/>
          </a:extLst>
        </p:spPr>
        <p:txBody>
          <a:bodyPr/>
          <a:lstStyle/>
          <a:p>
            <a:fld id="{515981C1-395B-4F6E-84B4-33A3A8EE84D7}" type="slidenum">
              <a:rPr lang="ar-SA" smtClean="0">
                <a:ea typeface="MS PGothic" pitchFamily="34" charset="-128"/>
              </a:rPr>
              <a:pPr/>
              <a:t>9</a:t>
            </a:fld>
            <a:endParaRPr lang="en-GB" smtClean="0">
              <a:ea typeface="MS PGothic" pitchFamily="34" charset="-128"/>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AF507438-7753-43e0-B8FC-AC1667EBCBE1}"/>
          </a:extLst>
        </p:spPr>
        <p:txBody>
          <a:bodyPr/>
          <a:lstStyle/>
          <a:p>
            <a:fld id="{7B4A1426-38E8-4512-95FB-B27AC4DB8CE9}" type="slidenum">
              <a:rPr lang="ar-SA" smtClean="0">
                <a:ea typeface="MS PGothic" pitchFamily="34" charset="-128"/>
              </a:rPr>
              <a:pPr/>
              <a:t>11</a:t>
            </a:fld>
            <a:endParaRPr lang="en-GB" smtClean="0">
              <a:ea typeface="MS PGothic" pitchFamily="34" charset="-128"/>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AF507438-7753-43e0-B8FC-AC1667EBCBE1}"/>
          </a:extLst>
        </p:spPr>
        <p:txBody>
          <a:bodyPr/>
          <a:lstStyle/>
          <a:p>
            <a:fld id="{8592D7A6-B3E0-446C-80A5-3F0EBF60A9E2}" type="slidenum">
              <a:rPr lang="ar-SA" smtClean="0">
                <a:ea typeface="MS PGothic" pitchFamily="34" charset="-128"/>
              </a:rPr>
              <a:pPr/>
              <a:t>12</a:t>
            </a:fld>
            <a:endParaRPr lang="en-GB" smtClean="0">
              <a:ea typeface="MS PGothic" pitchFamily="34" charset="-128"/>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r>
              <a:rPr lang="en-US" smtClean="0"/>
              <a:t>Poverty line plays a role in gender gap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AF507438-7753-43e0-B8FC-AC1667EBCBE1}"/>
          </a:extLst>
        </p:spPr>
        <p:txBody>
          <a:bodyPr/>
          <a:lstStyle/>
          <a:p>
            <a:fld id="{ED565AE1-7035-485F-A54F-2587FCB40459}" type="slidenum">
              <a:rPr lang="ar-SA" smtClean="0">
                <a:ea typeface="MS PGothic" pitchFamily="34" charset="-128"/>
              </a:rPr>
              <a:pPr/>
              <a:t>13</a:t>
            </a:fld>
            <a:endParaRPr lang="en-GB" smtClean="0">
              <a:ea typeface="MS PGothic" pitchFamily="34" charset="-128"/>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extLst>
        </p:spPr>
        <p:txBody>
          <a:bodyPr/>
          <a:lstStyle/>
          <a:p>
            <a:fld id="{7338383B-DF25-4902-99D6-3E6090C53BCF}" type="slidenum">
              <a:rPr lang="ar-SA" smtClean="0">
                <a:ea typeface="MS PGothic" pitchFamily="34" charset="-128"/>
              </a:rPr>
              <a:pPr/>
              <a:t>14</a:t>
            </a:fld>
            <a:endParaRPr lang="en-GB" smtClean="0">
              <a:ea typeface="MS PGothic" pitchFamily="34" charset="-128"/>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5334000" cy="808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userDrawn="1"/>
        </p:nvSpPr>
        <p:spPr bwMode="auto">
          <a:xfrm>
            <a:off x="0" y="685800"/>
            <a:ext cx="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l" rtl="0">
              <a:defRPr/>
            </a:pPr>
            <a:endParaRPr lang="en-US">
              <a:ea typeface="ＭＳ Ｐゴシック" charset="0"/>
            </a:endParaRPr>
          </a:p>
        </p:txBody>
      </p:sp>
      <p:sp>
        <p:nvSpPr>
          <p:cNvPr id="1027" name="Line 9"/>
          <p:cNvSpPr>
            <a:spLocks noChangeShapeType="1"/>
          </p:cNvSpPr>
          <p:nvPr userDrawn="1"/>
        </p:nvSpPr>
        <p:spPr bwMode="auto">
          <a:xfrm>
            <a:off x="0" y="685800"/>
            <a:ext cx="0" cy="0"/>
          </a:xfrm>
          <a:prstGeom prst="line">
            <a:avLst/>
          </a:prstGeom>
          <a:noFill/>
          <a:ln w="9525">
            <a:solidFill>
              <a:schemeClr val="tx1"/>
            </a:solidFill>
            <a:round/>
            <a:headEnd/>
            <a:tailEnd/>
          </a:ln>
          <a:effectLst/>
          <a:extLst>
            <a:ext uri="{909E8E84-426E-40dd-AFC4-6F175D3DCCD1}"/>
            <a:ext uri="{AF507438-7753-43e0-B8FC-AC1667EBCBE1}"/>
          </a:extLst>
        </p:spPr>
        <p:txBody>
          <a:bodyPr/>
          <a:lstStyle/>
          <a:p>
            <a:pPr algn="l" rtl="0">
              <a:defRPr/>
            </a:pPr>
            <a:endParaRPr lang="en-US">
              <a:ea typeface="ＭＳ Ｐゴシック" charset="0"/>
            </a:endParaRPr>
          </a:p>
        </p:txBody>
      </p:sp>
      <p:sp>
        <p:nvSpPr>
          <p:cNvPr id="1028" name="Rectangle 15"/>
          <p:cNvSpPr>
            <a:spLocks noChangeArrowheads="1"/>
          </p:cNvSpPr>
          <p:nvPr userDrawn="1"/>
        </p:nvSpPr>
        <p:spPr bwMode="auto">
          <a:xfrm>
            <a:off x="0" y="0"/>
            <a:ext cx="9144000" cy="381000"/>
          </a:xfrm>
          <a:prstGeom prst="rect">
            <a:avLst/>
          </a:prstGeom>
          <a:solidFill>
            <a:schemeClr val="tx1"/>
          </a:solidFill>
          <a:ln w="9525">
            <a:solidFill>
              <a:schemeClr val="tx1"/>
            </a:solidFill>
            <a:miter lim="800000"/>
            <a:headEnd/>
            <a:tailEnd/>
          </a:ln>
          <a:effectLst/>
          <a:extLst>
            <a:ext uri="{AF507438-7753-43e0-B8FC-AC1667EBCBE1}"/>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hangingPunct="1">
              <a:defRPr/>
            </a:pPr>
            <a:endParaRPr lang="en-US" altLang="en-US" smtClean="0">
              <a:ea typeface="+mn-ea"/>
            </a:endParaRPr>
          </a:p>
        </p:txBody>
      </p:sp>
      <p:sp>
        <p:nvSpPr>
          <p:cNvPr id="1029" name="AutoShape 19"/>
          <p:cNvSpPr>
            <a:spLocks noChangeArrowheads="1"/>
          </p:cNvSpPr>
          <p:nvPr userDrawn="1"/>
        </p:nvSpPr>
        <p:spPr bwMode="auto">
          <a:xfrm flipH="1" flipV="1">
            <a:off x="0" y="381000"/>
            <a:ext cx="9144000" cy="304800"/>
          </a:xfrm>
          <a:prstGeom prst="rtTriangle">
            <a:avLst/>
          </a:prstGeom>
          <a:solidFill>
            <a:schemeClr val="bg2"/>
          </a:solidFill>
          <a:ln>
            <a:noFill/>
          </a:ln>
          <a:effectLst/>
          <a:extLst>
            <a:ext uri="{91240B29-F687-4f45-9708-019B960494DF}"/>
            <a:ext uri="{AF507438-7753-43e0-B8FC-AC1667EBCBE1}"/>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hangingPunct="1">
              <a:defRPr/>
            </a:pPr>
            <a:endParaRPr lang="en-US" altLang="en-US" smtClean="0">
              <a:ea typeface="+mn-ea"/>
            </a:endParaRPr>
          </a:p>
        </p:txBody>
      </p:sp>
      <p:cxnSp>
        <p:nvCxnSpPr>
          <p:cNvPr id="1030" name="AutoShape 41"/>
          <p:cNvCxnSpPr>
            <a:cxnSpLocks noChangeShapeType="1"/>
            <a:endCxn id="1028" idx="3"/>
          </p:cNvCxnSpPr>
          <p:nvPr userDrawn="1"/>
        </p:nvCxnSpPr>
        <p:spPr bwMode="auto">
          <a:xfrm flipV="1">
            <a:off x="9144000" y="190500"/>
            <a:ext cx="0" cy="571500"/>
          </a:xfrm>
          <a:prstGeom prst="straightConnector1">
            <a:avLst/>
          </a:prstGeom>
          <a:noFill/>
          <a:ln w="9525">
            <a:solidFill>
              <a:schemeClr val="tx1"/>
            </a:solidFill>
            <a:round/>
            <a:headEnd/>
            <a:tailEnd/>
          </a:ln>
        </p:spPr>
      </p:cxnSp>
      <p:sp>
        <p:nvSpPr>
          <p:cNvPr id="1031" name="Rectangle 55"/>
          <p:cNvSpPr>
            <a:spLocks noChangeArrowheads="1"/>
          </p:cNvSpPr>
          <p:nvPr userDrawn="1"/>
        </p:nvSpPr>
        <p:spPr bwMode="auto">
          <a:xfrm>
            <a:off x="0" y="6248400"/>
            <a:ext cx="9144000" cy="76200"/>
          </a:xfrm>
          <a:prstGeom prst="rect">
            <a:avLst/>
          </a:prstGeom>
          <a:solidFill>
            <a:srgbClr val="FF6600"/>
          </a:solidFill>
          <a:ln>
            <a:noFill/>
          </a:ln>
          <a:effectLst/>
          <a:extLst>
            <a:ext uri="{91240B29-F687-4f45-9708-019B960494DF}"/>
            <a:ext uri="{AF507438-7753-43e0-B8FC-AC1667EBCBE1}"/>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hangingPunct="1">
              <a:defRPr/>
            </a:pPr>
            <a:endParaRPr lang="en-US" altLang="en-US" smtClean="0">
              <a:ea typeface="+mn-ea"/>
            </a:endParaRPr>
          </a:p>
        </p:txBody>
      </p:sp>
      <p:sp>
        <p:nvSpPr>
          <p:cNvPr id="1032" name="Rectangle 59"/>
          <p:cNvSpPr>
            <a:spLocks noChangeArrowheads="1"/>
          </p:cNvSpPr>
          <p:nvPr userDrawn="1"/>
        </p:nvSpPr>
        <p:spPr bwMode="auto">
          <a:xfrm>
            <a:off x="0" y="152400"/>
            <a:ext cx="9144000" cy="76200"/>
          </a:xfrm>
          <a:prstGeom prst="rect">
            <a:avLst/>
          </a:prstGeom>
          <a:solidFill>
            <a:srgbClr val="FF6600"/>
          </a:solidFill>
          <a:ln w="6350">
            <a:solidFill>
              <a:schemeClr val="tx1"/>
            </a:solidFill>
            <a:miter lim="800000"/>
            <a:headEnd/>
            <a:tailEnd/>
          </a:ln>
          <a:effectLst/>
          <a:extLst>
            <a:ext uri="{AF507438-7753-43e0-B8FC-AC1667EBCBE1}"/>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rtl="0" eaLnBrk="1" hangingPunct="1">
              <a:defRPr/>
            </a:pPr>
            <a:endParaRPr lang="en-US" altLang="en-US" smtClean="0">
              <a:ea typeface="+mn-ea"/>
            </a:endParaRPr>
          </a:p>
        </p:txBody>
      </p:sp>
      <p:sp>
        <p:nvSpPr>
          <p:cNvPr id="1033" name="Rectangle 60"/>
          <p:cNvSpPr>
            <a:spLocks noGrp="1" noChangeArrowheads="1"/>
          </p:cNvSpPr>
          <p:nvPr>
            <p:ph type="title"/>
          </p:nvPr>
        </p:nvSpPr>
        <p:spPr bwMode="auto">
          <a:xfrm>
            <a:off x="457200" y="609600"/>
            <a:ext cx="53340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4" name="Rectangle 61"/>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p:txBody>
      </p:sp>
      <p:pic>
        <p:nvPicPr>
          <p:cNvPr id="1035" name="Picture 66" descr="logo"/>
          <p:cNvPicPr>
            <a:picLocks noChangeAspect="1" noChangeArrowheads="1"/>
          </p:cNvPicPr>
          <p:nvPr userDrawn="1"/>
        </p:nvPicPr>
        <p:blipFill>
          <a:blip r:embed="rId14"/>
          <a:srcRect/>
          <a:stretch>
            <a:fillRect/>
          </a:stretch>
        </p:blipFill>
        <p:spPr bwMode="auto">
          <a:xfrm>
            <a:off x="7467600" y="457200"/>
            <a:ext cx="1143000" cy="968375"/>
          </a:xfrm>
          <a:prstGeom prst="rect">
            <a:avLst/>
          </a:prstGeom>
          <a:noFill/>
          <a:ln w="9525">
            <a:noFill/>
            <a:miter lim="800000"/>
            <a:headEnd/>
            <a:tailEnd/>
          </a:ln>
        </p:spPr>
      </p:pic>
      <p:sp>
        <p:nvSpPr>
          <p:cNvPr id="1037" name="Rectangle 71"/>
          <p:cNvSpPr>
            <a:spLocks noChangeArrowheads="1"/>
          </p:cNvSpPr>
          <p:nvPr userDrawn="1"/>
        </p:nvSpPr>
        <p:spPr bwMode="auto">
          <a:xfrm>
            <a:off x="6096000" y="6324600"/>
            <a:ext cx="2743200" cy="247650"/>
          </a:xfrm>
          <a:prstGeom prst="rect">
            <a:avLst/>
          </a:prstGeom>
          <a:noFill/>
          <a:ln>
            <a:noFill/>
          </a:ln>
          <a:effectLst/>
          <a:extLst>
            <a:ext uri="{909E8E84-426E-40dd-AFC4-6F175D3DCCD1}"/>
            <a:ext uri="{91240B29-F687-4f45-9708-019B960494DF}"/>
            <a:ext uri="{AF507438-7753-43e0-B8FC-AC1667EBCBE1}"/>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defRPr/>
            </a:pPr>
            <a:r>
              <a:rPr lang="en-GB" altLang="en-US" sz="1200" b="1" smtClean="0">
                <a:solidFill>
                  <a:srgbClr val="4D4D4D"/>
                </a:solidFill>
                <a:latin typeface="Calibri" pitchFamily="34" charset="0"/>
                <a:ea typeface="+mn-ea"/>
              </a:rPr>
              <a:t>United Nations Statistics Division</a:t>
            </a:r>
          </a:p>
        </p:txBody>
      </p:sp>
      <p:sp>
        <p:nvSpPr>
          <p:cNvPr id="2" name="Rectangle 63"/>
          <p:cNvSpPr>
            <a:spLocks noChangeArrowheads="1"/>
          </p:cNvSpPr>
          <p:nvPr userDrawn="1"/>
        </p:nvSpPr>
        <p:spPr bwMode="auto">
          <a:xfrm>
            <a:off x="457200" y="6324600"/>
            <a:ext cx="5486400" cy="533400"/>
          </a:xfrm>
          <a:prstGeom prst="rect">
            <a:avLst/>
          </a:prstGeom>
          <a:noFill/>
          <a:ln>
            <a:noFill/>
          </a:ln>
          <a:effectLst/>
          <a:extLst>
            <a:ext uri="{909E8E84-426E-40dd-AFC4-6F175D3DCCD1}"/>
            <a:ext uri="{91240B29-F687-4f45-9708-019B960494DF}"/>
            <a:ext uri="{AF507438-7753-43e0-B8FC-AC1667EBCBE1}"/>
          </a:extLst>
        </p:spPr>
        <p:txBody>
          <a:bodyPr/>
          <a:lstStyle/>
          <a:p>
            <a:pPr algn="l" rtl="0">
              <a:defRPr/>
            </a:pPr>
            <a:r>
              <a:rPr lang="en-GB" sz="1200" b="1">
                <a:solidFill>
                  <a:srgbClr val="4D4D4D"/>
                </a:solidFill>
                <a:latin typeface="Calibri" charset="0"/>
                <a:ea typeface="ＭＳ Ｐゴシック" charset="0"/>
                <a:cs typeface="ＭＳ Ｐゴシック" charset="0"/>
              </a:rPr>
              <a:t>Regional Workshop on Integrating a Gender Perspective in the Production of Statistics, Amman, Jordan, 1-4 December 2014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200">
          <a:solidFill>
            <a:srgbClr val="FF6600"/>
          </a:solidFill>
          <a:latin typeface="+mj-lt"/>
          <a:ea typeface="MS PGothic" pitchFamily="34" charset="-128"/>
          <a:cs typeface="ＭＳ Ｐゴシック" charset="0"/>
        </a:defRPr>
      </a:lvl1pPr>
      <a:lvl2pPr algn="l" rtl="0" eaLnBrk="0" fontAlgn="base" hangingPunct="0">
        <a:spcBef>
          <a:spcPct val="0"/>
        </a:spcBef>
        <a:spcAft>
          <a:spcPct val="0"/>
        </a:spcAft>
        <a:defRPr sz="3200">
          <a:solidFill>
            <a:srgbClr val="FF6600"/>
          </a:solidFill>
          <a:latin typeface="Calibri" pitchFamily="34" charset="0"/>
          <a:ea typeface="MS PGothic" pitchFamily="34" charset="-128"/>
          <a:cs typeface="ＭＳ Ｐゴシック" charset="0"/>
        </a:defRPr>
      </a:lvl2pPr>
      <a:lvl3pPr algn="l" rtl="0" eaLnBrk="0" fontAlgn="base" hangingPunct="0">
        <a:spcBef>
          <a:spcPct val="0"/>
        </a:spcBef>
        <a:spcAft>
          <a:spcPct val="0"/>
        </a:spcAft>
        <a:defRPr sz="3200">
          <a:solidFill>
            <a:srgbClr val="FF6600"/>
          </a:solidFill>
          <a:latin typeface="Calibri" pitchFamily="34" charset="0"/>
          <a:ea typeface="MS PGothic" pitchFamily="34" charset="-128"/>
          <a:cs typeface="ＭＳ Ｐゴシック" charset="0"/>
        </a:defRPr>
      </a:lvl3pPr>
      <a:lvl4pPr algn="l" rtl="0" eaLnBrk="0" fontAlgn="base" hangingPunct="0">
        <a:spcBef>
          <a:spcPct val="0"/>
        </a:spcBef>
        <a:spcAft>
          <a:spcPct val="0"/>
        </a:spcAft>
        <a:defRPr sz="3200">
          <a:solidFill>
            <a:srgbClr val="FF6600"/>
          </a:solidFill>
          <a:latin typeface="Calibri" pitchFamily="34" charset="0"/>
          <a:ea typeface="MS PGothic" pitchFamily="34" charset="-128"/>
          <a:cs typeface="ＭＳ Ｐゴシック" charset="0"/>
        </a:defRPr>
      </a:lvl4pPr>
      <a:lvl5pPr algn="l" rtl="0" eaLnBrk="0" fontAlgn="base" hangingPunct="0">
        <a:spcBef>
          <a:spcPct val="0"/>
        </a:spcBef>
        <a:spcAft>
          <a:spcPct val="0"/>
        </a:spcAft>
        <a:defRPr sz="3200">
          <a:solidFill>
            <a:srgbClr val="FF6600"/>
          </a:solidFill>
          <a:latin typeface="Calibri" pitchFamily="34" charset="0"/>
          <a:ea typeface="MS PGothic" pitchFamily="34" charset="-128"/>
          <a:cs typeface="ＭＳ Ｐゴシック" charset="0"/>
        </a:defRPr>
      </a:lvl5pPr>
      <a:lvl6pPr marL="457200" algn="l" rtl="0" fontAlgn="base">
        <a:spcBef>
          <a:spcPct val="0"/>
        </a:spcBef>
        <a:spcAft>
          <a:spcPct val="0"/>
        </a:spcAft>
        <a:defRPr sz="3200">
          <a:solidFill>
            <a:srgbClr val="FF6600"/>
          </a:solidFill>
          <a:latin typeface="Calibri" pitchFamily="34" charset="0"/>
        </a:defRPr>
      </a:lvl6pPr>
      <a:lvl7pPr marL="914400" algn="l" rtl="0" fontAlgn="base">
        <a:spcBef>
          <a:spcPct val="0"/>
        </a:spcBef>
        <a:spcAft>
          <a:spcPct val="0"/>
        </a:spcAft>
        <a:defRPr sz="3200">
          <a:solidFill>
            <a:srgbClr val="FF6600"/>
          </a:solidFill>
          <a:latin typeface="Calibri" pitchFamily="34" charset="0"/>
        </a:defRPr>
      </a:lvl7pPr>
      <a:lvl8pPr marL="1371600" algn="l" rtl="0" fontAlgn="base">
        <a:spcBef>
          <a:spcPct val="0"/>
        </a:spcBef>
        <a:spcAft>
          <a:spcPct val="0"/>
        </a:spcAft>
        <a:defRPr sz="3200">
          <a:solidFill>
            <a:srgbClr val="FF6600"/>
          </a:solidFill>
          <a:latin typeface="Calibri" pitchFamily="34" charset="0"/>
        </a:defRPr>
      </a:lvl8pPr>
      <a:lvl9pPr marL="1828800" algn="l" rtl="0" fontAlgn="base">
        <a:spcBef>
          <a:spcPct val="0"/>
        </a:spcBef>
        <a:spcAft>
          <a:spcPct val="0"/>
        </a:spcAft>
        <a:defRPr sz="3200">
          <a:solidFill>
            <a:srgbClr val="FF6600"/>
          </a:solidFill>
          <a:latin typeface="Calibri" pitchFamily="34" charset="0"/>
        </a:defRPr>
      </a:lvl9pPr>
    </p:titleStyle>
    <p:bodyStyle>
      <a:lvl1pPr marL="342900" indent="-342900" algn="l" rtl="0" eaLnBrk="0" fontAlgn="base" hangingPunct="0">
        <a:spcBef>
          <a:spcPct val="20000"/>
        </a:spcBef>
        <a:spcAft>
          <a:spcPct val="0"/>
        </a:spcAft>
        <a:buClr>
          <a:srgbClr val="FF6600"/>
        </a:buClr>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charset="0"/>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Arial" charset="0"/>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MS PGothic" pitchFamily="34" charset="-128"/>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unstats.un.org/unsd/gender/defaul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subTitle" idx="1"/>
          </p:nvPr>
        </p:nvSpPr>
        <p:spPr/>
        <p:txBody>
          <a:bodyPr/>
          <a:lstStyle/>
          <a:p>
            <a:pPr algn="r" eaLnBrk="1" hangingPunct="1">
              <a:lnSpc>
                <a:spcPct val="90000"/>
              </a:lnSpc>
              <a:defRPr/>
            </a:pPr>
            <a:endParaRPr lang="en-GB" sz="2400" b="1">
              <a:ea typeface="ＭＳ Ｐゴシック" charset="0"/>
              <a:cs typeface="+mn-cs"/>
            </a:endParaRPr>
          </a:p>
          <a:p>
            <a:pPr algn="r" eaLnBrk="1" hangingPunct="1">
              <a:lnSpc>
                <a:spcPct val="90000"/>
              </a:lnSpc>
              <a:defRPr/>
            </a:pPr>
            <a:endParaRPr lang="en-GB" sz="2400" b="1">
              <a:ea typeface="ＭＳ Ｐゴシック" charset="0"/>
              <a:cs typeface="+mn-cs"/>
            </a:endParaRPr>
          </a:p>
          <a:p>
            <a:pPr algn="r" eaLnBrk="1" hangingPunct="1">
              <a:lnSpc>
                <a:spcPct val="90000"/>
              </a:lnSpc>
              <a:defRPr/>
            </a:pPr>
            <a:endParaRPr lang="en-GB" b="1">
              <a:ea typeface="ＭＳ Ｐゴシック" charset="0"/>
              <a:cs typeface="+mn-cs"/>
            </a:endParaRPr>
          </a:p>
        </p:txBody>
      </p:sp>
      <p:sp>
        <p:nvSpPr>
          <p:cNvPr id="5" name="Rectangle 3"/>
          <p:cNvSpPr>
            <a:spLocks noChangeArrowheads="1"/>
          </p:cNvSpPr>
          <p:nvPr/>
        </p:nvSpPr>
        <p:spPr bwMode="auto">
          <a:xfrm>
            <a:off x="609600" y="4648200"/>
            <a:ext cx="8077200" cy="1905000"/>
          </a:xfrm>
          <a:prstGeom prst="rect">
            <a:avLst/>
          </a:prstGeom>
          <a:noFill/>
          <a:ln>
            <a:noFill/>
          </a:ln>
          <a:effectLst/>
          <a:extLst>
            <a:ext uri="{909E8E84-426E-40dd-AFC4-6F175D3DCCD1}"/>
            <a:ext uri="{91240B29-F687-4f45-9708-019B960494DF}"/>
            <a:ext uri="{AF507438-7753-43e0-B8FC-AC1667EBCBE1}"/>
          </a:extLst>
        </p:spPr>
        <p:txBody>
          <a:bodyPr/>
          <a:lstStyle/>
          <a:p>
            <a:pPr rtl="0">
              <a:spcBef>
                <a:spcPct val="20000"/>
              </a:spcBef>
              <a:buClr>
                <a:srgbClr val="FF6600"/>
              </a:buClr>
              <a:defRPr/>
            </a:pPr>
            <a:r>
              <a:rPr lang="en-US" sz="2000" dirty="0" err="1">
                <a:latin typeface="Calibri" charset="0"/>
                <a:ea typeface="ＭＳ Ｐゴシック" charset="0"/>
              </a:rPr>
              <a:t>Haoyi</a:t>
            </a:r>
            <a:r>
              <a:rPr lang="en-US" sz="2000" dirty="0">
                <a:latin typeface="Calibri" charset="0"/>
                <a:ea typeface="ＭＳ Ｐゴシック" charset="0"/>
              </a:rPr>
              <a:t> Chen</a:t>
            </a:r>
          </a:p>
          <a:p>
            <a:pPr rtl="0">
              <a:spcBef>
                <a:spcPct val="20000"/>
              </a:spcBef>
              <a:buClr>
                <a:srgbClr val="FF6600"/>
              </a:buClr>
              <a:defRPr/>
            </a:pPr>
            <a:r>
              <a:rPr lang="en-US" sz="2000" dirty="0">
                <a:latin typeface="Calibri" charset="0"/>
                <a:ea typeface="ＭＳ Ｐゴシック" charset="0"/>
              </a:rPr>
              <a:t>Social and Housing Statistics Section</a:t>
            </a:r>
          </a:p>
          <a:p>
            <a:pPr rtl="0">
              <a:spcBef>
                <a:spcPct val="20000"/>
              </a:spcBef>
              <a:buClr>
                <a:srgbClr val="FF6600"/>
              </a:buClr>
              <a:defRPr/>
            </a:pPr>
            <a:r>
              <a:rPr lang="en-US" sz="2000" dirty="0">
                <a:latin typeface="Calibri" charset="0"/>
                <a:ea typeface="ＭＳ Ｐゴシック" charset="0"/>
              </a:rPr>
              <a:t>United Nations Statistics Division</a:t>
            </a:r>
          </a:p>
        </p:txBody>
      </p:sp>
      <p:sp>
        <p:nvSpPr>
          <p:cNvPr id="15363" name="Rectangle 2"/>
          <p:cNvSpPr txBox="1">
            <a:spLocks noChangeArrowheads="1"/>
          </p:cNvSpPr>
          <p:nvPr/>
        </p:nvSpPr>
        <p:spPr bwMode="auto">
          <a:xfrm>
            <a:off x="685800" y="2054225"/>
            <a:ext cx="7772400" cy="1679575"/>
          </a:xfrm>
          <a:prstGeom prst="rect">
            <a:avLst/>
          </a:prstGeom>
          <a:noFill/>
          <a:ln w="9525">
            <a:noFill/>
            <a:miter lim="800000"/>
            <a:headEnd/>
            <a:tailEnd/>
          </a:ln>
        </p:spPr>
        <p:txBody>
          <a:bodyPr anchor="ctr"/>
          <a:lstStyle/>
          <a:p>
            <a:pPr algn="ctr" rtl="0"/>
            <a:r>
              <a:rPr lang="en-GB" sz="3200" b="1">
                <a:solidFill>
                  <a:srgbClr val="FF6600"/>
                </a:solidFill>
                <a:latin typeface="Calibri" pitchFamily="34" charset="0"/>
              </a:rPr>
              <a:t/>
            </a:r>
            <a:br>
              <a:rPr lang="en-GB" sz="3200" b="1">
                <a:solidFill>
                  <a:srgbClr val="FF6600"/>
                </a:solidFill>
                <a:latin typeface="Calibri" pitchFamily="34" charset="0"/>
              </a:rPr>
            </a:br>
            <a:r>
              <a:rPr lang="en-GB" sz="3200" b="1">
                <a:solidFill>
                  <a:srgbClr val="FF6600"/>
                </a:solidFill>
                <a:latin typeface="Calibri" pitchFamily="34" charset="0"/>
              </a:rPr>
              <a:t>Integrating a Gender Perspective into Poverty Statistics</a:t>
            </a:r>
            <a:r>
              <a:rPr lang="en-GB" sz="2000" b="1">
                <a:solidFill>
                  <a:srgbClr val="FF6600"/>
                </a:solidFill>
                <a:latin typeface="Calibri" pitchFamily="34" charset="0"/>
              </a:rPr>
              <a:t/>
            </a:r>
            <a:br>
              <a:rPr lang="en-GB" sz="2000" b="1">
                <a:solidFill>
                  <a:srgbClr val="FF6600"/>
                </a:solidFill>
                <a:latin typeface="Calibri" pitchFamily="34" charset="0"/>
              </a:rPr>
            </a:br>
            <a:r>
              <a:rPr lang="en-GB" sz="2000" b="1">
                <a:solidFill>
                  <a:srgbClr val="FF6600"/>
                </a:solidFill>
                <a:latin typeface="Calibri" pitchFamily="34" charset="0"/>
              </a:rPr>
              <a:t/>
            </a:r>
            <a:br>
              <a:rPr lang="en-GB" sz="2000" b="1">
                <a:solidFill>
                  <a:srgbClr val="FF6600"/>
                </a:solidFill>
                <a:latin typeface="Calibri" pitchFamily="34" charset="0"/>
              </a:rPr>
            </a:br>
            <a:endParaRPr lang="en-GB" sz="2000" b="1">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228600" y="457200"/>
            <a:ext cx="7162800" cy="808038"/>
          </a:xfrm>
        </p:spPr>
        <p:txBody>
          <a:bodyPr/>
          <a:lstStyle/>
          <a:p>
            <a:r>
              <a:rPr lang="en-US" sz="2600" smtClean="0"/>
              <a:t>Poverty rate: female- and male-headed households</a:t>
            </a:r>
            <a:br>
              <a:rPr lang="en-US" sz="2600" smtClean="0"/>
            </a:br>
            <a:r>
              <a:rPr lang="en-US" sz="2600" i="1" u="sng" smtClean="0"/>
              <a:t>Variation by type of households</a:t>
            </a:r>
          </a:p>
        </p:txBody>
      </p:sp>
      <p:pic>
        <p:nvPicPr>
          <p:cNvPr id="4" name="Picture 3" descr="Screen Shot 2014-11-30 at 2.05.26 PM.png"/>
          <p:cNvPicPr>
            <a:picLocks noChangeAspect="1"/>
          </p:cNvPicPr>
          <p:nvPr/>
        </p:nvPicPr>
        <p:blipFill>
          <a:blip r:embed="rId2"/>
          <a:srcRect/>
          <a:stretch>
            <a:fillRect/>
          </a:stretch>
        </p:blipFill>
        <p:spPr bwMode="auto">
          <a:xfrm>
            <a:off x="11113" y="1676400"/>
            <a:ext cx="4572000" cy="4953000"/>
          </a:xfrm>
          <a:prstGeom prst="rect">
            <a:avLst/>
          </a:prstGeom>
          <a:noFill/>
          <a:ln w="9525">
            <a:noFill/>
            <a:miter lim="800000"/>
            <a:headEnd/>
            <a:tailEnd/>
          </a:ln>
        </p:spPr>
      </p:pic>
      <p:pic>
        <p:nvPicPr>
          <p:cNvPr id="5" name="Picture 4" descr="Screen Shot 2014-11-30 at 2.05.45 PM.png"/>
          <p:cNvPicPr>
            <a:picLocks noChangeAspect="1"/>
          </p:cNvPicPr>
          <p:nvPr/>
        </p:nvPicPr>
        <p:blipFill>
          <a:blip r:embed="rId3"/>
          <a:srcRect/>
          <a:stretch>
            <a:fillRect/>
          </a:stretch>
        </p:blipFill>
        <p:spPr bwMode="auto">
          <a:xfrm>
            <a:off x="4648200" y="1828800"/>
            <a:ext cx="4495800" cy="4724400"/>
          </a:xfrm>
          <a:prstGeom prst="rect">
            <a:avLst/>
          </a:prstGeom>
          <a:noFill/>
          <a:ln w="9525">
            <a:noFill/>
            <a:miter lim="800000"/>
            <a:headEnd/>
            <a:tailEnd/>
          </a:ln>
        </p:spPr>
      </p:pic>
      <p:sp>
        <p:nvSpPr>
          <p:cNvPr id="6" name="Oval 5"/>
          <p:cNvSpPr>
            <a:spLocks noChangeArrowheads="1"/>
          </p:cNvSpPr>
          <p:nvPr/>
        </p:nvSpPr>
        <p:spPr bwMode="auto">
          <a:xfrm>
            <a:off x="1295400" y="4191000"/>
            <a:ext cx="1752600" cy="533400"/>
          </a:xfrm>
          <a:prstGeom prst="ellipse">
            <a:avLst/>
          </a:prstGeom>
          <a:noFill/>
          <a:ln w="28575" algn="ctr">
            <a:solidFill>
              <a:srgbClr val="FF0000"/>
            </a:solidFill>
            <a:round/>
            <a:headEnd/>
            <a:tailEnd/>
          </a:ln>
        </p:spPr>
        <p:txBody>
          <a:bodyPr/>
          <a:lstStyle/>
          <a:p>
            <a:pPr algn="l" rtl="0"/>
            <a:endParaRPr lang="en-US"/>
          </a:p>
        </p:txBody>
      </p:sp>
      <p:sp>
        <p:nvSpPr>
          <p:cNvPr id="7" name="Oval 6"/>
          <p:cNvSpPr>
            <a:spLocks noChangeArrowheads="1"/>
          </p:cNvSpPr>
          <p:nvPr/>
        </p:nvSpPr>
        <p:spPr bwMode="auto">
          <a:xfrm>
            <a:off x="5867400" y="4191000"/>
            <a:ext cx="1752600" cy="609600"/>
          </a:xfrm>
          <a:prstGeom prst="ellipse">
            <a:avLst/>
          </a:prstGeom>
          <a:noFill/>
          <a:ln w="28575" algn="ctr">
            <a:solidFill>
              <a:srgbClr val="FF0000"/>
            </a:solidFill>
            <a:round/>
            <a:headEnd/>
            <a:tailEnd/>
          </a:ln>
        </p:spPr>
        <p:txBody>
          <a:bodyPr/>
          <a:lstStyle/>
          <a:p>
            <a:pPr algn="l" rtl="0"/>
            <a:endParaRPr lang="en-US"/>
          </a:p>
        </p:txBody>
      </p:sp>
      <p:sp>
        <p:nvSpPr>
          <p:cNvPr id="28678" name="Rectangle 12"/>
          <p:cNvSpPr>
            <a:spLocks noChangeArrowheads="1"/>
          </p:cNvSpPr>
          <p:nvPr/>
        </p:nvSpPr>
        <p:spPr bwMode="auto">
          <a:xfrm>
            <a:off x="3657600" y="6580188"/>
            <a:ext cx="2514600" cy="277812"/>
          </a:xfrm>
          <a:prstGeom prst="rect">
            <a:avLst/>
          </a:prstGeom>
          <a:noFill/>
          <a:ln w="9525">
            <a:noFill/>
            <a:miter lim="800000"/>
            <a:headEnd/>
            <a:tailEnd/>
          </a:ln>
        </p:spPr>
        <p:txBody>
          <a:bodyPr>
            <a:spAutoFit/>
          </a:bodyPr>
          <a:lstStyle/>
          <a:p>
            <a:pPr algn="l" rtl="0"/>
            <a:r>
              <a:rPr lang="en-US" sz="1200">
                <a:solidFill>
                  <a:schemeClr val="tx2"/>
                </a:solidFill>
              </a:rPr>
              <a:t>(Source: United Nations, 2010)</a:t>
            </a:r>
          </a:p>
        </p:txBody>
      </p:sp>
      <p:sp>
        <p:nvSpPr>
          <p:cNvPr id="28679" name="Rectangle 8"/>
          <p:cNvSpPr>
            <a:spLocks noChangeArrowheads="1"/>
          </p:cNvSpPr>
          <p:nvPr/>
        </p:nvSpPr>
        <p:spPr bwMode="auto">
          <a:xfrm>
            <a:off x="2971800" y="1371600"/>
            <a:ext cx="5181600" cy="523875"/>
          </a:xfrm>
          <a:prstGeom prst="rect">
            <a:avLst/>
          </a:prstGeom>
          <a:noFill/>
          <a:ln w="9525">
            <a:noFill/>
            <a:miter lim="800000"/>
            <a:headEnd/>
            <a:tailEnd/>
          </a:ln>
        </p:spPr>
        <p:txBody>
          <a:bodyPr>
            <a:spAutoFit/>
          </a:bodyPr>
          <a:lstStyle/>
          <a:p>
            <a:pPr algn="l" rtl="0"/>
            <a:r>
              <a:rPr lang="en-US" sz="1400">
                <a:latin typeface="Calibri Light" pitchFamily="34" charset="0"/>
              </a:rPr>
              <a:t>Poverty rate by sex of the head of the household, Latin America and the Caribbean, 1999-2008 (latest available)</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0" y="1295400"/>
            <a:ext cx="7620000" cy="609600"/>
          </a:xfrm>
        </p:spPr>
        <p:txBody>
          <a:bodyPr/>
          <a:lstStyle/>
          <a:p>
            <a:pPr eaLnBrk="1" hangingPunct="1"/>
            <a:r>
              <a:rPr lang="en-US" sz="1800" smtClean="0"/>
              <a:t/>
            </a:r>
            <a:br>
              <a:rPr lang="en-US" sz="1800" smtClean="0"/>
            </a:br>
            <a:r>
              <a:rPr lang="en-US" sz="800" smtClean="0"/>
              <a:t>  </a:t>
            </a:r>
            <a:r>
              <a:rPr lang="en-US" sz="1800" smtClean="0"/>
              <a:t/>
            </a:r>
            <a:br>
              <a:rPr lang="en-US" sz="1800" smtClean="0"/>
            </a:br>
            <a:r>
              <a:rPr lang="en-US" sz="1800" smtClean="0">
                <a:solidFill>
                  <a:schemeClr val="tx1"/>
                </a:solidFill>
              </a:rPr>
              <a:t>Example:</a:t>
            </a:r>
            <a:r>
              <a:rPr lang="en-US" sz="800" smtClean="0">
                <a:solidFill>
                  <a:schemeClr val="tx1"/>
                </a:solidFill>
                <a:latin typeface="Arial" charset="0"/>
              </a:rPr>
              <a:t/>
            </a:r>
            <a:br>
              <a:rPr lang="en-US" sz="800" smtClean="0">
                <a:solidFill>
                  <a:schemeClr val="tx1"/>
                </a:solidFill>
                <a:latin typeface="Arial" charset="0"/>
              </a:rPr>
            </a:br>
            <a:r>
              <a:rPr lang="en-US" sz="1600" b="1" smtClean="0">
                <a:solidFill>
                  <a:schemeClr val="tx1"/>
                </a:solidFill>
                <a:latin typeface="Calibri Light" pitchFamily="34" charset="0"/>
              </a:rPr>
              <a:t>Poverty rate for three sets of “female-headed” households, Panama, 1997 LSMS</a:t>
            </a:r>
          </a:p>
        </p:txBody>
      </p:sp>
      <p:sp>
        <p:nvSpPr>
          <p:cNvPr id="29698"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29699" name="Line 6"/>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29700" name="Rectangle 7"/>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29701" name="AutoShape 9"/>
          <p:cNvCxnSpPr>
            <a:cxnSpLocks noChangeShapeType="1"/>
            <a:endCxn id="29700"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29702" name="Rectangle 10"/>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
        <p:nvSpPr>
          <p:cNvPr id="29703" name="Rectangle 12"/>
          <p:cNvSpPr>
            <a:spLocks noChangeArrowheads="1"/>
          </p:cNvSpPr>
          <p:nvPr/>
        </p:nvSpPr>
        <p:spPr bwMode="auto">
          <a:xfrm>
            <a:off x="5410200" y="6580188"/>
            <a:ext cx="1501775" cy="277812"/>
          </a:xfrm>
          <a:prstGeom prst="rect">
            <a:avLst/>
          </a:prstGeom>
          <a:noFill/>
          <a:ln w="9525">
            <a:noFill/>
            <a:miter lim="800000"/>
            <a:headEnd/>
            <a:tailEnd/>
          </a:ln>
        </p:spPr>
        <p:txBody>
          <a:bodyPr wrap="none">
            <a:spAutoFit/>
          </a:bodyPr>
          <a:lstStyle/>
          <a:p>
            <a:pPr algn="l" rtl="0"/>
            <a:r>
              <a:rPr lang="en-US" sz="1200">
                <a:solidFill>
                  <a:schemeClr val="tx2"/>
                </a:solidFill>
              </a:rPr>
              <a:t>(Source: Fuwa, 2000)</a:t>
            </a:r>
          </a:p>
        </p:txBody>
      </p:sp>
      <p:sp>
        <p:nvSpPr>
          <p:cNvPr id="20491" name="Rectangle 20"/>
          <p:cNvSpPr>
            <a:spLocks noChangeArrowheads="1"/>
          </p:cNvSpPr>
          <p:nvPr/>
        </p:nvSpPr>
        <p:spPr bwMode="auto">
          <a:xfrm>
            <a:off x="2514600" y="3505200"/>
            <a:ext cx="3429000" cy="1981200"/>
          </a:xfrm>
          <a:prstGeom prst="rect">
            <a:avLst/>
          </a:prstGeom>
          <a:solidFill>
            <a:srgbClr val="666699">
              <a:alpha val="29019"/>
            </a:srgbClr>
          </a:solidFill>
          <a:ln w="28575">
            <a:solidFill>
              <a:srgbClr val="666699"/>
            </a:solidFill>
            <a:miter lim="800000"/>
            <a:headEnd/>
            <a:tailEnd/>
          </a:ln>
        </p:spPr>
        <p:txBody>
          <a:bodyPr wrap="none" anchor="ctr"/>
          <a:lstStyle/>
          <a:p>
            <a:pPr algn="l" rtl="0"/>
            <a:endParaRPr lang="en-US"/>
          </a:p>
        </p:txBody>
      </p:sp>
      <p:sp>
        <p:nvSpPr>
          <p:cNvPr id="20492" name="Rectangle 21"/>
          <p:cNvSpPr>
            <a:spLocks noChangeArrowheads="1"/>
          </p:cNvSpPr>
          <p:nvPr/>
        </p:nvSpPr>
        <p:spPr bwMode="auto">
          <a:xfrm>
            <a:off x="4191000" y="2209800"/>
            <a:ext cx="2209800" cy="2819400"/>
          </a:xfrm>
          <a:prstGeom prst="rect">
            <a:avLst/>
          </a:prstGeom>
          <a:solidFill>
            <a:srgbClr val="BD7A00">
              <a:alpha val="25882"/>
            </a:srgbClr>
          </a:solidFill>
          <a:ln w="28575">
            <a:solidFill>
              <a:srgbClr val="FF6600"/>
            </a:solidFill>
            <a:miter lim="800000"/>
            <a:headEnd/>
            <a:tailEnd/>
          </a:ln>
        </p:spPr>
        <p:txBody>
          <a:bodyPr wrap="none" anchor="ctr"/>
          <a:lstStyle/>
          <a:p>
            <a:pPr algn="l" rtl="0"/>
            <a:endParaRPr lang="en-US"/>
          </a:p>
        </p:txBody>
      </p:sp>
      <p:sp>
        <p:nvSpPr>
          <p:cNvPr id="20493" name="Rectangle 23"/>
          <p:cNvSpPr>
            <a:spLocks noChangeArrowheads="1"/>
          </p:cNvSpPr>
          <p:nvPr/>
        </p:nvSpPr>
        <p:spPr bwMode="auto">
          <a:xfrm>
            <a:off x="3962400" y="3962400"/>
            <a:ext cx="3048000" cy="1828800"/>
          </a:xfrm>
          <a:prstGeom prst="rect">
            <a:avLst/>
          </a:prstGeom>
          <a:solidFill>
            <a:srgbClr val="808080">
              <a:alpha val="25882"/>
            </a:srgbClr>
          </a:solidFill>
          <a:ln w="28575">
            <a:solidFill>
              <a:srgbClr val="808080"/>
            </a:solidFill>
            <a:miter lim="800000"/>
            <a:headEnd/>
            <a:tailEnd/>
          </a:ln>
        </p:spPr>
        <p:txBody>
          <a:bodyPr wrap="none" anchor="ctr"/>
          <a:lstStyle/>
          <a:p>
            <a:pPr algn="l" rtl="0"/>
            <a:endParaRPr lang="en-US"/>
          </a:p>
        </p:txBody>
      </p:sp>
      <p:sp>
        <p:nvSpPr>
          <p:cNvPr id="20494" name="Text Box 24"/>
          <p:cNvSpPr txBox="1">
            <a:spLocks noChangeArrowheads="1"/>
          </p:cNvSpPr>
          <p:nvPr/>
        </p:nvSpPr>
        <p:spPr bwMode="auto">
          <a:xfrm>
            <a:off x="6172200" y="2449513"/>
            <a:ext cx="2720975" cy="585787"/>
          </a:xfrm>
          <a:prstGeom prst="rect">
            <a:avLst/>
          </a:prstGeom>
          <a:noFill/>
          <a:ln w="9525">
            <a:noFill/>
            <a:miter lim="800000"/>
            <a:headEnd/>
            <a:tailEnd/>
          </a:ln>
        </p:spPr>
        <p:txBody>
          <a:bodyPr>
            <a:spAutoFit/>
          </a:bodyPr>
          <a:lstStyle/>
          <a:p>
            <a:pPr algn="l" rtl="0">
              <a:spcBef>
                <a:spcPct val="50000"/>
              </a:spcBef>
            </a:pPr>
            <a:r>
              <a:rPr lang="en-US" sz="1600">
                <a:latin typeface="Calibri" pitchFamily="34" charset="0"/>
              </a:rPr>
              <a:t>Self-declared female-headed households: </a:t>
            </a:r>
            <a:r>
              <a:rPr lang="en-US" sz="1600" b="1">
                <a:latin typeface="Calibri" pitchFamily="34" charset="0"/>
              </a:rPr>
              <a:t>29%</a:t>
            </a:r>
            <a:r>
              <a:rPr lang="en-US" sz="1600">
                <a:latin typeface="Calibri" pitchFamily="34" charset="0"/>
              </a:rPr>
              <a:t> poverty rate</a:t>
            </a:r>
          </a:p>
        </p:txBody>
      </p:sp>
      <p:sp>
        <p:nvSpPr>
          <p:cNvPr id="20495" name="Text Box 26"/>
          <p:cNvSpPr txBox="1">
            <a:spLocks noChangeArrowheads="1"/>
          </p:cNvSpPr>
          <p:nvPr/>
        </p:nvSpPr>
        <p:spPr bwMode="auto">
          <a:xfrm>
            <a:off x="457200" y="4800600"/>
            <a:ext cx="3200400" cy="1323975"/>
          </a:xfrm>
          <a:prstGeom prst="rect">
            <a:avLst/>
          </a:prstGeom>
          <a:noFill/>
          <a:ln w="9525">
            <a:noFill/>
            <a:miter lim="800000"/>
            <a:headEnd/>
            <a:tailEnd/>
          </a:ln>
        </p:spPr>
        <p:txBody>
          <a:bodyPr>
            <a:spAutoFit/>
          </a:bodyPr>
          <a:lstStyle/>
          <a:p>
            <a:pPr algn="l" rtl="0">
              <a:spcBef>
                <a:spcPct val="50000"/>
              </a:spcBef>
            </a:pPr>
            <a:r>
              <a:rPr lang="en-US" sz="1600">
                <a:latin typeface="Calibri" pitchFamily="34" charset="0"/>
              </a:rPr>
              <a:t>Households headed by “working female”: </a:t>
            </a:r>
            <a:r>
              <a:rPr lang="en-US" sz="1600" b="1">
                <a:latin typeface="Calibri" pitchFamily="34" charset="0"/>
              </a:rPr>
              <a:t>23%</a:t>
            </a:r>
            <a:r>
              <a:rPr lang="en-US" sz="1600">
                <a:latin typeface="Calibri" pitchFamily="34" charset="0"/>
              </a:rPr>
              <a:t> poverty rate (more than half of total household labour hours worked by a single female member)</a:t>
            </a:r>
          </a:p>
        </p:txBody>
      </p:sp>
      <p:sp>
        <p:nvSpPr>
          <p:cNvPr id="20501" name="Text Box 32"/>
          <p:cNvSpPr txBox="1">
            <a:spLocks noChangeArrowheads="1"/>
          </p:cNvSpPr>
          <p:nvPr/>
        </p:nvSpPr>
        <p:spPr bwMode="auto">
          <a:xfrm>
            <a:off x="6297613" y="5486400"/>
            <a:ext cx="2846387" cy="830263"/>
          </a:xfrm>
          <a:prstGeom prst="rect">
            <a:avLst/>
          </a:prstGeom>
          <a:noFill/>
          <a:ln w="9525">
            <a:noFill/>
            <a:miter lim="800000"/>
            <a:headEnd/>
            <a:tailEnd/>
          </a:ln>
        </p:spPr>
        <p:txBody>
          <a:bodyPr>
            <a:spAutoFit/>
          </a:bodyPr>
          <a:lstStyle/>
          <a:p>
            <a:pPr algn="l" rtl="0">
              <a:spcBef>
                <a:spcPct val="50000"/>
              </a:spcBef>
            </a:pPr>
            <a:r>
              <a:rPr lang="en-US" sz="1600">
                <a:latin typeface="Calibri" pitchFamily="34" charset="0"/>
              </a:rPr>
              <a:t>“Potential” female-headed households: </a:t>
            </a:r>
            <a:r>
              <a:rPr lang="en-US" sz="1600" b="1">
                <a:latin typeface="Calibri" pitchFamily="34" charset="0"/>
              </a:rPr>
              <a:t>21%</a:t>
            </a:r>
            <a:r>
              <a:rPr lang="en-US" sz="1600">
                <a:latin typeface="Calibri" pitchFamily="34" charset="0"/>
              </a:rPr>
              <a:t> poverty rate (no working-age male present)</a:t>
            </a:r>
          </a:p>
        </p:txBody>
      </p:sp>
      <p:sp>
        <p:nvSpPr>
          <p:cNvPr id="20509" name="Text Box 48"/>
          <p:cNvSpPr txBox="1">
            <a:spLocks noChangeArrowheads="1"/>
          </p:cNvSpPr>
          <p:nvPr/>
        </p:nvSpPr>
        <p:spPr bwMode="auto">
          <a:xfrm>
            <a:off x="463550" y="2654300"/>
            <a:ext cx="1371600" cy="1077913"/>
          </a:xfrm>
          <a:prstGeom prst="rect">
            <a:avLst/>
          </a:prstGeom>
          <a:noFill/>
          <a:ln w="9525">
            <a:noFill/>
            <a:miter lim="800000"/>
            <a:headEnd/>
            <a:tailEnd/>
          </a:ln>
        </p:spPr>
        <p:txBody>
          <a:bodyPr>
            <a:spAutoFit/>
          </a:bodyPr>
          <a:lstStyle/>
          <a:p>
            <a:pPr algn="l" rtl="0">
              <a:spcBef>
                <a:spcPct val="50000"/>
              </a:spcBef>
            </a:pPr>
            <a:r>
              <a:rPr lang="en-US" sz="1600">
                <a:latin typeface="Calibri" pitchFamily="34" charset="0"/>
              </a:rPr>
              <a:t>Only 40-60% overlapping between categories</a:t>
            </a:r>
          </a:p>
        </p:txBody>
      </p:sp>
      <p:sp>
        <p:nvSpPr>
          <p:cNvPr id="20510" name="Line 49"/>
          <p:cNvSpPr>
            <a:spLocks noChangeShapeType="1"/>
          </p:cNvSpPr>
          <p:nvPr/>
        </p:nvSpPr>
        <p:spPr bwMode="auto">
          <a:xfrm>
            <a:off x="1939925" y="3238500"/>
            <a:ext cx="2971800" cy="1143000"/>
          </a:xfrm>
          <a:prstGeom prst="line">
            <a:avLst/>
          </a:prstGeom>
          <a:noFill/>
          <a:ln w="9525">
            <a:solidFill>
              <a:schemeClr val="tx1"/>
            </a:solidFill>
            <a:round/>
            <a:headEnd/>
            <a:tailEnd type="triangle" w="med" len="med"/>
          </a:ln>
        </p:spPr>
        <p:txBody>
          <a:bodyPr/>
          <a:lstStyle/>
          <a:p>
            <a:endParaRPr lang="ar-JO"/>
          </a:p>
        </p:txBody>
      </p:sp>
      <p:sp>
        <p:nvSpPr>
          <p:cNvPr id="29712" name="Rectangle 50"/>
          <p:cNvSpPr>
            <a:spLocks noChangeArrowheads="1"/>
          </p:cNvSpPr>
          <p:nvPr/>
        </p:nvSpPr>
        <p:spPr bwMode="auto">
          <a:xfrm>
            <a:off x="457200" y="2286000"/>
            <a:ext cx="1371600" cy="1295400"/>
          </a:xfrm>
          <a:prstGeom prst="rect">
            <a:avLst/>
          </a:prstGeom>
          <a:noFill/>
          <a:ln w="9525">
            <a:noFill/>
            <a:miter lim="800000"/>
            <a:headEnd/>
            <a:tailEnd/>
          </a:ln>
        </p:spPr>
        <p:txBody>
          <a:bodyPr wrap="none" anchor="ctr"/>
          <a:lstStyle/>
          <a:p>
            <a:pPr algn="l" rtl="0"/>
            <a:endParaRPr lang="en-US"/>
          </a:p>
        </p:txBody>
      </p:sp>
      <p:sp>
        <p:nvSpPr>
          <p:cNvPr id="29713" name="TextBox 1"/>
          <p:cNvSpPr txBox="1">
            <a:spLocks noChangeArrowheads="1"/>
          </p:cNvSpPr>
          <p:nvPr/>
        </p:nvSpPr>
        <p:spPr bwMode="auto">
          <a:xfrm>
            <a:off x="0" y="457200"/>
            <a:ext cx="7924800" cy="892175"/>
          </a:xfrm>
          <a:prstGeom prst="rect">
            <a:avLst/>
          </a:prstGeom>
          <a:noFill/>
          <a:ln w="9525">
            <a:noFill/>
            <a:miter lim="800000"/>
            <a:headEnd/>
            <a:tailEnd/>
          </a:ln>
        </p:spPr>
        <p:txBody>
          <a:bodyPr>
            <a:spAutoFit/>
          </a:bodyPr>
          <a:lstStyle/>
          <a:p>
            <a:pPr algn="l" rtl="0"/>
            <a:r>
              <a:rPr lang="en-US" sz="2600">
                <a:solidFill>
                  <a:srgbClr val="FF0000"/>
                </a:solidFill>
              </a:rPr>
              <a:t>Poverty rate: female- and male-headed households</a:t>
            </a:r>
          </a:p>
          <a:p>
            <a:pPr algn="l" rtl="0"/>
            <a:r>
              <a:rPr lang="en-US" sz="2600" i="1" u="sng">
                <a:solidFill>
                  <a:srgbClr val="FF0000"/>
                </a:solidFill>
                <a:latin typeface="Calibri" pitchFamily="34" charset="0"/>
              </a:rPr>
              <a:t>Variation by definition of “household head”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04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5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P spid="20492" grpId="0" animBg="1"/>
      <p:bldP spid="20493" grpId="0" animBg="1"/>
      <p:bldP spid="20494" grpId="0"/>
      <p:bldP spid="20495" grpId="1"/>
      <p:bldP spid="20501" grpId="0"/>
      <p:bldP spid="20509" grpId="0"/>
      <p:bldP spid="205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4"/>
          <p:cNvPicPr>
            <a:picLocks noChangeAspect="1" noChangeArrowheads="1"/>
          </p:cNvPicPr>
          <p:nvPr/>
        </p:nvPicPr>
        <p:blipFill>
          <a:blip r:embed="rId3"/>
          <a:srcRect/>
          <a:stretch>
            <a:fillRect/>
          </a:stretch>
        </p:blipFill>
        <p:spPr bwMode="auto">
          <a:xfrm>
            <a:off x="0" y="609600"/>
            <a:ext cx="7772400" cy="6064250"/>
          </a:xfrm>
          <a:prstGeom prst="rect">
            <a:avLst/>
          </a:prstGeom>
          <a:noFill/>
          <a:ln w="9525">
            <a:noFill/>
            <a:miter lim="800000"/>
            <a:headEnd/>
            <a:tailEnd/>
          </a:ln>
        </p:spPr>
      </p:pic>
      <p:pic>
        <p:nvPicPr>
          <p:cNvPr id="31746" name="Picture 14"/>
          <p:cNvPicPr>
            <a:picLocks noChangeAspect="1" noChangeArrowheads="1"/>
          </p:cNvPicPr>
          <p:nvPr/>
        </p:nvPicPr>
        <p:blipFill>
          <a:blip r:embed="rId3"/>
          <a:srcRect/>
          <a:stretch>
            <a:fillRect/>
          </a:stretch>
        </p:blipFill>
        <p:spPr bwMode="auto">
          <a:xfrm>
            <a:off x="0" y="609600"/>
            <a:ext cx="7772400" cy="6064250"/>
          </a:xfrm>
          <a:prstGeom prst="rect">
            <a:avLst/>
          </a:prstGeom>
          <a:noFill/>
          <a:ln w="9525">
            <a:noFill/>
            <a:miter lim="800000"/>
            <a:headEnd/>
            <a:tailEnd/>
          </a:ln>
        </p:spPr>
      </p:pic>
      <p:sp>
        <p:nvSpPr>
          <p:cNvPr id="31747"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31748" name="Line 6"/>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31749" name="Rectangle 7"/>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sp>
        <p:nvSpPr>
          <p:cNvPr id="31750" name="AutoShape 8"/>
          <p:cNvSpPr>
            <a:spLocks noChangeArrowheads="1"/>
          </p:cNvSpPr>
          <p:nvPr/>
        </p:nvSpPr>
        <p:spPr bwMode="auto">
          <a:xfrm flipH="1" flipV="1">
            <a:off x="0" y="381000"/>
            <a:ext cx="9144000" cy="304800"/>
          </a:xfrm>
          <a:prstGeom prst="rtTriangle">
            <a:avLst/>
          </a:prstGeom>
          <a:solidFill>
            <a:schemeClr val="bg2"/>
          </a:solidFill>
          <a:ln w="9525">
            <a:noFill/>
            <a:miter lim="800000"/>
            <a:headEnd/>
            <a:tailEnd/>
          </a:ln>
        </p:spPr>
        <p:txBody>
          <a:bodyPr wrap="none" anchor="ctr"/>
          <a:lstStyle/>
          <a:p>
            <a:pPr algn="l" rtl="0"/>
            <a:endParaRPr lang="en-US"/>
          </a:p>
        </p:txBody>
      </p:sp>
      <p:cxnSp>
        <p:nvCxnSpPr>
          <p:cNvPr id="31751" name="AutoShape 9"/>
          <p:cNvCxnSpPr>
            <a:cxnSpLocks noChangeShapeType="1"/>
            <a:endCxn id="31749"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31752" name="Rectangle 10"/>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
        <p:nvSpPr>
          <p:cNvPr id="31753" name="Rectangle 17"/>
          <p:cNvSpPr>
            <a:spLocks noChangeArrowheads="1"/>
          </p:cNvSpPr>
          <p:nvPr/>
        </p:nvSpPr>
        <p:spPr bwMode="auto">
          <a:xfrm>
            <a:off x="228600" y="4572000"/>
            <a:ext cx="75438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54" name="Rectangle 20"/>
          <p:cNvSpPr>
            <a:spLocks noChangeArrowheads="1"/>
          </p:cNvSpPr>
          <p:nvPr/>
        </p:nvSpPr>
        <p:spPr bwMode="auto">
          <a:xfrm>
            <a:off x="228600" y="5486400"/>
            <a:ext cx="75438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55" name="Rectangle 21"/>
          <p:cNvSpPr>
            <a:spLocks noChangeArrowheads="1"/>
          </p:cNvSpPr>
          <p:nvPr/>
        </p:nvSpPr>
        <p:spPr bwMode="auto">
          <a:xfrm>
            <a:off x="228600" y="6096000"/>
            <a:ext cx="7543800" cy="228600"/>
          </a:xfrm>
          <a:prstGeom prst="rect">
            <a:avLst/>
          </a:prstGeom>
          <a:noFill/>
          <a:ln w="9525">
            <a:solidFill>
              <a:srgbClr val="666699"/>
            </a:solidFill>
            <a:miter lim="800000"/>
            <a:headEnd/>
            <a:tailEnd/>
          </a:ln>
        </p:spPr>
        <p:txBody>
          <a:bodyPr wrap="none" anchor="ctr"/>
          <a:lstStyle/>
          <a:p>
            <a:pPr algn="l" rtl="0"/>
            <a:endParaRPr lang="en-US"/>
          </a:p>
        </p:txBody>
      </p:sp>
      <p:sp>
        <p:nvSpPr>
          <p:cNvPr id="31756" name="Rectangle 22"/>
          <p:cNvSpPr>
            <a:spLocks noChangeArrowheads="1"/>
          </p:cNvSpPr>
          <p:nvPr/>
        </p:nvSpPr>
        <p:spPr bwMode="auto">
          <a:xfrm>
            <a:off x="228600" y="4572000"/>
            <a:ext cx="75438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57" name="Rectangle 23"/>
          <p:cNvSpPr>
            <a:spLocks noChangeArrowheads="1"/>
          </p:cNvSpPr>
          <p:nvPr/>
        </p:nvSpPr>
        <p:spPr bwMode="auto">
          <a:xfrm>
            <a:off x="228600" y="5486400"/>
            <a:ext cx="75438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58" name="Rectangle 24"/>
          <p:cNvSpPr>
            <a:spLocks noChangeArrowheads="1"/>
          </p:cNvSpPr>
          <p:nvPr/>
        </p:nvSpPr>
        <p:spPr bwMode="auto">
          <a:xfrm>
            <a:off x="228600" y="6096000"/>
            <a:ext cx="7543800" cy="228600"/>
          </a:xfrm>
          <a:prstGeom prst="rect">
            <a:avLst/>
          </a:prstGeom>
          <a:noFill/>
          <a:ln w="9525">
            <a:solidFill>
              <a:srgbClr val="666699"/>
            </a:solidFill>
            <a:miter lim="800000"/>
            <a:headEnd/>
            <a:tailEnd/>
          </a:ln>
        </p:spPr>
        <p:txBody>
          <a:bodyPr wrap="none" anchor="ctr"/>
          <a:lstStyle/>
          <a:p>
            <a:pPr algn="l" rtl="0"/>
            <a:endParaRPr lang="en-US"/>
          </a:p>
        </p:txBody>
      </p:sp>
      <p:sp>
        <p:nvSpPr>
          <p:cNvPr id="31759" name="Rectangle 25"/>
          <p:cNvSpPr>
            <a:spLocks noChangeArrowheads="1"/>
          </p:cNvSpPr>
          <p:nvPr/>
        </p:nvSpPr>
        <p:spPr bwMode="auto">
          <a:xfrm>
            <a:off x="228600" y="4572000"/>
            <a:ext cx="75438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60" name="Rectangle 26"/>
          <p:cNvSpPr>
            <a:spLocks noChangeArrowheads="1"/>
          </p:cNvSpPr>
          <p:nvPr/>
        </p:nvSpPr>
        <p:spPr bwMode="auto">
          <a:xfrm>
            <a:off x="228600" y="5486400"/>
            <a:ext cx="7543800" cy="228600"/>
          </a:xfrm>
          <a:prstGeom prst="rect">
            <a:avLst/>
          </a:prstGeom>
          <a:noFill/>
          <a:ln w="9525">
            <a:solidFill>
              <a:srgbClr val="FF0000"/>
            </a:solidFill>
            <a:miter lim="800000"/>
            <a:headEnd/>
            <a:tailEnd/>
          </a:ln>
        </p:spPr>
        <p:txBody>
          <a:bodyPr wrap="none" anchor="ctr"/>
          <a:lstStyle/>
          <a:p>
            <a:pPr algn="l" rtl="0"/>
            <a:endParaRPr lang="en-US"/>
          </a:p>
        </p:txBody>
      </p:sp>
      <p:pic>
        <p:nvPicPr>
          <p:cNvPr id="31761" name="Picture 14"/>
          <p:cNvPicPr>
            <a:picLocks noChangeAspect="1" noChangeArrowheads="1"/>
          </p:cNvPicPr>
          <p:nvPr/>
        </p:nvPicPr>
        <p:blipFill>
          <a:blip r:embed="rId3"/>
          <a:srcRect/>
          <a:stretch>
            <a:fillRect/>
          </a:stretch>
        </p:blipFill>
        <p:spPr bwMode="auto">
          <a:xfrm>
            <a:off x="0" y="609600"/>
            <a:ext cx="7772400" cy="6064250"/>
          </a:xfrm>
          <a:prstGeom prst="rect">
            <a:avLst/>
          </a:prstGeom>
          <a:noFill/>
          <a:ln w="9525">
            <a:noFill/>
            <a:miter lim="800000"/>
            <a:headEnd/>
            <a:tailEnd/>
          </a:ln>
        </p:spPr>
      </p:pic>
      <p:pic>
        <p:nvPicPr>
          <p:cNvPr id="31762" name="Picture 16"/>
          <p:cNvPicPr>
            <a:picLocks noChangeAspect="1" noChangeArrowheads="1"/>
          </p:cNvPicPr>
          <p:nvPr/>
        </p:nvPicPr>
        <p:blipFill>
          <a:blip r:embed="rId4"/>
          <a:srcRect/>
          <a:stretch>
            <a:fillRect/>
          </a:stretch>
        </p:blipFill>
        <p:spPr bwMode="auto">
          <a:xfrm>
            <a:off x="7315200" y="3124200"/>
            <a:ext cx="1828800" cy="1320800"/>
          </a:xfrm>
          <a:prstGeom prst="rect">
            <a:avLst/>
          </a:prstGeom>
          <a:noFill/>
          <a:ln w="9525">
            <a:noFill/>
            <a:miter lim="800000"/>
            <a:headEnd/>
            <a:tailEnd/>
          </a:ln>
        </p:spPr>
      </p:pic>
      <p:sp>
        <p:nvSpPr>
          <p:cNvPr id="31763" name="Rectangle 15"/>
          <p:cNvSpPr>
            <a:spLocks noGrp="1" noChangeArrowheads="1"/>
          </p:cNvSpPr>
          <p:nvPr>
            <p:ph type="title"/>
          </p:nvPr>
        </p:nvSpPr>
        <p:spPr>
          <a:xfrm>
            <a:off x="6934200" y="1905000"/>
            <a:ext cx="2209800" cy="914400"/>
          </a:xfrm>
        </p:spPr>
        <p:txBody>
          <a:bodyPr/>
          <a:lstStyle/>
          <a:p>
            <a:pPr eaLnBrk="1" hangingPunct="1"/>
            <a:r>
              <a:rPr lang="en-US" sz="1400" b="1" smtClean="0">
                <a:latin typeface="Arial" charset="0"/>
              </a:rPr>
              <a:t>Female-male difference in poverty rate for one-person households</a:t>
            </a:r>
          </a:p>
        </p:txBody>
      </p:sp>
      <p:sp>
        <p:nvSpPr>
          <p:cNvPr id="31764" name="Rectangle 34"/>
          <p:cNvSpPr>
            <a:spLocks noChangeArrowheads="1"/>
          </p:cNvSpPr>
          <p:nvPr/>
        </p:nvSpPr>
        <p:spPr bwMode="auto">
          <a:xfrm>
            <a:off x="0" y="6096000"/>
            <a:ext cx="7772400" cy="228600"/>
          </a:xfrm>
          <a:prstGeom prst="rect">
            <a:avLst/>
          </a:prstGeom>
          <a:noFill/>
          <a:ln w="9525">
            <a:solidFill>
              <a:srgbClr val="333399"/>
            </a:solidFill>
            <a:miter lim="800000"/>
            <a:headEnd/>
            <a:tailEnd/>
          </a:ln>
        </p:spPr>
        <p:txBody>
          <a:bodyPr wrap="none" anchor="ctr"/>
          <a:lstStyle/>
          <a:p>
            <a:pPr algn="l" rtl="0"/>
            <a:endParaRPr lang="en-US"/>
          </a:p>
        </p:txBody>
      </p:sp>
      <p:sp>
        <p:nvSpPr>
          <p:cNvPr id="31765" name="Rectangle 35"/>
          <p:cNvSpPr>
            <a:spLocks noChangeArrowheads="1"/>
          </p:cNvSpPr>
          <p:nvPr/>
        </p:nvSpPr>
        <p:spPr bwMode="auto">
          <a:xfrm>
            <a:off x="0" y="5486400"/>
            <a:ext cx="77724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66" name="Rectangle 33"/>
          <p:cNvSpPr>
            <a:spLocks noChangeArrowheads="1"/>
          </p:cNvSpPr>
          <p:nvPr/>
        </p:nvSpPr>
        <p:spPr bwMode="auto">
          <a:xfrm>
            <a:off x="0" y="4572000"/>
            <a:ext cx="77724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67" name="Rectangle 44"/>
          <p:cNvSpPr>
            <a:spLocks noChangeArrowheads="1"/>
          </p:cNvSpPr>
          <p:nvPr/>
        </p:nvSpPr>
        <p:spPr bwMode="auto">
          <a:xfrm>
            <a:off x="0" y="6096000"/>
            <a:ext cx="7772400" cy="228600"/>
          </a:xfrm>
          <a:prstGeom prst="rect">
            <a:avLst/>
          </a:prstGeom>
          <a:noFill/>
          <a:ln w="9525">
            <a:solidFill>
              <a:srgbClr val="333399"/>
            </a:solidFill>
            <a:miter lim="800000"/>
            <a:headEnd/>
            <a:tailEnd/>
          </a:ln>
        </p:spPr>
        <p:txBody>
          <a:bodyPr wrap="none" anchor="ctr"/>
          <a:lstStyle/>
          <a:p>
            <a:pPr algn="l" rtl="0"/>
            <a:endParaRPr lang="en-US"/>
          </a:p>
        </p:txBody>
      </p:sp>
      <p:sp>
        <p:nvSpPr>
          <p:cNvPr id="31768" name="Rectangle 45"/>
          <p:cNvSpPr>
            <a:spLocks noChangeArrowheads="1"/>
          </p:cNvSpPr>
          <p:nvPr/>
        </p:nvSpPr>
        <p:spPr bwMode="auto">
          <a:xfrm>
            <a:off x="0" y="5486400"/>
            <a:ext cx="77724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69" name="Rectangle 46"/>
          <p:cNvSpPr>
            <a:spLocks noChangeArrowheads="1"/>
          </p:cNvSpPr>
          <p:nvPr/>
        </p:nvSpPr>
        <p:spPr bwMode="auto">
          <a:xfrm>
            <a:off x="0" y="4572000"/>
            <a:ext cx="77724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70" name="Rectangle 47"/>
          <p:cNvSpPr>
            <a:spLocks noChangeArrowheads="1"/>
          </p:cNvSpPr>
          <p:nvPr/>
        </p:nvSpPr>
        <p:spPr bwMode="auto">
          <a:xfrm>
            <a:off x="0" y="6096000"/>
            <a:ext cx="7772400" cy="228600"/>
          </a:xfrm>
          <a:prstGeom prst="rect">
            <a:avLst/>
          </a:prstGeom>
          <a:noFill/>
          <a:ln w="9525">
            <a:solidFill>
              <a:srgbClr val="333399"/>
            </a:solidFill>
            <a:miter lim="800000"/>
            <a:headEnd/>
            <a:tailEnd/>
          </a:ln>
        </p:spPr>
        <p:txBody>
          <a:bodyPr wrap="none" anchor="ctr"/>
          <a:lstStyle/>
          <a:p>
            <a:pPr algn="l" rtl="0"/>
            <a:endParaRPr lang="en-US"/>
          </a:p>
        </p:txBody>
      </p:sp>
      <p:sp>
        <p:nvSpPr>
          <p:cNvPr id="31771" name="Rectangle 48"/>
          <p:cNvSpPr>
            <a:spLocks noChangeArrowheads="1"/>
          </p:cNvSpPr>
          <p:nvPr/>
        </p:nvSpPr>
        <p:spPr bwMode="auto">
          <a:xfrm>
            <a:off x="0" y="5486400"/>
            <a:ext cx="7772400" cy="228600"/>
          </a:xfrm>
          <a:prstGeom prst="rect">
            <a:avLst/>
          </a:prstGeom>
          <a:noFill/>
          <a:ln w="9525">
            <a:solidFill>
              <a:srgbClr val="FF0000"/>
            </a:solidFill>
            <a:miter lim="800000"/>
            <a:headEnd/>
            <a:tailEnd/>
          </a:ln>
        </p:spPr>
        <p:txBody>
          <a:bodyPr wrap="none" anchor="ctr"/>
          <a:lstStyle/>
          <a:p>
            <a:pPr algn="l" rtl="0"/>
            <a:endParaRPr lang="en-US"/>
          </a:p>
        </p:txBody>
      </p:sp>
      <p:pic>
        <p:nvPicPr>
          <p:cNvPr id="31772" name="Picture 16"/>
          <p:cNvPicPr>
            <a:picLocks noChangeAspect="1" noChangeArrowheads="1"/>
          </p:cNvPicPr>
          <p:nvPr/>
        </p:nvPicPr>
        <p:blipFill>
          <a:blip r:embed="rId4"/>
          <a:srcRect/>
          <a:stretch>
            <a:fillRect/>
          </a:stretch>
        </p:blipFill>
        <p:spPr bwMode="auto">
          <a:xfrm>
            <a:off x="7315200" y="3124200"/>
            <a:ext cx="1828800" cy="1320800"/>
          </a:xfrm>
          <a:prstGeom prst="rect">
            <a:avLst/>
          </a:prstGeom>
          <a:noFill/>
          <a:ln w="9525">
            <a:noFill/>
            <a:miter lim="800000"/>
            <a:headEnd/>
            <a:tailEnd/>
          </a:ln>
        </p:spPr>
      </p:pic>
      <p:sp>
        <p:nvSpPr>
          <p:cNvPr id="31773" name="Rectangle 50"/>
          <p:cNvSpPr>
            <a:spLocks noChangeArrowheads="1"/>
          </p:cNvSpPr>
          <p:nvPr/>
        </p:nvSpPr>
        <p:spPr bwMode="auto">
          <a:xfrm>
            <a:off x="0" y="4572000"/>
            <a:ext cx="77724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74" name="Rectangle 51"/>
          <p:cNvSpPr>
            <a:spLocks noChangeArrowheads="1"/>
          </p:cNvSpPr>
          <p:nvPr/>
        </p:nvSpPr>
        <p:spPr bwMode="auto">
          <a:xfrm>
            <a:off x="0" y="6096000"/>
            <a:ext cx="7772400" cy="228600"/>
          </a:xfrm>
          <a:prstGeom prst="rect">
            <a:avLst/>
          </a:prstGeom>
          <a:noFill/>
          <a:ln w="9525">
            <a:solidFill>
              <a:srgbClr val="333399"/>
            </a:solidFill>
            <a:miter lim="800000"/>
            <a:headEnd/>
            <a:tailEnd/>
          </a:ln>
        </p:spPr>
        <p:txBody>
          <a:bodyPr wrap="none" anchor="ctr"/>
          <a:lstStyle/>
          <a:p>
            <a:pPr algn="l" rtl="0"/>
            <a:endParaRPr lang="en-US"/>
          </a:p>
        </p:txBody>
      </p:sp>
      <p:sp>
        <p:nvSpPr>
          <p:cNvPr id="31775" name="Rectangle 52"/>
          <p:cNvSpPr>
            <a:spLocks noChangeArrowheads="1"/>
          </p:cNvSpPr>
          <p:nvPr/>
        </p:nvSpPr>
        <p:spPr bwMode="auto">
          <a:xfrm>
            <a:off x="0" y="5486400"/>
            <a:ext cx="7772400" cy="228600"/>
          </a:xfrm>
          <a:prstGeom prst="rect">
            <a:avLst/>
          </a:prstGeom>
          <a:noFill/>
          <a:ln w="9525">
            <a:solidFill>
              <a:srgbClr val="FF0000"/>
            </a:solidFill>
            <a:miter lim="800000"/>
            <a:headEnd/>
            <a:tailEnd/>
          </a:ln>
        </p:spPr>
        <p:txBody>
          <a:bodyPr wrap="none" anchor="ctr"/>
          <a:lstStyle/>
          <a:p>
            <a:pPr algn="l" rtl="0"/>
            <a:endParaRPr lang="en-US"/>
          </a:p>
        </p:txBody>
      </p:sp>
      <p:pic>
        <p:nvPicPr>
          <p:cNvPr id="31776" name="Picture 16"/>
          <p:cNvPicPr>
            <a:picLocks noChangeAspect="1" noChangeArrowheads="1"/>
          </p:cNvPicPr>
          <p:nvPr/>
        </p:nvPicPr>
        <p:blipFill>
          <a:blip r:embed="rId4"/>
          <a:srcRect/>
          <a:stretch>
            <a:fillRect/>
          </a:stretch>
        </p:blipFill>
        <p:spPr bwMode="auto">
          <a:xfrm>
            <a:off x="7315200" y="3124200"/>
            <a:ext cx="1828800" cy="1320800"/>
          </a:xfrm>
          <a:prstGeom prst="rect">
            <a:avLst/>
          </a:prstGeom>
          <a:noFill/>
          <a:ln w="9525">
            <a:noFill/>
            <a:miter lim="800000"/>
            <a:headEnd/>
            <a:tailEnd/>
          </a:ln>
        </p:spPr>
      </p:pic>
      <p:sp>
        <p:nvSpPr>
          <p:cNvPr id="31777" name="Rectangle 55"/>
          <p:cNvSpPr>
            <a:spLocks noChangeArrowheads="1"/>
          </p:cNvSpPr>
          <p:nvPr/>
        </p:nvSpPr>
        <p:spPr bwMode="auto">
          <a:xfrm>
            <a:off x="0" y="4572000"/>
            <a:ext cx="77724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78" name="Rectangle 56"/>
          <p:cNvSpPr>
            <a:spLocks noChangeArrowheads="1"/>
          </p:cNvSpPr>
          <p:nvPr/>
        </p:nvSpPr>
        <p:spPr bwMode="auto">
          <a:xfrm>
            <a:off x="0" y="6096000"/>
            <a:ext cx="7772400" cy="228600"/>
          </a:xfrm>
          <a:prstGeom prst="rect">
            <a:avLst/>
          </a:prstGeom>
          <a:noFill/>
          <a:ln w="9525">
            <a:solidFill>
              <a:srgbClr val="333399"/>
            </a:solidFill>
            <a:miter lim="800000"/>
            <a:headEnd/>
            <a:tailEnd/>
          </a:ln>
        </p:spPr>
        <p:txBody>
          <a:bodyPr wrap="none" anchor="ctr"/>
          <a:lstStyle/>
          <a:p>
            <a:pPr algn="l" rtl="0"/>
            <a:endParaRPr lang="en-US"/>
          </a:p>
        </p:txBody>
      </p:sp>
      <p:sp>
        <p:nvSpPr>
          <p:cNvPr id="31779" name="Rectangle 57"/>
          <p:cNvSpPr>
            <a:spLocks noChangeArrowheads="1"/>
          </p:cNvSpPr>
          <p:nvPr/>
        </p:nvSpPr>
        <p:spPr bwMode="auto">
          <a:xfrm>
            <a:off x="0" y="5486400"/>
            <a:ext cx="7772400" cy="228600"/>
          </a:xfrm>
          <a:prstGeom prst="rect">
            <a:avLst/>
          </a:prstGeom>
          <a:noFill/>
          <a:ln w="9525">
            <a:solidFill>
              <a:srgbClr val="FF0000"/>
            </a:solidFill>
            <a:miter lim="800000"/>
            <a:headEnd/>
            <a:tailEnd/>
          </a:ln>
        </p:spPr>
        <p:txBody>
          <a:bodyPr wrap="none" anchor="ctr"/>
          <a:lstStyle/>
          <a:p>
            <a:pPr algn="l" rtl="0"/>
            <a:endParaRPr lang="en-US"/>
          </a:p>
        </p:txBody>
      </p:sp>
      <p:sp>
        <p:nvSpPr>
          <p:cNvPr id="31780" name="Rectangle 12"/>
          <p:cNvSpPr>
            <a:spLocks noChangeArrowheads="1"/>
          </p:cNvSpPr>
          <p:nvPr/>
        </p:nvSpPr>
        <p:spPr bwMode="auto">
          <a:xfrm>
            <a:off x="0" y="6400800"/>
            <a:ext cx="2590800" cy="276225"/>
          </a:xfrm>
          <a:prstGeom prst="rect">
            <a:avLst/>
          </a:prstGeom>
          <a:noFill/>
          <a:ln w="9525">
            <a:noFill/>
            <a:miter lim="800000"/>
            <a:headEnd/>
            <a:tailEnd/>
          </a:ln>
        </p:spPr>
        <p:txBody>
          <a:bodyPr>
            <a:spAutoFit/>
          </a:bodyPr>
          <a:lstStyle/>
          <a:p>
            <a:pPr algn="l" rtl="0"/>
            <a:r>
              <a:rPr lang="en-US" sz="1200">
                <a:solidFill>
                  <a:schemeClr val="tx2"/>
                </a:solidFill>
              </a:rPr>
              <a:t>(Source: United Nations, 2010)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04800" y="685800"/>
            <a:ext cx="8396288" cy="609600"/>
          </a:xfrm>
        </p:spPr>
        <p:txBody>
          <a:bodyPr/>
          <a:lstStyle/>
          <a:p>
            <a:pPr eaLnBrk="1" hangingPunct="1"/>
            <a:r>
              <a:rPr lang="en-US" sz="2400" smtClean="0">
                <a:latin typeface="Calibri Light" pitchFamily="34" charset="0"/>
              </a:rPr>
              <a:t>Poverty rate: f</a:t>
            </a:r>
            <a:r>
              <a:rPr lang="en-US" sz="2400" smtClean="0"/>
              <a:t>emale- vs male-headed households</a:t>
            </a:r>
            <a:endParaRPr lang="en-US" sz="2400" b="1" smtClean="0">
              <a:latin typeface="Calibri Light" pitchFamily="34" charset="0"/>
            </a:endParaRPr>
          </a:p>
        </p:txBody>
      </p:sp>
      <p:sp>
        <p:nvSpPr>
          <p:cNvPr id="16387" name="Rectangle 3"/>
          <p:cNvSpPr>
            <a:spLocks noGrp="1" noChangeArrowheads="1"/>
          </p:cNvSpPr>
          <p:nvPr>
            <p:ph type="body" idx="1"/>
          </p:nvPr>
        </p:nvSpPr>
        <p:spPr>
          <a:xfrm>
            <a:off x="457200" y="1447800"/>
            <a:ext cx="8229600" cy="4419600"/>
          </a:xfrm>
        </p:spPr>
        <p:txBody>
          <a:bodyPr/>
          <a:lstStyle/>
          <a:p>
            <a:pPr eaLnBrk="1" hangingPunct="1">
              <a:lnSpc>
                <a:spcPct val="80000"/>
              </a:lnSpc>
              <a:spcBef>
                <a:spcPts val="1200"/>
              </a:spcBef>
              <a:defRPr/>
            </a:pPr>
            <a:r>
              <a:rPr lang="en-US" sz="1800" dirty="0" smtClean="0">
                <a:ea typeface="ＭＳ Ｐゴシック" charset="0"/>
              </a:rPr>
              <a:t>The </a:t>
            </a:r>
            <a:r>
              <a:rPr lang="en-US" sz="1800" dirty="0">
                <a:ea typeface="ＭＳ Ｐゴシック" charset="0"/>
              </a:rPr>
              <a:t>unresolved issue: gender-based inequality within the household. </a:t>
            </a:r>
          </a:p>
          <a:p>
            <a:pPr lvl="1" eaLnBrk="1" hangingPunct="1">
              <a:lnSpc>
                <a:spcPct val="80000"/>
              </a:lnSpc>
              <a:spcBef>
                <a:spcPts val="600"/>
              </a:spcBef>
              <a:buFont typeface="Calibri" panose="020F0502020204030204" pitchFamily="34" charset="0"/>
              <a:buChar char="→"/>
              <a:defRPr/>
            </a:pPr>
            <a:r>
              <a:rPr lang="en-US" sz="1800" dirty="0">
                <a:latin typeface="Calibri" panose="020F0502020204030204" pitchFamily="34" charset="0"/>
                <a:ea typeface="ＭＳ Ｐゴシック" charset="0"/>
              </a:rPr>
              <a:t>Within the same household:</a:t>
            </a:r>
          </a:p>
          <a:p>
            <a:pPr marL="914400" lvl="1" eaLnBrk="1" hangingPunct="1">
              <a:lnSpc>
                <a:spcPct val="80000"/>
              </a:lnSpc>
              <a:spcBef>
                <a:spcPts val="600"/>
              </a:spcBef>
              <a:defRPr/>
            </a:pPr>
            <a:r>
              <a:rPr lang="en-US" sz="1800" dirty="0">
                <a:latin typeface="Calibri" panose="020F0502020204030204" pitchFamily="34" charset="0"/>
                <a:ea typeface="ＭＳ Ｐゴシック" charset="0"/>
              </a:rPr>
              <a:t>Women may have a subordinated status relative to men</a:t>
            </a:r>
          </a:p>
          <a:p>
            <a:pPr marL="914400" lvl="1" eaLnBrk="1" hangingPunct="1">
              <a:lnSpc>
                <a:spcPct val="80000"/>
              </a:lnSpc>
              <a:spcBef>
                <a:spcPts val="600"/>
              </a:spcBef>
              <a:defRPr/>
            </a:pPr>
            <a:r>
              <a:rPr lang="en-US" sz="1800" dirty="0">
                <a:latin typeface="Calibri" panose="020F0502020204030204" pitchFamily="34" charset="0"/>
                <a:ea typeface="ＭＳ Ｐゴシック" charset="0"/>
              </a:rPr>
              <a:t>Women may have less decision power on </a:t>
            </a:r>
            <a:r>
              <a:rPr lang="en-US" sz="1800" dirty="0" err="1">
                <a:latin typeface="Calibri" panose="020F0502020204030204" pitchFamily="34" charset="0"/>
                <a:ea typeface="ＭＳ Ｐゴシック" charset="0"/>
              </a:rPr>
              <a:t>intrahousehold</a:t>
            </a:r>
            <a:r>
              <a:rPr lang="en-US" sz="1800" dirty="0">
                <a:latin typeface="Calibri" panose="020F0502020204030204" pitchFamily="34" charset="0"/>
                <a:ea typeface="ＭＳ Ｐゴシック" charset="0"/>
              </a:rPr>
              <a:t> allocation of resources</a:t>
            </a:r>
          </a:p>
          <a:p>
            <a:pPr marL="914400" lvl="1" eaLnBrk="1" hangingPunct="1">
              <a:lnSpc>
                <a:spcPct val="80000"/>
              </a:lnSpc>
              <a:spcBef>
                <a:spcPts val="600"/>
              </a:spcBef>
              <a:defRPr/>
            </a:pPr>
            <a:r>
              <a:rPr lang="en-US" sz="1800" dirty="0">
                <a:latin typeface="Calibri" panose="020F0502020204030204" pitchFamily="34" charset="0"/>
                <a:ea typeface="ＭＳ Ｐゴシック" charset="0"/>
              </a:rPr>
              <a:t>Fewer resources may be allocated to women and girls </a:t>
            </a:r>
            <a:endParaRPr lang="en-US" sz="1800" dirty="0" smtClean="0">
              <a:latin typeface="Calibri" panose="020F0502020204030204" pitchFamily="34" charset="0"/>
              <a:ea typeface="ＭＳ Ｐゴシック" charset="0"/>
            </a:endParaRPr>
          </a:p>
          <a:p>
            <a:pPr eaLnBrk="1" hangingPunct="1">
              <a:lnSpc>
                <a:spcPct val="90000"/>
              </a:lnSpc>
              <a:spcBef>
                <a:spcPts val="600"/>
              </a:spcBef>
              <a:defRPr/>
            </a:pPr>
            <a:r>
              <a:rPr lang="en-US" sz="1800" dirty="0" smtClean="0">
                <a:ea typeface="ＭＳ Ｐゴシック" charset="0"/>
              </a:rPr>
              <a:t>Difficult </a:t>
            </a:r>
            <a:r>
              <a:rPr lang="en-US" sz="1800" dirty="0">
                <a:ea typeface="ＭＳ Ｐゴシック" charset="0"/>
              </a:rPr>
              <a:t>to measure </a:t>
            </a:r>
            <a:r>
              <a:rPr lang="en-US" sz="1800" dirty="0" err="1">
                <a:ea typeface="ＭＳ Ｐゴシック" charset="0"/>
              </a:rPr>
              <a:t>intrahousehold</a:t>
            </a:r>
            <a:r>
              <a:rPr lang="en-US" sz="1800" dirty="0">
                <a:ea typeface="ＭＳ Ｐゴシック" charset="0"/>
              </a:rPr>
              <a:t> inequality using consumption as an indicator of individual welfare (food/housing/water supply/sanitation</a:t>
            </a:r>
            <a:r>
              <a:rPr lang="en-US" sz="1800" dirty="0" smtClean="0">
                <a:ea typeface="ＭＳ Ｐゴシック" charset="0"/>
              </a:rPr>
              <a:t>)</a:t>
            </a:r>
          </a:p>
          <a:p>
            <a:pPr eaLnBrk="1" hangingPunct="1">
              <a:lnSpc>
                <a:spcPct val="90000"/>
              </a:lnSpc>
              <a:spcBef>
                <a:spcPts val="600"/>
              </a:spcBef>
              <a:defRPr/>
            </a:pPr>
            <a:r>
              <a:rPr lang="en-US" sz="1800" dirty="0" smtClean="0">
                <a:ea typeface="ＭＳ Ｐゴシック" charset="0"/>
              </a:rPr>
              <a:t>Female</a:t>
            </a:r>
            <a:r>
              <a:rPr lang="en-US" sz="1800" dirty="0">
                <a:ea typeface="ＭＳ Ｐゴシック" charset="0"/>
              </a:rPr>
              <a:t>-headed households and male headed households are </a:t>
            </a:r>
            <a:r>
              <a:rPr lang="en-US" sz="1800" u="sng" dirty="0">
                <a:ea typeface="ＭＳ Ｐゴシック" charset="0"/>
              </a:rPr>
              <a:t>heterogeneous</a:t>
            </a:r>
            <a:r>
              <a:rPr lang="en-US" sz="1800" dirty="0">
                <a:ea typeface="ＭＳ Ｐゴシック" charset="0"/>
              </a:rPr>
              <a:t> categories:</a:t>
            </a:r>
          </a:p>
          <a:p>
            <a:pPr lvl="1" eaLnBrk="1" hangingPunct="1">
              <a:lnSpc>
                <a:spcPct val="90000"/>
              </a:lnSpc>
              <a:spcBef>
                <a:spcPts val="600"/>
              </a:spcBef>
              <a:defRPr/>
            </a:pPr>
            <a:r>
              <a:rPr lang="en-US" sz="1800" dirty="0">
                <a:latin typeface="Calibri" charset="0"/>
                <a:ea typeface="ＭＳ Ｐゴシック" charset="0"/>
              </a:rPr>
              <a:t>Different demographic composition</a:t>
            </a:r>
          </a:p>
          <a:p>
            <a:pPr lvl="1" eaLnBrk="1" hangingPunct="1">
              <a:lnSpc>
                <a:spcPct val="90000"/>
              </a:lnSpc>
              <a:spcBef>
                <a:spcPts val="600"/>
              </a:spcBef>
              <a:defRPr/>
            </a:pPr>
            <a:r>
              <a:rPr lang="en-US" sz="1800" dirty="0">
                <a:latin typeface="Calibri" charset="0"/>
                <a:ea typeface="ＭＳ Ｐゴシック" charset="0"/>
              </a:rPr>
              <a:t>Different economic composition</a:t>
            </a:r>
          </a:p>
          <a:p>
            <a:pPr lvl="1" eaLnBrk="1" hangingPunct="1">
              <a:lnSpc>
                <a:spcPct val="90000"/>
              </a:lnSpc>
              <a:spcBef>
                <a:spcPts val="600"/>
              </a:spcBef>
              <a:defRPr/>
            </a:pPr>
            <a:r>
              <a:rPr lang="en-US" sz="1800" dirty="0">
                <a:latin typeface="Calibri" charset="0"/>
                <a:ea typeface="ＭＳ Ｐゴシック" charset="0"/>
              </a:rPr>
              <a:t>The head of household may not be identified by the same </a:t>
            </a:r>
            <a:r>
              <a:rPr lang="en-US" sz="1800" dirty="0" smtClean="0">
                <a:latin typeface="Calibri" charset="0"/>
                <a:ea typeface="ＭＳ Ｐゴシック" charset="0"/>
              </a:rPr>
              <a:t>criteria</a:t>
            </a:r>
          </a:p>
          <a:p>
            <a:pPr eaLnBrk="1" hangingPunct="1">
              <a:lnSpc>
                <a:spcPct val="90000"/>
              </a:lnSpc>
              <a:spcBef>
                <a:spcPts val="600"/>
              </a:spcBef>
              <a:defRPr/>
            </a:pPr>
            <a:r>
              <a:rPr lang="en-US" sz="1800" dirty="0" smtClean="0">
                <a:ea typeface="ＭＳ Ｐゴシック" charset="0"/>
              </a:rPr>
              <a:t>Use of different poverty line may have an impact on the female and male comparison</a:t>
            </a:r>
            <a:endParaRPr lang="en-US" sz="1800" dirty="0">
              <a:ea typeface="ＭＳ Ｐゴシック" charset="0"/>
            </a:endParaRPr>
          </a:p>
        </p:txBody>
      </p:sp>
      <p:sp>
        <p:nvSpPr>
          <p:cNvPr id="33795"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33796"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33797"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33798" name="AutoShape 8"/>
          <p:cNvCxnSpPr>
            <a:cxnSpLocks noChangeShapeType="1"/>
            <a:endCxn id="33797"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33799" name="Rectangle 9"/>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38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685800"/>
            <a:ext cx="8229600" cy="531813"/>
          </a:xfrm>
        </p:spPr>
        <p:txBody>
          <a:bodyPr/>
          <a:lstStyle/>
          <a:p>
            <a:pPr eaLnBrk="1" hangingPunct="1"/>
            <a:r>
              <a:rPr lang="en-US" sz="2600" smtClean="0">
                <a:latin typeface="Calibri Light" pitchFamily="34" charset="0"/>
              </a:rPr>
              <a:t>Poverty rate: Female- and male-headed households – key points</a:t>
            </a:r>
          </a:p>
        </p:txBody>
      </p:sp>
      <p:sp>
        <p:nvSpPr>
          <p:cNvPr id="32771" name="Rectangle 3"/>
          <p:cNvSpPr>
            <a:spLocks noGrp="1" noChangeArrowheads="1"/>
          </p:cNvSpPr>
          <p:nvPr>
            <p:ph type="body" idx="1"/>
          </p:nvPr>
        </p:nvSpPr>
        <p:spPr>
          <a:xfrm>
            <a:off x="228600" y="1676400"/>
            <a:ext cx="8821738" cy="4249738"/>
          </a:xfrm>
        </p:spPr>
        <p:txBody>
          <a:bodyPr/>
          <a:lstStyle/>
          <a:p>
            <a:pPr eaLnBrk="1" hangingPunct="1">
              <a:lnSpc>
                <a:spcPct val="80000"/>
              </a:lnSpc>
              <a:spcBef>
                <a:spcPts val="1200"/>
              </a:spcBef>
              <a:buFont typeface="Arial" panose="020B0604020202020204" pitchFamily="34" charset="0"/>
              <a:buChar char="•"/>
              <a:defRPr/>
            </a:pPr>
            <a:r>
              <a:rPr lang="en-US" sz="2200" dirty="0" smtClean="0">
                <a:ea typeface="+mn-ea"/>
              </a:rPr>
              <a:t>Disaggregate the types of female- and male-headed households, as relevant for your country, as much as possible, by taking into account demographic and/or economic characteristics of the household members</a:t>
            </a:r>
            <a:endParaRPr lang="en-US" sz="2200" dirty="0" smtClean="0">
              <a:solidFill>
                <a:srgbClr val="FF3300"/>
              </a:solidFill>
              <a:ea typeface="+mn-ea"/>
            </a:endParaRPr>
          </a:p>
          <a:p>
            <a:pPr eaLnBrk="1" hangingPunct="1">
              <a:lnSpc>
                <a:spcPct val="80000"/>
              </a:lnSpc>
              <a:spcBef>
                <a:spcPts val="1200"/>
              </a:spcBef>
              <a:buFont typeface="Arial" panose="020B0604020202020204" pitchFamily="34" charset="0"/>
              <a:buChar char="•"/>
              <a:defRPr/>
            </a:pPr>
            <a:r>
              <a:rPr lang="en-US" sz="2200" dirty="0" smtClean="0">
                <a:ea typeface="+mn-ea"/>
              </a:rPr>
              <a:t>Use clear criteria in identifying the head of household</a:t>
            </a:r>
          </a:p>
          <a:p>
            <a:pPr lvl="1" eaLnBrk="1" hangingPunct="1">
              <a:lnSpc>
                <a:spcPct val="80000"/>
              </a:lnSpc>
              <a:spcBef>
                <a:spcPts val="600"/>
              </a:spcBef>
              <a:buFont typeface="Calibri" panose="020F0502020204030204" pitchFamily="34" charset="0"/>
              <a:buChar char="‒"/>
              <a:defRPr/>
            </a:pPr>
            <a:r>
              <a:rPr lang="en-US" sz="2200" dirty="0" smtClean="0">
                <a:latin typeface="Calibri" panose="020F0502020204030204" pitchFamily="34" charset="0"/>
                <a:ea typeface="+mn-ea"/>
              </a:rPr>
              <a:t>Specification of criteria for identifying the head of household in the field in the interviewers manual and during training (make sure female heads of household are not underreported, especially when adult male members are part of the household)</a:t>
            </a:r>
          </a:p>
          <a:p>
            <a:pPr lvl="1" eaLnBrk="1" hangingPunct="1">
              <a:lnSpc>
                <a:spcPct val="80000"/>
              </a:lnSpc>
              <a:spcBef>
                <a:spcPts val="600"/>
              </a:spcBef>
              <a:buFont typeface="Calibri" panose="020F0502020204030204" pitchFamily="34" charset="0"/>
              <a:buChar char="‒"/>
              <a:defRPr/>
            </a:pPr>
            <a:r>
              <a:rPr lang="en-US" sz="2200" dirty="0" smtClean="0">
                <a:latin typeface="Calibri" panose="020F0502020204030204" pitchFamily="34" charset="0"/>
                <a:ea typeface="+mn-ea"/>
              </a:rPr>
              <a:t>Use for analysis heads of household identified, at the time of the analysis, based on demographic and/or economic characteristics</a:t>
            </a:r>
          </a:p>
          <a:p>
            <a:pPr lvl="1" eaLnBrk="1" hangingPunct="1">
              <a:lnSpc>
                <a:spcPct val="80000"/>
              </a:lnSpc>
              <a:spcBef>
                <a:spcPts val="600"/>
              </a:spcBef>
              <a:buFont typeface="Calibri" panose="020F0502020204030204" pitchFamily="34" charset="0"/>
              <a:buChar char="‒"/>
              <a:defRPr/>
            </a:pPr>
            <a:r>
              <a:rPr lang="en-US" sz="2200" dirty="0" smtClean="0">
                <a:latin typeface="Calibri" panose="020F0502020204030204" pitchFamily="34" charset="0"/>
                <a:ea typeface="+mn-ea"/>
              </a:rPr>
              <a:t>Avoid using self-identified heads based on no common criteria</a:t>
            </a:r>
            <a:endParaRPr lang="en-US" sz="2200" dirty="0" smtClean="0">
              <a:solidFill>
                <a:srgbClr val="FF3300"/>
              </a:solidFill>
              <a:latin typeface="Calibri" panose="020F0502020204030204" pitchFamily="34" charset="0"/>
              <a:ea typeface="+mn-ea"/>
            </a:endParaRPr>
          </a:p>
          <a:p>
            <a:pPr eaLnBrk="1" hangingPunct="1">
              <a:lnSpc>
                <a:spcPct val="80000"/>
              </a:lnSpc>
              <a:spcBef>
                <a:spcPts val="1200"/>
              </a:spcBef>
              <a:buFont typeface="Arial" panose="020B0604020202020204" pitchFamily="34" charset="0"/>
              <a:buChar char="•"/>
              <a:defRPr/>
            </a:pPr>
            <a:r>
              <a:rPr lang="en-US" sz="2200" dirty="0" smtClean="0">
                <a:ea typeface="+mn-ea"/>
              </a:rPr>
              <a:t>Try analysis based on different poverty lines</a:t>
            </a:r>
          </a:p>
        </p:txBody>
      </p:sp>
      <p:sp>
        <p:nvSpPr>
          <p:cNvPr id="35843"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35844"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35845"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35846" name="AutoShape 8"/>
          <p:cNvCxnSpPr>
            <a:cxnSpLocks noChangeShapeType="1"/>
            <a:endCxn id="35845"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35847" name="Rectangle 9"/>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09600" y="2438400"/>
            <a:ext cx="7086600" cy="942975"/>
          </a:xfrm>
        </p:spPr>
        <p:txBody>
          <a:bodyPr/>
          <a:lstStyle/>
          <a:p>
            <a:pPr eaLnBrk="1" hangingPunct="1"/>
            <a:r>
              <a:rPr lang="en-US" sz="2400" b="1" smtClean="0">
                <a:latin typeface="Calibri Light" pitchFamily="34" charset="0"/>
              </a:rPr>
              <a:t>Measuring poverty based on individual-level data: a requirement for gender statistics</a:t>
            </a:r>
          </a:p>
        </p:txBody>
      </p:sp>
      <p:sp>
        <p:nvSpPr>
          <p:cNvPr id="37890"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37891"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37892"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37893" name="AutoShape 8"/>
          <p:cNvCxnSpPr>
            <a:cxnSpLocks noChangeShapeType="1"/>
            <a:endCxn id="37892"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37894" name="Rectangle 9"/>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42900" y="838200"/>
            <a:ext cx="7277100" cy="588963"/>
          </a:xfrm>
        </p:spPr>
        <p:txBody>
          <a:bodyPr/>
          <a:lstStyle/>
          <a:p>
            <a:pPr eaLnBrk="1" hangingPunct="1"/>
            <a:r>
              <a:rPr lang="en-US" sz="2400" b="1" smtClean="0">
                <a:latin typeface="Calibri Light" pitchFamily="34" charset="0"/>
              </a:rPr>
              <a:t>A. Use of non-consumption indicators of poverty</a:t>
            </a:r>
          </a:p>
        </p:txBody>
      </p:sp>
      <p:sp>
        <p:nvSpPr>
          <p:cNvPr id="34819" name="Rectangle 3"/>
          <p:cNvSpPr>
            <a:spLocks noGrp="1" noChangeArrowheads="1"/>
          </p:cNvSpPr>
          <p:nvPr>
            <p:ph type="body" idx="1"/>
          </p:nvPr>
        </p:nvSpPr>
        <p:spPr>
          <a:xfrm>
            <a:off x="342900" y="1579563"/>
            <a:ext cx="8458200" cy="2459037"/>
          </a:xfrm>
        </p:spPr>
        <p:txBody>
          <a:bodyPr/>
          <a:lstStyle/>
          <a:p>
            <a:pPr eaLnBrk="1" hangingPunct="1">
              <a:lnSpc>
                <a:spcPct val="90000"/>
              </a:lnSpc>
              <a:spcBef>
                <a:spcPts val="1200"/>
              </a:spcBef>
              <a:defRPr/>
            </a:pPr>
            <a:r>
              <a:rPr lang="en-US" sz="1800" dirty="0" smtClean="0">
                <a:ea typeface="+mn-ea"/>
              </a:rPr>
              <a:t>Non-consumption indicators more successful in illustrating gender inequality in the allocation of resources within the household</a:t>
            </a:r>
          </a:p>
          <a:p>
            <a:pPr lvl="1" eaLnBrk="1" hangingPunct="1">
              <a:lnSpc>
                <a:spcPct val="90000"/>
              </a:lnSpc>
              <a:spcBef>
                <a:spcPts val="500"/>
              </a:spcBef>
              <a:defRPr/>
            </a:pPr>
            <a:r>
              <a:rPr lang="en-US" sz="1600" dirty="0" smtClean="0">
                <a:latin typeface="Calibri" panose="020F0502020204030204" pitchFamily="34" charset="0"/>
                <a:ea typeface="+mn-ea"/>
              </a:rPr>
              <a:t>Measured at individual level</a:t>
            </a:r>
          </a:p>
          <a:p>
            <a:pPr lvl="1" eaLnBrk="1" hangingPunct="1">
              <a:lnSpc>
                <a:spcPct val="90000"/>
              </a:lnSpc>
              <a:spcBef>
                <a:spcPts val="500"/>
              </a:spcBef>
              <a:defRPr/>
            </a:pPr>
            <a:r>
              <a:rPr lang="en-US" sz="1600" dirty="0" smtClean="0">
                <a:latin typeface="Calibri" panose="020F0502020204030204" pitchFamily="34" charset="0"/>
                <a:ea typeface="+mn-ea"/>
              </a:rPr>
              <a:t>Correspond to a shift in thinking poverty: from poverty as economic resources to avoid deprivation to poverty as actual level of deprivation, not only in terms of food and clothing, but also in areas such as education and health</a:t>
            </a:r>
          </a:p>
          <a:p>
            <a:pPr eaLnBrk="1" hangingPunct="1">
              <a:spcBef>
                <a:spcPts val="1200"/>
              </a:spcBef>
              <a:buFont typeface="Arial" panose="020B0604020202020204" pitchFamily="34" charset="0"/>
              <a:buChar char="•"/>
              <a:defRPr/>
            </a:pPr>
            <a:r>
              <a:rPr lang="en-US" sz="1800" dirty="0">
                <a:ea typeface="+mn-ea"/>
              </a:rPr>
              <a:t>Examples of </a:t>
            </a:r>
            <a:r>
              <a:rPr lang="en-US" sz="1800" dirty="0" smtClean="0">
                <a:ea typeface="+mn-ea"/>
              </a:rPr>
              <a:t>potential dimensions for </a:t>
            </a:r>
            <a:r>
              <a:rPr lang="en-US" sz="1800" dirty="0">
                <a:ea typeface="+mn-ea"/>
              </a:rPr>
              <a:t>individual-level measures of poverty and </a:t>
            </a:r>
            <a:r>
              <a:rPr lang="en-US" sz="1800" dirty="0" err="1">
                <a:ea typeface="+mn-ea"/>
              </a:rPr>
              <a:t>intrahousehold</a:t>
            </a:r>
            <a:r>
              <a:rPr lang="en-US" sz="1800" dirty="0">
                <a:ea typeface="+mn-ea"/>
              </a:rPr>
              <a:t> inequality</a:t>
            </a:r>
            <a:r>
              <a:rPr lang="en-US" sz="1800" dirty="0" smtClean="0">
                <a:ea typeface="+mn-ea"/>
              </a:rPr>
              <a:t>:</a:t>
            </a:r>
            <a:endParaRPr lang="en-US" sz="1800" dirty="0">
              <a:ea typeface="+mn-ea"/>
            </a:endParaRPr>
          </a:p>
        </p:txBody>
      </p:sp>
      <p:sp>
        <p:nvSpPr>
          <p:cNvPr id="39939"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39940"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39941"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39942" name="AutoShape 8"/>
          <p:cNvCxnSpPr>
            <a:cxnSpLocks noChangeShapeType="1"/>
            <a:endCxn id="39941"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39943" name="Rectangle 9"/>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
        <p:nvSpPr>
          <p:cNvPr id="2" name="TextBox 1"/>
          <p:cNvSpPr txBox="1"/>
          <p:nvPr/>
        </p:nvSpPr>
        <p:spPr>
          <a:xfrm>
            <a:off x="304800" y="3962400"/>
            <a:ext cx="8686800" cy="1192634"/>
          </a:xfrm>
          <a:prstGeom prst="rect">
            <a:avLst/>
          </a:prstGeom>
          <a:noFill/>
        </p:spPr>
        <p:txBody>
          <a:bodyPr numCol="2">
            <a:spAutoFit/>
          </a:bodyPr>
          <a:lstStyle/>
          <a:p>
            <a:pPr marL="742950" lvl="1" indent="-285750" algn="l" rtl="0">
              <a:spcBef>
                <a:spcPts val="300"/>
              </a:spcBef>
              <a:buFont typeface="Arial"/>
              <a:buChar char="•"/>
              <a:defRPr/>
            </a:pPr>
            <a:r>
              <a:rPr lang="en-US" sz="1600" dirty="0">
                <a:latin typeface="Calibri" panose="020F0502020204030204" pitchFamily="34" charset="0"/>
                <a:ea typeface="ＭＳ Ｐゴシック" charset="0"/>
                <a:cs typeface="ＭＳ Ｐゴシック" charset="0"/>
              </a:rPr>
              <a:t>Education</a:t>
            </a:r>
          </a:p>
          <a:p>
            <a:pPr marL="742950" lvl="1" indent="-285750" algn="l" rtl="0">
              <a:spcBef>
                <a:spcPts val="300"/>
              </a:spcBef>
              <a:buFont typeface="Arial"/>
              <a:buChar char="•"/>
              <a:defRPr/>
            </a:pPr>
            <a:r>
              <a:rPr lang="en-US" sz="1600" dirty="0">
                <a:latin typeface="Calibri" panose="020F0502020204030204" pitchFamily="34" charset="0"/>
                <a:ea typeface="ＭＳ Ｐゴシック" charset="0"/>
                <a:cs typeface="ＭＳ Ｐゴシック" charset="0"/>
              </a:rPr>
              <a:t>Health and nutrition</a:t>
            </a:r>
          </a:p>
          <a:p>
            <a:pPr marL="742950" lvl="1" indent="-285750" algn="l" rtl="0">
              <a:spcBef>
                <a:spcPts val="300"/>
              </a:spcBef>
              <a:buFont typeface="Arial"/>
              <a:buChar char="•"/>
              <a:defRPr/>
            </a:pPr>
            <a:r>
              <a:rPr lang="en-US" sz="1600" dirty="0">
                <a:latin typeface="Calibri" panose="020F0502020204030204" pitchFamily="34" charset="0"/>
                <a:ea typeface="ＭＳ Ｐゴシック" charset="0"/>
                <a:cs typeface="ＭＳ Ｐゴシック" charset="0"/>
              </a:rPr>
              <a:t>Time </a:t>
            </a:r>
            <a:r>
              <a:rPr lang="en-US" sz="1600" dirty="0">
                <a:latin typeface="Calibri" panose="020F0502020204030204" pitchFamily="34" charset="0"/>
                <a:ea typeface="ＭＳ Ｐゴシック" charset="0"/>
                <a:cs typeface="ＭＳ Ｐゴシック" charset="0"/>
              </a:rPr>
              <a:t>use</a:t>
            </a:r>
          </a:p>
          <a:p>
            <a:pPr marL="742950" lvl="1" indent="-285750" algn="l" rtl="0">
              <a:spcBef>
                <a:spcPts val="300"/>
              </a:spcBef>
              <a:buFont typeface="Arial"/>
              <a:buChar char="•"/>
              <a:defRPr/>
            </a:pPr>
            <a:r>
              <a:rPr lang="en-US" sz="1600" dirty="0">
                <a:latin typeface="Calibri" panose="020F0502020204030204" pitchFamily="34" charset="0"/>
                <a:ea typeface="ＭＳ Ｐゴシック" charset="0"/>
                <a:cs typeface="ＭＳ Ｐゴシック" charset="0"/>
              </a:rPr>
              <a:t>Access </a:t>
            </a:r>
            <a:r>
              <a:rPr lang="en-US" sz="1600" dirty="0">
                <a:latin typeface="Calibri" panose="020F0502020204030204" pitchFamily="34" charset="0"/>
                <a:ea typeface="ＭＳ Ｐゴシック" charset="0"/>
                <a:cs typeface="ＭＳ Ｐゴシック" charset="0"/>
              </a:rPr>
              <a:t>to food and clothing</a:t>
            </a:r>
          </a:p>
          <a:p>
            <a:pPr marL="742950" lvl="1" indent="-285750" algn="l" rtl="0">
              <a:spcBef>
                <a:spcPts val="300"/>
              </a:spcBef>
              <a:buFont typeface="Arial"/>
              <a:buChar char="•"/>
              <a:defRPr/>
            </a:pPr>
            <a:r>
              <a:rPr lang="en-US" sz="1600" dirty="0">
                <a:latin typeface="Calibri" panose="020F0502020204030204" pitchFamily="34" charset="0"/>
                <a:ea typeface="ＭＳ Ｐゴシック" charset="0"/>
                <a:cs typeface="ＭＳ Ｐゴシック" charset="0"/>
              </a:rPr>
              <a:t>Asset </a:t>
            </a:r>
            <a:r>
              <a:rPr lang="en-US" sz="1600" dirty="0">
                <a:latin typeface="Calibri" panose="020F0502020204030204" pitchFamily="34" charset="0"/>
                <a:ea typeface="ＭＳ Ｐゴシック" charset="0"/>
                <a:cs typeface="ＭＳ Ｐゴシック" charset="0"/>
              </a:rPr>
              <a:t>ownership</a:t>
            </a:r>
          </a:p>
          <a:p>
            <a:pPr marL="742950" lvl="1" indent="-285750" algn="l" rtl="0">
              <a:spcBef>
                <a:spcPts val="300"/>
              </a:spcBef>
              <a:buFont typeface="Arial"/>
              <a:buChar char="•"/>
              <a:defRPr/>
            </a:pPr>
            <a:r>
              <a:rPr lang="en-US" sz="1600" dirty="0">
                <a:latin typeface="Calibri" panose="020F0502020204030204" pitchFamily="34" charset="0"/>
                <a:ea typeface="ＭＳ Ｐゴシック" charset="0"/>
                <a:cs typeface="ＭＳ Ｐゴシック" charset="0"/>
              </a:rPr>
              <a:t>Participation </a:t>
            </a:r>
            <a:r>
              <a:rPr lang="en-US" sz="1600" dirty="0">
                <a:latin typeface="Calibri" panose="020F0502020204030204" pitchFamily="34" charset="0"/>
                <a:ea typeface="ＭＳ Ｐゴシック" charset="0"/>
                <a:cs typeface="ＭＳ Ｐゴシック" charset="0"/>
              </a:rPr>
              <a:t>in </a:t>
            </a:r>
            <a:r>
              <a:rPr lang="en-US" sz="1600" dirty="0" err="1">
                <a:latin typeface="Calibri" panose="020F0502020204030204" pitchFamily="34" charset="0"/>
                <a:ea typeface="ＭＳ Ｐゴシック" charset="0"/>
                <a:cs typeface="ＭＳ Ｐゴシック" charset="0"/>
              </a:rPr>
              <a:t>intrahousehold</a:t>
            </a:r>
            <a:r>
              <a:rPr lang="en-US" sz="1600" dirty="0">
                <a:latin typeface="Calibri" panose="020F0502020204030204" pitchFamily="34" charset="0"/>
                <a:ea typeface="ＭＳ Ｐゴシック" charset="0"/>
                <a:cs typeface="ＭＳ Ｐゴシック" charset="0"/>
              </a:rPr>
              <a:t> decision-making</a:t>
            </a:r>
          </a:p>
          <a:p>
            <a:pPr marL="742950" lvl="1" indent="-285750" algn="l" rtl="0">
              <a:spcBef>
                <a:spcPts val="300"/>
              </a:spcBef>
              <a:buFont typeface="Arial"/>
              <a:buChar char="•"/>
              <a:defRPr/>
            </a:pPr>
            <a:r>
              <a:rPr lang="en-US" sz="1600" dirty="0">
                <a:latin typeface="Calibri" panose="020F0502020204030204" pitchFamily="34" charset="0"/>
                <a:ea typeface="ＭＳ Ｐゴシック" charset="0"/>
                <a:cs typeface="ＭＳ Ｐゴシック" charset="0"/>
              </a:rPr>
              <a:t>Social participation</a:t>
            </a:r>
          </a:p>
        </p:txBody>
      </p:sp>
      <p:sp>
        <p:nvSpPr>
          <p:cNvPr id="3" name="TextBox 2"/>
          <p:cNvSpPr txBox="1"/>
          <p:nvPr/>
        </p:nvSpPr>
        <p:spPr>
          <a:xfrm>
            <a:off x="304800" y="5257800"/>
            <a:ext cx="8610600" cy="1249363"/>
          </a:xfrm>
          <a:prstGeom prst="rect">
            <a:avLst/>
          </a:prstGeom>
          <a:noFill/>
        </p:spPr>
        <p:txBody>
          <a:bodyPr>
            <a:spAutoFit/>
          </a:bodyPr>
          <a:lstStyle/>
          <a:p>
            <a:pPr marL="342900" lvl="1" indent="-342900" algn="l" rtl="0">
              <a:spcBef>
                <a:spcPts val="1200"/>
              </a:spcBef>
              <a:buClr>
                <a:srgbClr val="FF6600"/>
              </a:buClr>
              <a:buFont typeface="Arial" panose="020B0604020202020204" pitchFamily="34" charset="0"/>
              <a:buChar char="•"/>
              <a:defRPr/>
            </a:pPr>
            <a:r>
              <a:rPr lang="en-US" dirty="0">
                <a:latin typeface="Calibri" panose="020F0502020204030204" pitchFamily="34" charset="0"/>
                <a:ea typeface="ＭＳ Ｐゴシック" charset="0"/>
                <a:cs typeface="ＭＳ Ｐゴシック" charset="0"/>
              </a:rPr>
              <a:t>No consensus of what dimensions to include + need for international standards on individual-level measures of gender-related </a:t>
            </a:r>
            <a:r>
              <a:rPr lang="en-US" dirty="0" err="1">
                <a:latin typeface="Calibri" panose="020F0502020204030204" pitchFamily="34" charset="0"/>
                <a:ea typeface="ＭＳ Ｐゴシック" charset="0"/>
                <a:cs typeface="ＭＳ Ｐゴシック" charset="0"/>
              </a:rPr>
              <a:t>intrahousehold</a:t>
            </a:r>
            <a:r>
              <a:rPr lang="en-US" dirty="0">
                <a:latin typeface="Calibri" panose="020F0502020204030204" pitchFamily="34" charset="0"/>
                <a:ea typeface="ＭＳ Ｐゴシック" charset="0"/>
                <a:cs typeface="ＭＳ Ｐゴシック" charset="0"/>
              </a:rPr>
              <a:t> poverty and inequality</a:t>
            </a:r>
          </a:p>
          <a:p>
            <a:pPr lvl="1" algn="l" rtl="0">
              <a:lnSpc>
                <a:spcPct val="90000"/>
              </a:lnSpc>
              <a:spcBef>
                <a:spcPts val="600"/>
              </a:spcBef>
              <a:defRPr/>
            </a:pPr>
            <a:endParaRPr lang="en-US" dirty="0">
              <a:latin typeface="Calibri" panose="020F0502020204030204" pitchFamily="34" charset="0"/>
              <a:ea typeface="ＭＳ Ｐゴシック" charset="0"/>
              <a:cs typeface="ＭＳ Ｐゴシック" charset="0"/>
            </a:endParaRPr>
          </a:p>
          <a:p>
            <a:pPr algn="l" rtl="0">
              <a:defRPr/>
            </a:pPr>
            <a:endParaRPr lang="en-US" dirty="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52400" y="839788"/>
            <a:ext cx="8686800" cy="609600"/>
          </a:xfrm>
        </p:spPr>
        <p:txBody>
          <a:bodyPr/>
          <a:lstStyle/>
          <a:p>
            <a:pPr eaLnBrk="1" hangingPunct="1"/>
            <a:r>
              <a:rPr lang="en-US" sz="2400" b="1" smtClean="0">
                <a:latin typeface="Calibri Light" pitchFamily="34" charset="0"/>
              </a:rPr>
              <a:t>B. Access to income, property ownership and credit</a:t>
            </a:r>
          </a:p>
        </p:txBody>
      </p:sp>
      <p:sp>
        <p:nvSpPr>
          <p:cNvPr id="25603" name="Rectangle 3"/>
          <p:cNvSpPr>
            <a:spLocks noGrp="1" noChangeArrowheads="1"/>
          </p:cNvSpPr>
          <p:nvPr>
            <p:ph type="body" idx="1"/>
          </p:nvPr>
        </p:nvSpPr>
        <p:spPr>
          <a:xfrm>
            <a:off x="457200" y="1447800"/>
            <a:ext cx="8077200" cy="5254625"/>
          </a:xfrm>
        </p:spPr>
        <p:txBody>
          <a:bodyPr/>
          <a:lstStyle/>
          <a:p>
            <a:pPr marL="0" indent="0" eaLnBrk="1" hangingPunct="1">
              <a:lnSpc>
                <a:spcPct val="90000"/>
              </a:lnSpc>
              <a:spcBef>
                <a:spcPts val="1200"/>
              </a:spcBef>
            </a:pPr>
            <a:r>
              <a:rPr lang="en-US" sz="1800" smtClean="0"/>
              <a:t>Access to income </a:t>
            </a:r>
          </a:p>
          <a:p>
            <a:pPr lvl="1" eaLnBrk="1" hangingPunct="1">
              <a:lnSpc>
                <a:spcPct val="90000"/>
              </a:lnSpc>
              <a:spcBef>
                <a:spcPts val="600"/>
              </a:spcBef>
              <a:buFont typeface="Calibri" pitchFamily="34" charset="0"/>
              <a:buChar char="‒"/>
            </a:pPr>
            <a:r>
              <a:rPr lang="en-US" sz="1600" smtClean="0">
                <a:latin typeface="Calibri" pitchFamily="34" charset="0"/>
              </a:rPr>
              <a:t>Gender division of labour: women spend more of their time on unpaid domestic tasks; on the labour market, women are more often than men in vulnerable employment with low or no cash returns</a:t>
            </a:r>
          </a:p>
          <a:p>
            <a:pPr lvl="1" eaLnBrk="1" hangingPunct="1">
              <a:lnSpc>
                <a:spcPct val="90000"/>
              </a:lnSpc>
              <a:spcBef>
                <a:spcPts val="600"/>
              </a:spcBef>
              <a:buFont typeface="Calibri" pitchFamily="34" charset="0"/>
              <a:buChar char="→"/>
            </a:pPr>
            <a:r>
              <a:rPr lang="en-US" sz="1600" smtClean="0">
                <a:latin typeface="Calibri" pitchFamily="34" charset="0"/>
              </a:rPr>
              <a:t>As a result, compared to men, women’s income tends to be smaller, less steady and more often paid in-kind</a:t>
            </a:r>
          </a:p>
          <a:p>
            <a:pPr marL="0" indent="0" eaLnBrk="1" hangingPunct="1">
              <a:lnSpc>
                <a:spcPct val="90000"/>
              </a:lnSpc>
              <a:spcBef>
                <a:spcPts val="1200"/>
              </a:spcBef>
            </a:pPr>
            <a:r>
              <a:rPr lang="en-US" sz="1800" smtClean="0"/>
              <a:t>Ownership of housing, land, livestock or other property</a:t>
            </a:r>
          </a:p>
          <a:p>
            <a:pPr lvl="1" eaLnBrk="1" hangingPunct="1">
              <a:lnSpc>
                <a:spcPct val="90000"/>
              </a:lnSpc>
              <a:spcBef>
                <a:spcPts val="600"/>
              </a:spcBef>
              <a:buFont typeface="Calibri" pitchFamily="34" charset="0"/>
              <a:buChar char="‒"/>
            </a:pPr>
            <a:r>
              <a:rPr lang="en-US" sz="1600" smtClean="0">
                <a:latin typeface="Calibri" pitchFamily="34" charset="0"/>
              </a:rPr>
              <a:t>Gender inequality with regard to inheritance rights, rights to acquire and own land, and rights to own property other than land; women may not be able to obtain property that is rightfully theirs due to  lack of education, information and knowledge of entitlements.  </a:t>
            </a:r>
          </a:p>
          <a:p>
            <a:pPr lvl="1" eaLnBrk="1" hangingPunct="1">
              <a:lnSpc>
                <a:spcPct val="90000"/>
              </a:lnSpc>
              <a:spcBef>
                <a:spcPts val="600"/>
              </a:spcBef>
              <a:buFont typeface="Calibri" pitchFamily="34" charset="0"/>
              <a:buChar char="→"/>
            </a:pPr>
            <a:r>
              <a:rPr lang="en-US" sz="1600" smtClean="0">
                <a:latin typeface="Calibri" pitchFamily="34" charset="0"/>
              </a:rPr>
              <a:t>As a result, women tend to have less access to property than men</a:t>
            </a:r>
          </a:p>
          <a:p>
            <a:pPr marL="0" indent="0" eaLnBrk="1" hangingPunct="1">
              <a:lnSpc>
                <a:spcPct val="90000"/>
              </a:lnSpc>
              <a:spcBef>
                <a:spcPts val="1200"/>
              </a:spcBef>
            </a:pPr>
            <a:r>
              <a:rPr lang="en-US" sz="1800" smtClean="0"/>
              <a:t>Access to credit</a:t>
            </a:r>
          </a:p>
          <a:p>
            <a:pPr lvl="1" eaLnBrk="1" hangingPunct="1">
              <a:lnSpc>
                <a:spcPct val="90000"/>
              </a:lnSpc>
              <a:spcBef>
                <a:spcPts val="600"/>
              </a:spcBef>
              <a:buFont typeface="Calibri" pitchFamily="34" charset="0"/>
              <a:buChar char="‒"/>
            </a:pPr>
            <a:r>
              <a:rPr lang="en-US" sz="1600" smtClean="0">
                <a:latin typeface="Calibri" pitchFamily="34" charset="0"/>
              </a:rPr>
              <a:t>Women more likely to lack income and property ownership to be used as collateral for credit; women’s business may be more often in informal or low-growth sectors with less opportunities for loans</a:t>
            </a:r>
          </a:p>
          <a:p>
            <a:pPr lvl="1" eaLnBrk="1" hangingPunct="1">
              <a:lnSpc>
                <a:spcPct val="90000"/>
              </a:lnSpc>
              <a:spcBef>
                <a:spcPts val="600"/>
              </a:spcBef>
              <a:buFont typeface="Calibri" pitchFamily="34" charset="0"/>
              <a:buChar char="→"/>
            </a:pPr>
            <a:r>
              <a:rPr lang="en-US" sz="1600" smtClean="0">
                <a:latin typeface="Calibri" pitchFamily="34" charset="0"/>
              </a:rPr>
              <a:t>As a result, women’s chances to obtain formal credit are smaller than men’s.</a:t>
            </a:r>
          </a:p>
          <a:p>
            <a:pPr marL="0" indent="0" eaLnBrk="1" hangingPunct="1">
              <a:lnSpc>
                <a:spcPct val="90000"/>
              </a:lnSpc>
              <a:buFontTx/>
              <a:buNone/>
            </a:pPr>
            <a:endParaRPr lang="en-US" sz="2400" smtClean="0">
              <a:latin typeface="Arial" charset="0"/>
            </a:endParaRPr>
          </a:p>
          <a:p>
            <a:pPr marL="0" indent="0" eaLnBrk="1" hangingPunct="1">
              <a:lnSpc>
                <a:spcPct val="90000"/>
              </a:lnSpc>
              <a:buFontTx/>
              <a:buNone/>
            </a:pPr>
            <a:endParaRPr lang="en-US" sz="2400" smtClean="0">
              <a:solidFill>
                <a:srgbClr val="FF3300"/>
              </a:solidFill>
              <a:latin typeface="Arial" charset="0"/>
            </a:endParaRPr>
          </a:p>
        </p:txBody>
      </p:sp>
      <p:sp>
        <p:nvSpPr>
          <p:cNvPr id="41987"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41988"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41989"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41990" name="AutoShape 8"/>
          <p:cNvCxnSpPr>
            <a:cxnSpLocks noChangeShapeType="1"/>
            <a:endCxn id="41989"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41991" name="Rectangle 9"/>
          <p:cNvSpPr>
            <a:spLocks noChangeArrowheads="1"/>
          </p:cNvSpPr>
          <p:nvPr/>
        </p:nvSpPr>
        <p:spPr bwMode="auto">
          <a:xfrm>
            <a:off x="0" y="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81000" y="533400"/>
            <a:ext cx="5334000" cy="808038"/>
          </a:xfrm>
        </p:spPr>
        <p:txBody>
          <a:bodyPr/>
          <a:lstStyle/>
          <a:p>
            <a:r>
              <a:rPr lang="en-US" smtClean="0"/>
              <a:t>Example: access to income</a:t>
            </a:r>
          </a:p>
        </p:txBody>
      </p:sp>
      <p:sp>
        <p:nvSpPr>
          <p:cNvPr id="44034" name="Rectangle 12"/>
          <p:cNvSpPr>
            <a:spLocks noChangeArrowheads="1"/>
          </p:cNvSpPr>
          <p:nvPr/>
        </p:nvSpPr>
        <p:spPr bwMode="auto">
          <a:xfrm>
            <a:off x="685800" y="3505200"/>
            <a:ext cx="2514600" cy="277813"/>
          </a:xfrm>
          <a:prstGeom prst="rect">
            <a:avLst/>
          </a:prstGeom>
          <a:noFill/>
          <a:ln w="9525">
            <a:noFill/>
            <a:miter lim="800000"/>
            <a:headEnd/>
            <a:tailEnd/>
          </a:ln>
        </p:spPr>
        <p:txBody>
          <a:bodyPr>
            <a:spAutoFit/>
          </a:bodyPr>
          <a:lstStyle/>
          <a:p>
            <a:pPr algn="l" rtl="0"/>
            <a:r>
              <a:rPr lang="en-US" sz="1200">
                <a:solidFill>
                  <a:schemeClr val="tx2"/>
                </a:solidFill>
              </a:rPr>
              <a:t>(Source: United Nations, 2010)</a:t>
            </a:r>
          </a:p>
        </p:txBody>
      </p:sp>
      <p:pic>
        <p:nvPicPr>
          <p:cNvPr id="44035" name="Picture 7" descr="Screen Shot 2014-11-30 at 3.29.24 PM.png"/>
          <p:cNvPicPr>
            <a:picLocks noChangeAspect="1"/>
          </p:cNvPicPr>
          <p:nvPr/>
        </p:nvPicPr>
        <p:blipFill>
          <a:blip r:embed="rId2"/>
          <a:srcRect/>
          <a:stretch>
            <a:fillRect/>
          </a:stretch>
        </p:blipFill>
        <p:spPr bwMode="auto">
          <a:xfrm>
            <a:off x="5105400" y="381000"/>
            <a:ext cx="3773488" cy="6324600"/>
          </a:xfrm>
          <a:prstGeom prst="rect">
            <a:avLst/>
          </a:prstGeom>
          <a:noFill/>
          <a:ln w="9525">
            <a:noFill/>
            <a:miter lim="800000"/>
            <a:headEnd/>
            <a:tailEnd/>
          </a:ln>
        </p:spPr>
      </p:pic>
      <p:pic>
        <p:nvPicPr>
          <p:cNvPr id="44036" name="Picture 8" descr="Screen Shot 2014-11-30 at 3.29.34 PM.png"/>
          <p:cNvPicPr>
            <a:picLocks noChangeAspect="1"/>
          </p:cNvPicPr>
          <p:nvPr/>
        </p:nvPicPr>
        <p:blipFill>
          <a:blip r:embed="rId3"/>
          <a:srcRect/>
          <a:stretch>
            <a:fillRect/>
          </a:stretch>
        </p:blipFill>
        <p:spPr bwMode="auto">
          <a:xfrm>
            <a:off x="457200" y="2514600"/>
            <a:ext cx="4597400"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533400"/>
            <a:ext cx="5334000" cy="808038"/>
          </a:xfrm>
        </p:spPr>
        <p:txBody>
          <a:bodyPr/>
          <a:lstStyle/>
          <a:p>
            <a:r>
              <a:rPr lang="en-US" smtClean="0"/>
              <a:t>Property ownership by sex</a:t>
            </a:r>
          </a:p>
        </p:txBody>
      </p:sp>
      <p:pic>
        <p:nvPicPr>
          <p:cNvPr id="45058" name="Picture 3" descr="Screen Shot 2014-11-30 at 3.33.30 PM.png"/>
          <p:cNvPicPr>
            <a:picLocks noChangeAspect="1"/>
          </p:cNvPicPr>
          <p:nvPr/>
        </p:nvPicPr>
        <p:blipFill>
          <a:blip r:embed="rId2"/>
          <a:srcRect/>
          <a:stretch>
            <a:fillRect/>
          </a:stretch>
        </p:blipFill>
        <p:spPr bwMode="auto">
          <a:xfrm>
            <a:off x="609600" y="1219200"/>
            <a:ext cx="5194300" cy="5041900"/>
          </a:xfrm>
          <a:prstGeom prst="rect">
            <a:avLst/>
          </a:prstGeom>
          <a:noFill/>
          <a:ln w="9525">
            <a:noFill/>
            <a:miter lim="800000"/>
            <a:headEnd/>
            <a:tailEnd/>
          </a:ln>
        </p:spPr>
      </p:pic>
      <p:sp>
        <p:nvSpPr>
          <p:cNvPr id="45059" name="Rectangle 12"/>
          <p:cNvSpPr>
            <a:spLocks noChangeArrowheads="1"/>
          </p:cNvSpPr>
          <p:nvPr/>
        </p:nvSpPr>
        <p:spPr bwMode="auto">
          <a:xfrm>
            <a:off x="5867400" y="5867400"/>
            <a:ext cx="2514600" cy="277813"/>
          </a:xfrm>
          <a:prstGeom prst="rect">
            <a:avLst/>
          </a:prstGeom>
          <a:noFill/>
          <a:ln w="9525">
            <a:noFill/>
            <a:miter lim="800000"/>
            <a:headEnd/>
            <a:tailEnd/>
          </a:ln>
        </p:spPr>
        <p:txBody>
          <a:bodyPr>
            <a:spAutoFit/>
          </a:bodyPr>
          <a:lstStyle/>
          <a:p>
            <a:pPr algn="l" rtl="0"/>
            <a:r>
              <a:rPr lang="en-US" sz="1200">
                <a:solidFill>
                  <a:schemeClr val="tx2"/>
                </a:solidFill>
              </a:rPr>
              <a:t>(Source: United Nations, 2010)</a:t>
            </a:r>
          </a:p>
        </p:txBody>
      </p:sp>
      <p:sp>
        <p:nvSpPr>
          <p:cNvPr id="7" name="TextBox 6"/>
          <p:cNvSpPr txBox="1">
            <a:spLocks noChangeArrowheads="1"/>
          </p:cNvSpPr>
          <p:nvPr/>
        </p:nvSpPr>
        <p:spPr bwMode="auto">
          <a:xfrm>
            <a:off x="5943600" y="2133600"/>
            <a:ext cx="3048000" cy="1200150"/>
          </a:xfrm>
          <a:prstGeom prst="rect">
            <a:avLst/>
          </a:prstGeom>
          <a:noFill/>
          <a:ln w="9525">
            <a:noFill/>
            <a:miter lim="800000"/>
            <a:headEnd/>
            <a:tailEnd/>
          </a:ln>
        </p:spPr>
        <p:txBody>
          <a:bodyPr>
            <a:spAutoFit/>
          </a:bodyPr>
          <a:lstStyle/>
          <a:p>
            <a:pPr algn="l" rtl="0"/>
            <a:r>
              <a:rPr lang="en-US">
                <a:solidFill>
                  <a:srgbClr val="FF6600"/>
                </a:solidFill>
              </a:rPr>
              <a:t>The EDGE project: </a:t>
            </a:r>
          </a:p>
          <a:p>
            <a:pPr algn="l" rtl="0"/>
            <a:r>
              <a:rPr lang="en-US"/>
              <a:t>developing guidelines on measuring individual-level asset ownership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endParaRPr lang="en-US" smtClean="0"/>
          </a:p>
        </p:txBody>
      </p:sp>
      <p:pic>
        <p:nvPicPr>
          <p:cNvPr id="62467" name="Picture 3" descr="Screen Shot 2014-12-02 at 1.35.56 AM.png"/>
          <p:cNvPicPr>
            <a:picLocks noChangeAspect="1"/>
          </p:cNvPicPr>
          <p:nvPr/>
        </p:nvPicPr>
        <p:blipFill>
          <a:blip r:embed="rId2"/>
          <a:srcRect/>
          <a:stretch>
            <a:fillRect/>
          </a:stretch>
        </p:blipFill>
        <p:spPr bwMode="auto">
          <a:xfrm>
            <a:off x="2362200" y="1371600"/>
            <a:ext cx="4691063" cy="4870450"/>
          </a:xfrm>
          <a:prstGeom prst="rect">
            <a:avLst/>
          </a:prstGeom>
          <a:noFill/>
          <a:ln w="9525">
            <a:noFill/>
            <a:miter lim="800000"/>
            <a:headEnd/>
            <a:tailEnd/>
          </a:ln>
        </p:spPr>
      </p:pic>
      <p:pic>
        <p:nvPicPr>
          <p:cNvPr id="62468" name="Picture 4" descr="Screen Shot 2014-12-02 at 1.34.40 AM.png"/>
          <p:cNvPicPr>
            <a:picLocks noChangeAspect="1"/>
          </p:cNvPicPr>
          <p:nvPr/>
        </p:nvPicPr>
        <p:blipFill>
          <a:blip r:embed="rId3"/>
          <a:srcRect/>
          <a:stretch>
            <a:fillRect/>
          </a:stretch>
        </p:blipFill>
        <p:spPr bwMode="auto">
          <a:xfrm>
            <a:off x="38100" y="533400"/>
            <a:ext cx="9105900" cy="889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87"/>
          <p:cNvSpPr>
            <a:spLocks noGrp="1" noChangeArrowheads="1"/>
          </p:cNvSpPr>
          <p:nvPr>
            <p:ph type="title"/>
          </p:nvPr>
        </p:nvSpPr>
        <p:spPr>
          <a:xfrm>
            <a:off x="288925" y="828675"/>
            <a:ext cx="7086600" cy="588963"/>
          </a:xfrm>
        </p:spPr>
        <p:txBody>
          <a:bodyPr/>
          <a:lstStyle/>
          <a:p>
            <a:pPr eaLnBrk="1" hangingPunct="1"/>
            <a:r>
              <a:rPr lang="en-AU" sz="2000" b="1" smtClean="0">
                <a:latin typeface="Calibri Light" pitchFamily="34" charset="0"/>
              </a:rPr>
              <a:t>Access to income, property ownership and credit</a:t>
            </a:r>
            <a:r>
              <a:rPr lang="en-US" sz="2000" smtClean="0">
                <a:latin typeface="Calibri Light" pitchFamily="34" charset="0"/>
              </a:rPr>
              <a:t/>
            </a:r>
            <a:br>
              <a:rPr lang="en-US" sz="2000" smtClean="0">
                <a:latin typeface="Calibri Light" pitchFamily="34" charset="0"/>
              </a:rPr>
            </a:br>
            <a:r>
              <a:rPr lang="en-AU" sz="2000" b="1" smtClean="0">
                <a:latin typeface="Calibri Light" pitchFamily="34" charset="0"/>
              </a:rPr>
              <a:t>From gender issues to gender statistics</a:t>
            </a:r>
            <a:endParaRPr lang="en-US" sz="2000" b="1" smtClean="0">
              <a:latin typeface="Calibri Light" pitchFamily="34" charset="0"/>
            </a:endParaRPr>
          </a:p>
        </p:txBody>
      </p:sp>
      <p:sp>
        <p:nvSpPr>
          <p:cNvPr id="46082"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46083"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46084"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46085" name="AutoShape 8"/>
          <p:cNvCxnSpPr>
            <a:cxnSpLocks noChangeShapeType="1"/>
            <a:endCxn id="46084"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46086" name="Rectangle 9"/>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graphicFrame>
        <p:nvGraphicFramePr>
          <p:cNvPr id="132185" name="Group 89"/>
          <p:cNvGraphicFramePr>
            <a:graphicFrameLocks noGrp="1"/>
          </p:cNvGraphicFramePr>
          <p:nvPr>
            <p:ph idx="1"/>
          </p:nvPr>
        </p:nvGraphicFramePr>
        <p:xfrm>
          <a:off x="304800" y="1524000"/>
          <a:ext cx="8763000" cy="4846638"/>
        </p:xfrm>
        <a:graphic>
          <a:graphicData uri="http://schemas.openxmlformats.org/drawingml/2006/table">
            <a:tbl>
              <a:tblPr/>
              <a:tblGrid>
                <a:gridCol w="2743200"/>
                <a:gridCol w="2714625"/>
                <a:gridCol w="3305175"/>
              </a:tblGrid>
              <a:tr h="35823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AU" sz="1400" b="1" i="0" u="none" strike="noStrike" cap="none" normalizeH="0" baseline="0" dirty="0">
                          <a:ln>
                            <a:noFill/>
                          </a:ln>
                          <a:solidFill>
                            <a:schemeClr val="bg1"/>
                          </a:solidFill>
                          <a:effectLst/>
                          <a:latin typeface="Calibri" charset="0"/>
                          <a:ea typeface="ＭＳ Ｐゴシック" charset="0"/>
                          <a:cs typeface="Arial" charset="0"/>
                        </a:rPr>
                        <a:t>Policy-relevant questions on gender</a:t>
                      </a:r>
                      <a:endParaRPr kumimoji="0" lang="en-AU" sz="1400" b="0" i="0" u="none" strike="noStrike" cap="none" normalizeH="0" baseline="0" dirty="0">
                        <a:ln>
                          <a:noFill/>
                        </a:ln>
                        <a:solidFill>
                          <a:schemeClr val="tx1"/>
                        </a:solidFill>
                        <a:effectLst/>
                        <a:latin typeface="Calibri" charset="0"/>
                        <a:ea typeface="ＭＳ Ｐゴシック" charset="0"/>
                      </a:endParaRPr>
                    </a:p>
                  </a:txBody>
                  <a:tcPr marT="45721" marB="45721" horzOverflow="overflow">
                    <a:lnL w="12700" cap="flat" cmpd="sng" algn="ctr">
                      <a:solidFill>
                        <a:srgbClr val="4A7EBB"/>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4A7EBB"/>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chemeClr val="bg1"/>
                          </a:solidFill>
                          <a:effectLst/>
                          <a:latin typeface="Calibri" charset="0"/>
                          <a:ea typeface="ＭＳ Ｐゴシック" charset="0"/>
                          <a:cs typeface="Arial" charset="0"/>
                        </a:rPr>
                        <a:t>Data needed</a:t>
                      </a:r>
                      <a:endParaRPr kumimoji="0" lang="en-AU" sz="1400" b="0" i="0" u="none" strike="noStrike" cap="none" normalizeH="0" baseline="0">
                        <a:ln>
                          <a:noFill/>
                        </a:ln>
                        <a:solidFill>
                          <a:schemeClr val="tx1"/>
                        </a:solidFill>
                        <a:effectLst/>
                        <a:latin typeface="Calibri" charset="0"/>
                        <a:ea typeface="ＭＳ Ｐゴシック" charset="0"/>
                      </a:endParaRPr>
                    </a:p>
                  </a:txBody>
                  <a:tcPr marT="45721" marB="45721" horzOverflow="overflow">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4A7EBB"/>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AU" sz="1400" b="1" i="0" u="none" strike="noStrike" cap="none" normalizeH="0" baseline="0">
                          <a:ln>
                            <a:noFill/>
                          </a:ln>
                          <a:solidFill>
                            <a:schemeClr val="bg1"/>
                          </a:solidFill>
                          <a:effectLst/>
                          <a:latin typeface="Calibri" charset="0"/>
                          <a:ea typeface="ＭＳ Ｐゴシック" charset="0"/>
                          <a:cs typeface="Arial" charset="0"/>
                        </a:rPr>
                        <a:t>Sources of data</a:t>
                      </a:r>
                      <a:endParaRPr kumimoji="0" lang="en-AU" sz="1400" b="0" i="0" u="none" strike="noStrike" cap="none" normalizeH="0" baseline="0">
                        <a:ln>
                          <a:noFill/>
                        </a:ln>
                        <a:solidFill>
                          <a:schemeClr val="tx1"/>
                        </a:solidFill>
                        <a:effectLst/>
                        <a:latin typeface="Calibri" charset="0"/>
                        <a:ea typeface="ＭＳ Ｐゴシック" charset="0"/>
                      </a:endParaRPr>
                    </a:p>
                  </a:txBody>
                  <a:tcPr marT="45721" marB="45721" horzOverflow="overflow">
                    <a:lnL w="12700" cap="flat" cmpd="sng" algn="ctr">
                      <a:solidFill>
                        <a:srgbClr val="E6E6E6"/>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rgbClr val="4A7EBB"/>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2"/>
                    </a:solidFill>
                  </a:tcPr>
                </a:tc>
              </a:tr>
              <a:tr h="1203575">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Do women earn cash income as often and as much as men?</a:t>
                      </a:r>
                      <a:endParaRPr kumimoji="0" lang="en-AU" sz="1400" b="0" i="0" u="none" strike="noStrike" cap="none" normalizeH="0" baseline="0">
                        <a:ln>
                          <a:noFill/>
                        </a:ln>
                        <a:solidFill>
                          <a:schemeClr val="tx1"/>
                        </a:solidFill>
                        <a:effectLst/>
                        <a:latin typeface="Calibri" charset="0"/>
                        <a:ea typeface="Calibri" charset="0"/>
                        <a:cs typeface="Arial" charset="0"/>
                      </a:endParaRPr>
                    </a:p>
                  </a:txBody>
                  <a:tcPr marT="45721" marB="45721" horzOverflow="overflow">
                    <a:lnL w="12700" cap="flat" cmpd="sng" algn="ctr">
                      <a:solidFill>
                        <a:srgbClr val="4A7EBB"/>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Employment by type of income and sex.</a:t>
                      </a:r>
                      <a:endParaRPr kumimoji="0" lang="en-US" sz="1400" b="0" i="0" u="none" strike="noStrike" cap="none" normalizeH="0" baseline="0">
                        <a:ln>
                          <a:noFill/>
                        </a:ln>
                        <a:solidFill>
                          <a:schemeClr val="tx1"/>
                        </a:solidFill>
                        <a:effectLst/>
                        <a:latin typeface="Calibri" charset="0"/>
                        <a:ea typeface="ＭＳ Ｐゴシック"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 </a:t>
                      </a:r>
                      <a:endParaRPr kumimoji="0" lang="en-US" sz="1400" b="0" i="0" u="none" strike="noStrike" cap="none" normalizeH="0" baseline="0">
                        <a:ln>
                          <a:noFill/>
                        </a:ln>
                        <a:solidFill>
                          <a:schemeClr val="tx1"/>
                        </a:solidFill>
                        <a:effectLst/>
                        <a:latin typeface="Calibri" charset="0"/>
                        <a:ea typeface="ＭＳ Ｐゴシック"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 Value of individual income by sex </a:t>
                      </a:r>
                      <a:endParaRPr kumimoji="0" lang="en-AU" sz="1400" b="0" i="0" u="none" strike="noStrike" cap="none" normalizeH="0" baseline="0">
                        <a:ln>
                          <a:noFill/>
                        </a:ln>
                        <a:solidFill>
                          <a:schemeClr val="tx1"/>
                        </a:solidFill>
                        <a:effectLst/>
                        <a:latin typeface="Calibri" charset="0"/>
                        <a:ea typeface="Calibri" charset="0"/>
                        <a:cs typeface="Arial"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Household surveys such as living standard surveys, LFS, DHS, or MICS</a:t>
                      </a:r>
                      <a:endParaRPr kumimoji="0" lang="en-US" sz="1400" b="0" i="0" u="none" strike="noStrike" cap="none" normalizeH="0" baseline="0">
                        <a:ln>
                          <a:noFill/>
                        </a:ln>
                        <a:solidFill>
                          <a:schemeClr val="tx1"/>
                        </a:solidFill>
                        <a:effectLst/>
                        <a:latin typeface="Calibri" charset="0"/>
                        <a:ea typeface="ＭＳ Ｐゴシック"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 </a:t>
                      </a:r>
                      <a:endParaRPr kumimoji="0" lang="en-US" sz="1400" b="0" i="0" u="none" strike="noStrike" cap="none" normalizeH="0" baseline="0">
                        <a:ln>
                          <a:noFill/>
                        </a:ln>
                        <a:solidFill>
                          <a:schemeClr val="tx1"/>
                        </a:solidFill>
                        <a:effectLst/>
                        <a:latin typeface="Calibri" charset="0"/>
                        <a:ea typeface="ＭＳ Ｐゴシック"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Living standard surveys such as LSMS or EU-SILC (European Union Statistics on Income and Living Conditions)</a:t>
                      </a:r>
                      <a:endParaRPr kumimoji="0" lang="en-GB" sz="1400" b="0" i="0" u="none" strike="noStrike" cap="none" normalizeH="0" baseline="0">
                        <a:ln>
                          <a:noFill/>
                        </a:ln>
                        <a:solidFill>
                          <a:schemeClr val="tx1"/>
                        </a:solidFill>
                        <a:effectLst/>
                        <a:latin typeface="Calibri" charset="0"/>
                        <a:ea typeface="Calibri" charset="0"/>
                        <a:cs typeface="Arial"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rgbClr val="4A7EBB"/>
                      </a:solid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765242">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Do women own land as often and as much as men? Do women appear as often as men on housing property titles?</a:t>
                      </a:r>
                      <a:endParaRPr kumimoji="0" lang="en-AU" sz="1400" b="0" i="0" u="none" strike="noStrike" cap="none" normalizeH="0" baseline="0">
                        <a:ln>
                          <a:noFill/>
                        </a:ln>
                        <a:solidFill>
                          <a:schemeClr val="tx1"/>
                        </a:solidFill>
                        <a:effectLst/>
                        <a:latin typeface="Calibri" charset="0"/>
                        <a:ea typeface="Calibri" charset="0"/>
                        <a:cs typeface="Arial" charset="0"/>
                      </a:endParaRPr>
                    </a:p>
                  </a:txBody>
                  <a:tcPr marT="45721" marB="45721" horzOverflow="overflow">
                    <a:lnL w="12700" cap="flat" cmpd="sng" algn="ctr">
                      <a:solidFill>
                        <a:srgbClr val="4A7EBB"/>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Calibri" charset="0"/>
                          <a:ea typeface="ＭＳ Ｐゴシック" charset="0"/>
                        </a:rPr>
                        <a:t>Individual ownership of land by sex</a:t>
                      </a:r>
                      <a:endParaRPr kumimoji="0" lang="en-US" sz="1400" b="0" i="0" u="none" strike="noStrike" cap="none" normalizeH="0" baseline="0" dirty="0">
                        <a:ln>
                          <a:noFill/>
                        </a:ln>
                        <a:solidFill>
                          <a:schemeClr val="tx1"/>
                        </a:solidFill>
                        <a:effectLst/>
                        <a:latin typeface="Calibri" charset="0"/>
                        <a:ea typeface="ＭＳ Ｐゴシック"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Calibri" charset="0"/>
                          <a:ea typeface="ＭＳ Ｐゴシック" charset="0"/>
                        </a:rPr>
                        <a:t> </a:t>
                      </a:r>
                      <a:endParaRPr kumimoji="0" lang="en-US" sz="1400" b="0" i="0" u="none" strike="noStrike" cap="none" normalizeH="0" baseline="0" dirty="0">
                        <a:ln>
                          <a:noFill/>
                        </a:ln>
                        <a:solidFill>
                          <a:schemeClr val="tx1"/>
                        </a:solidFill>
                        <a:effectLst/>
                        <a:latin typeface="Calibri" charset="0"/>
                        <a:ea typeface="ＭＳ Ｐゴシック"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Calibri" charset="0"/>
                          <a:ea typeface="ＭＳ Ｐゴシック" charset="0"/>
                        </a:rPr>
                        <a:t>Distribution of land size by sex of the owner </a:t>
                      </a:r>
                      <a:endParaRPr kumimoji="0" lang="en-US" sz="1400" b="0" i="0" u="none" strike="noStrike" cap="none" normalizeH="0" baseline="0" dirty="0">
                        <a:ln>
                          <a:noFill/>
                        </a:ln>
                        <a:solidFill>
                          <a:schemeClr val="tx1"/>
                        </a:solidFill>
                        <a:effectLst/>
                        <a:latin typeface="Calibri" charset="0"/>
                        <a:ea typeface="ＭＳ Ｐゴシック"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Calibri" charset="0"/>
                          <a:ea typeface="ＭＳ Ｐゴシック" charset="0"/>
                        </a:rPr>
                        <a:t> </a:t>
                      </a:r>
                      <a:endParaRPr kumimoji="0" lang="en-US" sz="1400" b="0" i="0" u="none" strike="noStrike" cap="none" normalizeH="0" baseline="0" dirty="0">
                        <a:ln>
                          <a:noFill/>
                        </a:ln>
                        <a:solidFill>
                          <a:schemeClr val="tx1"/>
                        </a:solidFill>
                        <a:effectLst/>
                        <a:latin typeface="Calibri" charset="0"/>
                        <a:ea typeface="ＭＳ Ｐゴシック"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Calibri" charset="0"/>
                          <a:ea typeface="ＭＳ Ｐゴシック" charset="0"/>
                        </a:rPr>
                        <a:t>Distribution of housing property titles by sex of the owner</a:t>
                      </a:r>
                      <a:endParaRPr kumimoji="0" lang="en-AU" sz="1400" b="0" i="0" u="none" strike="noStrike" cap="none" normalizeH="0" baseline="0" dirty="0">
                        <a:ln>
                          <a:noFill/>
                        </a:ln>
                        <a:solidFill>
                          <a:schemeClr val="tx1"/>
                        </a:solidFill>
                        <a:effectLst/>
                        <a:latin typeface="Calibri" charset="0"/>
                        <a:ea typeface="Calibri" charset="0"/>
                        <a:cs typeface="Arial"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Household surveys such as living standard surveys; agricultural censuses or surveys</a:t>
                      </a:r>
                      <a:endParaRPr kumimoji="0" lang="en-US" sz="1400" b="0" i="0" u="none" strike="noStrike" cap="none" normalizeH="0" baseline="0">
                        <a:ln>
                          <a:noFill/>
                        </a:ln>
                        <a:solidFill>
                          <a:schemeClr val="tx1"/>
                        </a:solidFill>
                        <a:effectLst/>
                        <a:latin typeface="Calibri" charset="0"/>
                        <a:ea typeface="ＭＳ Ｐゴシック"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 </a:t>
                      </a:r>
                      <a:endParaRPr kumimoji="0" lang="en-US" sz="1400" b="0" i="0" u="none" strike="noStrike" cap="none" normalizeH="0" baseline="0">
                        <a:ln>
                          <a:noFill/>
                        </a:ln>
                        <a:solidFill>
                          <a:schemeClr val="tx1"/>
                        </a:solidFill>
                        <a:effectLst/>
                        <a:latin typeface="Calibri" charset="0"/>
                        <a:ea typeface="ＭＳ Ｐゴシック" charset="0"/>
                      </a:endParaRPr>
                    </a:p>
                    <a:p>
                      <a:pPr marL="90488" marR="0" lvl="0" indent="0" algn="l" defTabSz="914400" rtl="0" eaLnBrk="1" fontAlgn="base" latinLnBrk="0" hangingPunct="1">
                        <a:lnSpc>
                          <a:spcPct val="100000"/>
                        </a:lnSpc>
                        <a:spcBef>
                          <a:spcPct val="0"/>
                        </a:spcBef>
                        <a:spcAft>
                          <a:spcPct val="0"/>
                        </a:spcAft>
                        <a:buClrTx/>
                        <a:buSzTx/>
                        <a:buFontTx/>
                        <a:buNone/>
                        <a:tabLst/>
                      </a:pPr>
                      <a:endParaRPr kumimoji="0" lang="en-AU" sz="1400" b="0" i="0" u="none" strike="noStrike" cap="none" normalizeH="0" baseline="0">
                        <a:ln>
                          <a:noFill/>
                        </a:ln>
                        <a:solidFill>
                          <a:schemeClr val="tx1"/>
                        </a:solidFill>
                        <a:effectLst/>
                        <a:latin typeface="Calibri" charset="0"/>
                        <a:ea typeface="ＭＳ Ｐゴシック" charset="0"/>
                      </a:endParaRPr>
                    </a:p>
                    <a:p>
                      <a:pPr marL="90488"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Multi-purpose household surveys; administrative sources</a:t>
                      </a:r>
                      <a:endParaRPr kumimoji="0" lang="en-AU" sz="1400" b="0" i="0" u="none" strike="noStrike" cap="none" normalizeH="0" baseline="0">
                        <a:ln>
                          <a:noFill/>
                        </a:ln>
                        <a:solidFill>
                          <a:schemeClr val="tx1"/>
                        </a:solidFill>
                        <a:effectLst/>
                        <a:latin typeface="Calibri" charset="0"/>
                        <a:ea typeface="Calibri" charset="0"/>
                        <a:cs typeface="Arial"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016352">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AU" sz="1400" b="0" i="0" u="none" strike="noStrike" cap="none" normalizeH="0" baseline="0">
                          <a:ln>
                            <a:noFill/>
                          </a:ln>
                          <a:solidFill>
                            <a:schemeClr val="tx1"/>
                          </a:solidFill>
                          <a:effectLst/>
                          <a:latin typeface="Calibri" charset="0"/>
                          <a:ea typeface="ＭＳ Ｐゴシック" charset="0"/>
                        </a:rPr>
                        <a:t>Do women apply for and obtain credit as often as men? Are some types of credit and some sources of credit more often associated with women than men?</a:t>
                      </a:r>
                      <a:endParaRPr kumimoji="0" lang="en-AU" sz="1400" b="0" i="0" u="none" strike="noStrike" cap="none" normalizeH="0" baseline="0">
                        <a:ln>
                          <a:noFill/>
                        </a:ln>
                        <a:solidFill>
                          <a:schemeClr val="tx1"/>
                        </a:solidFill>
                        <a:effectLst/>
                        <a:latin typeface="Calibri" charset="0"/>
                        <a:ea typeface="Calibri" charset="0"/>
                        <a:cs typeface="Arial" charset="0"/>
                      </a:endParaRPr>
                    </a:p>
                  </a:txBody>
                  <a:tcPr marT="45721" marB="45721" horzOverflow="overflow">
                    <a:lnL w="12700" cap="flat" cmpd="sng" algn="ctr">
                      <a:solidFill>
                        <a:srgbClr val="4A7EBB"/>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Calibri" charset="0"/>
                          <a:ea typeface="ＭＳ Ｐゴシック" charset="0"/>
                        </a:rPr>
                        <a:t>Applicants for credit by sex, purpose of credit, source of credit and approval response.</a:t>
                      </a:r>
                      <a:endParaRPr kumimoji="0" lang="en-AU" sz="1400" b="0" i="0" u="none" strike="noStrike" cap="none" normalizeH="0" baseline="0" dirty="0">
                        <a:ln>
                          <a:noFill/>
                        </a:ln>
                        <a:solidFill>
                          <a:schemeClr val="tx1"/>
                        </a:solidFill>
                        <a:effectLst/>
                        <a:latin typeface="Calibri" charset="0"/>
                        <a:ea typeface="Calibri" charset="0"/>
                        <a:cs typeface="Arial"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t" latinLnBrk="0" hangingPunct="1">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Calibri" charset="0"/>
                          <a:ea typeface="Calibri" charset="0"/>
                          <a:cs typeface="Arial" charset="0"/>
                        </a:rPr>
                        <a:t>Multi-purpose household surveys, including LSMS surveys</a:t>
                      </a:r>
                      <a:endParaRPr kumimoji="0" lang="en-GB" sz="1400" b="0" i="0" u="none" strike="noStrike" cap="none" normalizeH="0" baseline="0" dirty="0">
                        <a:ln>
                          <a:noFill/>
                        </a:ln>
                        <a:solidFill>
                          <a:schemeClr val="tx1"/>
                        </a:solidFill>
                        <a:effectLst/>
                        <a:latin typeface="Calibri" charset="0"/>
                        <a:ea typeface="Calibri" charset="0"/>
                        <a:cs typeface="Arial" charset="0"/>
                      </a:endParaRPr>
                    </a:p>
                    <a:p>
                      <a:pPr marL="90488" marR="0" lvl="0" indent="0" algn="l" defTabSz="914400" rtl="0" eaLnBrk="0" fontAlgn="t"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Calibri" charset="0"/>
                          <a:ea typeface="Calibri" charset="0"/>
                          <a:cs typeface="Arial" charset="0"/>
                        </a:rPr>
                        <a:t> </a:t>
                      </a:r>
                    </a:p>
                  </a:txBody>
                  <a:tcPr marT="45721" marB="45721" horzOverflow="overflow">
                    <a:lnL w="12700" cap="flat" cmpd="sng" algn="ctr">
                      <a:solidFill>
                        <a:schemeClr val="bg2"/>
                      </a:solidFill>
                      <a:prstDash val="solid"/>
                      <a:round/>
                      <a:headEnd type="none" w="med" len="med"/>
                      <a:tailEnd type="none" w="med" len="med"/>
                    </a:lnL>
                    <a:lnR w="12700" cap="flat" cmpd="sng" algn="ctr">
                      <a:solidFill>
                        <a:srgbClr val="4A7EBB"/>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4A7EBB"/>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57200" y="1425575"/>
            <a:ext cx="8001000" cy="609600"/>
          </a:xfrm>
        </p:spPr>
        <p:txBody>
          <a:bodyPr/>
          <a:lstStyle/>
          <a:p>
            <a:r>
              <a:rPr lang="en-US" sz="2000" b="1" smtClean="0">
                <a:latin typeface="Calibri Light" pitchFamily="34" charset="0"/>
              </a:rPr>
              <a:t>Access to income, property ownership and credit</a:t>
            </a:r>
            <a:br>
              <a:rPr lang="en-US" sz="2000" b="1" smtClean="0">
                <a:latin typeface="Calibri Light" pitchFamily="34" charset="0"/>
              </a:rPr>
            </a:br>
            <a:r>
              <a:rPr lang="en-US" sz="2000" b="1" smtClean="0">
                <a:latin typeface="Calibri Light" pitchFamily="34" charset="0"/>
              </a:rPr>
              <a:t>Gender-related measurement issues</a:t>
            </a:r>
            <a:r>
              <a:rPr lang="en-US" sz="2000" smtClean="0">
                <a:latin typeface="Calibri Light" pitchFamily="34" charset="0"/>
              </a:rPr>
              <a:t> </a:t>
            </a:r>
          </a:p>
        </p:txBody>
      </p:sp>
      <p:sp>
        <p:nvSpPr>
          <p:cNvPr id="48130" name="Rectangle 3"/>
          <p:cNvSpPr>
            <a:spLocks noGrp="1" noChangeArrowheads="1"/>
          </p:cNvSpPr>
          <p:nvPr>
            <p:ph type="body" idx="1"/>
          </p:nvPr>
        </p:nvSpPr>
        <p:spPr>
          <a:xfrm>
            <a:off x="457200" y="2667000"/>
            <a:ext cx="8229600" cy="3200400"/>
          </a:xfrm>
        </p:spPr>
        <p:txBody>
          <a:bodyPr/>
          <a:lstStyle/>
          <a:p>
            <a:pPr eaLnBrk="1" hangingPunct="1">
              <a:lnSpc>
                <a:spcPct val="80000"/>
              </a:lnSpc>
              <a:spcBef>
                <a:spcPts val="1200"/>
              </a:spcBef>
            </a:pPr>
            <a:r>
              <a:rPr lang="en-US" sz="1800" smtClean="0"/>
              <a:t>Data on individual income and its share in total household income difficult to measure in some countries and may be more severely underestimated for women</a:t>
            </a:r>
          </a:p>
          <a:p>
            <a:pPr eaLnBrk="1" hangingPunct="1">
              <a:lnSpc>
                <a:spcPct val="80000"/>
              </a:lnSpc>
              <a:spcBef>
                <a:spcPts val="1200"/>
              </a:spcBef>
            </a:pPr>
            <a:r>
              <a:rPr lang="en-US" sz="1800" smtClean="0"/>
              <a:t>Data on ownership and access to credit most often collected only at household level or agricultural holding level, without the possibility of identifying joint ownership.</a:t>
            </a:r>
          </a:p>
          <a:p>
            <a:pPr eaLnBrk="1" hangingPunct="1">
              <a:lnSpc>
                <a:spcPct val="80000"/>
              </a:lnSpc>
              <a:spcBef>
                <a:spcPts val="1200"/>
              </a:spcBef>
            </a:pPr>
            <a:r>
              <a:rPr lang="en-US" sz="1800" smtClean="0"/>
              <a:t>When data on ownership of agricultural resources and decision-makers are not collected at more disaggregated level (individual level and subholding level - such as plots of land and type of livestock), the status of women and men may be misrepresented.</a:t>
            </a:r>
          </a:p>
        </p:txBody>
      </p:sp>
      <p:sp>
        <p:nvSpPr>
          <p:cNvPr id="48131"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48132"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48133"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48134" name="AutoShape 8"/>
          <p:cNvCxnSpPr>
            <a:cxnSpLocks noChangeShapeType="1"/>
            <a:endCxn id="48133"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48135" name="Rectangle 9"/>
          <p:cNvSpPr>
            <a:spLocks noChangeArrowheads="1"/>
          </p:cNvSpPr>
          <p:nvPr/>
        </p:nvSpPr>
        <p:spPr bwMode="auto">
          <a:xfrm>
            <a:off x="0" y="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2"/>
          <p:cNvSpPr>
            <a:spLocks noGrp="1" noChangeArrowheads="1"/>
          </p:cNvSpPr>
          <p:nvPr>
            <p:ph idx="1"/>
          </p:nvPr>
        </p:nvSpPr>
        <p:spPr>
          <a:xfrm>
            <a:off x="457200" y="2133600"/>
            <a:ext cx="8229600" cy="461963"/>
          </a:xfrm>
        </p:spPr>
        <p:txBody>
          <a:bodyPr>
            <a:spAutoFit/>
          </a:bodyPr>
          <a:lstStyle/>
          <a:p>
            <a:pPr marL="0" indent="0" algn="ctr">
              <a:buFontTx/>
              <a:buNone/>
            </a:pPr>
            <a:r>
              <a:rPr lang="en-US" sz="2400" b="1" smtClean="0">
                <a:solidFill>
                  <a:srgbClr val="FF6600"/>
                </a:solidFill>
                <a:latin typeface="Calibri Light" pitchFamily="34" charset="0"/>
              </a:rPr>
              <a:t>The gendered experience of poverty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body" idx="1"/>
          </p:nvPr>
        </p:nvSpPr>
        <p:spPr>
          <a:xfrm>
            <a:off x="228600" y="685800"/>
            <a:ext cx="7339013" cy="606425"/>
          </a:xfrm>
        </p:spPr>
        <p:txBody>
          <a:bodyPr/>
          <a:lstStyle/>
          <a:p>
            <a:pPr marL="0" indent="0" eaLnBrk="1" hangingPunct="1">
              <a:buFontTx/>
              <a:buNone/>
            </a:pPr>
            <a:r>
              <a:rPr lang="en-US" sz="2600" smtClean="0">
                <a:solidFill>
                  <a:srgbClr val="FF6600"/>
                </a:solidFill>
              </a:rPr>
              <a:t>Example: Primary school net attendance rate for girls and boys by wealth quintiles, Yemen, 2006</a:t>
            </a:r>
          </a:p>
        </p:txBody>
      </p:sp>
      <p:sp>
        <p:nvSpPr>
          <p:cNvPr id="51202"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51203"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51204"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51205" name="AutoShape 8"/>
          <p:cNvCxnSpPr>
            <a:cxnSpLocks noChangeShapeType="1"/>
            <a:endCxn id="51204"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51206" name="Rectangle 9"/>
          <p:cNvSpPr>
            <a:spLocks noChangeArrowheads="1"/>
          </p:cNvSpPr>
          <p:nvPr/>
        </p:nvSpPr>
        <p:spPr bwMode="auto">
          <a:xfrm>
            <a:off x="0" y="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
        <p:nvSpPr>
          <p:cNvPr id="51207" name="Rectangle 12"/>
          <p:cNvSpPr>
            <a:spLocks noChangeArrowheads="1"/>
          </p:cNvSpPr>
          <p:nvPr/>
        </p:nvSpPr>
        <p:spPr bwMode="auto">
          <a:xfrm>
            <a:off x="1143000" y="5715000"/>
            <a:ext cx="4797425" cy="541338"/>
          </a:xfrm>
          <a:prstGeom prst="rect">
            <a:avLst/>
          </a:prstGeom>
          <a:noFill/>
          <a:ln w="9525">
            <a:noFill/>
            <a:miter lim="800000"/>
            <a:headEnd/>
            <a:tailEnd/>
          </a:ln>
        </p:spPr>
        <p:txBody>
          <a:bodyPr/>
          <a:lstStyle/>
          <a:p>
            <a:pPr algn="l" rtl="0">
              <a:spcBef>
                <a:spcPct val="20000"/>
              </a:spcBef>
            </a:pPr>
            <a:r>
              <a:rPr lang="en-US" sz="1200"/>
              <a:t>Source: Ministry of Health and Population and UNICEF, 2008. </a:t>
            </a:r>
            <a:r>
              <a:rPr lang="en-US" sz="1200" i="1"/>
              <a:t>Yemen Multiple Indicator Cluster Survey 2006, Final Report</a:t>
            </a:r>
            <a:endParaRPr lang="en-US" sz="1200"/>
          </a:p>
        </p:txBody>
      </p:sp>
      <p:pic>
        <p:nvPicPr>
          <p:cNvPr id="51208" name="Picture 12"/>
          <p:cNvPicPr>
            <a:picLocks noChangeAspect="1" noChangeArrowheads="1"/>
          </p:cNvPicPr>
          <p:nvPr/>
        </p:nvPicPr>
        <p:blipFill>
          <a:blip r:embed="rId3"/>
          <a:srcRect/>
          <a:stretch>
            <a:fillRect/>
          </a:stretch>
        </p:blipFill>
        <p:spPr bwMode="auto">
          <a:xfrm>
            <a:off x="1219200" y="1828800"/>
            <a:ext cx="479742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53250"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53251"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53252" name="AutoShape 8"/>
          <p:cNvCxnSpPr>
            <a:cxnSpLocks noChangeShapeType="1"/>
            <a:endCxn id="53251"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53253" name="Rectangle 9"/>
          <p:cNvSpPr>
            <a:spLocks noChangeArrowheads="1"/>
          </p:cNvSpPr>
          <p:nvPr/>
        </p:nvSpPr>
        <p:spPr bwMode="auto">
          <a:xfrm>
            <a:off x="0" y="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pic>
        <p:nvPicPr>
          <p:cNvPr id="53254" name="Picture 11"/>
          <p:cNvPicPr>
            <a:picLocks noChangeAspect="1" noChangeArrowheads="1"/>
          </p:cNvPicPr>
          <p:nvPr/>
        </p:nvPicPr>
        <p:blipFill>
          <a:blip r:embed="rId3"/>
          <a:srcRect/>
          <a:stretch>
            <a:fillRect/>
          </a:stretch>
        </p:blipFill>
        <p:spPr bwMode="auto">
          <a:xfrm>
            <a:off x="457200" y="2133600"/>
            <a:ext cx="5065713" cy="3276600"/>
          </a:xfrm>
          <a:prstGeom prst="rect">
            <a:avLst/>
          </a:prstGeom>
          <a:noFill/>
          <a:ln w="9525">
            <a:noFill/>
            <a:miter lim="800000"/>
            <a:headEnd/>
            <a:tailEnd/>
          </a:ln>
        </p:spPr>
      </p:pic>
      <p:sp>
        <p:nvSpPr>
          <p:cNvPr id="53255" name="Rectangle 12"/>
          <p:cNvSpPr>
            <a:spLocks noChangeArrowheads="1"/>
          </p:cNvSpPr>
          <p:nvPr/>
        </p:nvSpPr>
        <p:spPr bwMode="auto">
          <a:xfrm>
            <a:off x="5562600" y="3810000"/>
            <a:ext cx="3062288" cy="685800"/>
          </a:xfrm>
          <a:prstGeom prst="rect">
            <a:avLst/>
          </a:prstGeom>
          <a:noFill/>
          <a:ln w="9525">
            <a:noFill/>
            <a:miter lim="800000"/>
            <a:headEnd/>
            <a:tailEnd/>
          </a:ln>
        </p:spPr>
        <p:txBody>
          <a:bodyPr/>
          <a:lstStyle/>
          <a:p>
            <a:pPr algn="l" rtl="0">
              <a:spcBef>
                <a:spcPct val="20000"/>
              </a:spcBef>
            </a:pPr>
            <a:r>
              <a:rPr lang="en-US" sz="1400"/>
              <a:t>Source: Ministry of Health and Family Welfare Government of India, 2007.  </a:t>
            </a:r>
            <a:r>
              <a:rPr lang="en-US" sz="1400" i="1"/>
              <a:t>National Health Family Survey 2005-06</a:t>
            </a:r>
            <a:endParaRPr lang="en-US" sz="2000"/>
          </a:p>
        </p:txBody>
      </p:sp>
      <p:sp>
        <p:nvSpPr>
          <p:cNvPr id="53256" name="Title 1"/>
          <p:cNvSpPr>
            <a:spLocks noGrp="1"/>
          </p:cNvSpPr>
          <p:nvPr>
            <p:ph type="title"/>
          </p:nvPr>
        </p:nvSpPr>
        <p:spPr>
          <a:xfrm>
            <a:off x="304800" y="838200"/>
            <a:ext cx="7315200" cy="808038"/>
          </a:xfrm>
        </p:spPr>
        <p:txBody>
          <a:bodyPr/>
          <a:lstStyle/>
          <a:p>
            <a:r>
              <a:rPr lang="en-US" sz="2600" smtClean="0"/>
              <a:t>Example: Women age 15-49 who have experienced physical violence since age 15 by wealth quintile, India, 2005-06</a:t>
            </a:r>
            <a:br>
              <a:rPr lang="en-US" sz="2600" smtClean="0"/>
            </a:br>
            <a:endParaRPr lang="en-US" sz="26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3"/>
          <p:cNvPicPr>
            <a:picLocks noChangeAspect="1" noChangeArrowheads="1"/>
          </p:cNvPicPr>
          <p:nvPr/>
        </p:nvPicPr>
        <p:blipFill>
          <a:blip r:embed="rId3"/>
          <a:srcRect/>
          <a:stretch>
            <a:fillRect/>
          </a:stretch>
        </p:blipFill>
        <p:spPr bwMode="auto">
          <a:xfrm>
            <a:off x="609600" y="1524000"/>
            <a:ext cx="6553200" cy="4648200"/>
          </a:xfrm>
          <a:prstGeom prst="rect">
            <a:avLst/>
          </a:prstGeom>
          <a:noFill/>
          <a:ln w="9525">
            <a:noFill/>
            <a:miter lim="800000"/>
            <a:headEnd/>
            <a:tailEnd/>
          </a:ln>
        </p:spPr>
      </p:pic>
      <p:sp>
        <p:nvSpPr>
          <p:cNvPr id="55298" name="Rectangle 2"/>
          <p:cNvSpPr>
            <a:spLocks noGrp="1" noChangeArrowheads="1"/>
          </p:cNvSpPr>
          <p:nvPr>
            <p:ph type="title"/>
          </p:nvPr>
        </p:nvSpPr>
        <p:spPr>
          <a:xfrm>
            <a:off x="457200" y="914400"/>
            <a:ext cx="7315200" cy="647700"/>
          </a:xfrm>
        </p:spPr>
        <p:txBody>
          <a:bodyPr/>
          <a:lstStyle/>
          <a:p>
            <a:pPr eaLnBrk="1" hangingPunct="1"/>
            <a:r>
              <a:rPr lang="en-US" sz="1600" b="1" smtClean="0">
                <a:latin typeface="Calibri Light" pitchFamily="34" charset="0"/>
              </a:rPr>
              <a:t>Example</a:t>
            </a:r>
            <a:r>
              <a:rPr lang="en-US" sz="1600" smtClean="0">
                <a:latin typeface="Calibri Light" pitchFamily="34" charset="0"/>
              </a:rPr>
              <a:t>: Married women aged 15-49 not participating in the decision of how own earned money is spent, for poorest and wealthiest quintiles, 2003-08 (latest available)</a:t>
            </a:r>
          </a:p>
        </p:txBody>
      </p:sp>
      <p:sp>
        <p:nvSpPr>
          <p:cNvPr id="55299"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55300"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55301"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55302" name="AutoShape 8"/>
          <p:cNvCxnSpPr>
            <a:cxnSpLocks noChangeShapeType="1"/>
            <a:endCxn id="55301"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55303" name="Rectangle 9"/>
          <p:cNvSpPr>
            <a:spLocks noChangeArrowheads="1"/>
          </p:cNvSpPr>
          <p:nvPr/>
        </p:nvSpPr>
        <p:spPr bwMode="auto">
          <a:xfrm>
            <a:off x="0" y="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
        <p:nvSpPr>
          <p:cNvPr id="55304" name="Rectangle 12"/>
          <p:cNvSpPr>
            <a:spLocks noChangeArrowheads="1"/>
          </p:cNvSpPr>
          <p:nvPr/>
        </p:nvSpPr>
        <p:spPr bwMode="auto">
          <a:xfrm>
            <a:off x="6477000" y="5867400"/>
            <a:ext cx="2514600" cy="228600"/>
          </a:xfrm>
          <a:prstGeom prst="rect">
            <a:avLst/>
          </a:prstGeom>
          <a:noFill/>
          <a:ln w="9525">
            <a:noFill/>
            <a:miter lim="800000"/>
            <a:headEnd/>
            <a:tailEnd/>
          </a:ln>
        </p:spPr>
        <p:txBody>
          <a:bodyPr/>
          <a:lstStyle/>
          <a:p>
            <a:pPr marL="342900" indent="-342900" algn="l" rtl="0">
              <a:spcBef>
                <a:spcPct val="20000"/>
              </a:spcBef>
            </a:pPr>
            <a:r>
              <a:rPr lang="en-US" sz="1400"/>
              <a:t>Source: United Nations, 2010</a:t>
            </a:r>
            <a:endParaRPr lang="en-US" sz="3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4114800" y="2895600"/>
            <a:ext cx="4800600" cy="2438400"/>
          </a:xfrm>
        </p:spPr>
        <p:txBody>
          <a:bodyPr/>
          <a:lstStyle/>
          <a:p>
            <a:pPr eaLnBrk="1" hangingPunct="1"/>
            <a:r>
              <a:rPr lang="en-US" sz="1800" smtClean="0"/>
              <a:t>Frequent problem in tabulation of data: “sex” just one of many variables listed in a two-way table (see example)</a:t>
            </a:r>
            <a:br>
              <a:rPr lang="en-US" sz="1800" smtClean="0"/>
            </a:br>
            <a:r>
              <a:rPr lang="en-US" sz="1800" smtClean="0"/>
              <a:t/>
            </a:r>
            <a:br>
              <a:rPr lang="en-US" sz="1800" smtClean="0"/>
            </a:br>
            <a:r>
              <a:rPr lang="en-US" sz="1800" smtClean="0"/>
              <a:t/>
            </a:r>
            <a:br>
              <a:rPr lang="en-US" sz="1800" smtClean="0"/>
            </a:br>
            <a:r>
              <a:rPr lang="en-US" sz="1800" smtClean="0"/>
              <a:t>Make sure data are tabulated disaggregated by </a:t>
            </a:r>
            <a:r>
              <a:rPr lang="en-US" sz="1800" u="sng" smtClean="0"/>
              <a:t>sex</a:t>
            </a:r>
            <a:r>
              <a:rPr lang="en-US" sz="1800" smtClean="0"/>
              <a:t>, </a:t>
            </a:r>
            <a:r>
              <a:rPr lang="en-US" sz="1800" u="sng" smtClean="0"/>
              <a:t>poverty status/wealth category</a:t>
            </a:r>
            <a:r>
              <a:rPr lang="en-US" sz="1800" smtClean="0"/>
              <a:t> AND the </a:t>
            </a:r>
            <a:r>
              <a:rPr lang="en-US" sz="1800" u="sng" smtClean="0"/>
              <a:t>characteristic of interest</a:t>
            </a:r>
            <a:r>
              <a:rPr lang="en-US" sz="1800" smtClean="0"/>
              <a:t> at the same time.</a:t>
            </a:r>
            <a:r>
              <a:rPr lang="en-US" sz="2000" smtClean="0"/>
              <a:t/>
            </a:r>
            <a:br>
              <a:rPr lang="en-US" sz="2000" smtClean="0"/>
            </a:br>
            <a:r>
              <a:rPr lang="en-US" sz="800" smtClean="0"/>
              <a:t> </a:t>
            </a:r>
            <a:r>
              <a:rPr lang="en-US" sz="2000" smtClean="0"/>
              <a:t/>
            </a:r>
            <a:br>
              <a:rPr lang="en-US" sz="2000" smtClean="0"/>
            </a:br>
            <a:endParaRPr lang="en-US" sz="1800" smtClean="0">
              <a:latin typeface="Calibri Light" pitchFamily="34" charset="0"/>
            </a:endParaRPr>
          </a:p>
        </p:txBody>
      </p:sp>
      <p:sp>
        <p:nvSpPr>
          <p:cNvPr id="57346"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57347"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57348"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57349" name="AutoShape 8"/>
          <p:cNvCxnSpPr>
            <a:cxnSpLocks noChangeShapeType="1"/>
            <a:endCxn id="57348"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57350" name="Rectangle 9"/>
          <p:cNvSpPr>
            <a:spLocks noChangeArrowheads="1"/>
          </p:cNvSpPr>
          <p:nvPr/>
        </p:nvSpPr>
        <p:spPr bwMode="auto">
          <a:xfrm>
            <a:off x="0" y="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pic>
        <p:nvPicPr>
          <p:cNvPr id="57351" name="Picture 11"/>
          <p:cNvPicPr>
            <a:picLocks noChangeAspect="1" noChangeArrowheads="1"/>
          </p:cNvPicPr>
          <p:nvPr/>
        </p:nvPicPr>
        <p:blipFill>
          <a:blip r:embed="rId3"/>
          <a:srcRect/>
          <a:stretch>
            <a:fillRect/>
          </a:stretch>
        </p:blipFill>
        <p:spPr bwMode="auto">
          <a:xfrm>
            <a:off x="381000" y="876300"/>
            <a:ext cx="3238500" cy="5981700"/>
          </a:xfrm>
          <a:prstGeom prst="rect">
            <a:avLst/>
          </a:prstGeom>
          <a:noFill/>
          <a:ln w="9525">
            <a:noFill/>
            <a:miter lim="800000"/>
            <a:headEnd/>
            <a:tailEnd/>
          </a:ln>
        </p:spPr>
      </p:pic>
      <p:sp>
        <p:nvSpPr>
          <p:cNvPr id="57352" name="Rectangle 13"/>
          <p:cNvSpPr>
            <a:spLocks noChangeArrowheads="1"/>
          </p:cNvSpPr>
          <p:nvPr/>
        </p:nvSpPr>
        <p:spPr bwMode="auto">
          <a:xfrm>
            <a:off x="381000" y="2895600"/>
            <a:ext cx="2971800" cy="609600"/>
          </a:xfrm>
          <a:prstGeom prst="rect">
            <a:avLst/>
          </a:prstGeom>
          <a:noFill/>
          <a:ln w="9525">
            <a:solidFill>
              <a:srgbClr val="FF6600"/>
            </a:solidFill>
            <a:miter lim="800000"/>
            <a:headEnd/>
            <a:tailEnd/>
          </a:ln>
        </p:spPr>
        <p:txBody>
          <a:bodyPr wrap="none" anchor="ctr"/>
          <a:lstStyle/>
          <a:p>
            <a:pPr algn="l" rtl="0"/>
            <a:endParaRPr lang="en-US"/>
          </a:p>
        </p:txBody>
      </p:sp>
      <p:sp>
        <p:nvSpPr>
          <p:cNvPr id="57353" name="Rectangle 14"/>
          <p:cNvSpPr>
            <a:spLocks noChangeArrowheads="1"/>
          </p:cNvSpPr>
          <p:nvPr/>
        </p:nvSpPr>
        <p:spPr bwMode="auto">
          <a:xfrm>
            <a:off x="304800" y="5334000"/>
            <a:ext cx="3048000" cy="1219200"/>
          </a:xfrm>
          <a:prstGeom prst="rect">
            <a:avLst/>
          </a:prstGeom>
          <a:noFill/>
          <a:ln w="9525">
            <a:solidFill>
              <a:srgbClr val="FF3300"/>
            </a:solidFill>
            <a:miter lim="800000"/>
            <a:headEnd/>
            <a:tailEnd/>
          </a:ln>
        </p:spPr>
        <p:txBody>
          <a:bodyPr wrap="none" anchor="ctr"/>
          <a:lstStyle/>
          <a:p>
            <a:pPr algn="l" rtl="0"/>
            <a:endParaRPr lang="en-US"/>
          </a:p>
        </p:txBody>
      </p:sp>
      <p:sp>
        <p:nvSpPr>
          <p:cNvPr id="57354" name="Rectangle 15"/>
          <p:cNvSpPr>
            <a:spLocks noChangeArrowheads="1"/>
          </p:cNvSpPr>
          <p:nvPr/>
        </p:nvSpPr>
        <p:spPr bwMode="auto">
          <a:xfrm>
            <a:off x="2171700" y="762000"/>
            <a:ext cx="1524000" cy="971550"/>
          </a:xfrm>
          <a:prstGeom prst="rect">
            <a:avLst/>
          </a:prstGeom>
          <a:noFill/>
          <a:ln w="9525">
            <a:solidFill>
              <a:srgbClr val="000080"/>
            </a:solidFill>
            <a:miter lim="800000"/>
            <a:headEnd/>
            <a:tailEnd/>
          </a:ln>
        </p:spPr>
        <p:txBody>
          <a:bodyPr wrap="none" anchor="ctr"/>
          <a:lstStyle/>
          <a:p>
            <a:pPr algn="l" rtl="0"/>
            <a:endParaRPr lang="en-US"/>
          </a:p>
        </p:txBody>
      </p:sp>
      <p:sp>
        <p:nvSpPr>
          <p:cNvPr id="57355" name="Rectangle 16"/>
          <p:cNvSpPr>
            <a:spLocks noChangeArrowheads="1"/>
          </p:cNvSpPr>
          <p:nvPr/>
        </p:nvSpPr>
        <p:spPr bwMode="auto">
          <a:xfrm>
            <a:off x="1219200" y="4419600"/>
            <a:ext cx="457200" cy="228600"/>
          </a:xfrm>
          <a:prstGeom prst="rect">
            <a:avLst/>
          </a:prstGeom>
          <a:solidFill>
            <a:schemeClr val="bg2"/>
          </a:solidFill>
          <a:ln w="9525">
            <a:solidFill>
              <a:schemeClr val="bg2"/>
            </a:solidFill>
            <a:miter lim="800000"/>
            <a:headEnd/>
            <a:tailEnd/>
          </a:ln>
        </p:spPr>
        <p:txBody>
          <a:bodyPr wrap="none" anchor="ctr"/>
          <a:lstStyle/>
          <a:p>
            <a:pPr algn="l" rtl="0"/>
            <a:endParaRPr lang="en-US"/>
          </a:p>
        </p:txBody>
      </p:sp>
      <p:sp>
        <p:nvSpPr>
          <p:cNvPr id="2" name="Down Arrow 1"/>
          <p:cNvSpPr/>
          <p:nvPr/>
        </p:nvSpPr>
        <p:spPr>
          <a:xfrm>
            <a:off x="6381750" y="3709988"/>
            <a:ext cx="266700"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57200" y="1600200"/>
            <a:ext cx="8243888" cy="1066800"/>
          </a:xfrm>
        </p:spPr>
        <p:txBody>
          <a:bodyPr/>
          <a:lstStyle/>
          <a:p>
            <a:pPr eaLnBrk="1" hangingPunct="1"/>
            <a:r>
              <a:rPr lang="en-US" sz="2400" smtClean="0">
                <a:latin typeface="Calibri Light" pitchFamily="34" charset="0"/>
              </a:rPr>
              <a:t>Three key points in improving the availability and quality of</a:t>
            </a:r>
            <a:br>
              <a:rPr lang="en-US" sz="2400" smtClean="0">
                <a:latin typeface="Calibri Light" pitchFamily="34" charset="0"/>
              </a:rPr>
            </a:br>
            <a:r>
              <a:rPr lang="en-US" sz="2400" smtClean="0">
                <a:latin typeface="Calibri Light" pitchFamily="34" charset="0"/>
              </a:rPr>
              <a:t>gender statistics in the area of poverty</a:t>
            </a:r>
          </a:p>
        </p:txBody>
      </p:sp>
      <p:sp>
        <p:nvSpPr>
          <p:cNvPr id="59394" name="Rectangle 3"/>
          <p:cNvSpPr>
            <a:spLocks noGrp="1" noChangeArrowheads="1"/>
          </p:cNvSpPr>
          <p:nvPr>
            <p:ph type="body" idx="1"/>
          </p:nvPr>
        </p:nvSpPr>
        <p:spPr>
          <a:xfrm>
            <a:off x="457200" y="3124200"/>
            <a:ext cx="8229600" cy="3429000"/>
          </a:xfrm>
        </p:spPr>
        <p:txBody>
          <a:bodyPr/>
          <a:lstStyle/>
          <a:p>
            <a:pPr lvl="1" eaLnBrk="1" hangingPunct="1">
              <a:spcBef>
                <a:spcPct val="50000"/>
              </a:spcBef>
              <a:buClr>
                <a:srgbClr val="FF6600"/>
              </a:buClr>
              <a:buFontTx/>
              <a:buChar char="•"/>
            </a:pPr>
            <a:r>
              <a:rPr lang="en-US" sz="1800" smtClean="0">
                <a:latin typeface="Calibri" pitchFamily="34" charset="0"/>
              </a:rPr>
              <a:t>Use detailed types of female- and male-headed households to obtain more relevant household-level statistics on gender and poverty</a:t>
            </a:r>
          </a:p>
          <a:p>
            <a:pPr lvl="1" eaLnBrk="1" hangingPunct="1">
              <a:spcBef>
                <a:spcPct val="50000"/>
              </a:spcBef>
              <a:buClr>
                <a:srgbClr val="FF6600"/>
              </a:buClr>
              <a:buFontTx/>
              <a:buChar char="•"/>
            </a:pPr>
            <a:r>
              <a:rPr lang="en-US" sz="1800" smtClean="0">
                <a:latin typeface="Calibri" pitchFamily="34" charset="0"/>
              </a:rPr>
              <a:t>Use a broader concept of poverty to highlight issues of gender-based intrahousehold inequality and economic dependency of women on men</a:t>
            </a:r>
          </a:p>
          <a:p>
            <a:pPr lvl="1" eaLnBrk="1" hangingPunct="1">
              <a:spcBef>
                <a:spcPct val="50000"/>
              </a:spcBef>
              <a:buClr>
                <a:srgbClr val="FF6600"/>
              </a:buClr>
              <a:buFontTx/>
              <a:buChar char="•"/>
            </a:pPr>
            <a:r>
              <a:rPr lang="en-US" sz="1800" smtClean="0">
                <a:latin typeface="Calibri" pitchFamily="34" charset="0"/>
              </a:rPr>
              <a:t>Use disaggregated data by poverty or wealth status to highlight the gendered experience of poverty (poverty affecting women and men in different ways)</a:t>
            </a:r>
          </a:p>
        </p:txBody>
      </p:sp>
      <p:sp>
        <p:nvSpPr>
          <p:cNvPr id="59395"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59396"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59397"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sp>
        <p:nvSpPr>
          <p:cNvPr id="59398" name="AutoShape 7"/>
          <p:cNvSpPr>
            <a:spLocks noChangeArrowheads="1"/>
          </p:cNvSpPr>
          <p:nvPr/>
        </p:nvSpPr>
        <p:spPr bwMode="auto">
          <a:xfrm flipH="1" flipV="1">
            <a:off x="0" y="381000"/>
            <a:ext cx="9144000" cy="304800"/>
          </a:xfrm>
          <a:prstGeom prst="rtTriangle">
            <a:avLst/>
          </a:prstGeom>
          <a:solidFill>
            <a:schemeClr val="bg2"/>
          </a:solidFill>
          <a:ln w="9525">
            <a:noFill/>
            <a:miter lim="800000"/>
            <a:headEnd/>
            <a:tailEnd/>
          </a:ln>
        </p:spPr>
        <p:txBody>
          <a:bodyPr wrap="none" anchor="ctr"/>
          <a:lstStyle/>
          <a:p>
            <a:pPr algn="l" rtl="0"/>
            <a:endParaRPr lang="en-US"/>
          </a:p>
        </p:txBody>
      </p:sp>
      <p:cxnSp>
        <p:nvCxnSpPr>
          <p:cNvPr id="59399" name="AutoShape 8"/>
          <p:cNvCxnSpPr>
            <a:cxnSpLocks noChangeShapeType="1"/>
            <a:endCxn id="59397"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59400" name="Rectangle 9"/>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pic>
        <p:nvPicPr>
          <p:cNvPr id="59401" name="Picture 10" descr="logo"/>
          <p:cNvPicPr>
            <a:picLocks noChangeAspect="1" noChangeArrowheads="1"/>
          </p:cNvPicPr>
          <p:nvPr/>
        </p:nvPicPr>
        <p:blipFill>
          <a:blip r:embed="rId3"/>
          <a:srcRect/>
          <a:stretch>
            <a:fillRect/>
          </a:stretch>
        </p:blipFill>
        <p:spPr bwMode="auto">
          <a:xfrm>
            <a:off x="7620000" y="457200"/>
            <a:ext cx="1081088" cy="91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2773363"/>
            <a:ext cx="8458200" cy="579437"/>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l" rtl="0">
              <a:defRPr/>
            </a:pPr>
            <a:r>
              <a:rPr lang="en-GB" sz="3200">
                <a:ea typeface="ＭＳ Ｐゴシック" charset="0"/>
                <a:hlinkClick r:id="rId2"/>
              </a:rPr>
              <a:t>http://unstats.un.org/unsd/gender/default.html</a:t>
            </a:r>
            <a:r>
              <a:rPr lang="en-GB" sz="3200">
                <a:ea typeface="ＭＳ Ｐゴシック" charset="0"/>
              </a:rPr>
              <a:t> </a:t>
            </a:r>
          </a:p>
        </p:txBody>
      </p:sp>
      <p:sp>
        <p:nvSpPr>
          <p:cNvPr id="24579" name="Text Box 3"/>
          <p:cNvSpPr txBox="1">
            <a:spLocks noChangeArrowheads="1"/>
          </p:cNvSpPr>
          <p:nvPr/>
        </p:nvSpPr>
        <p:spPr bwMode="auto">
          <a:xfrm>
            <a:off x="3200400" y="2133600"/>
            <a:ext cx="3200400" cy="579438"/>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800">
                <a:solidFill>
                  <a:schemeClr val="tx1"/>
                </a:solidFill>
                <a:latin typeface="Calibri"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rtl="0">
              <a:spcBef>
                <a:spcPct val="50000"/>
              </a:spcBef>
              <a:defRPr/>
            </a:pPr>
            <a:r>
              <a:rPr lang="en-US" sz="3200" smtClean="0">
                <a:latin typeface="Arial" charset="0"/>
              </a:rPr>
              <a:t>Visit us at:</a:t>
            </a:r>
            <a:endParaRPr lang="en-GB" sz="320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609600"/>
            <a:ext cx="6629400" cy="808038"/>
          </a:xfrm>
        </p:spPr>
        <p:txBody>
          <a:bodyPr/>
          <a:lstStyle/>
          <a:p>
            <a:r>
              <a:rPr lang="en-US" smtClean="0"/>
              <a:t>Measuring poverty from a gender perspective</a:t>
            </a:r>
          </a:p>
        </p:txBody>
      </p:sp>
      <p:sp>
        <p:nvSpPr>
          <p:cNvPr id="17410" name="Content Placeholder 2"/>
          <p:cNvSpPr>
            <a:spLocks noGrp="1"/>
          </p:cNvSpPr>
          <p:nvPr>
            <p:ph idx="1"/>
          </p:nvPr>
        </p:nvSpPr>
        <p:spPr/>
        <p:txBody>
          <a:bodyPr/>
          <a:lstStyle/>
          <a:p>
            <a:r>
              <a:rPr lang="en-US" sz="3200" smtClean="0"/>
              <a:t>Household level poverty</a:t>
            </a:r>
          </a:p>
          <a:p>
            <a:pPr lvl="1"/>
            <a:r>
              <a:rPr lang="en-US" sz="2600" smtClean="0"/>
              <a:t>Numbers of women and men living in poor households</a:t>
            </a:r>
          </a:p>
          <a:p>
            <a:pPr lvl="1"/>
            <a:r>
              <a:rPr lang="en-US" sz="2600" smtClean="0"/>
              <a:t>Female vs male headed households</a:t>
            </a:r>
          </a:p>
          <a:p>
            <a:r>
              <a:rPr lang="en-US" sz="3200" smtClean="0"/>
              <a:t>Individual level poverty</a:t>
            </a:r>
          </a:p>
          <a:p>
            <a:pPr lvl="1"/>
            <a:r>
              <a:rPr lang="en-US" sz="2600" smtClean="0"/>
              <a:t>Intrahousehold allocation of resources</a:t>
            </a:r>
          </a:p>
          <a:p>
            <a:pPr lvl="1"/>
            <a:r>
              <a:rPr lang="en-US" sz="2600" smtClean="0"/>
              <a:t>Economic autonomy of women</a:t>
            </a:r>
          </a:p>
          <a:p>
            <a:pPr lvl="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600200" y="2819400"/>
            <a:ext cx="6248400" cy="808038"/>
          </a:xfrm>
        </p:spPr>
        <p:txBody>
          <a:bodyPr/>
          <a:lstStyle/>
          <a:p>
            <a:r>
              <a:rPr lang="en-US" b="1" smtClean="0"/>
              <a:t>Gender and Household level income/consumption poverty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609600"/>
            <a:ext cx="5562600" cy="808038"/>
          </a:xfrm>
        </p:spPr>
        <p:txBody>
          <a:bodyPr/>
          <a:lstStyle/>
          <a:p>
            <a:r>
              <a:rPr lang="en-US" sz="3000" smtClean="0"/>
              <a:t>Women and men living in poor households </a:t>
            </a:r>
          </a:p>
        </p:txBody>
      </p:sp>
      <p:grpSp>
        <p:nvGrpSpPr>
          <p:cNvPr id="10" name="Group 9"/>
          <p:cNvGrpSpPr>
            <a:grpSpLocks/>
          </p:cNvGrpSpPr>
          <p:nvPr/>
        </p:nvGrpSpPr>
        <p:grpSpPr bwMode="auto">
          <a:xfrm>
            <a:off x="3505200" y="1676400"/>
            <a:ext cx="2819400" cy="723900"/>
            <a:chOff x="1143000" y="1828800"/>
            <a:chExt cx="2819400" cy="723900"/>
          </a:xfrm>
        </p:grpSpPr>
        <p:pic>
          <p:nvPicPr>
            <p:cNvPr id="19474" name="Picture 3" descr="Screen Shot 2014-12-02 at 7.03.31 AM.png"/>
            <p:cNvPicPr>
              <a:picLocks noChangeAspect="1"/>
            </p:cNvPicPr>
            <p:nvPr/>
          </p:nvPicPr>
          <p:blipFill>
            <a:blip r:embed="rId2"/>
            <a:srcRect/>
            <a:stretch>
              <a:fillRect/>
            </a:stretch>
          </p:blipFill>
          <p:spPr bwMode="auto">
            <a:xfrm>
              <a:off x="2819400" y="1828800"/>
              <a:ext cx="609600" cy="673100"/>
            </a:xfrm>
            <a:prstGeom prst="rect">
              <a:avLst/>
            </a:prstGeom>
            <a:noFill/>
            <a:ln w="9525">
              <a:noFill/>
              <a:miter lim="800000"/>
              <a:headEnd/>
              <a:tailEnd/>
            </a:ln>
          </p:spPr>
        </p:pic>
        <p:pic>
          <p:nvPicPr>
            <p:cNvPr id="19475" name="Picture 4" descr="Screen Shot 2014-12-02 at 7.03.25 AM.png"/>
            <p:cNvPicPr>
              <a:picLocks noChangeAspect="1"/>
            </p:cNvPicPr>
            <p:nvPr/>
          </p:nvPicPr>
          <p:blipFill>
            <a:blip r:embed="rId3"/>
            <a:srcRect/>
            <a:stretch>
              <a:fillRect/>
            </a:stretch>
          </p:blipFill>
          <p:spPr bwMode="auto">
            <a:xfrm>
              <a:off x="1143000" y="1828800"/>
              <a:ext cx="596900" cy="723900"/>
            </a:xfrm>
            <a:prstGeom prst="rect">
              <a:avLst/>
            </a:prstGeom>
            <a:noFill/>
            <a:ln w="9525">
              <a:noFill/>
              <a:miter lim="800000"/>
              <a:headEnd/>
              <a:tailEnd/>
            </a:ln>
          </p:spPr>
        </p:pic>
        <p:pic>
          <p:nvPicPr>
            <p:cNvPr id="19476" name="Picture 5" descr="Screen Shot 2014-12-02 at 7.03.25 AM.png"/>
            <p:cNvPicPr>
              <a:picLocks noChangeAspect="1"/>
            </p:cNvPicPr>
            <p:nvPr/>
          </p:nvPicPr>
          <p:blipFill>
            <a:blip r:embed="rId3"/>
            <a:srcRect/>
            <a:stretch>
              <a:fillRect/>
            </a:stretch>
          </p:blipFill>
          <p:spPr bwMode="auto">
            <a:xfrm>
              <a:off x="1752600" y="1828800"/>
              <a:ext cx="596900" cy="723900"/>
            </a:xfrm>
            <a:prstGeom prst="rect">
              <a:avLst/>
            </a:prstGeom>
            <a:noFill/>
            <a:ln w="9525">
              <a:noFill/>
              <a:miter lim="800000"/>
              <a:headEnd/>
              <a:tailEnd/>
            </a:ln>
          </p:spPr>
        </p:pic>
        <p:pic>
          <p:nvPicPr>
            <p:cNvPr id="19477" name="Picture 6" descr="Screen Shot 2014-12-02 at 7.03.25 AM.png"/>
            <p:cNvPicPr>
              <a:picLocks noChangeAspect="1"/>
            </p:cNvPicPr>
            <p:nvPr/>
          </p:nvPicPr>
          <p:blipFill>
            <a:blip r:embed="rId3"/>
            <a:srcRect/>
            <a:stretch>
              <a:fillRect/>
            </a:stretch>
          </p:blipFill>
          <p:spPr bwMode="auto">
            <a:xfrm>
              <a:off x="2286000" y="1828800"/>
              <a:ext cx="596900" cy="723900"/>
            </a:xfrm>
            <a:prstGeom prst="rect">
              <a:avLst/>
            </a:prstGeom>
            <a:noFill/>
            <a:ln w="9525">
              <a:noFill/>
              <a:miter lim="800000"/>
              <a:headEnd/>
              <a:tailEnd/>
            </a:ln>
          </p:spPr>
        </p:pic>
        <p:pic>
          <p:nvPicPr>
            <p:cNvPr id="19478" name="Picture 7" descr="Screen Shot 2014-12-02 at 7.03.31 AM.png"/>
            <p:cNvPicPr>
              <a:picLocks noChangeAspect="1"/>
            </p:cNvPicPr>
            <p:nvPr/>
          </p:nvPicPr>
          <p:blipFill>
            <a:blip r:embed="rId2"/>
            <a:srcRect/>
            <a:stretch>
              <a:fillRect/>
            </a:stretch>
          </p:blipFill>
          <p:spPr bwMode="auto">
            <a:xfrm>
              <a:off x="3352800" y="1828800"/>
              <a:ext cx="609600" cy="673100"/>
            </a:xfrm>
            <a:prstGeom prst="rect">
              <a:avLst/>
            </a:prstGeom>
            <a:noFill/>
            <a:ln w="9525">
              <a:noFill/>
              <a:miter lim="800000"/>
              <a:headEnd/>
              <a:tailEnd/>
            </a:ln>
          </p:spPr>
        </p:pic>
      </p:grpSp>
      <p:sp>
        <p:nvSpPr>
          <p:cNvPr id="9" name="TextBox 8"/>
          <p:cNvSpPr txBox="1">
            <a:spLocks noChangeArrowheads="1"/>
          </p:cNvSpPr>
          <p:nvPr/>
        </p:nvSpPr>
        <p:spPr bwMode="auto">
          <a:xfrm>
            <a:off x="152400" y="1676400"/>
            <a:ext cx="2743200" cy="646113"/>
          </a:xfrm>
          <a:prstGeom prst="rect">
            <a:avLst/>
          </a:prstGeom>
          <a:noFill/>
          <a:ln w="9525">
            <a:noFill/>
            <a:miter lim="800000"/>
            <a:headEnd/>
            <a:tailEnd/>
          </a:ln>
        </p:spPr>
        <p:txBody>
          <a:bodyPr>
            <a:spAutoFit/>
          </a:bodyPr>
          <a:lstStyle/>
          <a:p>
            <a:pPr algn="l" rtl="0"/>
            <a:r>
              <a:rPr lang="en-US"/>
              <a:t>Household 1</a:t>
            </a:r>
          </a:p>
          <a:p>
            <a:pPr algn="l" rtl="0"/>
            <a:r>
              <a:rPr lang="en-US"/>
              <a:t>$5/day per person</a:t>
            </a:r>
          </a:p>
        </p:txBody>
      </p:sp>
      <p:sp>
        <p:nvSpPr>
          <p:cNvPr id="11" name="TextBox 10"/>
          <p:cNvSpPr txBox="1">
            <a:spLocks noChangeArrowheads="1"/>
          </p:cNvSpPr>
          <p:nvPr/>
        </p:nvSpPr>
        <p:spPr bwMode="auto">
          <a:xfrm>
            <a:off x="228600" y="3429000"/>
            <a:ext cx="2743200" cy="646113"/>
          </a:xfrm>
          <a:prstGeom prst="rect">
            <a:avLst/>
          </a:prstGeom>
          <a:noFill/>
          <a:ln w="9525">
            <a:noFill/>
            <a:miter lim="800000"/>
            <a:headEnd/>
            <a:tailEnd/>
          </a:ln>
        </p:spPr>
        <p:txBody>
          <a:bodyPr>
            <a:spAutoFit/>
          </a:bodyPr>
          <a:lstStyle/>
          <a:p>
            <a:pPr algn="l" rtl="0"/>
            <a:r>
              <a:rPr lang="en-US"/>
              <a:t>Household 2</a:t>
            </a:r>
          </a:p>
          <a:p>
            <a:pPr algn="l" rtl="0"/>
            <a:r>
              <a:rPr lang="en-US"/>
              <a:t>$1/day per person</a:t>
            </a:r>
          </a:p>
        </p:txBody>
      </p:sp>
      <p:grpSp>
        <p:nvGrpSpPr>
          <p:cNvPr id="12" name="Group 11"/>
          <p:cNvGrpSpPr>
            <a:grpSpLocks/>
          </p:cNvGrpSpPr>
          <p:nvPr/>
        </p:nvGrpSpPr>
        <p:grpSpPr bwMode="auto">
          <a:xfrm>
            <a:off x="3505200" y="3505200"/>
            <a:ext cx="2819400" cy="723900"/>
            <a:chOff x="1143000" y="1828800"/>
            <a:chExt cx="2819400" cy="723900"/>
          </a:xfrm>
        </p:grpSpPr>
        <p:pic>
          <p:nvPicPr>
            <p:cNvPr id="19469" name="Picture 12" descr="Screen Shot 2014-12-02 at 7.03.31 AM.png"/>
            <p:cNvPicPr>
              <a:picLocks noChangeAspect="1"/>
            </p:cNvPicPr>
            <p:nvPr/>
          </p:nvPicPr>
          <p:blipFill>
            <a:blip r:embed="rId2"/>
            <a:srcRect/>
            <a:stretch>
              <a:fillRect/>
            </a:stretch>
          </p:blipFill>
          <p:spPr bwMode="auto">
            <a:xfrm>
              <a:off x="2819400" y="1828800"/>
              <a:ext cx="609600" cy="673100"/>
            </a:xfrm>
            <a:prstGeom prst="rect">
              <a:avLst/>
            </a:prstGeom>
            <a:noFill/>
            <a:ln w="9525">
              <a:noFill/>
              <a:miter lim="800000"/>
              <a:headEnd/>
              <a:tailEnd/>
            </a:ln>
          </p:spPr>
        </p:pic>
        <p:pic>
          <p:nvPicPr>
            <p:cNvPr id="19470" name="Picture 13" descr="Screen Shot 2014-12-02 at 7.03.25 AM.png"/>
            <p:cNvPicPr>
              <a:picLocks noChangeAspect="1"/>
            </p:cNvPicPr>
            <p:nvPr/>
          </p:nvPicPr>
          <p:blipFill>
            <a:blip r:embed="rId3"/>
            <a:srcRect/>
            <a:stretch>
              <a:fillRect/>
            </a:stretch>
          </p:blipFill>
          <p:spPr bwMode="auto">
            <a:xfrm>
              <a:off x="1143000" y="1828800"/>
              <a:ext cx="596900" cy="723900"/>
            </a:xfrm>
            <a:prstGeom prst="rect">
              <a:avLst/>
            </a:prstGeom>
            <a:noFill/>
            <a:ln w="9525">
              <a:noFill/>
              <a:miter lim="800000"/>
              <a:headEnd/>
              <a:tailEnd/>
            </a:ln>
          </p:spPr>
        </p:pic>
        <p:pic>
          <p:nvPicPr>
            <p:cNvPr id="19471" name="Picture 14" descr="Screen Shot 2014-12-02 at 7.03.25 AM.png"/>
            <p:cNvPicPr>
              <a:picLocks noChangeAspect="1"/>
            </p:cNvPicPr>
            <p:nvPr/>
          </p:nvPicPr>
          <p:blipFill>
            <a:blip r:embed="rId3"/>
            <a:srcRect/>
            <a:stretch>
              <a:fillRect/>
            </a:stretch>
          </p:blipFill>
          <p:spPr bwMode="auto">
            <a:xfrm>
              <a:off x="1752600" y="1828800"/>
              <a:ext cx="596900" cy="723900"/>
            </a:xfrm>
            <a:prstGeom prst="rect">
              <a:avLst/>
            </a:prstGeom>
            <a:noFill/>
            <a:ln w="9525">
              <a:noFill/>
              <a:miter lim="800000"/>
              <a:headEnd/>
              <a:tailEnd/>
            </a:ln>
          </p:spPr>
        </p:pic>
        <p:pic>
          <p:nvPicPr>
            <p:cNvPr id="19472" name="Picture 15" descr="Screen Shot 2014-12-02 at 7.03.25 AM.png"/>
            <p:cNvPicPr>
              <a:picLocks noChangeAspect="1"/>
            </p:cNvPicPr>
            <p:nvPr/>
          </p:nvPicPr>
          <p:blipFill>
            <a:blip r:embed="rId3"/>
            <a:srcRect/>
            <a:stretch>
              <a:fillRect/>
            </a:stretch>
          </p:blipFill>
          <p:spPr bwMode="auto">
            <a:xfrm>
              <a:off x="2286000" y="1828800"/>
              <a:ext cx="596900" cy="723900"/>
            </a:xfrm>
            <a:prstGeom prst="rect">
              <a:avLst/>
            </a:prstGeom>
            <a:noFill/>
            <a:ln w="9525">
              <a:noFill/>
              <a:miter lim="800000"/>
              <a:headEnd/>
              <a:tailEnd/>
            </a:ln>
          </p:spPr>
        </p:pic>
        <p:pic>
          <p:nvPicPr>
            <p:cNvPr id="19473" name="Picture 16" descr="Screen Shot 2014-12-02 at 7.03.31 AM.png"/>
            <p:cNvPicPr>
              <a:picLocks noChangeAspect="1"/>
            </p:cNvPicPr>
            <p:nvPr/>
          </p:nvPicPr>
          <p:blipFill>
            <a:blip r:embed="rId2"/>
            <a:srcRect/>
            <a:stretch>
              <a:fillRect/>
            </a:stretch>
          </p:blipFill>
          <p:spPr bwMode="auto">
            <a:xfrm>
              <a:off x="3352800" y="1828800"/>
              <a:ext cx="609600" cy="673100"/>
            </a:xfrm>
            <a:prstGeom prst="rect">
              <a:avLst/>
            </a:prstGeom>
            <a:noFill/>
            <a:ln w="9525">
              <a:noFill/>
              <a:miter lim="800000"/>
              <a:headEnd/>
              <a:tailEnd/>
            </a:ln>
          </p:spPr>
        </p:pic>
      </p:grpSp>
      <p:sp>
        <p:nvSpPr>
          <p:cNvPr id="19462" name="Freeform 18"/>
          <p:cNvSpPr>
            <a:spLocks/>
          </p:cNvSpPr>
          <p:nvPr/>
        </p:nvSpPr>
        <p:spPr bwMode="auto">
          <a:xfrm>
            <a:off x="1333500" y="2614613"/>
            <a:ext cx="5186363" cy="730250"/>
          </a:xfrm>
          <a:custGeom>
            <a:avLst/>
            <a:gdLst>
              <a:gd name="T0" fmla="*/ 497417 w 5185833"/>
              <a:gd name="T1" fmla="*/ 0 h 730250"/>
              <a:gd name="T2" fmla="*/ 497417 w 5185833"/>
              <a:gd name="T3" fmla="*/ 0 h 730250"/>
              <a:gd name="T4" fmla="*/ 645583 w 5185833"/>
              <a:gd name="T5" fmla="*/ 10584 h 730250"/>
              <a:gd name="T6" fmla="*/ 709083 w 5185833"/>
              <a:gd name="T7" fmla="*/ 31750 h 730250"/>
              <a:gd name="T8" fmla="*/ 793750 w 5185833"/>
              <a:gd name="T9" fmla="*/ 84667 h 730250"/>
              <a:gd name="T10" fmla="*/ 846667 w 5185833"/>
              <a:gd name="T11" fmla="*/ 105834 h 730250"/>
              <a:gd name="T12" fmla="*/ 889000 w 5185833"/>
              <a:gd name="T13" fmla="*/ 148167 h 730250"/>
              <a:gd name="T14" fmla="*/ 920750 w 5185833"/>
              <a:gd name="T15" fmla="*/ 169334 h 730250"/>
              <a:gd name="T16" fmla="*/ 941917 w 5185833"/>
              <a:gd name="T17" fmla="*/ 201084 h 730250"/>
              <a:gd name="T18" fmla="*/ 984250 w 5185833"/>
              <a:gd name="T19" fmla="*/ 243417 h 730250"/>
              <a:gd name="T20" fmla="*/ 1026583 w 5185833"/>
              <a:gd name="T21" fmla="*/ 296334 h 730250"/>
              <a:gd name="T22" fmla="*/ 1100667 w 5185833"/>
              <a:gd name="T23" fmla="*/ 402167 h 730250"/>
              <a:gd name="T24" fmla="*/ 1132417 w 5185833"/>
              <a:gd name="T25" fmla="*/ 433917 h 730250"/>
              <a:gd name="T26" fmla="*/ 1164167 w 5185833"/>
              <a:gd name="T27" fmla="*/ 476250 h 730250"/>
              <a:gd name="T28" fmla="*/ 624417 w 5185833"/>
              <a:gd name="T29" fmla="*/ 31750 h 730250"/>
              <a:gd name="T30" fmla="*/ 804333 w 5185833"/>
              <a:gd name="T31" fmla="*/ 137584 h 730250"/>
              <a:gd name="T32" fmla="*/ 857250 w 5185833"/>
              <a:gd name="T33" fmla="*/ 169334 h 730250"/>
              <a:gd name="T34" fmla="*/ 920750 w 5185833"/>
              <a:gd name="T35" fmla="*/ 190500 h 730250"/>
              <a:gd name="T36" fmla="*/ 1037167 w 5185833"/>
              <a:gd name="T37" fmla="*/ 222250 h 730250"/>
              <a:gd name="T38" fmla="*/ 1100667 w 5185833"/>
              <a:gd name="T39" fmla="*/ 232834 h 730250"/>
              <a:gd name="T40" fmla="*/ 1195917 w 5185833"/>
              <a:gd name="T41" fmla="*/ 243417 h 730250"/>
              <a:gd name="T42" fmla="*/ 1989667 w 5185833"/>
              <a:gd name="T43" fmla="*/ 264584 h 730250"/>
              <a:gd name="T44" fmla="*/ 2074333 w 5185833"/>
              <a:gd name="T45" fmla="*/ 285750 h 730250"/>
              <a:gd name="T46" fmla="*/ 2148417 w 5185833"/>
              <a:gd name="T47" fmla="*/ 317500 h 730250"/>
              <a:gd name="T48" fmla="*/ 2180167 w 5185833"/>
              <a:gd name="T49" fmla="*/ 328084 h 730250"/>
              <a:gd name="T50" fmla="*/ 2233083 w 5185833"/>
              <a:gd name="T51" fmla="*/ 349250 h 730250"/>
              <a:gd name="T52" fmla="*/ 2307167 w 5185833"/>
              <a:gd name="T53" fmla="*/ 423334 h 730250"/>
              <a:gd name="T54" fmla="*/ 2317751 w 5185833"/>
              <a:gd name="T55" fmla="*/ 465667 h 730250"/>
              <a:gd name="T56" fmla="*/ 2307167 w 5185833"/>
              <a:gd name="T57" fmla="*/ 508000 h 730250"/>
              <a:gd name="T58" fmla="*/ 2264833 w 5185833"/>
              <a:gd name="T59" fmla="*/ 539750 h 730250"/>
              <a:gd name="T60" fmla="*/ 2201333 w 5185833"/>
              <a:gd name="T61" fmla="*/ 592667 h 730250"/>
              <a:gd name="T62" fmla="*/ 2582333 w 5185833"/>
              <a:gd name="T63" fmla="*/ 603250 h 730250"/>
              <a:gd name="T64" fmla="*/ 2719916 w 5185833"/>
              <a:gd name="T65" fmla="*/ 582084 h 730250"/>
              <a:gd name="T66" fmla="*/ 3079750 w 5185833"/>
              <a:gd name="T67" fmla="*/ 539750 h 730250"/>
              <a:gd name="T68" fmla="*/ 3185582 w 5185833"/>
              <a:gd name="T69" fmla="*/ 518584 h 730250"/>
              <a:gd name="T70" fmla="*/ 3376082 w 5185833"/>
              <a:gd name="T71" fmla="*/ 497417 h 730250"/>
              <a:gd name="T72" fmla="*/ 3534832 w 5185833"/>
              <a:gd name="T73" fmla="*/ 508000 h 730250"/>
              <a:gd name="T74" fmla="*/ 3746500 w 5185833"/>
              <a:gd name="T75" fmla="*/ 539750 h 730250"/>
              <a:gd name="T76" fmla="*/ 3926416 w 5185833"/>
              <a:gd name="T77" fmla="*/ 550334 h 730250"/>
              <a:gd name="T78" fmla="*/ 4201581 w 5185833"/>
              <a:gd name="T79" fmla="*/ 582084 h 730250"/>
              <a:gd name="T80" fmla="*/ 4656665 w 5185833"/>
              <a:gd name="T81" fmla="*/ 687917 h 730250"/>
              <a:gd name="T82" fmla="*/ 4794249 w 5185833"/>
              <a:gd name="T83" fmla="*/ 719667 h 730250"/>
              <a:gd name="T84" fmla="*/ 4889501 w 5185833"/>
              <a:gd name="T85" fmla="*/ 730250 h 730250"/>
              <a:gd name="T86" fmla="*/ 5101165 w 5185833"/>
              <a:gd name="T87" fmla="*/ 719667 h 730250"/>
              <a:gd name="T88" fmla="*/ 5132917 w 5185833"/>
              <a:gd name="T89" fmla="*/ 698500 h 730250"/>
              <a:gd name="T90" fmla="*/ 5185833 w 5185833"/>
              <a:gd name="T91" fmla="*/ 656167 h 730250"/>
              <a:gd name="T92" fmla="*/ 0 w 5185833"/>
              <a:gd name="T93" fmla="*/ 518584 h 730250"/>
              <a:gd name="T94" fmla="*/ 444500 w 5185833"/>
              <a:gd name="T95" fmla="*/ 10584 h 730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85833" h="730250">
                <a:moveTo>
                  <a:pt x="497417" y="0"/>
                </a:moveTo>
                <a:lnTo>
                  <a:pt x="497417" y="0"/>
                </a:lnTo>
                <a:cubicBezTo>
                  <a:pt x="546806" y="3528"/>
                  <a:pt x="596616" y="3239"/>
                  <a:pt x="645583" y="10584"/>
                </a:cubicBezTo>
                <a:cubicBezTo>
                  <a:pt x="667648" y="13894"/>
                  <a:pt x="709083" y="31750"/>
                  <a:pt x="709083" y="31750"/>
                </a:cubicBezTo>
                <a:cubicBezTo>
                  <a:pt x="734272" y="48543"/>
                  <a:pt x="768217" y="71900"/>
                  <a:pt x="793750" y="84667"/>
                </a:cubicBezTo>
                <a:cubicBezTo>
                  <a:pt x="810742" y="93163"/>
                  <a:pt x="829028" y="98778"/>
                  <a:pt x="846667" y="105834"/>
                </a:cubicBezTo>
                <a:cubicBezTo>
                  <a:pt x="860778" y="119945"/>
                  <a:pt x="873848" y="135180"/>
                  <a:pt x="889000" y="148167"/>
                </a:cubicBezTo>
                <a:cubicBezTo>
                  <a:pt x="898657" y="156445"/>
                  <a:pt x="911756" y="160340"/>
                  <a:pt x="920750" y="169334"/>
                </a:cubicBezTo>
                <a:cubicBezTo>
                  <a:pt x="929744" y="178328"/>
                  <a:pt x="933639" y="191427"/>
                  <a:pt x="941917" y="201084"/>
                </a:cubicBezTo>
                <a:cubicBezTo>
                  <a:pt x="954904" y="216236"/>
                  <a:pt x="970992" y="228502"/>
                  <a:pt x="984250" y="243417"/>
                </a:cubicBezTo>
                <a:cubicBezTo>
                  <a:pt x="999257" y="260300"/>
                  <a:pt x="1013297" y="278066"/>
                  <a:pt x="1026583" y="296334"/>
                </a:cubicBezTo>
                <a:cubicBezTo>
                  <a:pt x="1055725" y="336404"/>
                  <a:pt x="1069584" y="365904"/>
                  <a:pt x="1100667" y="402167"/>
                </a:cubicBezTo>
                <a:cubicBezTo>
                  <a:pt x="1110407" y="413531"/>
                  <a:pt x="1121834" y="423334"/>
                  <a:pt x="1132417" y="433917"/>
                </a:cubicBezTo>
                <a:cubicBezTo>
                  <a:pt x="1145494" y="473151"/>
                  <a:pt x="1133022" y="460678"/>
                  <a:pt x="1164167" y="476250"/>
                </a:cubicBezTo>
                <a:lnTo>
                  <a:pt x="624417" y="31750"/>
                </a:lnTo>
                <a:cubicBezTo>
                  <a:pt x="862475" y="183243"/>
                  <a:pt x="647380" y="51974"/>
                  <a:pt x="804333" y="137584"/>
                </a:cubicBezTo>
                <a:cubicBezTo>
                  <a:pt x="822392" y="147434"/>
                  <a:pt x="838523" y="160822"/>
                  <a:pt x="857250" y="169334"/>
                </a:cubicBezTo>
                <a:cubicBezTo>
                  <a:pt x="877562" y="178566"/>
                  <a:pt x="899425" y="183939"/>
                  <a:pt x="920750" y="190500"/>
                </a:cubicBezTo>
                <a:cubicBezTo>
                  <a:pt x="935735" y="195111"/>
                  <a:pt x="1011309" y="217078"/>
                  <a:pt x="1037167" y="222250"/>
                </a:cubicBezTo>
                <a:cubicBezTo>
                  <a:pt x="1058209" y="226458"/>
                  <a:pt x="1079397" y="229998"/>
                  <a:pt x="1100667" y="232834"/>
                </a:cubicBezTo>
                <a:cubicBezTo>
                  <a:pt x="1132332" y="237056"/>
                  <a:pt x="1163992" y="242277"/>
                  <a:pt x="1195917" y="243417"/>
                </a:cubicBezTo>
                <a:lnTo>
                  <a:pt x="1989667" y="264584"/>
                </a:lnTo>
                <a:cubicBezTo>
                  <a:pt x="2017889" y="271639"/>
                  <a:pt x="2046735" y="276551"/>
                  <a:pt x="2074333" y="285750"/>
                </a:cubicBezTo>
                <a:cubicBezTo>
                  <a:pt x="2099821" y="294246"/>
                  <a:pt x="2123472" y="307522"/>
                  <a:pt x="2148417" y="317500"/>
                </a:cubicBezTo>
                <a:cubicBezTo>
                  <a:pt x="2158775" y="321643"/>
                  <a:pt x="2169721" y="324167"/>
                  <a:pt x="2180167" y="328084"/>
                </a:cubicBezTo>
                <a:cubicBezTo>
                  <a:pt x="2197955" y="334754"/>
                  <a:pt x="2215444" y="342195"/>
                  <a:pt x="2233083" y="349250"/>
                </a:cubicBezTo>
                <a:cubicBezTo>
                  <a:pt x="2263408" y="373510"/>
                  <a:pt x="2291784" y="387440"/>
                  <a:pt x="2307167" y="423334"/>
                </a:cubicBezTo>
                <a:cubicBezTo>
                  <a:pt x="2312897" y="436703"/>
                  <a:pt x="2314222" y="451556"/>
                  <a:pt x="2317750" y="465667"/>
                </a:cubicBezTo>
                <a:cubicBezTo>
                  <a:pt x="2314222" y="479778"/>
                  <a:pt x="2315621" y="496164"/>
                  <a:pt x="2307167" y="508000"/>
                </a:cubicBezTo>
                <a:cubicBezTo>
                  <a:pt x="2296914" y="522353"/>
                  <a:pt x="2278226" y="528271"/>
                  <a:pt x="2264833" y="539750"/>
                </a:cubicBezTo>
                <a:cubicBezTo>
                  <a:pt x="2193526" y="600870"/>
                  <a:pt x="2271510" y="545882"/>
                  <a:pt x="2201333" y="592667"/>
                </a:cubicBezTo>
                <a:cubicBezTo>
                  <a:pt x="2106419" y="735043"/>
                  <a:pt x="2159936" y="636379"/>
                  <a:pt x="2582333" y="603250"/>
                </a:cubicBezTo>
                <a:cubicBezTo>
                  <a:pt x="2628592" y="599622"/>
                  <a:pt x="2673898" y="588022"/>
                  <a:pt x="2719917" y="582084"/>
                </a:cubicBezTo>
                <a:cubicBezTo>
                  <a:pt x="2841495" y="566397"/>
                  <a:pt x="2958718" y="558370"/>
                  <a:pt x="3079750" y="539750"/>
                </a:cubicBezTo>
                <a:cubicBezTo>
                  <a:pt x="3115308" y="534280"/>
                  <a:pt x="3150154" y="524836"/>
                  <a:pt x="3185583" y="518584"/>
                </a:cubicBezTo>
                <a:cubicBezTo>
                  <a:pt x="3253994" y="506512"/>
                  <a:pt x="3303939" y="503975"/>
                  <a:pt x="3376083" y="497417"/>
                </a:cubicBezTo>
                <a:cubicBezTo>
                  <a:pt x="3429000" y="500945"/>
                  <a:pt x="3482177" y="501681"/>
                  <a:pt x="3534833" y="508000"/>
                </a:cubicBezTo>
                <a:cubicBezTo>
                  <a:pt x="3839239" y="544529"/>
                  <a:pt x="3443444" y="517301"/>
                  <a:pt x="3746500" y="539750"/>
                </a:cubicBezTo>
                <a:cubicBezTo>
                  <a:pt x="3806412" y="544188"/>
                  <a:pt x="3866505" y="545896"/>
                  <a:pt x="3926417" y="550334"/>
                </a:cubicBezTo>
                <a:cubicBezTo>
                  <a:pt x="3989141" y="554980"/>
                  <a:pt x="4157050" y="575126"/>
                  <a:pt x="4201583" y="582084"/>
                </a:cubicBezTo>
                <a:cubicBezTo>
                  <a:pt x="4398626" y="612872"/>
                  <a:pt x="4433561" y="632141"/>
                  <a:pt x="4656667" y="687917"/>
                </a:cubicBezTo>
                <a:cubicBezTo>
                  <a:pt x="4702328" y="699332"/>
                  <a:pt x="4747472" y="714470"/>
                  <a:pt x="4794250" y="719667"/>
                </a:cubicBezTo>
                <a:lnTo>
                  <a:pt x="4889500" y="730250"/>
                </a:lnTo>
                <a:cubicBezTo>
                  <a:pt x="4960056" y="726722"/>
                  <a:pt x="5031117" y="728804"/>
                  <a:pt x="5101167" y="719667"/>
                </a:cubicBezTo>
                <a:cubicBezTo>
                  <a:pt x="5113780" y="718022"/>
                  <a:pt x="5122567" y="705893"/>
                  <a:pt x="5132917" y="698500"/>
                </a:cubicBezTo>
                <a:cubicBezTo>
                  <a:pt x="5173451" y="669547"/>
                  <a:pt x="5164415" y="677585"/>
                  <a:pt x="5185833" y="656167"/>
                </a:cubicBezTo>
                <a:lnTo>
                  <a:pt x="0" y="518584"/>
                </a:lnTo>
                <a:lnTo>
                  <a:pt x="444500" y="10584"/>
                </a:lnTo>
              </a:path>
            </a:pathLst>
          </a:custGeom>
          <a:noFill/>
          <a:ln w="9525">
            <a:noFill/>
            <a:round/>
            <a:headEnd/>
            <a:tailEnd/>
          </a:ln>
        </p:spPr>
        <p:txBody>
          <a:bodyPr/>
          <a:lstStyle/>
          <a:p>
            <a:endParaRPr lang="ar-JO"/>
          </a:p>
        </p:txBody>
      </p:sp>
      <p:cxnSp>
        <p:nvCxnSpPr>
          <p:cNvPr id="21" name="Straight Connector 20"/>
          <p:cNvCxnSpPr>
            <a:cxnSpLocks noChangeShapeType="1"/>
          </p:cNvCxnSpPr>
          <p:nvPr/>
        </p:nvCxnSpPr>
        <p:spPr bwMode="auto">
          <a:xfrm>
            <a:off x="228600" y="2895600"/>
            <a:ext cx="8382000" cy="0"/>
          </a:xfrm>
          <a:prstGeom prst="line">
            <a:avLst/>
          </a:prstGeom>
          <a:noFill/>
          <a:ln w="38100" algn="ctr">
            <a:solidFill>
              <a:srgbClr val="FF6600"/>
            </a:solidFill>
            <a:round/>
            <a:headEnd/>
            <a:tailEnd/>
          </a:ln>
        </p:spPr>
      </p:cxnSp>
      <p:sp>
        <p:nvSpPr>
          <p:cNvPr id="22" name="TextBox 21"/>
          <p:cNvSpPr txBox="1">
            <a:spLocks noChangeArrowheads="1"/>
          </p:cNvSpPr>
          <p:nvPr/>
        </p:nvSpPr>
        <p:spPr bwMode="auto">
          <a:xfrm>
            <a:off x="6629400" y="2667000"/>
            <a:ext cx="2362200" cy="369888"/>
          </a:xfrm>
          <a:prstGeom prst="rect">
            <a:avLst/>
          </a:prstGeom>
          <a:noFill/>
          <a:ln w="9525">
            <a:noFill/>
            <a:miter lim="800000"/>
            <a:headEnd/>
            <a:tailEnd/>
          </a:ln>
        </p:spPr>
        <p:txBody>
          <a:bodyPr>
            <a:spAutoFit/>
          </a:bodyPr>
          <a:lstStyle/>
          <a:p>
            <a:pPr algn="l" rtl="0"/>
            <a:r>
              <a:rPr lang="en-US"/>
              <a:t>$1.25/day per person</a:t>
            </a:r>
          </a:p>
        </p:txBody>
      </p:sp>
      <p:sp>
        <p:nvSpPr>
          <p:cNvPr id="23" name="TextBox 22"/>
          <p:cNvSpPr txBox="1">
            <a:spLocks noChangeArrowheads="1"/>
          </p:cNvSpPr>
          <p:nvPr/>
        </p:nvSpPr>
        <p:spPr bwMode="auto">
          <a:xfrm>
            <a:off x="7086600" y="1828800"/>
            <a:ext cx="1828800" cy="400050"/>
          </a:xfrm>
          <a:prstGeom prst="rect">
            <a:avLst/>
          </a:prstGeom>
          <a:noFill/>
          <a:ln w="9525">
            <a:noFill/>
            <a:miter lim="800000"/>
            <a:headEnd/>
            <a:tailEnd/>
          </a:ln>
        </p:spPr>
        <p:txBody>
          <a:bodyPr>
            <a:spAutoFit/>
          </a:bodyPr>
          <a:lstStyle/>
          <a:p>
            <a:pPr algn="l" rtl="0"/>
            <a:r>
              <a:rPr lang="en-US" sz="2000"/>
              <a:t>Not poor</a:t>
            </a:r>
          </a:p>
        </p:txBody>
      </p:sp>
      <p:sp>
        <p:nvSpPr>
          <p:cNvPr id="24" name="TextBox 23"/>
          <p:cNvSpPr txBox="1">
            <a:spLocks noChangeArrowheads="1"/>
          </p:cNvSpPr>
          <p:nvPr/>
        </p:nvSpPr>
        <p:spPr bwMode="auto">
          <a:xfrm>
            <a:off x="7162800" y="3733800"/>
            <a:ext cx="1828800" cy="400050"/>
          </a:xfrm>
          <a:prstGeom prst="rect">
            <a:avLst/>
          </a:prstGeom>
          <a:noFill/>
          <a:ln w="9525">
            <a:noFill/>
            <a:miter lim="800000"/>
            <a:headEnd/>
            <a:tailEnd/>
          </a:ln>
        </p:spPr>
        <p:txBody>
          <a:bodyPr>
            <a:spAutoFit/>
          </a:bodyPr>
          <a:lstStyle/>
          <a:p>
            <a:pPr algn="l" rtl="0"/>
            <a:r>
              <a:rPr lang="en-US" sz="2000"/>
              <a:t>Poor</a:t>
            </a:r>
          </a:p>
        </p:txBody>
      </p:sp>
      <p:sp>
        <p:nvSpPr>
          <p:cNvPr id="25" name="TextBox 24"/>
          <p:cNvSpPr txBox="1">
            <a:spLocks noChangeArrowheads="1"/>
          </p:cNvSpPr>
          <p:nvPr/>
        </p:nvSpPr>
        <p:spPr bwMode="auto">
          <a:xfrm>
            <a:off x="1143000" y="5105400"/>
            <a:ext cx="7620000" cy="430213"/>
          </a:xfrm>
          <a:prstGeom prst="rect">
            <a:avLst/>
          </a:prstGeom>
          <a:noFill/>
          <a:ln w="9525">
            <a:noFill/>
            <a:miter lim="800000"/>
            <a:headEnd/>
            <a:tailEnd/>
          </a:ln>
        </p:spPr>
        <p:txBody>
          <a:bodyPr>
            <a:spAutoFit/>
          </a:bodyPr>
          <a:lstStyle/>
          <a:p>
            <a:pPr algn="l" rtl="0"/>
            <a:r>
              <a:rPr lang="en-US" sz="2200"/>
              <a:t>Calculation: based on household income or expenditure</a:t>
            </a:r>
          </a:p>
        </p:txBody>
      </p:sp>
      <p:sp>
        <p:nvSpPr>
          <p:cNvPr id="26" name="TextBox 25"/>
          <p:cNvSpPr txBox="1">
            <a:spLocks noChangeArrowheads="1"/>
          </p:cNvSpPr>
          <p:nvPr/>
        </p:nvSpPr>
        <p:spPr bwMode="auto">
          <a:xfrm>
            <a:off x="1066800" y="2667000"/>
            <a:ext cx="4724400" cy="369888"/>
          </a:xfrm>
          <a:prstGeom prst="rect">
            <a:avLst/>
          </a:prstGeom>
          <a:noFill/>
          <a:ln w="9525">
            <a:noFill/>
            <a:miter lim="800000"/>
            <a:headEnd/>
            <a:tailEnd/>
          </a:ln>
        </p:spPr>
        <p:txBody>
          <a:bodyPr>
            <a:spAutoFit/>
          </a:bodyPr>
          <a:lstStyle/>
          <a:p>
            <a:pPr algn="l" rtl="0"/>
            <a:r>
              <a:rPr lang="en-US"/>
              <a:t>Poverty 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5"/>
          <p:cNvPicPr>
            <a:picLocks noChangeAspect="1" noChangeArrowheads="1"/>
          </p:cNvPicPr>
          <p:nvPr/>
        </p:nvPicPr>
        <p:blipFill>
          <a:blip r:embed="rId3"/>
          <a:srcRect/>
          <a:stretch>
            <a:fillRect/>
          </a:stretch>
        </p:blipFill>
        <p:spPr bwMode="auto">
          <a:xfrm>
            <a:off x="304800" y="2514600"/>
            <a:ext cx="7162800" cy="3386138"/>
          </a:xfrm>
          <a:prstGeom prst="rect">
            <a:avLst/>
          </a:prstGeom>
          <a:noFill/>
          <a:ln w="9525">
            <a:noFill/>
            <a:miter lim="800000"/>
            <a:headEnd/>
            <a:tailEnd/>
          </a:ln>
        </p:spPr>
      </p:pic>
      <p:sp>
        <p:nvSpPr>
          <p:cNvPr id="20482" name="Rectangle 11"/>
          <p:cNvSpPr>
            <a:spLocks noGrp="1" noChangeArrowheads="1"/>
          </p:cNvSpPr>
          <p:nvPr>
            <p:ph type="title"/>
          </p:nvPr>
        </p:nvSpPr>
        <p:spPr>
          <a:xfrm>
            <a:off x="304800" y="838200"/>
            <a:ext cx="8001000" cy="685800"/>
          </a:xfrm>
        </p:spPr>
        <p:txBody>
          <a:bodyPr/>
          <a:lstStyle/>
          <a:p>
            <a:pPr eaLnBrk="1" hangingPunct="1"/>
            <a:r>
              <a:rPr lang="en-US" sz="2000" b="1" smtClean="0">
                <a:latin typeface="Calibri Light" pitchFamily="34" charset="0"/>
              </a:rPr>
              <a:t>Women and men living in poor households </a:t>
            </a:r>
            <a:br>
              <a:rPr lang="en-US" sz="2000" b="1" smtClean="0">
                <a:latin typeface="Calibri Light" pitchFamily="34" charset="0"/>
              </a:rPr>
            </a:br>
            <a:endParaRPr lang="en-US" sz="1800" smtClean="0">
              <a:latin typeface="Calibri Light" pitchFamily="34" charset="0"/>
            </a:endParaRPr>
          </a:p>
        </p:txBody>
      </p:sp>
      <p:sp>
        <p:nvSpPr>
          <p:cNvPr id="20483"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20484"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20485"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20486" name="AutoShape 8"/>
          <p:cNvCxnSpPr>
            <a:cxnSpLocks noChangeShapeType="1"/>
            <a:endCxn id="20485"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20487" name="Rectangle 9"/>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
        <p:nvSpPr>
          <p:cNvPr id="20488" name="Rectangle 14"/>
          <p:cNvSpPr>
            <a:spLocks noChangeArrowheads="1"/>
          </p:cNvSpPr>
          <p:nvPr/>
        </p:nvSpPr>
        <p:spPr bwMode="auto">
          <a:xfrm>
            <a:off x="304800" y="5943600"/>
            <a:ext cx="2425700" cy="307975"/>
          </a:xfrm>
          <a:prstGeom prst="rect">
            <a:avLst/>
          </a:prstGeom>
          <a:noFill/>
          <a:ln w="9525">
            <a:noFill/>
            <a:miter lim="800000"/>
            <a:headEnd/>
            <a:tailEnd/>
          </a:ln>
        </p:spPr>
        <p:txBody>
          <a:bodyPr wrap="none">
            <a:spAutoFit/>
          </a:bodyPr>
          <a:lstStyle/>
          <a:p>
            <a:pPr algn="l" rtl="0"/>
            <a:r>
              <a:rPr lang="en-US" sz="1400">
                <a:solidFill>
                  <a:schemeClr val="tx2"/>
                </a:solidFill>
              </a:rPr>
              <a:t>(Source: United Nations, 2010)</a:t>
            </a:r>
          </a:p>
        </p:txBody>
      </p:sp>
      <p:sp>
        <p:nvSpPr>
          <p:cNvPr id="20489" name="TextBox 1"/>
          <p:cNvSpPr txBox="1">
            <a:spLocks noChangeArrowheads="1"/>
          </p:cNvSpPr>
          <p:nvPr/>
        </p:nvSpPr>
        <p:spPr bwMode="auto">
          <a:xfrm>
            <a:off x="304800" y="1676400"/>
            <a:ext cx="7543800" cy="646113"/>
          </a:xfrm>
          <a:prstGeom prst="rect">
            <a:avLst/>
          </a:prstGeom>
          <a:noFill/>
          <a:ln w="9525">
            <a:noFill/>
            <a:miter lim="800000"/>
            <a:headEnd/>
            <a:tailEnd/>
          </a:ln>
        </p:spPr>
        <p:txBody>
          <a:bodyPr>
            <a:spAutoFit/>
          </a:bodyPr>
          <a:lstStyle/>
          <a:p>
            <a:pPr algn="l" rtl="0"/>
            <a:r>
              <a:rPr lang="en-US" b="1">
                <a:solidFill>
                  <a:srgbClr val="FF6600"/>
                </a:solidFill>
                <a:latin typeface="Calibri Light" pitchFamily="34" charset="0"/>
              </a:rPr>
              <a:t>Example</a:t>
            </a:r>
            <a:r>
              <a:rPr lang="en-US">
                <a:latin typeface="Calibri Light" pitchFamily="34" charset="0"/>
              </a:rPr>
              <a:t>: Poverty rates by sex of the household members, selected African countries,1999-2008 (latest available)</a:t>
            </a:r>
            <a:endParaRPr lang="en-US">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22530"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22531"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22532" name="AutoShape 8"/>
          <p:cNvCxnSpPr>
            <a:cxnSpLocks noChangeShapeType="1"/>
            <a:endCxn id="22531"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22533" name="Rectangle 9"/>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pic>
        <p:nvPicPr>
          <p:cNvPr id="22534" name="Picture 13"/>
          <p:cNvPicPr>
            <a:picLocks noChangeAspect="1" noChangeArrowheads="1"/>
          </p:cNvPicPr>
          <p:nvPr/>
        </p:nvPicPr>
        <p:blipFill>
          <a:blip r:embed="rId3"/>
          <a:srcRect/>
          <a:stretch>
            <a:fillRect/>
          </a:stretch>
        </p:blipFill>
        <p:spPr bwMode="auto">
          <a:xfrm>
            <a:off x="5662613" y="838200"/>
            <a:ext cx="2819400" cy="5711825"/>
          </a:xfrm>
          <a:prstGeom prst="rect">
            <a:avLst/>
          </a:prstGeom>
          <a:noFill/>
          <a:ln w="9525">
            <a:noFill/>
            <a:miter lim="800000"/>
            <a:headEnd/>
            <a:tailEnd/>
          </a:ln>
        </p:spPr>
      </p:pic>
      <p:sp>
        <p:nvSpPr>
          <p:cNvPr id="22535" name="TextBox 1"/>
          <p:cNvSpPr txBox="1">
            <a:spLocks noChangeArrowheads="1"/>
          </p:cNvSpPr>
          <p:nvPr/>
        </p:nvSpPr>
        <p:spPr bwMode="auto">
          <a:xfrm>
            <a:off x="304800" y="644525"/>
            <a:ext cx="4541838" cy="2492375"/>
          </a:xfrm>
          <a:prstGeom prst="rect">
            <a:avLst/>
          </a:prstGeom>
          <a:noFill/>
          <a:ln w="9525">
            <a:noFill/>
            <a:miter lim="800000"/>
            <a:headEnd/>
            <a:tailEnd/>
          </a:ln>
        </p:spPr>
        <p:txBody>
          <a:bodyPr>
            <a:spAutoFit/>
          </a:bodyPr>
          <a:lstStyle/>
          <a:p>
            <a:pPr algn="l" rtl="0"/>
            <a:r>
              <a:rPr lang="en-US" sz="2200" b="1">
                <a:solidFill>
                  <a:srgbClr val="FF6600"/>
                </a:solidFill>
                <a:latin typeface="Calibri Light" pitchFamily="34" charset="0"/>
              </a:rPr>
              <a:t>Women and men living in poor households </a:t>
            </a:r>
          </a:p>
          <a:p>
            <a:pPr algn="l" rtl="0"/>
            <a:endParaRPr lang="en-US" sz="2200" b="1">
              <a:latin typeface="Calibri Light" pitchFamily="34" charset="0"/>
            </a:endParaRPr>
          </a:p>
          <a:p>
            <a:pPr algn="l" rtl="0"/>
            <a:r>
              <a:rPr lang="en-US" b="1">
                <a:latin typeface="Calibri Light" pitchFamily="34" charset="0"/>
              </a:rPr>
              <a:t>→ </a:t>
            </a:r>
            <a:r>
              <a:rPr lang="en-US">
                <a:latin typeface="Calibri Light" pitchFamily="34" charset="0"/>
              </a:rPr>
              <a:t>significant differences between female and male poverty rates for European countries (countries with higher proportions of one-person households, especially of older persons)</a:t>
            </a:r>
            <a:endParaRPr lang="en-US">
              <a:latin typeface="Calibri" pitchFamily="34" charset="0"/>
            </a:endParaRPr>
          </a:p>
        </p:txBody>
      </p:sp>
      <p:sp>
        <p:nvSpPr>
          <p:cNvPr id="22536" name="Rectangle 11"/>
          <p:cNvSpPr>
            <a:spLocks noChangeArrowheads="1"/>
          </p:cNvSpPr>
          <p:nvPr/>
        </p:nvSpPr>
        <p:spPr bwMode="auto">
          <a:xfrm>
            <a:off x="762000" y="5943600"/>
            <a:ext cx="2106613" cy="277813"/>
          </a:xfrm>
          <a:prstGeom prst="rect">
            <a:avLst/>
          </a:prstGeom>
          <a:noFill/>
          <a:ln w="9525">
            <a:noFill/>
            <a:miter lim="800000"/>
            <a:headEnd/>
            <a:tailEnd/>
          </a:ln>
        </p:spPr>
        <p:txBody>
          <a:bodyPr wrap="none">
            <a:spAutoFit/>
          </a:bodyPr>
          <a:lstStyle/>
          <a:p>
            <a:pPr algn="l" rtl="0"/>
            <a:r>
              <a:rPr lang="en-US" sz="1200">
                <a:solidFill>
                  <a:schemeClr val="tx2"/>
                </a:solidFill>
              </a:rPr>
              <a:t>(Source: United Nations, 2010)</a:t>
            </a:r>
          </a:p>
        </p:txBody>
      </p:sp>
      <p:sp>
        <p:nvSpPr>
          <p:cNvPr id="22537" name="Rectangle 2"/>
          <p:cNvSpPr>
            <a:spLocks noGrp="1" noChangeArrowheads="1"/>
          </p:cNvSpPr>
          <p:nvPr>
            <p:ph type="title"/>
          </p:nvPr>
        </p:nvSpPr>
        <p:spPr>
          <a:xfrm>
            <a:off x="1066800" y="4800600"/>
            <a:ext cx="4595813" cy="990600"/>
          </a:xfrm>
        </p:spPr>
        <p:txBody>
          <a:bodyPr/>
          <a:lstStyle/>
          <a:p>
            <a:pPr eaLnBrk="1" hangingPunct="1"/>
            <a:r>
              <a:rPr lang="en-US" sz="1800" b="1" smtClean="0">
                <a:latin typeface="Calibri Light" pitchFamily="34" charset="0"/>
              </a:rPr>
              <a:t>Example</a:t>
            </a:r>
            <a:r>
              <a:rPr lang="en-US" sz="1800" smtClean="0">
                <a:latin typeface="Calibri Light" pitchFamily="34" charset="0"/>
              </a:rPr>
              <a:t>: Poverty rates by sex of the household members, European countries, 2007-2008 (latest available)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28600" y="762000"/>
            <a:ext cx="8686800" cy="990600"/>
          </a:xfrm>
        </p:spPr>
        <p:txBody>
          <a:bodyPr/>
          <a:lstStyle/>
          <a:p>
            <a:pPr eaLnBrk="1" hangingPunct="1"/>
            <a:r>
              <a:rPr lang="en-US" sz="2400" b="1" smtClean="0">
                <a:latin typeface="Calibri Light" pitchFamily="34" charset="0"/>
              </a:rPr>
              <a:t>Women and men living in poor households:</a:t>
            </a:r>
            <a:br>
              <a:rPr lang="en-US" sz="2400" b="1" smtClean="0">
                <a:latin typeface="Calibri Light" pitchFamily="34" charset="0"/>
              </a:rPr>
            </a:br>
            <a:r>
              <a:rPr lang="en-US" sz="2400" b="1" smtClean="0">
                <a:latin typeface="Calibri Light" pitchFamily="34" charset="0"/>
              </a:rPr>
              <a:t>A poor measure of gender gap in poverty?!</a:t>
            </a:r>
          </a:p>
        </p:txBody>
      </p:sp>
      <p:sp>
        <p:nvSpPr>
          <p:cNvPr id="8195" name="Rectangle 3"/>
          <p:cNvSpPr>
            <a:spLocks noGrp="1" noChangeArrowheads="1"/>
          </p:cNvSpPr>
          <p:nvPr>
            <p:ph type="body" idx="1"/>
          </p:nvPr>
        </p:nvSpPr>
        <p:spPr>
          <a:xfrm>
            <a:off x="381000" y="1981200"/>
            <a:ext cx="8229600" cy="3581400"/>
          </a:xfrm>
        </p:spPr>
        <p:txBody>
          <a:bodyPr/>
          <a:lstStyle/>
          <a:p>
            <a:pPr eaLnBrk="1" hangingPunct="1">
              <a:lnSpc>
                <a:spcPct val="90000"/>
              </a:lnSpc>
              <a:spcBef>
                <a:spcPts val="1200"/>
              </a:spcBef>
              <a:defRPr/>
            </a:pPr>
            <a:r>
              <a:rPr lang="en-US" sz="2000" dirty="0" err="1">
                <a:ea typeface="ＭＳ Ｐゴシック" charset="0"/>
              </a:rPr>
              <a:t>I</a:t>
            </a:r>
            <a:r>
              <a:rPr lang="en-US" sz="2000" dirty="0" err="1" smtClean="0">
                <a:ea typeface="ＭＳ Ｐゴシック" charset="0"/>
              </a:rPr>
              <a:t>ntrahousehold</a:t>
            </a:r>
            <a:r>
              <a:rPr lang="en-US" sz="2000" dirty="0" smtClean="0">
                <a:ea typeface="ＭＳ Ｐゴシック" charset="0"/>
              </a:rPr>
              <a:t> </a:t>
            </a:r>
            <a:r>
              <a:rPr lang="en-US" sz="2000" dirty="0">
                <a:ea typeface="ＭＳ Ｐゴシック" charset="0"/>
              </a:rPr>
              <a:t>inequality </a:t>
            </a:r>
            <a:r>
              <a:rPr lang="en-US" sz="2000" dirty="0" smtClean="0">
                <a:ea typeface="ＭＳ Ｐゴシック" charset="0"/>
              </a:rPr>
              <a:t>not </a:t>
            </a:r>
            <a:r>
              <a:rPr lang="en-US" sz="2000" dirty="0">
                <a:ea typeface="ＭＳ Ｐゴシック" charset="0"/>
              </a:rPr>
              <a:t>taken into </a:t>
            </a:r>
            <a:r>
              <a:rPr lang="en-US" sz="2000" dirty="0" smtClean="0">
                <a:ea typeface="ＭＳ Ｐゴシック" charset="0"/>
              </a:rPr>
              <a:t>account</a:t>
            </a:r>
            <a:r>
              <a:rPr lang="en-US" sz="2000" dirty="0">
                <a:ea typeface="ＭＳ Ｐゴシック" charset="0"/>
              </a:rPr>
              <a:t> </a:t>
            </a:r>
            <a:r>
              <a:rPr lang="en-US" sz="2000" dirty="0" smtClean="0">
                <a:ea typeface="ＭＳ Ｐゴシック" charset="0"/>
              </a:rPr>
              <a:t>- women </a:t>
            </a:r>
            <a:r>
              <a:rPr lang="en-US" sz="2000" dirty="0">
                <a:ea typeface="ＭＳ Ｐゴシック" charset="0"/>
              </a:rPr>
              <a:t>who are poor but live in non-poor households are not counted among the estimated poor</a:t>
            </a:r>
          </a:p>
          <a:p>
            <a:pPr eaLnBrk="1" hangingPunct="1">
              <a:lnSpc>
                <a:spcPct val="90000"/>
              </a:lnSpc>
              <a:spcBef>
                <a:spcPts val="1200"/>
              </a:spcBef>
              <a:defRPr/>
            </a:pPr>
            <a:r>
              <a:rPr lang="en-US" sz="2000" dirty="0">
                <a:ea typeface="ＭＳ Ｐゴシック" charset="0"/>
              </a:rPr>
              <a:t>P</a:t>
            </a:r>
            <a:r>
              <a:rPr lang="en-US" sz="2000" dirty="0" smtClean="0">
                <a:ea typeface="ＭＳ Ｐゴシック" charset="0"/>
              </a:rPr>
              <a:t>overty rate comparison across countries influenced by</a:t>
            </a:r>
            <a:endParaRPr lang="en-US" sz="2000" dirty="0">
              <a:ea typeface="ＭＳ Ｐゴシック" charset="0"/>
            </a:endParaRPr>
          </a:p>
          <a:p>
            <a:pPr lvl="1" eaLnBrk="1" hangingPunct="1">
              <a:lnSpc>
                <a:spcPct val="90000"/>
              </a:lnSpc>
              <a:spcBef>
                <a:spcPts val="600"/>
              </a:spcBef>
              <a:defRPr/>
            </a:pPr>
            <a:r>
              <a:rPr lang="en-US" sz="2000" u="sng" dirty="0" smtClean="0">
                <a:latin typeface="Calibri" charset="0"/>
                <a:ea typeface="ＭＳ Ｐゴシック" charset="0"/>
              </a:rPr>
              <a:t>Household living arrangement: </a:t>
            </a:r>
            <a:r>
              <a:rPr lang="en-US" sz="2000" dirty="0" smtClean="0">
                <a:latin typeface="Calibri" charset="0"/>
                <a:ea typeface="ＭＳ Ｐゴシック" charset="0"/>
              </a:rPr>
              <a:t>higher </a:t>
            </a:r>
            <a:r>
              <a:rPr lang="en-US" sz="2000" dirty="0">
                <a:latin typeface="Calibri" charset="0"/>
                <a:ea typeface="ＭＳ Ｐゴシック" charset="0"/>
              </a:rPr>
              <a:t>share of </a:t>
            </a:r>
            <a:r>
              <a:rPr lang="en-US" sz="2000" dirty="0" smtClean="0">
                <a:latin typeface="Calibri" charset="0"/>
                <a:ea typeface="ＭＳ Ｐゴシック" charset="0"/>
              </a:rPr>
              <a:t>women</a:t>
            </a:r>
            <a:r>
              <a:rPr lang="en-US" sz="2000" dirty="0">
                <a:latin typeface="Calibri" charset="0"/>
                <a:ea typeface="ＭＳ Ｐゴシック" charset="0"/>
              </a:rPr>
              <a:t> </a:t>
            </a:r>
            <a:r>
              <a:rPr lang="en-US" sz="2000" dirty="0" smtClean="0">
                <a:latin typeface="Calibri" charset="0"/>
                <a:ea typeface="ＭＳ Ｐゴシック" charset="0"/>
              </a:rPr>
              <a:t>with less income in one household </a:t>
            </a:r>
            <a:r>
              <a:rPr lang="en-US" sz="2000" dirty="0" err="1" smtClean="0">
                <a:latin typeface="Calibri" charset="0"/>
                <a:ea typeface="ＭＳ Ｐゴシック" charset="0"/>
              </a:rPr>
              <a:t>vs</a:t>
            </a:r>
            <a:r>
              <a:rPr lang="en-US" sz="2000" dirty="0" smtClean="0">
                <a:latin typeface="Calibri" charset="0"/>
                <a:ea typeface="ＭＳ Ｐゴシック" charset="0"/>
              </a:rPr>
              <a:t> 1-person families</a:t>
            </a:r>
            <a:endParaRPr lang="en-US" sz="2000" dirty="0">
              <a:latin typeface="Calibri" charset="0"/>
              <a:ea typeface="ＭＳ Ｐゴシック" charset="0"/>
            </a:endParaRPr>
          </a:p>
          <a:p>
            <a:pPr lvl="1" eaLnBrk="1" hangingPunct="1">
              <a:lnSpc>
                <a:spcPct val="90000"/>
              </a:lnSpc>
              <a:spcBef>
                <a:spcPts val="600"/>
              </a:spcBef>
              <a:defRPr/>
            </a:pPr>
            <a:r>
              <a:rPr lang="en-US" sz="2000" u="sng" dirty="0" smtClean="0">
                <a:latin typeface="Calibri" charset="0"/>
                <a:ea typeface="ＭＳ Ｐゴシック" charset="0"/>
              </a:rPr>
              <a:t>Ageing</a:t>
            </a:r>
            <a:r>
              <a:rPr lang="en-US" sz="2000" dirty="0" smtClean="0">
                <a:latin typeface="Calibri" charset="0"/>
                <a:ea typeface="ＭＳ Ｐゴシック" charset="0"/>
              </a:rPr>
              <a:t>: more women than men in older ages</a:t>
            </a:r>
          </a:p>
          <a:p>
            <a:pPr marL="457200" lvl="1" indent="0" eaLnBrk="1" hangingPunct="1">
              <a:lnSpc>
                <a:spcPct val="90000"/>
              </a:lnSpc>
              <a:spcBef>
                <a:spcPts val="600"/>
              </a:spcBef>
              <a:buFontTx/>
              <a:buNone/>
              <a:defRPr/>
            </a:pPr>
            <a:endParaRPr lang="en-US" sz="2000" dirty="0" smtClean="0">
              <a:latin typeface="Calibri" charset="0"/>
              <a:ea typeface="ＭＳ Ｐゴシック" charset="0"/>
            </a:endParaRPr>
          </a:p>
          <a:p>
            <a:pPr eaLnBrk="1" hangingPunct="1">
              <a:lnSpc>
                <a:spcPct val="90000"/>
              </a:lnSpc>
              <a:spcBef>
                <a:spcPts val="600"/>
              </a:spcBef>
              <a:defRPr/>
            </a:pPr>
            <a:r>
              <a:rPr lang="en-US" sz="2000" dirty="0" smtClean="0">
                <a:ea typeface="ＭＳ Ｐゴシック" charset="0"/>
              </a:rPr>
              <a:t>It is just the distribution of population by sex in poor households!</a:t>
            </a:r>
            <a:endParaRPr lang="en-US" sz="2000" dirty="0">
              <a:ea typeface="ＭＳ Ｐゴシック" charset="0"/>
            </a:endParaRPr>
          </a:p>
        </p:txBody>
      </p:sp>
      <p:sp>
        <p:nvSpPr>
          <p:cNvPr id="24579" name="Line 4"/>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24580"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24581" name="Rectangle 6"/>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24582" name="AutoShape 8"/>
          <p:cNvCxnSpPr>
            <a:cxnSpLocks noChangeShapeType="1"/>
            <a:endCxn id="24581"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24583" name="Rectangle 9"/>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3"/>
          <p:cNvPicPr>
            <a:picLocks noChangeAspect="1" noChangeArrowheads="1"/>
          </p:cNvPicPr>
          <p:nvPr/>
        </p:nvPicPr>
        <p:blipFill>
          <a:blip r:embed="rId3"/>
          <a:srcRect/>
          <a:stretch>
            <a:fillRect/>
          </a:stretch>
        </p:blipFill>
        <p:spPr bwMode="auto">
          <a:xfrm>
            <a:off x="282575" y="2376488"/>
            <a:ext cx="8258175" cy="4481512"/>
          </a:xfrm>
          <a:prstGeom prst="rect">
            <a:avLst/>
          </a:prstGeom>
          <a:noFill/>
          <a:ln w="9525">
            <a:noFill/>
            <a:miter lim="800000"/>
            <a:headEnd/>
            <a:tailEnd/>
          </a:ln>
        </p:spPr>
      </p:pic>
      <p:sp>
        <p:nvSpPr>
          <p:cNvPr id="26626" name="Rectangle 2"/>
          <p:cNvSpPr>
            <a:spLocks noGrp="1" noChangeArrowheads="1"/>
          </p:cNvSpPr>
          <p:nvPr>
            <p:ph type="title"/>
          </p:nvPr>
        </p:nvSpPr>
        <p:spPr>
          <a:xfrm>
            <a:off x="152400" y="1844675"/>
            <a:ext cx="8077200" cy="454025"/>
          </a:xfrm>
        </p:spPr>
        <p:txBody>
          <a:bodyPr/>
          <a:lstStyle/>
          <a:p>
            <a:pPr eaLnBrk="1" hangingPunct="1"/>
            <a:r>
              <a:rPr lang="en-US" sz="1600" b="1" smtClean="0">
                <a:latin typeface="Calibri Light" pitchFamily="34" charset="0"/>
              </a:rPr>
              <a:t>Example</a:t>
            </a:r>
            <a:r>
              <a:rPr lang="en-US" sz="1600" smtClean="0">
                <a:latin typeface="Calibri Light" pitchFamily="34" charset="0"/>
              </a:rPr>
              <a:t>: Share of women in population and total poor, below and above 65 years, European countries, 2007-2008</a:t>
            </a:r>
          </a:p>
        </p:txBody>
      </p:sp>
      <p:sp>
        <p:nvSpPr>
          <p:cNvPr id="26627" name="Line 5"/>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26628" name="Line 6"/>
          <p:cNvSpPr>
            <a:spLocks noChangeShapeType="1"/>
          </p:cNvSpPr>
          <p:nvPr/>
        </p:nvSpPr>
        <p:spPr bwMode="auto">
          <a:xfrm>
            <a:off x="0" y="685800"/>
            <a:ext cx="0" cy="0"/>
          </a:xfrm>
          <a:prstGeom prst="line">
            <a:avLst/>
          </a:prstGeom>
          <a:noFill/>
          <a:ln w="9525">
            <a:solidFill>
              <a:schemeClr val="tx1"/>
            </a:solidFill>
            <a:round/>
            <a:headEnd/>
            <a:tailEnd/>
          </a:ln>
        </p:spPr>
        <p:txBody>
          <a:bodyPr/>
          <a:lstStyle/>
          <a:p>
            <a:endParaRPr lang="ar-JO"/>
          </a:p>
        </p:txBody>
      </p:sp>
      <p:sp>
        <p:nvSpPr>
          <p:cNvPr id="26629" name="Rectangle 7"/>
          <p:cNvSpPr>
            <a:spLocks noChangeArrowheads="1"/>
          </p:cNvSpPr>
          <p:nvPr/>
        </p:nvSpPr>
        <p:spPr bwMode="auto">
          <a:xfrm>
            <a:off x="0" y="0"/>
            <a:ext cx="9144000" cy="381000"/>
          </a:xfrm>
          <a:prstGeom prst="rect">
            <a:avLst/>
          </a:prstGeom>
          <a:solidFill>
            <a:schemeClr val="tx1"/>
          </a:solidFill>
          <a:ln w="9525">
            <a:solidFill>
              <a:schemeClr val="tx1"/>
            </a:solidFill>
            <a:miter lim="800000"/>
            <a:headEnd/>
            <a:tailEnd/>
          </a:ln>
        </p:spPr>
        <p:txBody>
          <a:bodyPr wrap="none" anchor="ctr"/>
          <a:lstStyle/>
          <a:p>
            <a:pPr algn="ctr" rtl="0"/>
            <a:endParaRPr lang="en-US"/>
          </a:p>
        </p:txBody>
      </p:sp>
      <p:cxnSp>
        <p:nvCxnSpPr>
          <p:cNvPr id="26630" name="AutoShape 9"/>
          <p:cNvCxnSpPr>
            <a:cxnSpLocks noChangeShapeType="1"/>
            <a:endCxn id="26629" idx="3"/>
          </p:cNvCxnSpPr>
          <p:nvPr/>
        </p:nvCxnSpPr>
        <p:spPr bwMode="auto">
          <a:xfrm flipV="1">
            <a:off x="9144000" y="190500"/>
            <a:ext cx="0" cy="571500"/>
          </a:xfrm>
          <a:prstGeom prst="straightConnector1">
            <a:avLst/>
          </a:prstGeom>
          <a:noFill/>
          <a:ln w="9525">
            <a:solidFill>
              <a:schemeClr val="tx1"/>
            </a:solidFill>
            <a:round/>
            <a:headEnd/>
            <a:tailEnd/>
          </a:ln>
        </p:spPr>
      </p:cxnSp>
      <p:sp>
        <p:nvSpPr>
          <p:cNvPr id="26631" name="Rectangle 10"/>
          <p:cNvSpPr>
            <a:spLocks noChangeArrowheads="1"/>
          </p:cNvSpPr>
          <p:nvPr/>
        </p:nvSpPr>
        <p:spPr bwMode="auto">
          <a:xfrm>
            <a:off x="0" y="152400"/>
            <a:ext cx="9144000" cy="76200"/>
          </a:xfrm>
          <a:prstGeom prst="rect">
            <a:avLst/>
          </a:prstGeom>
          <a:solidFill>
            <a:srgbClr val="FF6600"/>
          </a:solidFill>
          <a:ln w="6350">
            <a:solidFill>
              <a:schemeClr val="tx1"/>
            </a:solidFill>
            <a:miter lim="800000"/>
            <a:headEnd/>
            <a:tailEnd/>
          </a:ln>
        </p:spPr>
        <p:txBody>
          <a:bodyPr wrap="none" anchor="ctr"/>
          <a:lstStyle/>
          <a:p>
            <a:pPr algn="l" rtl="0"/>
            <a:endParaRPr lang="en-US"/>
          </a:p>
        </p:txBody>
      </p:sp>
      <p:sp>
        <p:nvSpPr>
          <p:cNvPr id="26632" name="Rectangle 12"/>
          <p:cNvSpPr>
            <a:spLocks noChangeArrowheads="1"/>
          </p:cNvSpPr>
          <p:nvPr/>
        </p:nvSpPr>
        <p:spPr bwMode="auto">
          <a:xfrm>
            <a:off x="3359150" y="6546850"/>
            <a:ext cx="2106613" cy="276225"/>
          </a:xfrm>
          <a:prstGeom prst="rect">
            <a:avLst/>
          </a:prstGeom>
          <a:noFill/>
          <a:ln w="9525">
            <a:noFill/>
            <a:miter lim="800000"/>
            <a:headEnd/>
            <a:tailEnd/>
          </a:ln>
        </p:spPr>
        <p:txBody>
          <a:bodyPr wrap="none">
            <a:spAutoFit/>
          </a:bodyPr>
          <a:lstStyle/>
          <a:p>
            <a:pPr algn="l" rtl="0"/>
            <a:r>
              <a:rPr lang="en-US" sz="1200">
                <a:solidFill>
                  <a:schemeClr val="tx2"/>
                </a:solidFill>
              </a:rPr>
              <a:t>(Source: United Nations, 2010)</a:t>
            </a:r>
          </a:p>
        </p:txBody>
      </p:sp>
      <p:sp>
        <p:nvSpPr>
          <p:cNvPr id="26633" name="TextBox 1"/>
          <p:cNvSpPr txBox="1">
            <a:spLocks noChangeArrowheads="1"/>
          </p:cNvSpPr>
          <p:nvPr/>
        </p:nvSpPr>
        <p:spPr bwMode="auto">
          <a:xfrm>
            <a:off x="152400" y="561975"/>
            <a:ext cx="7620000" cy="1354138"/>
          </a:xfrm>
          <a:prstGeom prst="rect">
            <a:avLst/>
          </a:prstGeom>
          <a:noFill/>
          <a:ln w="9525">
            <a:noFill/>
            <a:miter lim="800000"/>
            <a:headEnd/>
            <a:tailEnd/>
          </a:ln>
        </p:spPr>
        <p:txBody>
          <a:bodyPr>
            <a:spAutoFit/>
          </a:bodyPr>
          <a:lstStyle/>
          <a:p>
            <a:pPr algn="l" rtl="0"/>
            <a:r>
              <a:rPr lang="en-US" b="1">
                <a:solidFill>
                  <a:srgbClr val="FF6600"/>
                </a:solidFill>
                <a:latin typeface="Calibri Light" pitchFamily="34" charset="0"/>
              </a:rPr>
              <a:t>Women and men living in poor households</a:t>
            </a:r>
          </a:p>
          <a:p>
            <a:pPr algn="l" rtl="0"/>
            <a:r>
              <a:rPr lang="en-US" sz="800" b="1">
                <a:latin typeface="Calibri Light" pitchFamily="34" charset="0"/>
              </a:rPr>
              <a:t> </a:t>
            </a:r>
            <a:r>
              <a:rPr lang="en-US" sz="1000" b="1">
                <a:latin typeface="Calibri Light" pitchFamily="34" charset="0"/>
              </a:rPr>
              <a:t> </a:t>
            </a:r>
          </a:p>
          <a:p>
            <a:pPr algn="l" rtl="0"/>
            <a:r>
              <a:rPr lang="en-US" b="1">
                <a:latin typeface="Calibri Light" pitchFamily="34" charset="0"/>
              </a:rPr>
              <a:t>→ </a:t>
            </a:r>
            <a:r>
              <a:rPr lang="en-US">
                <a:latin typeface="Calibri Light" pitchFamily="34" charset="0"/>
              </a:rPr>
              <a:t>Can be useful to point out the vulnerability of older women in certain contexts (especially in countries with high proportion of older persons living alone)</a:t>
            </a:r>
            <a:endParaRPr lang="en-US">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temp2</Template>
  <TotalTime>16637</TotalTime>
  <Words>1475</Words>
  <Application>Microsoft Macintosh PowerPoint</Application>
  <PresentationFormat>On-screen Show (4:3)</PresentationFormat>
  <Paragraphs>161</Paragraphs>
  <Slides>28</Slides>
  <Notes>19</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28</vt:i4>
      </vt:variant>
    </vt:vector>
  </HeadingPairs>
  <TitlesOfParts>
    <vt:vector size="33" baseType="lpstr">
      <vt:lpstr>Arial</vt:lpstr>
      <vt:lpstr>MS PGothic</vt:lpstr>
      <vt:lpstr>Calibri</vt:lpstr>
      <vt:lpstr>Calibri Light</vt:lpstr>
      <vt:lpstr>Default Design</vt:lpstr>
      <vt:lpstr>Slide 1</vt:lpstr>
      <vt:lpstr>Slide 2</vt:lpstr>
      <vt:lpstr>Measuring poverty from a gender perspective</vt:lpstr>
      <vt:lpstr>Gender and Household level income/consumption poverty</vt:lpstr>
      <vt:lpstr>Women and men living in poor households </vt:lpstr>
      <vt:lpstr>Women and men living in poor households  </vt:lpstr>
      <vt:lpstr>Example: Poverty rates by sex of the household members, European countries, 2007-2008 (latest available)</vt:lpstr>
      <vt:lpstr>Women and men living in poor households: A poor measure of gender gap in poverty?!</vt:lpstr>
      <vt:lpstr>Example: Share of women in population and total poor, below and above 65 years, European countries, 2007-2008</vt:lpstr>
      <vt:lpstr>Poverty rate: female- and male-headed households Variation by type of households</vt:lpstr>
      <vt:lpstr>    Example: Poverty rate for three sets of “female-headed” households, Panama, 1997 LSMS</vt:lpstr>
      <vt:lpstr>Female-male difference in poverty rate for one-person households</vt:lpstr>
      <vt:lpstr>Poverty rate: female- vs male-headed households</vt:lpstr>
      <vt:lpstr>Poverty rate: Female- and male-headed households – key points</vt:lpstr>
      <vt:lpstr>Measuring poverty based on individual-level data: a requirement for gender statistics</vt:lpstr>
      <vt:lpstr>A. Use of non-consumption indicators of poverty</vt:lpstr>
      <vt:lpstr>B. Access to income, property ownership and credit</vt:lpstr>
      <vt:lpstr>Example: access to income</vt:lpstr>
      <vt:lpstr>Property ownership by sex</vt:lpstr>
      <vt:lpstr>Access to income, property ownership and credit From gender issues to gender statistics</vt:lpstr>
      <vt:lpstr>Access to income, property ownership and credit Gender-related measurement issues </vt:lpstr>
      <vt:lpstr>Slide 22</vt:lpstr>
      <vt:lpstr>Slide 23</vt:lpstr>
      <vt:lpstr>Example: Women age 15-49 who have experienced physical violence since age 15 by wealth quintile, India, 2005-06 </vt:lpstr>
      <vt:lpstr>Example: Married women aged 15-49 not participating in the decision of how own earned money is spent, for poorest and wealthiest quintiles, 2003-08 (latest available)</vt:lpstr>
      <vt:lpstr>Frequent problem in tabulation of data: “sex” just one of many variables listed in a two-way table (see example)   Make sure data are tabulated disaggregated by sex, poverty status/wealth category AND the characteristic of interest at the same time.   </vt:lpstr>
      <vt:lpstr>Three key points in improving the availability and quality of gender statistics in the area of poverty</vt:lpstr>
      <vt:lpstr>Slide 28</vt:lpstr>
    </vt:vector>
  </TitlesOfParts>
  <Company>United Nations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United Nations</dc:creator>
  <cp:lastModifiedBy>Business Center_2</cp:lastModifiedBy>
  <cp:revision>297</cp:revision>
  <dcterms:created xsi:type="dcterms:W3CDTF">2012-10-01T16:35:23Z</dcterms:created>
  <dcterms:modified xsi:type="dcterms:W3CDTF">2014-12-02T06:29:05Z</dcterms:modified>
</cp:coreProperties>
</file>