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73" r:id="rId2"/>
    <p:sldId id="264" r:id="rId3"/>
    <p:sldId id="265" r:id="rId4"/>
    <p:sldId id="256" r:id="rId5"/>
    <p:sldId id="270" r:id="rId6"/>
    <p:sldId id="272" r:id="rId7"/>
    <p:sldId id="271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8F952-AB94-42C1-8C5D-2DA95A2255DF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24FD3-F424-4204-B4A0-B455F5904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21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9477-5A3F-4EBC-8DCA-46EF35CCCAF9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2B4-764C-47C0-8441-7B56C23A7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67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9477-5A3F-4EBC-8DCA-46EF35CCCAF9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2B4-764C-47C0-8441-7B56C23A7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63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9477-5A3F-4EBC-8DCA-46EF35CCCAF9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2B4-764C-47C0-8441-7B56C23A7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49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9477-5A3F-4EBC-8DCA-46EF35CCCAF9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2B4-764C-47C0-8441-7B56C23A7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08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9477-5A3F-4EBC-8DCA-46EF35CCCAF9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2B4-764C-47C0-8441-7B56C23A7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67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9477-5A3F-4EBC-8DCA-46EF35CCCAF9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2B4-764C-47C0-8441-7B56C23A7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04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9477-5A3F-4EBC-8DCA-46EF35CCCAF9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2B4-764C-47C0-8441-7B56C23A7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659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9477-5A3F-4EBC-8DCA-46EF35CCCAF9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2B4-764C-47C0-8441-7B56C23A7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81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9477-5A3F-4EBC-8DCA-46EF35CCCAF9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2B4-764C-47C0-8441-7B56C23A7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17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9477-5A3F-4EBC-8DCA-46EF35CCCAF9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2B4-764C-47C0-8441-7B56C23A7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9477-5A3F-4EBC-8DCA-46EF35CCCAF9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2B4-764C-47C0-8441-7B56C23A7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74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D9477-5A3F-4EBC-8DCA-46EF35CCCAF9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942B4-764C-47C0-8441-7B56C23A7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94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Strategies for Improving Civil Registration and Vital Statistics System on </a:t>
            </a:r>
            <a:r>
              <a:rPr lang="en-US" b="1" dirty="0"/>
              <a:t>Institutional </a:t>
            </a:r>
            <a:r>
              <a:rPr lang="en-US" b="1" dirty="0" smtClean="0"/>
              <a:t>Deaths in Zambia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Palver Sikanyiti</a:t>
            </a:r>
          </a:p>
          <a:p>
            <a:r>
              <a:rPr lang="en-US" b="1" i="1" dirty="0" smtClean="0"/>
              <a:t>And </a:t>
            </a:r>
          </a:p>
          <a:p>
            <a:r>
              <a:rPr lang="en-US" b="1" i="1" dirty="0" smtClean="0"/>
              <a:t>Martin Nyahoda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89578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Current System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Have more than 1 form for a single death event.</a:t>
            </a:r>
          </a:p>
          <a:p>
            <a:pPr lvl="1"/>
            <a:r>
              <a:rPr lang="en-US" dirty="0" smtClean="0"/>
              <a:t>One used for medical certification which includes </a:t>
            </a:r>
            <a:r>
              <a:rPr lang="en-US" dirty="0" err="1" smtClean="0"/>
              <a:t>CoD</a:t>
            </a:r>
            <a:r>
              <a:rPr lang="en-US" dirty="0" smtClean="0"/>
              <a:t> and given to relatives as a base for burial </a:t>
            </a:r>
            <a:r>
              <a:rPr lang="en-US" dirty="0" err="1" smtClean="0"/>
              <a:t>licence</a:t>
            </a:r>
            <a:r>
              <a:rPr lang="en-US" dirty="0" smtClean="0"/>
              <a:t> from local authorities</a:t>
            </a:r>
          </a:p>
          <a:p>
            <a:pPr lvl="1"/>
            <a:r>
              <a:rPr lang="en-US" dirty="0" smtClean="0"/>
              <a:t>Other form used as death notification.</a:t>
            </a:r>
          </a:p>
        </p:txBody>
      </p:sp>
    </p:spTree>
    <p:extLst>
      <p:ext uri="{BB962C8B-B14F-4D97-AF65-F5344CB8AC3E}">
        <p14:creationId xmlns:p14="http://schemas.microsoft.com/office/powerpoint/2010/main" val="4215158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Current System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members are responsible for the death registration according to law. There is a punishment (go to prison) if no registration</a:t>
            </a:r>
          </a:p>
          <a:p>
            <a:r>
              <a:rPr lang="en-US" dirty="0" smtClean="0"/>
              <a:t>Law is not enforced.</a:t>
            </a:r>
          </a:p>
        </p:txBody>
      </p:sp>
    </p:spTree>
    <p:extLst>
      <p:ext uri="{BB962C8B-B14F-4D97-AF65-F5344CB8AC3E}">
        <p14:creationId xmlns:p14="http://schemas.microsoft.com/office/powerpoint/2010/main" val="138739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62326" y="980728"/>
            <a:ext cx="1697706" cy="4296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Hospital death</a:t>
            </a:r>
            <a:endParaRPr lang="en-GB" sz="1400" b="1" dirty="0"/>
          </a:p>
        </p:txBody>
      </p:sp>
      <p:sp>
        <p:nvSpPr>
          <p:cNvPr id="6" name="Rectangle 5"/>
          <p:cNvSpPr/>
          <p:nvPr/>
        </p:nvSpPr>
        <p:spPr>
          <a:xfrm>
            <a:off x="3360458" y="5883344"/>
            <a:ext cx="1863787" cy="7431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CENTRAL STATISTICAL OFFICE </a:t>
            </a:r>
            <a:endParaRPr lang="en-GB"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00818" y="2708920"/>
            <a:ext cx="1872208" cy="4296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Notification form</a:t>
            </a:r>
            <a:endParaRPr lang="en-GB" sz="1400" b="1" dirty="0"/>
          </a:p>
        </p:txBody>
      </p:sp>
      <p:sp>
        <p:nvSpPr>
          <p:cNvPr id="8" name="Rectangle 7"/>
          <p:cNvSpPr/>
          <p:nvPr/>
        </p:nvSpPr>
        <p:spPr>
          <a:xfrm>
            <a:off x="3104392" y="1894760"/>
            <a:ext cx="1872208" cy="4296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Medical Certificate of the Cause of Death </a:t>
            </a:r>
            <a:endParaRPr lang="en-GB" sz="1400" b="1" dirty="0"/>
          </a:p>
        </p:txBody>
      </p:sp>
      <p:sp>
        <p:nvSpPr>
          <p:cNvPr id="9" name="Rectangle 8"/>
          <p:cNvSpPr/>
          <p:nvPr/>
        </p:nvSpPr>
        <p:spPr>
          <a:xfrm>
            <a:off x="324722" y="5439152"/>
            <a:ext cx="1832952" cy="444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Death certificate</a:t>
            </a:r>
            <a:endParaRPr lang="en-GB" sz="1400" b="1" dirty="0"/>
          </a:p>
        </p:txBody>
      </p:sp>
      <p:sp>
        <p:nvSpPr>
          <p:cNvPr id="13" name="Title 10"/>
          <p:cNvSpPr txBox="1">
            <a:spLocks noGrp="1"/>
          </p:cNvSpPr>
          <p:nvPr>
            <p:ph type="subTitle" idx="1"/>
          </p:nvPr>
        </p:nvSpPr>
        <p:spPr>
          <a:xfrm>
            <a:off x="267652" y="4381771"/>
            <a:ext cx="2123488" cy="5808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CODING</a:t>
            </a:r>
            <a:r>
              <a:rPr lang="en-GB" sz="1400" b="1" dirty="0" smtClean="0"/>
              <a:t> </a:t>
            </a:r>
            <a:endParaRPr lang="en-GB" sz="1400" b="1" dirty="0"/>
          </a:p>
        </p:txBody>
      </p:sp>
      <p:sp>
        <p:nvSpPr>
          <p:cNvPr id="14" name="Rectangle 13"/>
          <p:cNvSpPr/>
          <p:nvPr/>
        </p:nvSpPr>
        <p:spPr>
          <a:xfrm>
            <a:off x="3158536" y="4381772"/>
            <a:ext cx="1872208" cy="631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Ministry of Home Affairs  - Registrar General </a:t>
            </a:r>
            <a:endParaRPr lang="en-GB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67652" y="116631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 smtClean="0"/>
              <a:t>Current Procedures for the Notification, Certification and Registration of Deaths that occur in Health Facilities</a:t>
            </a:r>
            <a:endParaRPr lang="en-GB" sz="2400" b="1" i="1" dirty="0"/>
          </a:p>
        </p:txBody>
      </p:sp>
      <p:cxnSp>
        <p:nvCxnSpPr>
          <p:cNvPr id="17" name="Elbow Connector 16"/>
          <p:cNvCxnSpPr/>
          <p:nvPr/>
        </p:nvCxnSpPr>
        <p:spPr>
          <a:xfrm rot="10800000" flipV="1">
            <a:off x="2157675" y="5013176"/>
            <a:ext cx="1247260" cy="648072"/>
          </a:xfrm>
          <a:prstGeom prst="bentConnector3">
            <a:avLst>
              <a:gd name="adj1" fmla="val 1125"/>
            </a:avLst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ight Arrow 24"/>
          <p:cNvSpPr/>
          <p:nvPr/>
        </p:nvSpPr>
        <p:spPr>
          <a:xfrm rot="5400000">
            <a:off x="3857542" y="2502538"/>
            <a:ext cx="367045" cy="45719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 rot="5400000">
            <a:off x="3785554" y="1616045"/>
            <a:ext cx="457016" cy="45719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0" y="824517"/>
            <a:ext cx="90364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86815" y="2113297"/>
            <a:ext cx="738664" cy="14145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en-GB" b="1" dirty="0" smtClean="0"/>
              <a:t>D</a:t>
            </a:r>
            <a:r>
              <a:rPr lang="en-GB" b="1" dirty="0" smtClean="0">
                <a:solidFill>
                  <a:schemeClr val="bg1"/>
                </a:solidFill>
              </a:rPr>
              <a:t>istrict Local Registrars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36" name="Straight Arrow Connector 35"/>
          <p:cNvCxnSpPr>
            <a:stCxn id="7" idx="3"/>
          </p:cNvCxnSpPr>
          <p:nvPr/>
        </p:nvCxnSpPr>
        <p:spPr>
          <a:xfrm>
            <a:off x="4973026" y="2923755"/>
            <a:ext cx="151378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rot="10800000" flipV="1">
            <a:off x="5030744" y="3527816"/>
            <a:ext cx="1733070" cy="981303"/>
          </a:xfrm>
          <a:prstGeom prst="bentConnector3">
            <a:avLst>
              <a:gd name="adj1" fmla="val -363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4" idx="1"/>
          </p:cNvCxnSpPr>
          <p:nvPr/>
        </p:nvCxnSpPr>
        <p:spPr>
          <a:xfrm flipH="1">
            <a:off x="2400415" y="4697474"/>
            <a:ext cx="758121" cy="0"/>
          </a:xfrm>
          <a:prstGeom prst="straightConnector1">
            <a:avLst/>
          </a:prstGeom>
          <a:ln w="444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3" idx="2"/>
          </p:cNvCxnSpPr>
          <p:nvPr/>
        </p:nvCxnSpPr>
        <p:spPr>
          <a:xfrm>
            <a:off x="1329396" y="4962636"/>
            <a:ext cx="2244" cy="460661"/>
          </a:xfrm>
          <a:prstGeom prst="straightConnector1">
            <a:avLst/>
          </a:prstGeom>
          <a:ln w="349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094640" y="4998939"/>
            <a:ext cx="2245" cy="870168"/>
          </a:xfrm>
          <a:prstGeom prst="straightConnector1">
            <a:avLst/>
          </a:prstGeom>
          <a:ln w="349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143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Bottlenecks in the Current Business Process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Medical Personnel are not trained on  cause of death Certification</a:t>
            </a:r>
          </a:p>
          <a:p>
            <a:r>
              <a:rPr lang="en-US" dirty="0" smtClean="0"/>
              <a:t>There </a:t>
            </a:r>
            <a:r>
              <a:rPr lang="en-US" dirty="0"/>
              <a:t>is no ICD 10 </a:t>
            </a:r>
            <a:r>
              <a:rPr lang="en-US" dirty="0" smtClean="0"/>
              <a:t>coding</a:t>
            </a:r>
          </a:p>
          <a:p>
            <a:r>
              <a:rPr lang="en-US" dirty="0" smtClean="0"/>
              <a:t>Two forms used for death </a:t>
            </a:r>
            <a:r>
              <a:rPr lang="en-US" dirty="0" smtClean="0"/>
              <a:t>certification</a:t>
            </a:r>
          </a:p>
          <a:p>
            <a:r>
              <a:rPr lang="en-US" dirty="0" smtClean="0"/>
              <a:t>Deaths from rural health facilities are left out</a:t>
            </a:r>
            <a:endParaRPr lang="en-US" dirty="0" smtClean="0"/>
          </a:p>
          <a:p>
            <a:r>
              <a:rPr lang="en-US" dirty="0" smtClean="0"/>
              <a:t>No monitoring mechanism in place</a:t>
            </a:r>
          </a:p>
          <a:p>
            <a:r>
              <a:rPr lang="en-US" dirty="0"/>
              <a:t>There </a:t>
            </a:r>
            <a:r>
              <a:rPr lang="en-US" dirty="0" smtClean="0"/>
              <a:t>are </a:t>
            </a:r>
            <a:r>
              <a:rPr lang="en-US" dirty="0"/>
              <a:t>no </a:t>
            </a:r>
            <a:r>
              <a:rPr lang="en-US" dirty="0" smtClean="0"/>
              <a:t>publications on deaths from CR produced by the CSO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040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62326" y="980728"/>
            <a:ext cx="1697706" cy="4296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prstClr val="white"/>
                </a:solidFill>
              </a:rPr>
              <a:t>Hospital death</a:t>
            </a:r>
            <a:endParaRPr lang="en-GB" sz="1400" b="1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88224" y="4744625"/>
            <a:ext cx="1863787" cy="7431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F79646">
                    <a:lumMod val="50000"/>
                  </a:srgbClr>
                </a:solidFill>
              </a:rPr>
              <a:t>CENTRAL STATISTICAL OFFICE </a:t>
            </a:r>
            <a:endParaRPr lang="en-GB" sz="1400" b="1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00818" y="2708920"/>
            <a:ext cx="1872208" cy="4296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prstClr val="white"/>
                </a:solidFill>
              </a:rPr>
              <a:t>Notification form</a:t>
            </a:r>
            <a:endParaRPr lang="en-GB" sz="1400" b="1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04392" y="1894760"/>
            <a:ext cx="1872208" cy="4296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prstClr val="white"/>
                </a:solidFill>
              </a:rPr>
              <a:t>Medical Certificate of the Cause of Death </a:t>
            </a:r>
            <a:endParaRPr lang="en-GB" sz="1400" b="1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49385" y="5552677"/>
            <a:ext cx="1832952" cy="444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prstClr val="white"/>
                </a:solidFill>
              </a:rPr>
              <a:t>Death certificate</a:t>
            </a:r>
            <a:endParaRPr lang="en-GB" sz="1400" b="1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58536" y="4381772"/>
            <a:ext cx="1872208" cy="631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prstClr val="white"/>
                </a:solidFill>
              </a:rPr>
              <a:t>Ministry of Home Affairs  - Registrar General </a:t>
            </a:r>
            <a:endParaRPr lang="en-GB" sz="1400" b="1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7652" y="116631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 smtClean="0"/>
              <a:t>Desired Procedures for the </a:t>
            </a:r>
            <a:r>
              <a:rPr lang="en-GB" sz="2400" b="1" i="1" dirty="0"/>
              <a:t>N</a:t>
            </a:r>
            <a:r>
              <a:rPr lang="en-GB" sz="2400" b="1" i="1" dirty="0" smtClean="0"/>
              <a:t>otification, </a:t>
            </a:r>
            <a:r>
              <a:rPr lang="en-GB" sz="2400" b="1" i="1" dirty="0"/>
              <a:t>C</a:t>
            </a:r>
            <a:r>
              <a:rPr lang="en-GB" sz="2400" b="1" i="1" dirty="0" smtClean="0"/>
              <a:t>ertification and Registration of Deaths that occur in Health Facilities</a:t>
            </a:r>
            <a:endParaRPr lang="en-GB" sz="2400" b="1" i="1" dirty="0"/>
          </a:p>
        </p:txBody>
      </p:sp>
      <p:sp>
        <p:nvSpPr>
          <p:cNvPr id="25" name="Right Arrow 24"/>
          <p:cNvSpPr/>
          <p:nvPr/>
        </p:nvSpPr>
        <p:spPr>
          <a:xfrm rot="5400000">
            <a:off x="3857542" y="2502538"/>
            <a:ext cx="367045" cy="45719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 rot="5400000">
            <a:off x="3785554" y="1616045"/>
            <a:ext cx="457016" cy="45719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79646">
                  <a:lumMod val="75000"/>
                </a:srgbClr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0" y="824517"/>
            <a:ext cx="90364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763814" y="2113297"/>
            <a:ext cx="461665" cy="14145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prstClr val="black"/>
                </a:solidFill>
              </a:rPr>
              <a:t>Coding</a:t>
            </a:r>
            <a:endParaRPr lang="en-GB" b="1" dirty="0">
              <a:solidFill>
                <a:prstClr val="white"/>
              </a:solidFill>
            </a:endParaRPr>
          </a:p>
        </p:txBody>
      </p:sp>
      <p:cxnSp>
        <p:nvCxnSpPr>
          <p:cNvPr id="36" name="Straight Arrow Connector 35"/>
          <p:cNvCxnSpPr>
            <a:stCxn id="7" idx="3"/>
          </p:cNvCxnSpPr>
          <p:nvPr/>
        </p:nvCxnSpPr>
        <p:spPr>
          <a:xfrm>
            <a:off x="4973026" y="2923755"/>
            <a:ext cx="151378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rot="10800000" flipV="1">
            <a:off x="5030744" y="3527816"/>
            <a:ext cx="1733070" cy="981303"/>
          </a:xfrm>
          <a:prstGeom prst="bentConnector3">
            <a:avLst>
              <a:gd name="adj1" fmla="val -363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963" y="5065322"/>
            <a:ext cx="103186" cy="487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275" y="4868362"/>
            <a:ext cx="17065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618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Strategies to Address the Bottlenecks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Training of doctors/certifiers </a:t>
            </a:r>
            <a:endParaRPr lang="en-US" dirty="0" smtClean="0"/>
          </a:p>
          <a:p>
            <a:r>
              <a:rPr lang="en-US" dirty="0" smtClean="0"/>
              <a:t>Training on ICD 10 Coding</a:t>
            </a:r>
            <a:endParaRPr lang="en-US" dirty="0"/>
          </a:p>
          <a:p>
            <a:r>
              <a:rPr lang="en-US" dirty="0" smtClean="0"/>
              <a:t>Combine the two forms for death registration</a:t>
            </a:r>
            <a:endParaRPr lang="en-US" dirty="0"/>
          </a:p>
          <a:p>
            <a:r>
              <a:rPr lang="en-US" dirty="0" err="1" smtClean="0"/>
              <a:t>MoH</a:t>
            </a:r>
            <a:r>
              <a:rPr lang="en-US" dirty="0"/>
              <a:t>, </a:t>
            </a:r>
            <a:r>
              <a:rPr lang="en-US" dirty="0" smtClean="0"/>
              <a:t>MOHA </a:t>
            </a:r>
            <a:r>
              <a:rPr lang="en-US" dirty="0"/>
              <a:t>and Statistical Office must work together for quality and </a:t>
            </a:r>
            <a:r>
              <a:rPr lang="en-US" dirty="0" smtClean="0"/>
              <a:t>coverage </a:t>
            </a:r>
            <a:endParaRPr lang="en-US" dirty="0" smtClean="0"/>
          </a:p>
          <a:p>
            <a:r>
              <a:rPr lang="en-US" dirty="0" smtClean="0"/>
              <a:t>Put a monitoring </a:t>
            </a:r>
            <a:r>
              <a:rPr lang="en-US" dirty="0"/>
              <a:t>mechanism in </a:t>
            </a:r>
            <a:r>
              <a:rPr lang="en-US" dirty="0" smtClean="0"/>
              <a:t>place</a:t>
            </a:r>
          </a:p>
          <a:p>
            <a:r>
              <a:rPr lang="en-US" dirty="0" smtClean="0"/>
              <a:t>Statistical </a:t>
            </a:r>
            <a:r>
              <a:rPr lang="en-US" dirty="0"/>
              <a:t>Office </a:t>
            </a:r>
            <a:r>
              <a:rPr lang="en-US" dirty="0" smtClean="0"/>
              <a:t>to </a:t>
            </a:r>
            <a:r>
              <a:rPr lang="en-US" dirty="0"/>
              <a:t>publish the death and causes of death statistics.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678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End of Presentation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</a:t>
            </a:r>
          </a:p>
          <a:p>
            <a:pPr marL="0" indent="0">
              <a:buNone/>
            </a:pPr>
            <a:r>
              <a:rPr lang="en-US" sz="5400" dirty="0" smtClean="0"/>
              <a:t>                 Thank you!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901224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466</TotalTime>
  <Words>287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Strategies for Improving Civil Registration and Vital Statistics System on Institutional Deaths in Zambia</vt:lpstr>
      <vt:lpstr>Current System</vt:lpstr>
      <vt:lpstr>Current System</vt:lpstr>
      <vt:lpstr>PowerPoint Presentation</vt:lpstr>
      <vt:lpstr>Bottlenecks in the Current Business Process</vt:lpstr>
      <vt:lpstr>PowerPoint Presentation</vt:lpstr>
      <vt:lpstr>Strategies to Address the Bottlenecks</vt:lpstr>
      <vt:lpstr>End of Presentation </vt:lpstr>
    </vt:vector>
  </TitlesOfParts>
  <Company>WHO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 FAT, Doris</dc:creator>
  <cp:lastModifiedBy>user</cp:lastModifiedBy>
  <cp:revision>44</cp:revision>
  <dcterms:created xsi:type="dcterms:W3CDTF">2014-08-22T11:17:57Z</dcterms:created>
  <dcterms:modified xsi:type="dcterms:W3CDTF">2014-12-05T08:01:18Z</dcterms:modified>
</cp:coreProperties>
</file>