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63" r:id="rId2"/>
    <p:sldId id="258" r:id="rId3"/>
    <p:sldId id="259" r:id="rId4"/>
    <p:sldId id="260" r:id="rId5"/>
    <p:sldId id="261" r:id="rId6"/>
    <p:sldId id="262" r:id="rId7"/>
    <p:sldId id="264" r:id="rId8"/>
    <p:sldId id="265" r:id="rId9"/>
    <p:sldId id="271" r:id="rId10"/>
    <p:sldId id="266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71" autoAdjust="0"/>
  </p:normalViewPr>
  <p:slideViewPr>
    <p:cSldViewPr>
      <p:cViewPr>
        <p:scale>
          <a:sx n="80" d="100"/>
          <a:sy n="80" d="100"/>
        </p:scale>
        <p:origin x="-1878" y="-6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B1A7EB-24A3-4A3F-96CC-17B0F42A7A26}" type="datetimeFigureOut">
              <a:rPr lang="en-US" smtClean="0"/>
              <a:t>28/11/2014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6F6050-5675-4E7F-BADA-9D9065340F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8046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6F6050-5675-4E7F-BADA-9D9065340F8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4474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E7E05-5E11-453D-B8B1-0F0E916E5EF9}" type="datetimeFigureOut">
              <a:rPr lang="en-US" smtClean="0"/>
              <a:t>28/11/2014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FDD67-14DC-4D38-81B6-BB103221BD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3361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E7E05-5E11-453D-B8B1-0F0E916E5EF9}" type="datetimeFigureOut">
              <a:rPr lang="en-US" smtClean="0"/>
              <a:t>28/11/2014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FDD67-14DC-4D38-81B6-BB103221BD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7756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E7E05-5E11-453D-B8B1-0F0E916E5EF9}" type="datetimeFigureOut">
              <a:rPr lang="en-US" smtClean="0"/>
              <a:t>28/11/2014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FDD67-14DC-4D38-81B6-BB103221BD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9084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E7E05-5E11-453D-B8B1-0F0E916E5EF9}" type="datetimeFigureOut">
              <a:rPr lang="en-US" smtClean="0"/>
              <a:t>28/11/2014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FDD67-14DC-4D38-81B6-BB103221BD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49541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E7E05-5E11-453D-B8B1-0F0E916E5EF9}" type="datetimeFigureOut">
              <a:rPr lang="en-US" smtClean="0"/>
              <a:t>28/11/2014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FDD67-14DC-4D38-81B6-BB103221BD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8663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E7E05-5E11-453D-B8B1-0F0E916E5EF9}" type="datetimeFigureOut">
              <a:rPr lang="en-US" smtClean="0"/>
              <a:t>28/11/2014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FDD67-14DC-4D38-81B6-BB103221BD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44625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E7E05-5E11-453D-B8B1-0F0E916E5EF9}" type="datetimeFigureOut">
              <a:rPr lang="en-US" smtClean="0"/>
              <a:t>28/11/2014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FDD67-14DC-4D38-81B6-BB103221BD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8586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E7E05-5E11-453D-B8B1-0F0E916E5EF9}" type="datetimeFigureOut">
              <a:rPr lang="en-US" smtClean="0"/>
              <a:t>28/11/2014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FDD67-14DC-4D38-81B6-BB103221BD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4030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E7E05-5E11-453D-B8B1-0F0E916E5EF9}" type="datetimeFigureOut">
              <a:rPr lang="en-US" smtClean="0"/>
              <a:t>28/11/2014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FDD67-14DC-4D38-81B6-BB103221BD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24190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E7E05-5E11-453D-B8B1-0F0E916E5EF9}" type="datetimeFigureOut">
              <a:rPr lang="en-US" smtClean="0"/>
              <a:t>28/11/2014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FDD67-14DC-4D38-81B6-BB103221BD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50298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E7E05-5E11-453D-B8B1-0F0E916E5EF9}" type="datetimeFigureOut">
              <a:rPr lang="en-US" smtClean="0"/>
              <a:t>28/11/2014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FDD67-14DC-4D38-81B6-BB103221BD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5863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3E7E05-5E11-453D-B8B1-0F0E916E5EF9}" type="datetimeFigureOut">
              <a:rPr lang="en-US" smtClean="0"/>
              <a:t>28/11/2014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6FDD67-14DC-4D38-81B6-BB103221BD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2362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73183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Designation: Registrar of Births and Deaths</a:t>
            </a:r>
            <a:br>
              <a:rPr lang="en-US" dirty="0" smtClean="0"/>
            </a:br>
            <a:r>
              <a:rPr lang="en-US" sz="3600" dirty="0" smtClean="0"/>
              <a:t> </a:t>
            </a:r>
            <a:br>
              <a:rPr lang="en-US" sz="3600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 smtClean="0"/>
              <a:t>DUTIES: Management and Administration of  Resources for Births and Deaths 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n-US" dirty="0" smtClean="0"/>
              <a:t>Human resources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n-US" dirty="0" smtClean="0"/>
              <a:t>Financial resources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n-US" dirty="0" smtClean="0"/>
              <a:t>Material resources 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Enforcement of the Births and  Deaths registration ACT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       Early registration  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       Delayed registration (Legal delay) 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       Late registration  “BDMRA Laws of the Gambia, 1990” </a:t>
            </a:r>
          </a:p>
          <a:p>
            <a:pPr>
              <a:buFont typeface="Wingdings" pitchFamily="2" charset="2"/>
              <a:buChar char="ü"/>
            </a:pPr>
            <a:endParaRPr lang="en-US" dirty="0" smtClean="0"/>
          </a:p>
          <a:p>
            <a:pPr>
              <a:buFont typeface="Wingdings" pitchFamily="2" charset="2"/>
              <a:buChar char="ü"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1219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Verification and authentication of Births and Deaths certificates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Searching information from old records manually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Communicate to regions to verify information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Writing formal authentication letters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2384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Technical committee meetings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On </a:t>
            </a:r>
            <a:r>
              <a:rPr lang="en-US" dirty="0"/>
              <a:t>N</a:t>
            </a:r>
            <a:r>
              <a:rPr lang="en-US" dirty="0" smtClean="0"/>
              <a:t>ational </a:t>
            </a:r>
            <a:r>
              <a:rPr lang="en-US" dirty="0"/>
              <a:t>I</a:t>
            </a:r>
            <a:r>
              <a:rPr lang="en-US" dirty="0" smtClean="0"/>
              <a:t>dentification </a:t>
            </a:r>
            <a:r>
              <a:rPr lang="en-US" dirty="0"/>
              <a:t>D</a:t>
            </a:r>
            <a:r>
              <a:rPr lang="en-US" dirty="0" smtClean="0"/>
              <a:t>ocuments (NIN)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On child trafficking and trafficking in persons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On child protections issue - OVC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0221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On the Job Training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Induction training for new employees </a:t>
            </a:r>
          </a:p>
          <a:p>
            <a:r>
              <a:rPr lang="en-US" dirty="0" smtClean="0"/>
              <a:t>Induction training for students on practicum </a:t>
            </a:r>
          </a:p>
          <a:p>
            <a:r>
              <a:rPr lang="en-US" dirty="0" smtClean="0"/>
              <a:t>Identify and nominate staff for training on ICT</a:t>
            </a:r>
            <a:endParaRPr lang="en-US" dirty="0"/>
          </a:p>
          <a:p>
            <a:r>
              <a:rPr lang="en-US" dirty="0" smtClean="0"/>
              <a:t>Identify and nominate staff for In-service training</a:t>
            </a:r>
          </a:p>
          <a:p>
            <a:r>
              <a:rPr lang="en-US" dirty="0" smtClean="0"/>
              <a:t>Identify and nominate staff for workshops</a:t>
            </a:r>
          </a:p>
        </p:txBody>
      </p:sp>
    </p:spTree>
    <p:extLst>
      <p:ext uri="{BB962C8B-B14F-4D97-AF65-F5344CB8AC3E}">
        <p14:creationId xmlns:p14="http://schemas.microsoft.com/office/powerpoint/2010/main" val="2150012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Communications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Communicate to MOHSW administration 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Writing letters to partners 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Writing letters to stakeholders 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Writing annual reports </a:t>
            </a: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Writing activity reports: </a:t>
            </a:r>
          </a:p>
          <a:p>
            <a:r>
              <a:rPr lang="en-US" dirty="0" smtClean="0"/>
              <a:t>quarterly monitoring reports  </a:t>
            </a:r>
          </a:p>
          <a:p>
            <a:r>
              <a:rPr lang="en-US" dirty="0"/>
              <a:t>c</a:t>
            </a:r>
            <a:r>
              <a:rPr lang="en-US" dirty="0" smtClean="0"/>
              <a:t>ampaign reports</a:t>
            </a:r>
          </a:p>
          <a:p>
            <a:r>
              <a:rPr lang="en-US" dirty="0"/>
              <a:t>m</a:t>
            </a:r>
            <a:r>
              <a:rPr lang="en-US" dirty="0" smtClean="0"/>
              <a:t>eeting reports (minutes)</a:t>
            </a:r>
          </a:p>
          <a:p>
            <a:r>
              <a:rPr lang="en-US" dirty="0" smtClean="0"/>
              <a:t>Student practicum reports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80688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Administration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 fontScale="85000"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Assigning roles and responsibilities to staff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Ensure maintenance of discipline and ethics in work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Ensure both (staff) and customers adhere to rules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Supervision of staff on roles and responsibilities  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Discuss emerging issues with the staff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Delegate responsibilities to senior officers 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Filing administrative records and communications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Application of law on defaulters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Supervise and monitor cash collection and banking </a:t>
            </a:r>
          </a:p>
          <a:p>
            <a:pPr>
              <a:buFont typeface="Wingdings" pitchFamily="2" charset="2"/>
              <a:buChar char="Ø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52379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88423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Implementation of Births and Deaths registration activities: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00201"/>
            <a:ext cx="7696200" cy="4495800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Registration of Births and Deaths</a:t>
            </a:r>
          </a:p>
          <a:p>
            <a:pPr marL="0" indent="0">
              <a:buNone/>
            </a:pPr>
            <a:r>
              <a:rPr lang="en-US" dirty="0" smtClean="0"/>
              <a:t>Documents required:</a:t>
            </a:r>
          </a:p>
          <a:p>
            <a:pPr>
              <a:buFont typeface="Wingdings" pitchFamily="2" charset="2"/>
              <a:buChar char="ü"/>
            </a:pPr>
            <a:r>
              <a:rPr lang="en-US" dirty="0"/>
              <a:t>C</a:t>
            </a:r>
            <a:r>
              <a:rPr lang="en-US" dirty="0" smtClean="0"/>
              <a:t>linic cards 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Attestations from both Village and District chiefs  on births;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Completed statutory declaration form</a:t>
            </a:r>
          </a:p>
          <a:p>
            <a:pPr>
              <a:buFont typeface="Wingdings" pitchFamily="2" charset="2"/>
              <a:buChar char="ü"/>
            </a:pPr>
            <a:r>
              <a:rPr lang="en-US" dirty="0"/>
              <a:t>M</a:t>
            </a:r>
            <a:r>
              <a:rPr lang="en-US" dirty="0" smtClean="0"/>
              <a:t>edical certificate of cause of death </a:t>
            </a:r>
          </a:p>
          <a:p>
            <a:pPr>
              <a:buFont typeface="Wingdings" pitchFamily="2" charset="2"/>
              <a:buChar char="ü"/>
            </a:pPr>
            <a:r>
              <a:rPr lang="en-US" dirty="0"/>
              <a:t>B</a:t>
            </a:r>
            <a:r>
              <a:rPr lang="en-US" dirty="0" smtClean="0"/>
              <a:t>rought in death certificate </a:t>
            </a:r>
          </a:p>
          <a:p>
            <a:pPr>
              <a:buFont typeface="Wingdings" pitchFamily="2" charset="2"/>
              <a:buChar char="ü"/>
            </a:pPr>
            <a:r>
              <a:rPr lang="en-US" dirty="0"/>
              <a:t>A</a:t>
            </a:r>
            <a:r>
              <a:rPr lang="en-US" dirty="0" smtClean="0"/>
              <a:t>ttestation from village ‘</a:t>
            </a:r>
            <a:r>
              <a:rPr lang="en-US" b="1" i="1" dirty="0" err="1" smtClean="0"/>
              <a:t>alkalo</a:t>
            </a:r>
            <a:r>
              <a:rPr lang="en-US" dirty="0" smtClean="0"/>
              <a:t>’(village chief) on deaths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3779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5334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Sensitization of service providers and communities on the concept of integration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1"/>
            <a:ext cx="8229600" cy="4373563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Service providers at basic facilities and PHC villages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Governors and Technical Advisory Committees “TAC” 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Multidisciplinary facilitation Teams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Village Development Committees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Local government Authorities (Regional) 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Radio sensitizations for the general public</a:t>
            </a:r>
          </a:p>
        </p:txBody>
      </p:sp>
    </p:spTree>
    <p:extLst>
      <p:ext uri="{BB962C8B-B14F-4D97-AF65-F5344CB8AC3E}">
        <p14:creationId xmlns:p14="http://schemas.microsoft.com/office/powerpoint/2010/main" val="2343088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Distribution and Assignment of resources for Births and Deaths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400" b="1" dirty="0" smtClean="0"/>
              <a:t>Human resources</a:t>
            </a:r>
            <a:r>
              <a:rPr lang="en-US" sz="2400" dirty="0" smtClean="0"/>
              <a:t>: </a:t>
            </a:r>
          </a:p>
          <a:p>
            <a:pPr>
              <a:buFont typeface="Wingdings" pitchFamily="2" charset="2"/>
              <a:buChar char="ü"/>
            </a:pPr>
            <a:r>
              <a:rPr lang="en-US" sz="2400" dirty="0" smtClean="0"/>
              <a:t>Deputy registrars </a:t>
            </a:r>
          </a:p>
          <a:p>
            <a:pPr>
              <a:buFont typeface="Wingdings" pitchFamily="2" charset="2"/>
              <a:buChar char="ü"/>
            </a:pPr>
            <a:r>
              <a:rPr lang="en-US" sz="2400" dirty="0" smtClean="0"/>
              <a:t>Registration officers</a:t>
            </a:r>
          </a:p>
          <a:p>
            <a:pPr>
              <a:buFont typeface="Wingdings" pitchFamily="2" charset="2"/>
              <a:buChar char="ü"/>
            </a:pPr>
            <a:r>
              <a:rPr lang="en-US" sz="2400" dirty="0" smtClean="0"/>
              <a:t>Data entry clerks</a:t>
            </a:r>
          </a:p>
          <a:p>
            <a:pPr>
              <a:buFont typeface="Wingdings" pitchFamily="2" charset="2"/>
              <a:buChar char="§"/>
            </a:pPr>
            <a:r>
              <a:rPr lang="en-US" sz="2400" b="1" dirty="0" smtClean="0"/>
              <a:t>Financial resources:</a:t>
            </a:r>
          </a:p>
          <a:p>
            <a:pPr>
              <a:buFont typeface="Wingdings" pitchFamily="2" charset="2"/>
              <a:buChar char="ü"/>
            </a:pPr>
            <a:r>
              <a:rPr lang="en-US" sz="2400" dirty="0" smtClean="0"/>
              <a:t>No budgetary allocation</a:t>
            </a:r>
          </a:p>
          <a:p>
            <a:pPr>
              <a:buFont typeface="Wingdings" pitchFamily="2" charset="2"/>
              <a:buChar char="§"/>
            </a:pPr>
            <a:r>
              <a:rPr lang="en-US" sz="2400" b="1" dirty="0" smtClean="0"/>
              <a:t>Materials Resources:</a:t>
            </a:r>
          </a:p>
          <a:p>
            <a:pPr>
              <a:buFont typeface="Wingdings" pitchFamily="2" charset="2"/>
              <a:buChar char="ü"/>
            </a:pPr>
            <a:r>
              <a:rPr lang="en-US" sz="2400" dirty="0" smtClean="0"/>
              <a:t>Births and Deaths registers</a:t>
            </a:r>
          </a:p>
          <a:p>
            <a:pPr>
              <a:buFont typeface="Wingdings" pitchFamily="2" charset="2"/>
              <a:buChar char="ü"/>
            </a:pPr>
            <a:r>
              <a:rPr lang="en-US" sz="2400" dirty="0" smtClean="0"/>
              <a:t>Births and Deaths certificates</a:t>
            </a:r>
          </a:p>
          <a:p>
            <a:pPr>
              <a:buFont typeface="Wingdings" pitchFamily="2" charset="2"/>
              <a:buChar char="ü"/>
            </a:pPr>
            <a:r>
              <a:rPr lang="en-US" sz="2400" dirty="0" smtClean="0"/>
              <a:t>Red seals</a:t>
            </a:r>
          </a:p>
          <a:p>
            <a:pPr>
              <a:buFont typeface="Wingdings" pitchFamily="2" charset="2"/>
              <a:buChar char="ü"/>
            </a:pPr>
            <a:r>
              <a:rPr lang="en-US" sz="2400" dirty="0" smtClean="0"/>
              <a:t>Embossing machines </a:t>
            </a:r>
          </a:p>
          <a:p>
            <a:pPr>
              <a:buFont typeface="Wingdings" pitchFamily="2" charset="2"/>
              <a:buChar char="ü"/>
            </a:pPr>
            <a:r>
              <a:rPr lang="en-US" sz="2400" dirty="0" smtClean="0"/>
              <a:t>Stationaries   </a:t>
            </a:r>
            <a:endParaRPr lang="en-US" sz="2400" dirty="0"/>
          </a:p>
        </p:txBody>
      </p:sp>
      <p:sp>
        <p:nvSpPr>
          <p:cNvPr id="5" name="Rectangle 4"/>
          <p:cNvSpPr/>
          <p:nvPr/>
        </p:nvSpPr>
        <p:spPr>
          <a:xfrm>
            <a:off x="914400" y="2769233"/>
            <a:ext cx="2286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lvl="0">
              <a:spcBef>
                <a:spcPct val="20000"/>
              </a:spcBef>
            </a:pPr>
            <a:r>
              <a:rPr lang="en-US" sz="2400" dirty="0" smtClean="0">
                <a:solidFill>
                  <a:prstClr val="black"/>
                </a:solidFill>
              </a:rPr>
              <a:t>  </a:t>
            </a:r>
            <a:endParaRPr lang="en-US" sz="2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272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Monitoring and supervision of registration processes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Quarterly monitoring: </a:t>
            </a:r>
          </a:p>
          <a:p>
            <a:r>
              <a:rPr lang="en-US" dirty="0" smtClean="0"/>
              <a:t>Visits to regional Health Directorates </a:t>
            </a:r>
          </a:p>
          <a:p>
            <a:r>
              <a:rPr lang="en-US" dirty="0" smtClean="0"/>
              <a:t>Visits to basic Health facilities</a:t>
            </a:r>
          </a:p>
          <a:p>
            <a:r>
              <a:rPr lang="en-US" dirty="0" smtClean="0"/>
              <a:t>Collect  statistical data on births and deaths registered </a:t>
            </a:r>
          </a:p>
          <a:p>
            <a:r>
              <a:rPr lang="en-US" dirty="0" smtClean="0"/>
              <a:t>Discuss issues affecting registrations </a:t>
            </a:r>
          </a:p>
          <a:p>
            <a:r>
              <a:rPr lang="en-US" dirty="0" smtClean="0"/>
              <a:t>Discuss management and administration guidance </a:t>
            </a:r>
          </a:p>
          <a:p>
            <a:r>
              <a:rPr lang="en-US" dirty="0" smtClean="0"/>
              <a:t>Supply needed materials to regional health directorates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3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Planning for community activities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5105399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400" dirty="0"/>
              <a:t>Identification </a:t>
            </a:r>
            <a:r>
              <a:rPr lang="en-US" sz="2400" dirty="0" smtClean="0"/>
              <a:t>of problems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/>
              <a:t> Identification of </a:t>
            </a:r>
            <a:r>
              <a:rPr lang="en-US" sz="2400" dirty="0"/>
              <a:t> </a:t>
            </a:r>
            <a:r>
              <a:rPr lang="en-US" sz="2400" dirty="0" smtClean="0"/>
              <a:t>activities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/>
              <a:t>Identification of participants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/>
              <a:t>Identification of partners 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/>
              <a:t>Identification of intervention Area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/>
              <a:t>Budgeting for the </a:t>
            </a:r>
            <a:r>
              <a:rPr lang="en-US" sz="2400" dirty="0"/>
              <a:t> </a:t>
            </a:r>
            <a:r>
              <a:rPr lang="en-US" sz="2400" dirty="0" smtClean="0"/>
              <a:t>activities 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/>
              <a:t>Team settings 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/>
              <a:t>Assigning roles and responsibilities 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/>
              <a:t>Identification and distribution of materials and logistics 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/>
              <a:t>Coordination  and supervisory mechanism of the  activities</a:t>
            </a:r>
          </a:p>
          <a:p>
            <a:pPr>
              <a:buFont typeface="Wingdings" pitchFamily="2" charset="2"/>
              <a:buChar char="Ø"/>
            </a:pP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2582034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Conduction of meeting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en-US" sz="2800" dirty="0" smtClean="0"/>
              <a:t>Meetings with staff on guidelines, processes and issues on births and deaths registrations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/>
              <a:t>Meetings with senior management teams on issue relating to Births and Deaths registration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/>
              <a:t>Meetings with stakeholders on Births and Deaths Registration issues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/>
              <a:t>Meetings with partners on activities  to be implemented, progresses and issues at hand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/>
              <a:t>Planning meetings with technical committees for Births and Deaths Registrations activities.</a:t>
            </a:r>
          </a:p>
          <a:p>
            <a:pPr>
              <a:buFont typeface="Wingdings" pitchFamily="2" charset="2"/>
              <a:buChar char="Ø"/>
            </a:pP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2722453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Application  processes for Births and Deaths certificates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Conduct interviews:</a:t>
            </a:r>
          </a:p>
          <a:p>
            <a:r>
              <a:rPr lang="en-US" dirty="0" smtClean="0"/>
              <a:t>Applicants and informants </a:t>
            </a:r>
          </a:p>
          <a:p>
            <a:r>
              <a:rPr lang="en-US" dirty="0" smtClean="0"/>
              <a:t>Assess authenticity and completeness of application forms</a:t>
            </a:r>
          </a:p>
          <a:p>
            <a:r>
              <a:rPr lang="en-US" dirty="0" smtClean="0"/>
              <a:t>Approval and endorsement of authentic and completed forms</a:t>
            </a:r>
          </a:p>
          <a:p>
            <a:r>
              <a:rPr lang="en-US" dirty="0" smtClean="0"/>
              <a:t>Authorize registration and certification of  applicants</a:t>
            </a:r>
          </a:p>
          <a:p>
            <a:r>
              <a:rPr lang="en-US" dirty="0" smtClean="0"/>
              <a:t>Signing of completed Births and Deaths certificates.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930818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processing and storage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Manually  recording of births and deaths information</a:t>
            </a:r>
          </a:p>
          <a:p>
            <a:r>
              <a:rPr lang="en-US" dirty="0" smtClean="0"/>
              <a:t>Registers are used for storing information</a:t>
            </a:r>
          </a:p>
          <a:p>
            <a:r>
              <a:rPr lang="en-US" dirty="0" smtClean="0"/>
              <a:t>Registers are stored at the registry offices</a:t>
            </a:r>
          </a:p>
          <a:p>
            <a:r>
              <a:rPr lang="en-US" dirty="0" smtClean="0"/>
              <a:t>Manual searching and retrieval of information</a:t>
            </a:r>
          </a:p>
          <a:p>
            <a:r>
              <a:rPr lang="en-US" dirty="0" smtClean="0"/>
              <a:t>No central data archive</a:t>
            </a:r>
          </a:p>
          <a:p>
            <a:r>
              <a:rPr lang="en-US" dirty="0" smtClean="0"/>
              <a:t>No computerized data storage and processing( system not </a:t>
            </a:r>
            <a:r>
              <a:rPr lang="en-US" dirty="0" err="1" smtClean="0"/>
              <a:t>computerised</a:t>
            </a:r>
            <a:r>
              <a:rPr lang="en-US" smtClean="0"/>
              <a:t>)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23163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488</TotalTime>
  <Words>604</Words>
  <Application>Microsoft Office PowerPoint</Application>
  <PresentationFormat>On-screen Show (4:3)</PresentationFormat>
  <Paragraphs>121</Paragraphs>
  <Slides>14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 Designation: Registrar of Births and Deaths   </vt:lpstr>
      <vt:lpstr>Implementation of Births and Deaths registration activities: </vt:lpstr>
      <vt:lpstr>Sensitization of service providers and communities on the concept of integration </vt:lpstr>
      <vt:lpstr>Distribution and Assignment of resources for Births and Deaths </vt:lpstr>
      <vt:lpstr>Monitoring and supervision of registration processes</vt:lpstr>
      <vt:lpstr>Planning for community activities </vt:lpstr>
      <vt:lpstr>Conduction of meeting </vt:lpstr>
      <vt:lpstr>Application  processes for Births and Deaths certificates </vt:lpstr>
      <vt:lpstr>Data processing and storage</vt:lpstr>
      <vt:lpstr>Verification and authentication of Births and Deaths certificates</vt:lpstr>
      <vt:lpstr>Technical committee meetings</vt:lpstr>
      <vt:lpstr>On the Job Training</vt:lpstr>
      <vt:lpstr>Communications </vt:lpstr>
      <vt:lpstr>Administration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PC</dc:creator>
  <cp:lastModifiedBy>Maria Isabel Cobos</cp:lastModifiedBy>
  <cp:revision>49</cp:revision>
  <dcterms:created xsi:type="dcterms:W3CDTF">2014-11-25T13:11:59Z</dcterms:created>
  <dcterms:modified xsi:type="dcterms:W3CDTF">2014-11-28T16:12:50Z</dcterms:modified>
</cp:coreProperties>
</file>