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71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878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1A7EB-24A3-4A3F-96CC-17B0F42A7A26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F6050-5675-4E7F-BADA-9D906534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F6050-5675-4E7F-BADA-9D9065340F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7E05-5E11-453D-B8B1-0F0E916E5EF9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DD67-14DC-4D38-81B6-BB103221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3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7E05-5E11-453D-B8B1-0F0E916E5EF9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DD67-14DC-4D38-81B6-BB103221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7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7E05-5E11-453D-B8B1-0F0E916E5EF9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DD67-14DC-4D38-81B6-BB103221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0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7E05-5E11-453D-B8B1-0F0E916E5EF9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DD67-14DC-4D38-81B6-BB103221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5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7E05-5E11-453D-B8B1-0F0E916E5EF9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DD67-14DC-4D38-81B6-BB103221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6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7E05-5E11-453D-B8B1-0F0E916E5EF9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DD67-14DC-4D38-81B6-BB103221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6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7E05-5E11-453D-B8B1-0F0E916E5EF9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DD67-14DC-4D38-81B6-BB103221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5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7E05-5E11-453D-B8B1-0F0E916E5EF9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DD67-14DC-4D38-81B6-BB103221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7E05-5E11-453D-B8B1-0F0E916E5EF9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DD67-14DC-4D38-81B6-BB103221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1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7E05-5E11-453D-B8B1-0F0E916E5EF9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DD67-14DC-4D38-81B6-BB103221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2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7E05-5E11-453D-B8B1-0F0E916E5EF9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DD67-14DC-4D38-81B6-BB103221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8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E7E05-5E11-453D-B8B1-0F0E916E5EF9}" type="datetimeFigureOut">
              <a:rPr lang="en-US" smtClean="0"/>
              <a:t>28/11/2014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FDD67-14DC-4D38-81B6-BB103221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3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Designation: Registrar of Births and Deaths</a:t>
            </a:r>
            <a:br>
              <a:rPr lang="en-US" dirty="0" smtClean="0"/>
            </a:br>
            <a:r>
              <a:rPr lang="en-US" sz="3600" dirty="0" smtClean="0"/>
              <a:t> </a:t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DUTIES: Management and Administration of  Resources for Births and Deaths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Human resources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Financial resources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Material resources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Enforcement of the Births and  Deaths registration ACT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    Early registration 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    Delayed registration (Legal delay)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    Late registration  “BDMRA Laws of the Gambia, 1990”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Verification and authentication of Births and Deaths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Searching information from old records manually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Communicate to regions to verify information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Writing formal authentication letters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committee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On </a:t>
            </a:r>
            <a:r>
              <a:rPr lang="en-US" dirty="0"/>
              <a:t>N</a:t>
            </a:r>
            <a:r>
              <a:rPr lang="en-US" dirty="0" smtClean="0"/>
              <a:t>ational </a:t>
            </a:r>
            <a:r>
              <a:rPr lang="en-US" dirty="0"/>
              <a:t>I</a:t>
            </a:r>
            <a:r>
              <a:rPr lang="en-US" dirty="0" smtClean="0"/>
              <a:t>dentification </a:t>
            </a:r>
            <a:r>
              <a:rPr lang="en-US" dirty="0"/>
              <a:t>D</a:t>
            </a:r>
            <a:r>
              <a:rPr lang="en-US" dirty="0" smtClean="0"/>
              <a:t>ocuments (NIN)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 child trafficking and trafficking in persons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 child protections issue - OVC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On the Job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training for new employees </a:t>
            </a:r>
          </a:p>
          <a:p>
            <a:r>
              <a:rPr lang="en-US" dirty="0" smtClean="0"/>
              <a:t>Induction training for students on practicum </a:t>
            </a:r>
          </a:p>
          <a:p>
            <a:r>
              <a:rPr lang="en-US" dirty="0" smtClean="0"/>
              <a:t>Identify and nominate staff for training on ICT</a:t>
            </a:r>
            <a:endParaRPr lang="en-US" dirty="0"/>
          </a:p>
          <a:p>
            <a:r>
              <a:rPr lang="en-US" dirty="0" smtClean="0"/>
              <a:t>Identify and nominate staff for In-service training</a:t>
            </a:r>
          </a:p>
          <a:p>
            <a:r>
              <a:rPr lang="en-US" dirty="0" smtClean="0"/>
              <a:t>Identify and nominate staff for workshops</a:t>
            </a:r>
          </a:p>
        </p:txBody>
      </p:sp>
    </p:spTree>
    <p:extLst>
      <p:ext uri="{BB962C8B-B14F-4D97-AF65-F5344CB8AC3E}">
        <p14:creationId xmlns:p14="http://schemas.microsoft.com/office/powerpoint/2010/main" val="21500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Communicate to MOHSW administration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Writing letters to partners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Writing letters to stakeholders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Writing annual reports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Writing activity reports: </a:t>
            </a:r>
          </a:p>
          <a:p>
            <a:r>
              <a:rPr lang="en-US" dirty="0" smtClean="0"/>
              <a:t>quarterly monitoring reports  </a:t>
            </a:r>
          </a:p>
          <a:p>
            <a:r>
              <a:rPr lang="en-US" dirty="0"/>
              <a:t>c</a:t>
            </a:r>
            <a:r>
              <a:rPr lang="en-US" dirty="0" smtClean="0"/>
              <a:t>ampaign reports</a:t>
            </a:r>
          </a:p>
          <a:p>
            <a:r>
              <a:rPr lang="en-US" dirty="0"/>
              <a:t>m</a:t>
            </a:r>
            <a:r>
              <a:rPr lang="en-US" dirty="0" smtClean="0"/>
              <a:t>eeting reports (minutes)</a:t>
            </a:r>
          </a:p>
          <a:p>
            <a:r>
              <a:rPr lang="en-US" dirty="0" smtClean="0"/>
              <a:t>Student practicum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68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Assigning roles and responsibilities to staff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Ensure maintenance of discipline and ethics in work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Ensure both (staff) and customers adhere to rules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Supervision of staff on roles and responsibilities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Discuss emerging issues with the staff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Delegate responsibilities to senior officers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Filing administrative records and communications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Application of law on defaulters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Supervise and monitor cash collection and banking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3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of Births and Deaths registration activities: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696200" cy="4495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Registration of Births and Deaths</a:t>
            </a:r>
          </a:p>
          <a:p>
            <a:pPr marL="0" indent="0">
              <a:buNone/>
            </a:pPr>
            <a:r>
              <a:rPr lang="en-US" dirty="0" smtClean="0"/>
              <a:t>Documents required: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C</a:t>
            </a:r>
            <a:r>
              <a:rPr lang="en-US" dirty="0" smtClean="0"/>
              <a:t>linic cards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Attestations from both Village and District chiefs  on births;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Completed statutory declaration form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M</a:t>
            </a:r>
            <a:r>
              <a:rPr lang="en-US" dirty="0" smtClean="0"/>
              <a:t>edical certificate of cause of death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B</a:t>
            </a:r>
            <a:r>
              <a:rPr lang="en-US" dirty="0" smtClean="0"/>
              <a:t>rought in death certificate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A</a:t>
            </a:r>
            <a:r>
              <a:rPr lang="en-US" dirty="0" smtClean="0"/>
              <a:t>ttestation from village ‘</a:t>
            </a:r>
            <a:r>
              <a:rPr lang="en-US" b="1" i="1" dirty="0" err="1" smtClean="0"/>
              <a:t>alkalo</a:t>
            </a:r>
            <a:r>
              <a:rPr lang="en-US" dirty="0" smtClean="0"/>
              <a:t>’(village chief) on deaths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7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Sensitization of service providers and communities on the concept of integration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735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Service providers at basic facilities and PHC villages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Governors and Technical Advisory Committees “TAC”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Multidisciplinary facilitation Teams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Village Development Committees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Local government Authorities (Regional)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Radio sensitizations for the general public</a:t>
            </a:r>
          </a:p>
        </p:txBody>
      </p:sp>
    </p:spTree>
    <p:extLst>
      <p:ext uri="{BB962C8B-B14F-4D97-AF65-F5344CB8AC3E}">
        <p14:creationId xmlns:p14="http://schemas.microsoft.com/office/powerpoint/2010/main" val="23430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and Assignment of resources for Births and Deaths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Human resources</a:t>
            </a:r>
            <a:r>
              <a:rPr lang="en-US" sz="2400" dirty="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Deputy registrars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Registration officers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Data entry clerks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Financial resources: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No budgetary allocation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Materials Resources: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Births and Deaths registers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Births and Deaths certificates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Red seals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Embossing machines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Stationaries  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914400" y="2769233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 and supervision of registration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Quarterly monitoring: </a:t>
            </a:r>
          </a:p>
          <a:p>
            <a:r>
              <a:rPr lang="en-US" dirty="0" smtClean="0"/>
              <a:t>Visits to regional Health Directorates </a:t>
            </a:r>
          </a:p>
          <a:p>
            <a:r>
              <a:rPr lang="en-US" dirty="0" smtClean="0"/>
              <a:t>Visits to basic Health facilities</a:t>
            </a:r>
          </a:p>
          <a:p>
            <a:r>
              <a:rPr lang="en-US" dirty="0" smtClean="0"/>
              <a:t>Collect  statistical data on births and deaths registered </a:t>
            </a:r>
          </a:p>
          <a:p>
            <a:r>
              <a:rPr lang="en-US" dirty="0" smtClean="0"/>
              <a:t>Discuss issues affecting registrations </a:t>
            </a:r>
          </a:p>
          <a:p>
            <a:r>
              <a:rPr lang="en-US" dirty="0" smtClean="0"/>
              <a:t>Discuss management and administration guidance </a:t>
            </a:r>
          </a:p>
          <a:p>
            <a:r>
              <a:rPr lang="en-US" dirty="0" smtClean="0"/>
              <a:t>Supply needed materials to regional health directorates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community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Identification </a:t>
            </a:r>
            <a:r>
              <a:rPr lang="en-US" sz="2400" dirty="0" smtClean="0"/>
              <a:t>of problems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Identification of </a:t>
            </a:r>
            <a:r>
              <a:rPr lang="en-US" sz="2400" dirty="0"/>
              <a:t> </a:t>
            </a:r>
            <a:r>
              <a:rPr lang="en-US" sz="2400" dirty="0" smtClean="0"/>
              <a:t>activities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Identification of participants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Identification of partners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Identification of intervention Area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Budgeting for the </a:t>
            </a:r>
            <a:r>
              <a:rPr lang="en-US" sz="2400" dirty="0"/>
              <a:t> </a:t>
            </a:r>
            <a:r>
              <a:rPr lang="en-US" sz="2400" dirty="0" smtClean="0"/>
              <a:t>activities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Team settings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Assigning roles and responsibilities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Identification and distribution of materials and logistics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Coordination  and supervisory mechanism of the  activities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8203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of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Meetings with staff on guidelines, processes and issues on births and deaths registrations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Meetings with senior management teams on issue relating to Births and Deaths registration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Meetings with stakeholders on Births and Deaths Registration issues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Meetings with partners on activities  to be implemented, progresses and issues at hand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Planning meetings with technical committees for Births and Deaths Registrations activities.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224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 processes for Births and Deaths certificates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Conduct interviews:</a:t>
            </a:r>
          </a:p>
          <a:p>
            <a:r>
              <a:rPr lang="en-US" dirty="0" smtClean="0"/>
              <a:t>Applicants and informants </a:t>
            </a:r>
          </a:p>
          <a:p>
            <a:r>
              <a:rPr lang="en-US" dirty="0" smtClean="0"/>
              <a:t>Assess authenticity and completeness of application forms</a:t>
            </a:r>
          </a:p>
          <a:p>
            <a:r>
              <a:rPr lang="en-US" dirty="0" smtClean="0"/>
              <a:t>Approval and endorsement of authentic and completed forms</a:t>
            </a:r>
          </a:p>
          <a:p>
            <a:r>
              <a:rPr lang="en-US" dirty="0" smtClean="0"/>
              <a:t>Authorize registration and certification of  applicants</a:t>
            </a:r>
          </a:p>
          <a:p>
            <a:r>
              <a:rPr lang="en-US" dirty="0" smtClean="0"/>
              <a:t>Signing of completed Births and Deaths certificates.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08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 and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Manually  recording of births and deaths information</a:t>
            </a:r>
          </a:p>
          <a:p>
            <a:r>
              <a:rPr lang="en-US" dirty="0" smtClean="0"/>
              <a:t>Registers are used for storing information</a:t>
            </a:r>
          </a:p>
          <a:p>
            <a:r>
              <a:rPr lang="en-US" dirty="0" smtClean="0"/>
              <a:t>Registers are stored at the registry offices</a:t>
            </a:r>
          </a:p>
          <a:p>
            <a:r>
              <a:rPr lang="en-US" dirty="0" smtClean="0"/>
              <a:t>Manual searching and retrieval of information</a:t>
            </a:r>
          </a:p>
          <a:p>
            <a:r>
              <a:rPr lang="en-US" dirty="0" smtClean="0"/>
              <a:t>No central data archive</a:t>
            </a:r>
          </a:p>
          <a:p>
            <a:r>
              <a:rPr lang="en-US" dirty="0" smtClean="0"/>
              <a:t>No computerized data storage and processing( system not </a:t>
            </a:r>
            <a:r>
              <a:rPr lang="en-US" dirty="0" err="1" smtClean="0"/>
              <a:t>computerised</a:t>
            </a:r>
            <a:r>
              <a:rPr lang="en-US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16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604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Designation: Registrar of Births and Deaths   </vt:lpstr>
      <vt:lpstr>Implementation of Births and Deaths registration activities: </vt:lpstr>
      <vt:lpstr>Sensitization of service providers and communities on the concept of integration </vt:lpstr>
      <vt:lpstr>Distribution and Assignment of resources for Births and Deaths </vt:lpstr>
      <vt:lpstr>Monitoring and supervision of registration processes</vt:lpstr>
      <vt:lpstr>Planning for community activities </vt:lpstr>
      <vt:lpstr>Conduction of meeting </vt:lpstr>
      <vt:lpstr>Application  processes for Births and Deaths certificates </vt:lpstr>
      <vt:lpstr>Data processing and storage</vt:lpstr>
      <vt:lpstr>Verification and authentication of Births and Deaths certificates</vt:lpstr>
      <vt:lpstr>Technical committee meetings</vt:lpstr>
      <vt:lpstr>On the Job Training</vt:lpstr>
      <vt:lpstr>Communications </vt:lpstr>
      <vt:lpstr>Administration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Maria Isabel Cobos</cp:lastModifiedBy>
  <cp:revision>49</cp:revision>
  <dcterms:created xsi:type="dcterms:W3CDTF">2014-11-25T13:11:59Z</dcterms:created>
  <dcterms:modified xsi:type="dcterms:W3CDTF">2014-11-28T16:12:50Z</dcterms:modified>
</cp:coreProperties>
</file>