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33"/>
  </p:notesMasterIdLst>
  <p:handoutMasterIdLst>
    <p:handoutMasterId r:id="rId34"/>
  </p:handoutMasterIdLst>
  <p:sldIdLst>
    <p:sldId id="330" r:id="rId3"/>
    <p:sldId id="331" r:id="rId4"/>
    <p:sldId id="332" r:id="rId5"/>
    <p:sldId id="356" r:id="rId6"/>
    <p:sldId id="335" r:id="rId7"/>
    <p:sldId id="336" r:id="rId8"/>
    <p:sldId id="337" r:id="rId9"/>
    <p:sldId id="344" r:id="rId10"/>
    <p:sldId id="345" r:id="rId11"/>
    <p:sldId id="346" r:id="rId12"/>
    <p:sldId id="347" r:id="rId13"/>
    <p:sldId id="348" r:id="rId14"/>
    <p:sldId id="349" r:id="rId15"/>
    <p:sldId id="350" r:id="rId16"/>
    <p:sldId id="338" r:id="rId17"/>
    <p:sldId id="339" r:id="rId18"/>
    <p:sldId id="351" r:id="rId19"/>
    <p:sldId id="340" r:id="rId20"/>
    <p:sldId id="341" r:id="rId21"/>
    <p:sldId id="342" r:id="rId22"/>
    <p:sldId id="352" r:id="rId23"/>
    <p:sldId id="343" r:id="rId24"/>
    <p:sldId id="353" r:id="rId25"/>
    <p:sldId id="318" r:id="rId26"/>
    <p:sldId id="322" r:id="rId27"/>
    <p:sldId id="323" r:id="rId28"/>
    <p:sldId id="321" r:id="rId29"/>
    <p:sldId id="319" r:id="rId30"/>
    <p:sldId id="320" r:id="rId31"/>
    <p:sldId id="324" r:id="rId32"/>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5696"/>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snapToObjects="1">
      <p:cViewPr>
        <p:scale>
          <a:sx n="77" d="100"/>
          <a:sy n="77" d="100"/>
        </p:scale>
        <p:origin x="-990" y="-342"/>
      </p:cViewPr>
      <p:guideLst>
        <p:guide orient="horz" pos="2160"/>
        <p:guide pos="3004"/>
      </p:guideLst>
    </p:cSldViewPr>
  </p:slideViewPr>
  <p:notesTextViewPr>
    <p:cViewPr>
      <p:scale>
        <a:sx n="100" d="100"/>
        <a:sy n="100" d="100"/>
      </p:scale>
      <p:origin x="0" y="0"/>
    </p:cViewPr>
  </p:notesTextViewPr>
  <p:sorterViewPr>
    <p:cViewPr>
      <p:scale>
        <a:sx n="40" d="100"/>
        <a:sy n="40" d="100"/>
      </p:scale>
      <p:origin x="0" y="0"/>
    </p:cViewPr>
  </p:sorterViewPr>
  <p:notesViewPr>
    <p:cSldViewPr snapToGrid="0" snapToObjects="1">
      <p:cViewPr>
        <p:scale>
          <a:sx n="100" d="100"/>
          <a:sy n="100" d="100"/>
        </p:scale>
        <p:origin x="-1200" y="108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5DF6FA47-DADA-42C9-AC30-D776156A294D}" type="datetimeFigureOut">
              <a:rPr lang="en-US"/>
              <a:pPr>
                <a:defRPr/>
              </a:pPr>
              <a:t>10/21/2013</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E419C482-2527-4480-A371-04CC6A74C4CA}" type="slidenum">
              <a:rPr lang="en-US"/>
              <a:pPr>
                <a:defRPr/>
              </a:pPr>
              <a:t>‹#›</a:t>
            </a:fld>
            <a:endParaRPr lang="en-US" dirty="0"/>
          </a:p>
        </p:txBody>
      </p:sp>
    </p:spTree>
    <p:extLst>
      <p:ext uri="{BB962C8B-B14F-4D97-AF65-F5344CB8AC3E}">
        <p14:creationId xmlns:p14="http://schemas.microsoft.com/office/powerpoint/2010/main" val="973133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247FD3D2-3C70-4897-A251-C7B7C7103D90}" type="datetimeFigureOut">
              <a:rPr lang="en-US"/>
              <a:pPr>
                <a:defRPr/>
              </a:pPr>
              <a:t>10/21/2013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A7F92E6E-434A-4A6C-A137-79F63096730F}" type="slidenum">
              <a:rPr lang="en-US"/>
              <a:pPr>
                <a:defRPr/>
              </a:pPr>
              <a:t>‹#›</a:t>
            </a:fld>
            <a:endParaRPr lang="en-US" dirty="0"/>
          </a:p>
        </p:txBody>
      </p:sp>
    </p:spTree>
    <p:extLst>
      <p:ext uri="{BB962C8B-B14F-4D97-AF65-F5344CB8AC3E}">
        <p14:creationId xmlns:p14="http://schemas.microsoft.com/office/powerpoint/2010/main" val="14659079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7F92E6E-434A-4A6C-A137-79F63096730F}" type="slidenum">
              <a:rPr lang="en-US">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2610169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7F92E6E-434A-4A6C-A137-79F63096730F}" type="slidenum">
              <a:rPr lang="en-US" smtClean="0"/>
              <a:pPr>
                <a:defRPr/>
              </a:pPr>
              <a:t>10</a:t>
            </a:fld>
            <a:endParaRPr lang="en-US" dirty="0"/>
          </a:p>
        </p:txBody>
      </p:sp>
    </p:spTree>
    <p:extLst>
      <p:ext uri="{BB962C8B-B14F-4D97-AF65-F5344CB8AC3E}">
        <p14:creationId xmlns:p14="http://schemas.microsoft.com/office/powerpoint/2010/main" val="1362067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7F92E6E-434A-4A6C-A137-79F63096730F}" type="slidenum">
              <a:rPr lang="en-US" smtClean="0"/>
              <a:pPr>
                <a:defRPr/>
              </a:pPr>
              <a:t>11</a:t>
            </a:fld>
            <a:endParaRPr lang="en-US" dirty="0"/>
          </a:p>
        </p:txBody>
      </p:sp>
    </p:spTree>
    <p:extLst>
      <p:ext uri="{BB962C8B-B14F-4D97-AF65-F5344CB8AC3E}">
        <p14:creationId xmlns:p14="http://schemas.microsoft.com/office/powerpoint/2010/main" val="2735277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7F92E6E-434A-4A6C-A137-79F63096730F}" type="slidenum">
              <a:rPr lang="en-US" smtClean="0"/>
              <a:pPr>
                <a:defRPr/>
              </a:pPr>
              <a:t>12</a:t>
            </a:fld>
            <a:endParaRPr lang="en-US" dirty="0"/>
          </a:p>
        </p:txBody>
      </p:sp>
    </p:spTree>
    <p:extLst>
      <p:ext uri="{BB962C8B-B14F-4D97-AF65-F5344CB8AC3E}">
        <p14:creationId xmlns:p14="http://schemas.microsoft.com/office/powerpoint/2010/main" val="2241191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7F92E6E-434A-4A6C-A137-79F63096730F}" type="slidenum">
              <a:rPr lang="en-US" smtClean="0"/>
              <a:pPr>
                <a:defRPr/>
              </a:pPr>
              <a:t>13</a:t>
            </a:fld>
            <a:endParaRPr lang="en-US" dirty="0"/>
          </a:p>
        </p:txBody>
      </p:sp>
    </p:spTree>
    <p:extLst>
      <p:ext uri="{BB962C8B-B14F-4D97-AF65-F5344CB8AC3E}">
        <p14:creationId xmlns:p14="http://schemas.microsoft.com/office/powerpoint/2010/main" val="3532160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7F92E6E-434A-4A6C-A137-79F63096730F}" type="slidenum">
              <a:rPr lang="en-US" smtClean="0"/>
              <a:pPr>
                <a:defRPr/>
              </a:pPr>
              <a:t>14</a:t>
            </a:fld>
            <a:endParaRPr lang="en-US" dirty="0"/>
          </a:p>
        </p:txBody>
      </p:sp>
    </p:spTree>
    <p:extLst>
      <p:ext uri="{BB962C8B-B14F-4D97-AF65-F5344CB8AC3E}">
        <p14:creationId xmlns:p14="http://schemas.microsoft.com/office/powerpoint/2010/main" val="2558938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7F92E6E-434A-4A6C-A137-79F63096730F}"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2610169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7F92E6E-434A-4A6C-A137-79F63096730F}"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2610169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7F92E6E-434A-4A6C-A137-79F63096730F}"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2610169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7F92E6E-434A-4A6C-A137-79F63096730F}"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2610169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7F92E6E-434A-4A6C-A137-79F63096730F}"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2610169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7F92E6E-434A-4A6C-A137-79F63096730F}"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2610169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7F92E6E-434A-4A6C-A137-79F63096730F}"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2610169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7F92E6E-434A-4A6C-A137-79F63096730F}"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2610169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7F92E6E-434A-4A6C-A137-79F63096730F}"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26101696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7F92E6E-434A-4A6C-A137-79F63096730F}"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2610169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F4679-0A1F-4976-A45B-A8FDBAD1991F}" type="slidenum">
              <a:rPr lang="en-US" smtClean="0"/>
              <a:t>24</a:t>
            </a:fld>
            <a:endParaRPr lang="en-US" dirty="0"/>
          </a:p>
        </p:txBody>
      </p:sp>
    </p:spTree>
    <p:extLst>
      <p:ext uri="{BB962C8B-B14F-4D97-AF65-F5344CB8AC3E}">
        <p14:creationId xmlns:p14="http://schemas.microsoft.com/office/powerpoint/2010/main" val="20427332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F4679-0A1F-4976-A45B-A8FDBAD1991F}" type="slidenum">
              <a:rPr lang="en-US" smtClean="0"/>
              <a:t>25</a:t>
            </a:fld>
            <a:endParaRPr lang="en-US" dirty="0"/>
          </a:p>
        </p:txBody>
      </p:sp>
    </p:spTree>
    <p:extLst>
      <p:ext uri="{BB962C8B-B14F-4D97-AF65-F5344CB8AC3E}">
        <p14:creationId xmlns:p14="http://schemas.microsoft.com/office/powerpoint/2010/main" val="5468670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F4679-0A1F-4976-A45B-A8FDBAD1991F}" type="slidenum">
              <a:rPr lang="en-US" smtClean="0"/>
              <a:t>26</a:t>
            </a:fld>
            <a:endParaRPr lang="en-US" dirty="0"/>
          </a:p>
        </p:txBody>
      </p:sp>
    </p:spTree>
    <p:extLst>
      <p:ext uri="{BB962C8B-B14F-4D97-AF65-F5344CB8AC3E}">
        <p14:creationId xmlns:p14="http://schemas.microsoft.com/office/powerpoint/2010/main" val="10934627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F4679-0A1F-4976-A45B-A8FDBAD1991F}" type="slidenum">
              <a:rPr lang="en-US" smtClean="0"/>
              <a:t>27</a:t>
            </a:fld>
            <a:endParaRPr lang="en-US" dirty="0"/>
          </a:p>
        </p:txBody>
      </p:sp>
    </p:spTree>
    <p:extLst>
      <p:ext uri="{BB962C8B-B14F-4D97-AF65-F5344CB8AC3E}">
        <p14:creationId xmlns:p14="http://schemas.microsoft.com/office/powerpoint/2010/main" val="42535858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F4679-0A1F-4976-A45B-A8FDBAD1991F}" type="slidenum">
              <a:rPr lang="en-US" smtClean="0"/>
              <a:t>28</a:t>
            </a:fld>
            <a:endParaRPr lang="en-US" dirty="0"/>
          </a:p>
        </p:txBody>
      </p:sp>
    </p:spTree>
    <p:extLst>
      <p:ext uri="{BB962C8B-B14F-4D97-AF65-F5344CB8AC3E}">
        <p14:creationId xmlns:p14="http://schemas.microsoft.com/office/powerpoint/2010/main" val="41738882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F4679-0A1F-4976-A45B-A8FDBAD1991F}" type="slidenum">
              <a:rPr lang="en-US" smtClean="0"/>
              <a:t>29</a:t>
            </a:fld>
            <a:endParaRPr lang="en-US" dirty="0"/>
          </a:p>
        </p:txBody>
      </p:sp>
    </p:spTree>
    <p:extLst>
      <p:ext uri="{BB962C8B-B14F-4D97-AF65-F5344CB8AC3E}">
        <p14:creationId xmlns:p14="http://schemas.microsoft.com/office/powerpoint/2010/main" val="3441234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7F92E6E-434A-4A6C-A137-79F63096730F}"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26101696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F4679-0A1F-4976-A45B-A8FDBAD1991F}" type="slidenum">
              <a:rPr lang="en-US" smtClean="0"/>
              <a:t>30</a:t>
            </a:fld>
            <a:endParaRPr lang="en-US" dirty="0"/>
          </a:p>
        </p:txBody>
      </p:sp>
    </p:spTree>
    <p:extLst>
      <p:ext uri="{BB962C8B-B14F-4D97-AF65-F5344CB8AC3E}">
        <p14:creationId xmlns:p14="http://schemas.microsoft.com/office/powerpoint/2010/main" val="2572367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7F92E6E-434A-4A6C-A137-79F63096730F}"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2610169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7F92E6E-434A-4A6C-A137-79F63096730F}"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2610169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7F92E6E-434A-4A6C-A137-79F63096730F}"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2610169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7F92E6E-434A-4A6C-A137-79F63096730F}"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2610169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7F92E6E-434A-4A6C-A137-79F63096730F}" type="slidenum">
              <a:rPr lang="en-US" smtClean="0"/>
              <a:pPr>
                <a:defRPr/>
              </a:pPr>
              <a:t>8</a:t>
            </a:fld>
            <a:endParaRPr lang="en-US" dirty="0"/>
          </a:p>
        </p:txBody>
      </p:sp>
    </p:spTree>
    <p:extLst>
      <p:ext uri="{BB962C8B-B14F-4D97-AF65-F5344CB8AC3E}">
        <p14:creationId xmlns:p14="http://schemas.microsoft.com/office/powerpoint/2010/main" val="1990699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7F92E6E-434A-4A6C-A137-79F63096730F}" type="slidenum">
              <a:rPr lang="en-US" smtClean="0"/>
              <a:pPr>
                <a:defRPr/>
              </a:pPr>
              <a:t>9</a:t>
            </a:fld>
            <a:endParaRPr lang="en-US" dirty="0"/>
          </a:p>
        </p:txBody>
      </p:sp>
    </p:spTree>
    <p:extLst>
      <p:ext uri="{BB962C8B-B14F-4D97-AF65-F5344CB8AC3E}">
        <p14:creationId xmlns:p14="http://schemas.microsoft.com/office/powerpoint/2010/main" val="1280880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980BFC2-29F0-4B21-8220-6481013AC5F3}" type="datetime1">
              <a:rPr lang="en-US" smtClean="0"/>
              <a:t>10/21/2013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5652C4B-408E-4534-88A0-0FD2AB11D2C4}" type="slidenum">
              <a:rPr lang="en-US"/>
              <a:pPr>
                <a:defRPr/>
              </a:pPr>
              <a:t>‹#›</a:t>
            </a:fld>
            <a:endParaRPr lang="en-US" dirty="0"/>
          </a:p>
        </p:txBody>
      </p:sp>
    </p:spTree>
    <p:extLst>
      <p:ext uri="{BB962C8B-B14F-4D97-AF65-F5344CB8AC3E}">
        <p14:creationId xmlns:p14="http://schemas.microsoft.com/office/powerpoint/2010/main" val="182919864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F17E3F6-AA13-423B-9C71-A7E8267CD3FE}" type="datetime1">
              <a:rPr lang="en-US" smtClean="0"/>
              <a:t>10/21/2013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FD233FC-1F77-4234-BF5C-B029E217D62A}" type="slidenum">
              <a:rPr lang="en-US"/>
              <a:pPr>
                <a:defRPr/>
              </a:pPr>
              <a:t>‹#›</a:t>
            </a:fld>
            <a:endParaRPr lang="en-US" dirty="0"/>
          </a:p>
        </p:txBody>
      </p:sp>
    </p:spTree>
    <p:extLst>
      <p:ext uri="{BB962C8B-B14F-4D97-AF65-F5344CB8AC3E}">
        <p14:creationId xmlns:p14="http://schemas.microsoft.com/office/powerpoint/2010/main" val="294003377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E7BA53-8FA9-40DD-9FD9-CB0A7865DBAF}" type="datetime1">
              <a:rPr lang="en-US" smtClean="0"/>
              <a:t>10/21/2013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EA9A799-C5F2-42DF-B07C-BC571C24A533}" type="slidenum">
              <a:rPr lang="en-US"/>
              <a:pPr>
                <a:defRPr/>
              </a:pPr>
              <a:t>‹#›</a:t>
            </a:fld>
            <a:endParaRPr lang="en-US" dirty="0"/>
          </a:p>
        </p:txBody>
      </p:sp>
    </p:spTree>
    <p:extLst>
      <p:ext uri="{BB962C8B-B14F-4D97-AF65-F5344CB8AC3E}">
        <p14:creationId xmlns:p14="http://schemas.microsoft.com/office/powerpoint/2010/main" val="151037567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253FE8-3A0F-4885-8F20-DD6100E5EE85}" type="datetime1">
              <a:rPr lang="en-US" smtClean="0">
                <a:solidFill>
                  <a:prstClr val="black">
                    <a:tint val="75000"/>
                  </a:prstClr>
                </a:solidFill>
              </a:rPr>
              <a:t>10/21/2013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1">
                <a:solidFill>
                  <a:schemeClr val="tx1"/>
                </a:solidFill>
              </a:defRPr>
            </a:lvl1pPr>
          </a:lstStyle>
          <a:p>
            <a:fld id="{C29BC2A0-9875-4B3F-8A86-0C7920C785B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56958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601D39-2A71-4A66-8262-1A9128699F09}" type="datetime1">
              <a:rPr lang="en-US" smtClean="0">
                <a:solidFill>
                  <a:prstClr val="black">
                    <a:tint val="75000"/>
                  </a:prstClr>
                </a:solidFill>
              </a:rPr>
              <a:t>10/21/2013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1">
                <a:solidFill>
                  <a:schemeClr val="tx1"/>
                </a:solidFill>
              </a:defRPr>
            </a:lvl1pPr>
          </a:lstStyle>
          <a:p>
            <a:fld id="{C29BC2A0-9875-4B3F-8A86-0C7920C785B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71716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569317-D62B-473C-9ADB-F9CCC2A3408D}" type="datetime1">
              <a:rPr lang="en-US" smtClean="0">
                <a:solidFill>
                  <a:prstClr val="black">
                    <a:tint val="75000"/>
                  </a:prstClr>
                </a:solidFill>
              </a:rPr>
              <a:t>10/21/2013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1">
                <a:solidFill>
                  <a:schemeClr val="tx1"/>
                </a:solidFill>
              </a:defRPr>
            </a:lvl1pPr>
          </a:lstStyle>
          <a:p>
            <a:fld id="{C29BC2A0-9875-4B3F-8A86-0C7920C785B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65071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28A3A1-6A6E-49C7-BC56-8F451C12DCD6}" type="datetime1">
              <a:rPr lang="en-US" smtClean="0">
                <a:solidFill>
                  <a:prstClr val="black">
                    <a:tint val="75000"/>
                  </a:prstClr>
                </a:solidFill>
              </a:rPr>
              <a:t>10/21/2013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1">
                <a:solidFill>
                  <a:schemeClr val="tx1"/>
                </a:solidFill>
              </a:defRPr>
            </a:lvl1pPr>
          </a:lstStyle>
          <a:p>
            <a:fld id="{C29BC2A0-9875-4B3F-8A86-0C7920C785B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48111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63C88C-F835-499E-BF7C-E10F9A15A7A3}" type="datetime1">
              <a:rPr lang="en-US" smtClean="0">
                <a:solidFill>
                  <a:prstClr val="black">
                    <a:tint val="75000"/>
                  </a:prstClr>
                </a:solidFill>
              </a:rPr>
              <a:t>10/21/2013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1">
                <a:solidFill>
                  <a:schemeClr val="tx1"/>
                </a:solidFill>
              </a:defRPr>
            </a:lvl1pPr>
          </a:lstStyle>
          <a:p>
            <a:fld id="{C29BC2A0-9875-4B3F-8A86-0C7920C785B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4406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B4328F-4C71-4B85-B6D8-CF8F16374483}" type="datetime1">
              <a:rPr lang="en-US" smtClean="0">
                <a:solidFill>
                  <a:prstClr val="black">
                    <a:tint val="75000"/>
                  </a:prstClr>
                </a:solidFill>
              </a:rPr>
              <a:t>10/21/2013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1">
                <a:solidFill>
                  <a:schemeClr val="tx1"/>
                </a:solidFill>
              </a:defRPr>
            </a:lvl1pPr>
          </a:lstStyle>
          <a:p>
            <a:fld id="{C29BC2A0-9875-4B3F-8A86-0C7920C785B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06354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4ED2E0-F371-467A-94ED-F037B3892D89}" type="datetime1">
              <a:rPr lang="en-US" smtClean="0">
                <a:solidFill>
                  <a:prstClr val="black">
                    <a:tint val="75000"/>
                  </a:prstClr>
                </a:solidFill>
              </a:rPr>
              <a:t>10/21/2013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1">
                <a:solidFill>
                  <a:schemeClr val="tx1"/>
                </a:solidFill>
              </a:defRPr>
            </a:lvl1pPr>
          </a:lstStyle>
          <a:p>
            <a:fld id="{C29BC2A0-9875-4B3F-8A86-0C7920C785B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11523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263432-5433-4DD6-9609-37710583885C}" type="datetime1">
              <a:rPr lang="en-US" smtClean="0">
                <a:solidFill>
                  <a:prstClr val="black">
                    <a:tint val="75000"/>
                  </a:prstClr>
                </a:solidFill>
              </a:rPr>
              <a:t>10/21/2013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1">
                <a:solidFill>
                  <a:schemeClr val="tx1"/>
                </a:solidFill>
              </a:defRPr>
            </a:lvl1pPr>
          </a:lstStyle>
          <a:p>
            <a:fld id="{C29BC2A0-9875-4B3F-8A86-0C7920C785B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81553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D2146E-A527-436E-99E1-5A2EEB3CB5B0}" type="datetime1">
              <a:rPr lang="en-US" smtClean="0"/>
              <a:t>10/21/2013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13265DB-6DAC-45C6-A0CD-1AB7ED8098FD}" type="slidenum">
              <a:rPr lang="en-US"/>
              <a:pPr>
                <a:defRPr/>
              </a:pPr>
              <a:t>‹#›</a:t>
            </a:fld>
            <a:endParaRPr lang="en-US" dirty="0"/>
          </a:p>
        </p:txBody>
      </p:sp>
    </p:spTree>
    <p:extLst>
      <p:ext uri="{BB962C8B-B14F-4D97-AF65-F5344CB8AC3E}">
        <p14:creationId xmlns:p14="http://schemas.microsoft.com/office/powerpoint/2010/main" val="154667965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9AF454-D3A2-4BE0-9B45-24C85A60C3C6}" type="datetime1">
              <a:rPr lang="en-US" smtClean="0">
                <a:solidFill>
                  <a:prstClr val="black">
                    <a:tint val="75000"/>
                  </a:prstClr>
                </a:solidFill>
              </a:rPr>
              <a:t>10/21/2013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1">
                <a:solidFill>
                  <a:schemeClr val="tx1"/>
                </a:solidFill>
              </a:defRPr>
            </a:lvl1pPr>
          </a:lstStyle>
          <a:p>
            <a:fld id="{C29BC2A0-9875-4B3F-8A86-0C7920C785B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97061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0A35E6-452D-4ABF-A7CE-6248CB38B251}" type="datetime1">
              <a:rPr lang="en-US" smtClean="0">
                <a:solidFill>
                  <a:prstClr val="black">
                    <a:tint val="75000"/>
                  </a:prstClr>
                </a:solidFill>
              </a:rPr>
              <a:t>10/21/2013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1">
                <a:solidFill>
                  <a:schemeClr val="tx1"/>
                </a:solidFill>
              </a:defRPr>
            </a:lvl1pPr>
          </a:lstStyle>
          <a:p>
            <a:fld id="{C29BC2A0-9875-4B3F-8A86-0C7920C785B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76405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3AB99F-44CC-484D-8CAB-3E4D96C99D8C}" type="datetime1">
              <a:rPr lang="en-US" smtClean="0">
                <a:solidFill>
                  <a:prstClr val="black">
                    <a:tint val="75000"/>
                  </a:prstClr>
                </a:solidFill>
              </a:rPr>
              <a:t>10/21/2013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1">
                <a:solidFill>
                  <a:schemeClr val="tx1"/>
                </a:solidFill>
              </a:defRPr>
            </a:lvl1pPr>
          </a:lstStyle>
          <a:p>
            <a:fld id="{C29BC2A0-9875-4B3F-8A86-0C7920C785B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03561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F521EBE-F08B-449A-9181-1BE7E8763AFD}" type="datetime1">
              <a:rPr lang="en-US" smtClean="0"/>
              <a:t>10/21/2013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13C3012-D8CE-4C58-90ED-A5214D61660E}" type="slidenum">
              <a:rPr lang="en-US"/>
              <a:pPr>
                <a:defRPr/>
              </a:pPr>
              <a:t>‹#›</a:t>
            </a:fld>
            <a:endParaRPr lang="en-US" dirty="0"/>
          </a:p>
        </p:txBody>
      </p:sp>
    </p:spTree>
    <p:extLst>
      <p:ext uri="{BB962C8B-B14F-4D97-AF65-F5344CB8AC3E}">
        <p14:creationId xmlns:p14="http://schemas.microsoft.com/office/powerpoint/2010/main" val="247946191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3EC7AA7-1883-4B35-8020-94F803E6975D}" type="datetime1">
              <a:rPr lang="en-US" smtClean="0"/>
              <a:t>10/21/2013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4370FB3-1723-44D4-BF5F-5A440041C6D5}" type="slidenum">
              <a:rPr lang="en-US"/>
              <a:pPr>
                <a:defRPr/>
              </a:pPr>
              <a:t>‹#›</a:t>
            </a:fld>
            <a:endParaRPr lang="en-US" dirty="0"/>
          </a:p>
        </p:txBody>
      </p:sp>
    </p:spTree>
    <p:extLst>
      <p:ext uri="{BB962C8B-B14F-4D97-AF65-F5344CB8AC3E}">
        <p14:creationId xmlns:p14="http://schemas.microsoft.com/office/powerpoint/2010/main" val="1213291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3C12F82-62BD-46E6-A25A-88847DB5F5DE}" type="datetime1">
              <a:rPr lang="en-US" smtClean="0"/>
              <a:t>10/21/2013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BBC4CA9-3C44-4AC6-BFD4-C0BE9886881C}" type="slidenum">
              <a:rPr lang="en-US"/>
              <a:pPr>
                <a:defRPr/>
              </a:pPr>
              <a:t>‹#›</a:t>
            </a:fld>
            <a:endParaRPr lang="en-US" dirty="0"/>
          </a:p>
        </p:txBody>
      </p:sp>
    </p:spTree>
    <p:extLst>
      <p:ext uri="{BB962C8B-B14F-4D97-AF65-F5344CB8AC3E}">
        <p14:creationId xmlns:p14="http://schemas.microsoft.com/office/powerpoint/2010/main" val="200844407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0A1AFA6-F323-4519-92D1-7DAA1279B1AA}" type="datetime1">
              <a:rPr lang="en-US" smtClean="0"/>
              <a:t>10/21/2013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2819EEB-ECCD-4D16-872C-849B7928259B}" type="slidenum">
              <a:rPr lang="en-US"/>
              <a:pPr>
                <a:defRPr/>
              </a:pPr>
              <a:t>‹#›</a:t>
            </a:fld>
            <a:endParaRPr lang="en-US" dirty="0"/>
          </a:p>
        </p:txBody>
      </p:sp>
    </p:spTree>
    <p:extLst>
      <p:ext uri="{BB962C8B-B14F-4D97-AF65-F5344CB8AC3E}">
        <p14:creationId xmlns:p14="http://schemas.microsoft.com/office/powerpoint/2010/main" val="266778292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B2CA3D6-A803-4433-AF13-8D662767B62A}" type="datetime1">
              <a:rPr lang="en-US" smtClean="0"/>
              <a:t>10/21/2013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2BD4F0D-BEF9-43EF-AAE6-DB73A1ABCDA8}" type="slidenum">
              <a:rPr lang="en-US"/>
              <a:pPr>
                <a:defRPr/>
              </a:pPr>
              <a:t>‹#›</a:t>
            </a:fld>
            <a:endParaRPr lang="en-US" dirty="0"/>
          </a:p>
        </p:txBody>
      </p:sp>
    </p:spTree>
    <p:extLst>
      <p:ext uri="{BB962C8B-B14F-4D97-AF65-F5344CB8AC3E}">
        <p14:creationId xmlns:p14="http://schemas.microsoft.com/office/powerpoint/2010/main" val="4231230934"/>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89057B6-4979-4E68-B079-C2459D732F54}" type="datetime1">
              <a:rPr lang="en-US" smtClean="0"/>
              <a:t>10/21/2013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5869431-4648-433E-A346-658299137D16}" type="slidenum">
              <a:rPr lang="en-US"/>
              <a:pPr>
                <a:defRPr/>
              </a:pPr>
              <a:t>‹#›</a:t>
            </a:fld>
            <a:endParaRPr lang="en-US" dirty="0"/>
          </a:p>
        </p:txBody>
      </p:sp>
    </p:spTree>
    <p:extLst>
      <p:ext uri="{BB962C8B-B14F-4D97-AF65-F5344CB8AC3E}">
        <p14:creationId xmlns:p14="http://schemas.microsoft.com/office/powerpoint/2010/main" val="349866454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AAEF0EF-5AC1-48F9-9103-13EA59005A9E}" type="datetime1">
              <a:rPr lang="en-US" smtClean="0"/>
              <a:t>10/21/2013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1A8ECB9-4489-427C-BBBA-93CEDCB6F3FE}" type="slidenum">
              <a:rPr lang="en-US"/>
              <a:pPr>
                <a:defRPr/>
              </a:pPr>
              <a:t>‹#›</a:t>
            </a:fld>
            <a:endParaRPr lang="en-US" dirty="0"/>
          </a:p>
        </p:txBody>
      </p:sp>
    </p:spTree>
    <p:extLst>
      <p:ext uri="{BB962C8B-B14F-4D97-AF65-F5344CB8AC3E}">
        <p14:creationId xmlns:p14="http://schemas.microsoft.com/office/powerpoint/2010/main" val="272247496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7" descr="PP_Band.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5418138"/>
            <a:ext cx="9155113"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Arial"/>
              </a:defRPr>
            </a:lvl1pPr>
          </a:lstStyle>
          <a:p>
            <a:pPr>
              <a:defRPr/>
            </a:pPr>
            <a:fld id="{2C5F1C1C-2FE8-4064-8221-0D26C1E9E6F7}" type="datetime1">
              <a:rPr lang="en-US" smtClean="0"/>
              <a:t>10/21/2013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1">
                <a:solidFill>
                  <a:schemeClr val="bg1"/>
                </a:solidFill>
                <a:latin typeface="Arial"/>
              </a:defRPr>
            </a:lvl1pPr>
          </a:lstStyle>
          <a:p>
            <a:pPr>
              <a:defRPr/>
            </a:pPr>
            <a:fld id="{BA2B1CC0-41C7-48AF-97CF-CDF1B5FD5DA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sldNum="0" hdr="0" dt="0"/>
  <p:txStyles>
    <p:titleStyle>
      <a:lvl1pPr algn="ctr" defTabSz="457200" rtl="0" eaLnBrk="0" fontAlgn="base" hangingPunct="0">
        <a:spcBef>
          <a:spcPct val="0"/>
        </a:spcBef>
        <a:spcAft>
          <a:spcPct val="0"/>
        </a:spcAft>
        <a:defRPr sz="4400" kern="1200">
          <a:solidFill>
            <a:schemeClr val="tx1"/>
          </a:solidFill>
          <a:latin typeface="Arial"/>
          <a:ea typeface="+mj-ea"/>
          <a:cs typeface="+mj-cs"/>
        </a:defRPr>
      </a:lvl1pPr>
      <a:lvl2pPr algn="ctr" defTabSz="457200" rtl="0" eaLnBrk="0" fontAlgn="base" hangingPunct="0">
        <a:spcBef>
          <a:spcPct val="0"/>
        </a:spcBef>
        <a:spcAft>
          <a:spcPct val="0"/>
        </a:spcAft>
        <a:defRPr sz="4400">
          <a:solidFill>
            <a:schemeClr val="tx1"/>
          </a:solidFill>
          <a:latin typeface="Arial" pitchFamily="34" charset="0"/>
        </a:defRPr>
      </a:lvl2pPr>
      <a:lvl3pPr algn="ctr" defTabSz="457200" rtl="0" eaLnBrk="0" fontAlgn="base" hangingPunct="0">
        <a:spcBef>
          <a:spcPct val="0"/>
        </a:spcBef>
        <a:spcAft>
          <a:spcPct val="0"/>
        </a:spcAft>
        <a:defRPr sz="4400">
          <a:solidFill>
            <a:schemeClr val="tx1"/>
          </a:solidFill>
          <a:latin typeface="Arial" pitchFamily="34" charset="0"/>
        </a:defRPr>
      </a:lvl3pPr>
      <a:lvl4pPr algn="ctr" defTabSz="457200" rtl="0" eaLnBrk="0" fontAlgn="base" hangingPunct="0">
        <a:spcBef>
          <a:spcPct val="0"/>
        </a:spcBef>
        <a:spcAft>
          <a:spcPct val="0"/>
        </a:spcAft>
        <a:defRPr sz="4400">
          <a:solidFill>
            <a:schemeClr val="tx1"/>
          </a:solidFill>
          <a:latin typeface="Arial" pitchFamily="34" charset="0"/>
        </a:defRPr>
      </a:lvl4pPr>
      <a:lvl5pPr algn="ctr" defTabSz="457200" rtl="0" eaLnBrk="0" fontAlgn="base" hangingPunct="0">
        <a:spcBef>
          <a:spcPct val="0"/>
        </a:spcBef>
        <a:spcAft>
          <a:spcPct val="0"/>
        </a:spcAft>
        <a:defRPr sz="4400">
          <a:solidFill>
            <a:schemeClr val="tx1"/>
          </a:solidFill>
          <a:latin typeface="Arial" pitchFamily="34" charset="0"/>
        </a:defRPr>
      </a:lvl5pPr>
      <a:lvl6pPr marL="457200" algn="ctr" defTabSz="457200" rtl="0" fontAlgn="base">
        <a:spcBef>
          <a:spcPct val="0"/>
        </a:spcBef>
        <a:spcAft>
          <a:spcPct val="0"/>
        </a:spcAft>
        <a:defRPr sz="4400">
          <a:solidFill>
            <a:schemeClr val="tx1"/>
          </a:solidFill>
          <a:latin typeface="Arial" pitchFamily="34" charset="0"/>
        </a:defRPr>
      </a:lvl6pPr>
      <a:lvl7pPr marL="914400" algn="ctr" defTabSz="457200" rtl="0" fontAlgn="base">
        <a:spcBef>
          <a:spcPct val="0"/>
        </a:spcBef>
        <a:spcAft>
          <a:spcPct val="0"/>
        </a:spcAft>
        <a:defRPr sz="4400">
          <a:solidFill>
            <a:schemeClr val="tx1"/>
          </a:solidFill>
          <a:latin typeface="Arial" pitchFamily="34" charset="0"/>
        </a:defRPr>
      </a:lvl7pPr>
      <a:lvl8pPr marL="1371600" algn="ctr" defTabSz="457200" rtl="0" fontAlgn="base">
        <a:spcBef>
          <a:spcPct val="0"/>
        </a:spcBef>
        <a:spcAft>
          <a:spcPct val="0"/>
        </a:spcAft>
        <a:defRPr sz="4400">
          <a:solidFill>
            <a:schemeClr val="tx1"/>
          </a:solidFill>
          <a:latin typeface="Arial" pitchFamily="34" charset="0"/>
        </a:defRPr>
      </a:lvl8pPr>
      <a:lvl9pPr marL="1828800" algn="ctr" defTabSz="457200" rtl="0" fontAlgn="base">
        <a:spcBef>
          <a:spcPct val="0"/>
        </a:spcBef>
        <a:spcAft>
          <a:spcPct val="0"/>
        </a:spcAft>
        <a:defRPr sz="4400">
          <a:solidFill>
            <a:schemeClr val="tx1"/>
          </a:solidFill>
          <a:latin typeface="Arial" pitchFamily="34" charset="0"/>
        </a:defRPr>
      </a:lvl9pPr>
    </p:titleStyle>
    <p:bodyStyle>
      <a:lvl1pPr marL="342900" indent="-342900" algn="l" defTabSz="457200" rtl="0" eaLnBrk="0" fontAlgn="base" hangingPunct="0">
        <a:spcBef>
          <a:spcPct val="20000"/>
        </a:spcBef>
        <a:spcAft>
          <a:spcPct val="0"/>
        </a:spcAft>
        <a:buClr>
          <a:srgbClr val="1C5696"/>
        </a:buClr>
        <a:buFont typeface="Arial" pitchFamily="34" charset="0"/>
        <a:buChar char="•"/>
        <a:defRPr sz="3200" kern="1200">
          <a:solidFill>
            <a:schemeClr val="tx1"/>
          </a:solidFill>
          <a:latin typeface="Arial"/>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Arial"/>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Arial"/>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pPr fontAlgn="auto">
              <a:spcBef>
                <a:spcPts val="0"/>
              </a:spcBef>
              <a:spcAft>
                <a:spcPts val="0"/>
              </a:spcAft>
            </a:pPr>
            <a:fld id="{7E7CD914-F022-4EDA-B2C1-FB4B5F5D7E48}" type="datetime1">
              <a:rPr lang="en-US" smtClean="0">
                <a:solidFill>
                  <a:prstClr val="black">
                    <a:tint val="75000"/>
                  </a:prstClr>
                </a:solidFill>
              </a:rPr>
              <a:t>10/21/2013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pPr fontAlgn="auto">
              <a:spcBef>
                <a:spcPts val="0"/>
              </a:spcBef>
              <a:spcAft>
                <a:spcPts val="0"/>
              </a:spcAft>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pPr fontAlgn="auto">
              <a:spcBef>
                <a:spcPts val="0"/>
              </a:spcBef>
              <a:spcAft>
                <a:spcPts val="0"/>
              </a:spcAft>
            </a:pPr>
            <a:fld id="{C29BC2A0-9875-4B3F-8A86-0C7920C785BD}" type="slidenum">
              <a:rPr lang="en-US" smtClean="0">
                <a:solidFill>
                  <a:prstClr val="black">
                    <a:tint val="75000"/>
                  </a:prstClr>
                </a:solidFill>
              </a:rPr>
              <a:pPr fontAlgn="auto">
                <a:spcBef>
                  <a:spcPts val="0"/>
                </a:spcBef>
                <a:spcAft>
                  <a:spcPts val="0"/>
                </a:spcAft>
              </a:pPr>
              <a:t>‹#›</a:t>
            </a:fld>
            <a:endParaRPr lang="en-US" dirty="0">
              <a:solidFill>
                <a:prstClr val="black">
                  <a:tint val="75000"/>
                </a:prstClr>
              </a:solidFill>
            </a:endParaRPr>
          </a:p>
        </p:txBody>
      </p:sp>
      <p:pic>
        <p:nvPicPr>
          <p:cNvPr id="7" name="Picture 6"/>
          <p:cNvPicPr>
            <a:picLocks noChangeAspect="1"/>
          </p:cNvPicPr>
          <p:nvPr userDrawn="1"/>
        </p:nvPicPr>
        <p:blipFill rotWithShape="1">
          <a:blip r:embed="rId13">
            <a:extLst>
              <a:ext uri="{28A0092B-C50C-407E-A947-70E740481C1C}">
                <a14:useLocalDpi xmlns:a14="http://schemas.microsoft.com/office/drawing/2010/main" val="0"/>
              </a:ext>
            </a:extLst>
          </a:blip>
          <a:srcRect r="82485"/>
          <a:stretch/>
        </p:blipFill>
        <p:spPr>
          <a:xfrm>
            <a:off x="0" y="5394961"/>
            <a:ext cx="1610436" cy="1463039"/>
          </a:xfrm>
          <a:prstGeom prst="rect">
            <a:avLst/>
          </a:prstGeom>
        </p:spPr>
      </p:pic>
      <p:cxnSp>
        <p:nvCxnSpPr>
          <p:cNvPr id="10" name="Straight Connector 9"/>
          <p:cNvCxnSpPr/>
          <p:nvPr/>
        </p:nvCxnSpPr>
        <p:spPr>
          <a:xfrm>
            <a:off x="1587850" y="6257644"/>
            <a:ext cx="0" cy="444204"/>
          </a:xfrm>
          <a:prstGeom prst="line">
            <a:avLst/>
          </a:prstGeom>
          <a:ln w="158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6" name="Picture 15" title="Photoshop Gif"/>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20713" y="6298148"/>
            <a:ext cx="1752600" cy="376854"/>
          </a:xfrm>
          <a:prstGeom prst="rect">
            <a:avLst/>
          </a:prstGeom>
        </p:spPr>
      </p:pic>
      <p:pic>
        <p:nvPicPr>
          <p:cNvPr id="11" name="Picture 10"/>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076338" y="5745222"/>
            <a:ext cx="673633" cy="976253"/>
          </a:xfrm>
          <a:prstGeom prst="rect">
            <a:avLst/>
          </a:prstGeom>
        </p:spPr>
      </p:pic>
    </p:spTree>
    <p:extLst>
      <p:ext uri="{BB962C8B-B14F-4D97-AF65-F5344CB8AC3E}">
        <p14:creationId xmlns:p14="http://schemas.microsoft.com/office/powerpoint/2010/main" val="25088452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unstats.un.org/unsd/statcom/doc12/2012-2-Censuses-E.pdf"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hyperlink" Target="mailto:Arona.L.Pistiner@census.gov" TargetMode="External"/><Relationship Id="rId4" Type="http://schemas.openxmlformats.org/officeDocument/2006/relationships/hyperlink" Target="http://unstats.un.org/unsd/demographic/meetings/egm/NewYork/2013/list_of_docs.htm"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a:spLocks noGrp="1"/>
          </p:cNvSpPr>
          <p:nvPr>
            <p:ph idx="1"/>
          </p:nvPr>
        </p:nvSpPr>
        <p:spPr>
          <a:xfrm>
            <a:off x="1181100" y="1790700"/>
            <a:ext cx="6756400" cy="4000500"/>
          </a:xfrm>
        </p:spPr>
        <p:txBody>
          <a:bodyPr rtlCol="0">
            <a:normAutofit lnSpcReduction="10000"/>
          </a:bodyPr>
          <a:lstStyle/>
          <a:p>
            <a:pPr algn="ctr" eaLnBrk="1" fontAlgn="auto" hangingPunct="1">
              <a:spcAft>
                <a:spcPts val="0"/>
              </a:spcAft>
              <a:buFont typeface="Arial"/>
              <a:buNone/>
              <a:defRPr/>
            </a:pPr>
            <a:r>
              <a:rPr lang="en-US" sz="2600" dirty="0" smtClean="0">
                <a:solidFill>
                  <a:schemeClr val="tx2">
                    <a:lumMod val="40000"/>
                    <a:lumOff val="60000"/>
                  </a:schemeClr>
                </a:solidFill>
                <a:latin typeface="+mj-lt"/>
              </a:rPr>
              <a:t>Mid-Decade Assessment of the United Nations</a:t>
            </a:r>
          </a:p>
          <a:p>
            <a:pPr algn="ctr" eaLnBrk="1" fontAlgn="auto" hangingPunct="1">
              <a:spcAft>
                <a:spcPts val="0"/>
              </a:spcAft>
              <a:buFont typeface="Arial"/>
              <a:buNone/>
              <a:defRPr/>
            </a:pPr>
            <a:r>
              <a:rPr lang="en-US" sz="2600" dirty="0" smtClean="0">
                <a:solidFill>
                  <a:schemeClr val="tx2">
                    <a:lumMod val="40000"/>
                    <a:lumOff val="60000"/>
                  </a:schemeClr>
                </a:solidFill>
                <a:latin typeface="+mj-lt"/>
              </a:rPr>
              <a:t>2010 World Population and Housing Census</a:t>
            </a:r>
          </a:p>
          <a:p>
            <a:pPr algn="ctr" eaLnBrk="1" fontAlgn="auto" hangingPunct="1">
              <a:spcAft>
                <a:spcPts val="0"/>
              </a:spcAft>
              <a:buFont typeface="Arial"/>
              <a:buNone/>
              <a:defRPr/>
            </a:pPr>
            <a:r>
              <a:rPr lang="en-US" sz="2600" dirty="0" smtClean="0">
                <a:solidFill>
                  <a:schemeClr val="tx2">
                    <a:lumMod val="40000"/>
                    <a:lumOff val="60000"/>
                  </a:schemeClr>
                </a:solidFill>
                <a:latin typeface="+mj-lt"/>
              </a:rPr>
              <a:t>Program</a:t>
            </a:r>
            <a:endParaRPr lang="en-US" sz="2600" dirty="0">
              <a:solidFill>
                <a:schemeClr val="tx2">
                  <a:lumMod val="40000"/>
                  <a:lumOff val="60000"/>
                </a:schemeClr>
              </a:solidFill>
              <a:latin typeface="+mj-lt"/>
            </a:endParaRPr>
          </a:p>
          <a:p>
            <a:pPr algn="ctr" eaLnBrk="1" fontAlgn="auto" hangingPunct="1">
              <a:spcAft>
                <a:spcPts val="0"/>
              </a:spcAft>
              <a:buFont typeface="Arial"/>
              <a:buNone/>
              <a:defRPr/>
            </a:pPr>
            <a:endParaRPr lang="en-US" sz="2200" b="1" dirty="0" smtClean="0">
              <a:solidFill>
                <a:schemeClr val="accent1">
                  <a:lumMod val="75000"/>
                </a:schemeClr>
              </a:solidFill>
              <a:latin typeface="+mj-lt"/>
            </a:endParaRPr>
          </a:p>
          <a:p>
            <a:pPr algn="ctr" eaLnBrk="1" fontAlgn="auto" hangingPunct="1">
              <a:spcAft>
                <a:spcPts val="0"/>
              </a:spcAft>
              <a:buFont typeface="Arial"/>
              <a:buNone/>
              <a:defRPr/>
            </a:pPr>
            <a:r>
              <a:rPr lang="en-US" sz="2800" b="1" dirty="0" err="1" smtClean="0">
                <a:solidFill>
                  <a:schemeClr val="accent1">
                    <a:lumMod val="75000"/>
                  </a:schemeClr>
                </a:solidFill>
                <a:latin typeface="+mj-lt"/>
              </a:rPr>
              <a:t>Arona</a:t>
            </a:r>
            <a:r>
              <a:rPr lang="en-US" sz="2800" b="1" dirty="0" smtClean="0">
                <a:solidFill>
                  <a:schemeClr val="accent1">
                    <a:lumMod val="75000"/>
                  </a:schemeClr>
                </a:solidFill>
                <a:latin typeface="+mj-lt"/>
              </a:rPr>
              <a:t> L. Pistiner</a:t>
            </a:r>
          </a:p>
          <a:p>
            <a:pPr marL="0" algn="ctr" eaLnBrk="1" fontAlgn="auto" hangingPunct="1">
              <a:spcBef>
                <a:spcPts val="0"/>
              </a:spcBef>
              <a:spcAft>
                <a:spcPts val="0"/>
              </a:spcAft>
              <a:buFont typeface="Arial"/>
              <a:buNone/>
              <a:defRPr/>
            </a:pPr>
            <a:r>
              <a:rPr lang="en-US" sz="2000" dirty="0" smtClean="0">
                <a:solidFill>
                  <a:schemeClr val="accent1">
                    <a:lumMod val="75000"/>
                  </a:schemeClr>
                </a:solidFill>
                <a:latin typeface="+mn-lt"/>
              </a:rPr>
              <a:t>Office of the Associate Director for 2020 Census</a:t>
            </a:r>
          </a:p>
          <a:p>
            <a:pPr marL="0" algn="ctr" eaLnBrk="1" fontAlgn="auto" hangingPunct="1">
              <a:spcBef>
                <a:spcPts val="0"/>
              </a:spcBef>
              <a:spcAft>
                <a:spcPts val="0"/>
              </a:spcAft>
              <a:buFont typeface="Arial" pitchFamily="34" charset="0"/>
              <a:buNone/>
              <a:defRPr/>
            </a:pPr>
            <a:r>
              <a:rPr lang="en-US" sz="2000" dirty="0" smtClean="0">
                <a:solidFill>
                  <a:schemeClr val="accent1">
                    <a:lumMod val="75000"/>
                  </a:schemeClr>
                </a:solidFill>
                <a:latin typeface="+mn-lt"/>
              </a:rPr>
              <a:t>U. S. Census Bureau</a:t>
            </a:r>
          </a:p>
          <a:p>
            <a:pPr algn="ctr" eaLnBrk="1" fontAlgn="auto" hangingPunct="1">
              <a:spcAft>
                <a:spcPts val="0"/>
              </a:spcAft>
              <a:buFont typeface="Arial"/>
              <a:buNone/>
              <a:defRPr/>
            </a:pPr>
            <a:endParaRPr lang="en-US" sz="2100" dirty="0" smtClean="0">
              <a:solidFill>
                <a:schemeClr val="accent1">
                  <a:lumMod val="75000"/>
                </a:schemeClr>
              </a:solidFill>
            </a:endParaRPr>
          </a:p>
          <a:p>
            <a:pPr algn="ctr" eaLnBrk="1" fontAlgn="auto" hangingPunct="1">
              <a:spcAft>
                <a:spcPts val="0"/>
              </a:spcAft>
              <a:buFont typeface="Arial"/>
              <a:buNone/>
              <a:defRPr/>
            </a:pPr>
            <a:r>
              <a:rPr lang="en-US" sz="2100" dirty="0" smtClean="0">
                <a:solidFill>
                  <a:schemeClr val="accent1">
                    <a:lumMod val="75000"/>
                  </a:schemeClr>
                </a:solidFill>
              </a:rPr>
              <a:t>New York, New York</a:t>
            </a:r>
          </a:p>
          <a:p>
            <a:pPr algn="ctr" eaLnBrk="1" fontAlgn="auto" hangingPunct="1">
              <a:spcAft>
                <a:spcPts val="0"/>
              </a:spcAft>
              <a:buFont typeface="Arial"/>
              <a:buNone/>
              <a:defRPr/>
            </a:pPr>
            <a:r>
              <a:rPr lang="en-US" sz="1600" dirty="0" smtClean="0">
                <a:solidFill>
                  <a:schemeClr val="accent1">
                    <a:lumMod val="75000"/>
                  </a:schemeClr>
                </a:solidFill>
              </a:rPr>
              <a:t>October 29, 2013</a:t>
            </a:r>
          </a:p>
          <a:p>
            <a:pPr algn="ctr" eaLnBrk="1" fontAlgn="auto" hangingPunct="1">
              <a:spcAft>
                <a:spcPts val="0"/>
              </a:spcAft>
              <a:buFont typeface="Arial"/>
              <a:buNone/>
              <a:defRPr/>
            </a:pPr>
            <a:endParaRPr lang="en-US" sz="2400" dirty="0"/>
          </a:p>
        </p:txBody>
      </p:sp>
      <p:pic>
        <p:nvPicPr>
          <p:cNvPr id="4" name="Picture 3" descr="http://unstats.un.org/unsd/demographic/sources/census/2010_PHC/graphics/2010_WPHCP.gif"/>
          <p:cNvPicPr/>
          <p:nvPr/>
        </p:nvPicPr>
        <p:blipFill>
          <a:blip r:embed="rId3">
            <a:extLst>
              <a:ext uri="{28A0092B-C50C-407E-A947-70E740481C1C}">
                <a14:useLocalDpi xmlns:a14="http://schemas.microsoft.com/office/drawing/2010/main" val="0"/>
              </a:ext>
            </a:extLst>
          </a:blip>
          <a:srcRect/>
          <a:stretch>
            <a:fillRect/>
          </a:stretch>
        </p:blipFill>
        <p:spPr bwMode="auto">
          <a:xfrm>
            <a:off x="1181100" y="668020"/>
            <a:ext cx="6540499" cy="868680"/>
          </a:xfrm>
          <a:prstGeom prst="rect">
            <a:avLst/>
          </a:prstGeom>
          <a:noFill/>
          <a:ln>
            <a:noFill/>
          </a:ln>
        </p:spPr>
      </p:pic>
    </p:spTree>
    <p:extLst>
      <p:ext uri="{BB962C8B-B14F-4D97-AF65-F5344CB8AC3E}">
        <p14:creationId xmlns:p14="http://schemas.microsoft.com/office/powerpoint/2010/main" val="3619414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123031"/>
            <a:ext cx="8369300" cy="562769"/>
          </a:xfrm>
        </p:spPr>
        <p:txBody>
          <a:bodyPr/>
          <a:lstStyle/>
          <a:p>
            <a:r>
              <a:rPr lang="en-US" sz="2000" b="1" dirty="0" smtClean="0">
                <a:solidFill>
                  <a:schemeClr val="accent1">
                    <a:lumMod val="75000"/>
                  </a:schemeClr>
                </a:solidFill>
                <a:latin typeface="Arial Narrow" pitchFamily="34" charset="0"/>
              </a:rPr>
              <a:t>Successes By Main Census Methodology</a:t>
            </a:r>
            <a:endParaRPr lang="en-US" sz="2000" b="1" dirty="0">
              <a:solidFill>
                <a:schemeClr val="accent1">
                  <a:lumMod val="75000"/>
                </a:schemeClr>
              </a:solidFill>
              <a:latin typeface="Arial Narrow"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199326140"/>
              </p:ext>
            </p:extLst>
          </p:nvPr>
        </p:nvGraphicFramePr>
        <p:xfrm>
          <a:off x="2208811" y="685800"/>
          <a:ext cx="4822184" cy="4784725"/>
        </p:xfrm>
        <a:graphic>
          <a:graphicData uri="http://schemas.openxmlformats.org/drawingml/2006/table">
            <a:tbl>
              <a:tblPr firstRow="1" bandRow="1">
                <a:tableStyleId>{5C22544A-7EE6-4342-B048-85BDC9FD1C3A}</a:tableStyleId>
              </a:tblPr>
              <a:tblGrid>
                <a:gridCol w="1920258"/>
                <a:gridCol w="672719"/>
                <a:gridCol w="672719"/>
                <a:gridCol w="778244"/>
                <a:gridCol w="778244"/>
              </a:tblGrid>
              <a:tr h="370840">
                <a:tc>
                  <a:txBody>
                    <a:bodyPr/>
                    <a:lstStyle/>
                    <a:p>
                      <a:r>
                        <a:rPr lang="en-US" sz="1400" dirty="0" smtClean="0"/>
                        <a:t>Census Successes</a:t>
                      </a:r>
                      <a:endParaRPr lang="en-US" sz="1400" dirty="0"/>
                    </a:p>
                  </a:txBody>
                  <a:tcPr/>
                </a:tc>
                <a:tc gridSpan="2">
                  <a:txBody>
                    <a:bodyPr/>
                    <a:lstStyle/>
                    <a:p>
                      <a:r>
                        <a:rPr lang="en-US" sz="1400" dirty="0" smtClean="0"/>
                        <a:t>Full Field Enumeration</a:t>
                      </a:r>
                      <a:endParaRPr lang="en-US" sz="1400" dirty="0"/>
                    </a:p>
                  </a:txBody>
                  <a:tcPr/>
                </a:tc>
                <a:tc hMerge="1">
                  <a:txBody>
                    <a:bodyPr/>
                    <a:lstStyle/>
                    <a:p>
                      <a:endParaRPr lang="en-US"/>
                    </a:p>
                  </a:txBody>
                  <a:tcPr/>
                </a:tc>
                <a:tc gridSpan="2">
                  <a:txBody>
                    <a:bodyPr/>
                    <a:lstStyle/>
                    <a:p>
                      <a:r>
                        <a:rPr lang="en-US" sz="1400" dirty="0" smtClean="0"/>
                        <a:t>Administrative Registers</a:t>
                      </a:r>
                      <a:endParaRPr lang="en-US" sz="1400" dirty="0"/>
                    </a:p>
                  </a:txBody>
                  <a:tcPr/>
                </a:tc>
                <a:tc hMerge="1">
                  <a:txBody>
                    <a:bodyPr/>
                    <a:lstStyle/>
                    <a:p>
                      <a:endParaRPr lang="en-US"/>
                    </a:p>
                  </a:txBody>
                  <a:tcPr/>
                </a:tc>
              </a:tr>
              <a:tr h="370840">
                <a:tc>
                  <a:txBody>
                    <a:bodyPr/>
                    <a:lstStyle/>
                    <a:p>
                      <a:pPr marL="0" marR="0">
                        <a:lnSpc>
                          <a:spcPct val="115000"/>
                        </a:lnSpc>
                        <a:spcBef>
                          <a:spcPts val="0"/>
                        </a:spcBef>
                        <a:spcAft>
                          <a:spcPts val="0"/>
                        </a:spcAft>
                      </a:pPr>
                      <a:r>
                        <a:rPr lang="en-US" sz="1200" dirty="0" smtClean="0">
                          <a:solidFill>
                            <a:schemeClr val="accent1">
                              <a:lumMod val="75000"/>
                            </a:schemeClr>
                          </a:solidFill>
                          <a:effectLst/>
                          <a:latin typeface="Calibri"/>
                          <a:ea typeface="Times New Roman"/>
                          <a:cs typeface="Calibri"/>
                        </a:rPr>
                        <a:t>Success</a:t>
                      </a:r>
                      <a:endParaRPr lang="en-US" sz="1200" dirty="0">
                        <a:solidFill>
                          <a:schemeClr val="accent1">
                            <a:lumMod val="75000"/>
                          </a:schemeClr>
                        </a:solidFill>
                        <a:effectLst/>
                        <a:latin typeface="Calibri"/>
                        <a:ea typeface="Calibri"/>
                        <a:cs typeface="Times New Roman"/>
                      </a:endParaRPr>
                    </a:p>
                  </a:txBody>
                  <a:tcPr marL="0" marR="0" marT="0" marB="0" anchor="ctr"/>
                </a:tc>
                <a:tc>
                  <a:txBody>
                    <a:bodyPr/>
                    <a:lstStyle/>
                    <a:p>
                      <a:pPr algn="ctr"/>
                      <a:r>
                        <a:rPr lang="en-US" sz="1200" dirty="0" smtClean="0">
                          <a:solidFill>
                            <a:schemeClr val="accent1">
                              <a:lumMod val="75000"/>
                            </a:schemeClr>
                          </a:solidFill>
                        </a:rPr>
                        <a:t>No.</a:t>
                      </a:r>
                      <a:endParaRPr lang="en-US" sz="1200" dirty="0">
                        <a:solidFill>
                          <a:schemeClr val="accent1">
                            <a:lumMod val="75000"/>
                          </a:schemeClr>
                        </a:solidFill>
                      </a:endParaRPr>
                    </a:p>
                  </a:txBody>
                  <a:tcPr/>
                </a:tc>
                <a:tc>
                  <a:txBody>
                    <a:bodyPr/>
                    <a:lstStyle/>
                    <a:p>
                      <a:pPr algn="ctr"/>
                      <a:r>
                        <a:rPr lang="en-US" sz="1200" dirty="0" smtClean="0">
                          <a:solidFill>
                            <a:schemeClr val="accent1">
                              <a:lumMod val="75000"/>
                            </a:schemeClr>
                          </a:solidFill>
                        </a:rPr>
                        <a:t>%</a:t>
                      </a:r>
                      <a:endParaRPr lang="en-US" sz="1200" dirty="0">
                        <a:solidFill>
                          <a:schemeClr val="accent1">
                            <a:lumMod val="75000"/>
                          </a:schemeClr>
                        </a:solidFill>
                      </a:endParaRPr>
                    </a:p>
                  </a:txBody>
                  <a:tcPr/>
                </a:tc>
                <a:tc>
                  <a:txBody>
                    <a:bodyPr/>
                    <a:lstStyle/>
                    <a:p>
                      <a:pPr algn="ctr"/>
                      <a:r>
                        <a:rPr lang="en-US" sz="1200" dirty="0" smtClean="0">
                          <a:solidFill>
                            <a:schemeClr val="accent1">
                              <a:lumMod val="75000"/>
                            </a:schemeClr>
                          </a:solidFill>
                        </a:rPr>
                        <a:t>No.</a:t>
                      </a:r>
                      <a:endParaRPr lang="en-US" sz="1200" dirty="0">
                        <a:solidFill>
                          <a:schemeClr val="accent1">
                            <a:lumMod val="75000"/>
                          </a:schemeClr>
                        </a:solidFill>
                      </a:endParaRPr>
                    </a:p>
                  </a:txBody>
                  <a:tcPr/>
                </a:tc>
                <a:tc>
                  <a:txBody>
                    <a:bodyPr/>
                    <a:lstStyle/>
                    <a:p>
                      <a:pPr algn="ctr"/>
                      <a:r>
                        <a:rPr lang="en-US" sz="1200" dirty="0" smtClean="0">
                          <a:solidFill>
                            <a:schemeClr val="accent1">
                              <a:lumMod val="75000"/>
                            </a:schemeClr>
                          </a:solidFill>
                        </a:rPr>
                        <a:t>%</a:t>
                      </a:r>
                      <a:endParaRPr lang="en-US" sz="1200" dirty="0">
                        <a:solidFill>
                          <a:schemeClr val="accent1">
                            <a:lumMod val="75000"/>
                          </a:schemeClr>
                        </a:solidFill>
                      </a:endParaRPr>
                    </a:p>
                  </a:txBody>
                  <a:tcPr/>
                </a:tc>
              </a:tr>
              <a:tr h="370840">
                <a:tc>
                  <a:txBody>
                    <a:bodyPr/>
                    <a:lstStyle/>
                    <a:p>
                      <a:pPr marL="0" marR="0">
                        <a:lnSpc>
                          <a:spcPct val="115000"/>
                        </a:lnSpc>
                        <a:spcBef>
                          <a:spcPts val="0"/>
                        </a:spcBef>
                        <a:spcAft>
                          <a:spcPts val="0"/>
                        </a:spcAft>
                      </a:pPr>
                      <a:r>
                        <a:rPr lang="en-US" sz="1200" dirty="0">
                          <a:solidFill>
                            <a:schemeClr val="accent1">
                              <a:lumMod val="75000"/>
                            </a:schemeClr>
                          </a:solidFill>
                          <a:effectLst/>
                          <a:latin typeface="Calibri"/>
                          <a:ea typeface="Times New Roman"/>
                          <a:cs typeface="Calibri"/>
                        </a:rPr>
                        <a:t>Total</a:t>
                      </a:r>
                      <a:endParaRPr lang="en-US" sz="12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smtClean="0">
                          <a:solidFill>
                            <a:schemeClr val="accent1">
                              <a:lumMod val="75000"/>
                            </a:schemeClr>
                          </a:solidFill>
                          <a:effectLst/>
                          <a:latin typeface="Calibri"/>
                          <a:ea typeface="Calibri"/>
                          <a:cs typeface="Times New Roman"/>
                        </a:rPr>
                        <a:t>105</a:t>
                      </a:r>
                      <a:endParaRPr lang="en-US" sz="12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smtClean="0">
                          <a:solidFill>
                            <a:schemeClr val="accent1">
                              <a:lumMod val="75000"/>
                            </a:schemeClr>
                          </a:solidFill>
                          <a:effectLst/>
                          <a:latin typeface="Calibri"/>
                          <a:ea typeface="Calibri"/>
                          <a:cs typeface="Times New Roman"/>
                        </a:rPr>
                        <a:t>-</a:t>
                      </a:r>
                      <a:endParaRPr lang="en-US" sz="12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smtClean="0">
                          <a:solidFill>
                            <a:schemeClr val="accent1">
                              <a:lumMod val="75000"/>
                            </a:schemeClr>
                          </a:solidFill>
                          <a:effectLst/>
                          <a:latin typeface="Calibri"/>
                          <a:ea typeface="Times New Roman"/>
                          <a:cs typeface="Calibri"/>
                        </a:rPr>
                        <a:t>12</a:t>
                      </a:r>
                      <a:endParaRPr lang="en-US" sz="12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smtClean="0">
                          <a:solidFill>
                            <a:schemeClr val="accent1">
                              <a:lumMod val="75000"/>
                            </a:schemeClr>
                          </a:solidFill>
                          <a:effectLst/>
                          <a:latin typeface="Calibri"/>
                          <a:ea typeface="Calibri"/>
                          <a:cs typeface="Times New Roman"/>
                        </a:rPr>
                        <a:t>-</a:t>
                      </a:r>
                      <a:endParaRPr lang="en-US" sz="1200" dirty="0">
                        <a:solidFill>
                          <a:schemeClr val="accent1">
                            <a:lumMod val="75000"/>
                          </a:schemeClr>
                        </a:solidFill>
                        <a:effectLst/>
                        <a:latin typeface="Calibri"/>
                        <a:ea typeface="Calibri"/>
                        <a:cs typeface="Times New Roman"/>
                      </a:endParaRPr>
                    </a:p>
                  </a:txBody>
                  <a:tcPr marL="0" marR="0" marT="0" marB="0" anchor="ctr">
                    <a:lnB w="12700" cap="flat" cmpd="sng" algn="ctr">
                      <a:solidFill>
                        <a:schemeClr val="tx1"/>
                      </a:solidFill>
                      <a:prstDash val="solid"/>
                      <a:round/>
                      <a:headEnd type="none" w="med" len="med"/>
                      <a:tailEnd type="none" w="med" len="med"/>
                    </a:lnB>
                  </a:tcPr>
                </a:tc>
              </a:tr>
              <a:tr h="370840">
                <a:tc>
                  <a:txBody>
                    <a:bodyPr/>
                    <a:lstStyle/>
                    <a:p>
                      <a:pPr marL="0" marR="0">
                        <a:lnSpc>
                          <a:spcPct val="115000"/>
                        </a:lnSpc>
                        <a:spcBef>
                          <a:spcPts val="0"/>
                        </a:spcBef>
                        <a:spcAft>
                          <a:spcPts val="0"/>
                        </a:spcAft>
                      </a:pPr>
                      <a:r>
                        <a:rPr lang="en-US" sz="1200" dirty="0">
                          <a:solidFill>
                            <a:schemeClr val="accent1">
                              <a:lumMod val="75000"/>
                            </a:schemeClr>
                          </a:solidFill>
                          <a:effectLst/>
                          <a:latin typeface="Calibri"/>
                          <a:ea typeface="Times New Roman"/>
                          <a:cs typeface="Calibri"/>
                        </a:rPr>
                        <a:t>Kept Within Budget</a:t>
                      </a:r>
                      <a:endParaRPr lang="en-US" sz="12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smtClean="0">
                          <a:solidFill>
                            <a:schemeClr val="accent1">
                              <a:lumMod val="75000"/>
                            </a:schemeClr>
                          </a:solidFill>
                          <a:effectLst/>
                          <a:latin typeface="Calibri"/>
                          <a:ea typeface="Calibri"/>
                          <a:cs typeface="Times New Roman"/>
                        </a:rPr>
                        <a:t>51</a:t>
                      </a:r>
                      <a:endParaRPr lang="en-US" sz="12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smtClean="0">
                          <a:solidFill>
                            <a:schemeClr val="accent1">
                              <a:lumMod val="75000"/>
                            </a:schemeClr>
                          </a:solidFill>
                          <a:effectLst/>
                          <a:latin typeface="Calibri"/>
                          <a:ea typeface="Times New Roman"/>
                          <a:cs typeface="Calibri"/>
                        </a:rPr>
                        <a:t>48.57%</a:t>
                      </a:r>
                      <a:endParaRPr lang="en-US" sz="12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a:solidFill>
                            <a:schemeClr val="accent1">
                              <a:lumMod val="75000"/>
                            </a:schemeClr>
                          </a:solidFill>
                          <a:effectLst/>
                          <a:latin typeface="Calibri"/>
                          <a:ea typeface="Times New Roman"/>
                          <a:cs typeface="Calibri"/>
                        </a:rPr>
                        <a:t>4</a:t>
                      </a:r>
                      <a:endParaRPr lang="en-US" sz="1200" dirty="0">
                        <a:solidFill>
                          <a:schemeClr val="accent1">
                            <a:lumMod val="75000"/>
                          </a:schemeClr>
                        </a:solidFill>
                        <a:effectLst/>
                        <a:latin typeface="Calibri"/>
                        <a:ea typeface="Calibri"/>
                        <a:cs typeface="Times New Roman"/>
                      </a:endParaRPr>
                    </a:p>
                  </a:txBody>
                  <a:tcPr marL="0" marR="0" marT="0" marB="0" anchor="ctr">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200" dirty="0" smtClean="0">
                          <a:solidFill>
                            <a:schemeClr val="accent1">
                              <a:lumMod val="75000"/>
                            </a:schemeClr>
                          </a:solidFill>
                          <a:effectLst/>
                          <a:latin typeface="Calibri"/>
                          <a:ea typeface="Times New Roman"/>
                          <a:cs typeface="Calibri"/>
                        </a:rPr>
                        <a:t>33.33%</a:t>
                      </a:r>
                      <a:endParaRPr lang="en-US" sz="1200" dirty="0">
                        <a:solidFill>
                          <a:schemeClr val="accent1">
                            <a:lumMod val="75000"/>
                          </a:schemeClr>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lnSpc>
                          <a:spcPct val="115000"/>
                        </a:lnSpc>
                        <a:spcBef>
                          <a:spcPts val="0"/>
                        </a:spcBef>
                        <a:spcAft>
                          <a:spcPts val="0"/>
                        </a:spcAft>
                      </a:pPr>
                      <a:r>
                        <a:rPr lang="en-US" sz="1200" dirty="0">
                          <a:solidFill>
                            <a:schemeClr val="accent1">
                              <a:lumMod val="75000"/>
                            </a:schemeClr>
                          </a:solidFill>
                          <a:effectLst/>
                          <a:latin typeface="Calibri"/>
                          <a:ea typeface="Times New Roman"/>
                          <a:cs typeface="Calibri"/>
                        </a:rPr>
                        <a:t>Met Deadlines</a:t>
                      </a:r>
                      <a:endParaRPr lang="en-US" sz="12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smtClean="0">
                          <a:solidFill>
                            <a:schemeClr val="accent1">
                              <a:lumMod val="75000"/>
                            </a:schemeClr>
                          </a:solidFill>
                          <a:effectLst/>
                          <a:latin typeface="Calibri"/>
                          <a:ea typeface="Times New Roman"/>
                          <a:cs typeface="Calibri"/>
                        </a:rPr>
                        <a:t>56</a:t>
                      </a:r>
                      <a:endParaRPr lang="en-US" sz="12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smtClean="0">
                          <a:solidFill>
                            <a:schemeClr val="accent1">
                              <a:lumMod val="75000"/>
                            </a:schemeClr>
                          </a:solidFill>
                          <a:effectLst/>
                          <a:latin typeface="Calibri"/>
                          <a:ea typeface="Times New Roman"/>
                          <a:cs typeface="Calibri"/>
                        </a:rPr>
                        <a:t>53.33%</a:t>
                      </a:r>
                      <a:endParaRPr lang="en-US" sz="12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a:solidFill>
                            <a:schemeClr val="accent1">
                              <a:lumMod val="75000"/>
                            </a:schemeClr>
                          </a:solidFill>
                          <a:effectLst/>
                          <a:latin typeface="Calibri"/>
                          <a:ea typeface="Times New Roman"/>
                          <a:cs typeface="Calibri"/>
                        </a:rPr>
                        <a:t>3</a:t>
                      </a:r>
                      <a:endParaRPr lang="en-US" sz="12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smtClean="0">
                          <a:solidFill>
                            <a:schemeClr val="accent1">
                              <a:lumMod val="75000"/>
                            </a:schemeClr>
                          </a:solidFill>
                          <a:effectLst/>
                          <a:latin typeface="Calibri"/>
                          <a:ea typeface="Times New Roman"/>
                          <a:cs typeface="Calibri"/>
                        </a:rPr>
                        <a:t>25.00%</a:t>
                      </a:r>
                      <a:endParaRPr lang="en-US" sz="1200" dirty="0">
                        <a:solidFill>
                          <a:schemeClr val="accent1">
                            <a:lumMod val="75000"/>
                          </a:schemeClr>
                        </a:solidFill>
                        <a:effectLst/>
                        <a:latin typeface="Calibri"/>
                        <a:ea typeface="Calibri"/>
                        <a:cs typeface="Times New Roman"/>
                      </a:endParaRPr>
                    </a:p>
                  </a:txBody>
                  <a:tcPr marL="0" marR="0" marT="0" marB="0" anchor="ctr">
                    <a:lnT w="12700" cap="flat" cmpd="sng" algn="ctr">
                      <a:solidFill>
                        <a:schemeClr val="tx1"/>
                      </a:solidFill>
                      <a:prstDash val="solid"/>
                      <a:round/>
                      <a:headEnd type="none" w="med" len="med"/>
                      <a:tailEnd type="none" w="med" len="med"/>
                    </a:lnT>
                  </a:tcPr>
                </a:tc>
              </a:tr>
              <a:tr h="370840">
                <a:tc>
                  <a:txBody>
                    <a:bodyPr/>
                    <a:lstStyle/>
                    <a:p>
                      <a:pPr marL="0" marR="0">
                        <a:lnSpc>
                          <a:spcPct val="115000"/>
                        </a:lnSpc>
                        <a:spcBef>
                          <a:spcPts val="0"/>
                        </a:spcBef>
                        <a:spcAft>
                          <a:spcPts val="0"/>
                        </a:spcAft>
                      </a:pPr>
                      <a:r>
                        <a:rPr lang="en-US" sz="1200" dirty="0">
                          <a:solidFill>
                            <a:schemeClr val="accent1">
                              <a:lumMod val="75000"/>
                            </a:schemeClr>
                          </a:solidFill>
                          <a:effectLst/>
                          <a:latin typeface="Calibri"/>
                          <a:ea typeface="Times New Roman"/>
                          <a:cs typeface="Calibri"/>
                        </a:rPr>
                        <a:t>Improved </a:t>
                      </a:r>
                      <a:r>
                        <a:rPr lang="en-US" sz="1200" dirty="0" smtClean="0">
                          <a:solidFill>
                            <a:schemeClr val="accent1">
                              <a:lumMod val="75000"/>
                            </a:schemeClr>
                          </a:solidFill>
                          <a:effectLst/>
                          <a:latin typeface="Calibri"/>
                          <a:ea typeface="Times New Roman"/>
                          <a:cs typeface="Calibri"/>
                        </a:rPr>
                        <a:t>Logistics </a:t>
                      </a:r>
                      <a:r>
                        <a:rPr lang="en-US" sz="1200" dirty="0">
                          <a:solidFill>
                            <a:schemeClr val="accent1">
                              <a:lumMod val="75000"/>
                            </a:schemeClr>
                          </a:solidFill>
                          <a:effectLst/>
                          <a:latin typeface="Calibri"/>
                          <a:ea typeface="Times New Roman"/>
                          <a:cs typeface="Calibri"/>
                        </a:rPr>
                        <a:t>and </a:t>
                      </a:r>
                      <a:r>
                        <a:rPr lang="en-US" sz="1200" dirty="0" smtClean="0">
                          <a:solidFill>
                            <a:schemeClr val="accent1">
                              <a:lumMod val="75000"/>
                            </a:schemeClr>
                          </a:solidFill>
                          <a:effectLst/>
                          <a:latin typeface="Calibri"/>
                          <a:ea typeface="Times New Roman"/>
                          <a:cs typeface="Calibri"/>
                        </a:rPr>
                        <a:t>Coordination</a:t>
                      </a:r>
                      <a:endParaRPr lang="en-US" sz="12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smtClean="0">
                          <a:solidFill>
                            <a:schemeClr val="accent1">
                              <a:lumMod val="75000"/>
                            </a:schemeClr>
                          </a:solidFill>
                          <a:effectLst/>
                          <a:latin typeface="Calibri"/>
                          <a:ea typeface="Calibri"/>
                          <a:cs typeface="Times New Roman"/>
                        </a:rPr>
                        <a:t>54</a:t>
                      </a:r>
                      <a:endParaRPr lang="en-US" sz="12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smtClean="0">
                          <a:solidFill>
                            <a:schemeClr val="accent1">
                              <a:lumMod val="75000"/>
                            </a:schemeClr>
                          </a:solidFill>
                          <a:effectLst/>
                          <a:latin typeface="Calibri"/>
                          <a:ea typeface="Times New Roman"/>
                          <a:cs typeface="Calibri"/>
                        </a:rPr>
                        <a:t>51.43%</a:t>
                      </a:r>
                      <a:endParaRPr lang="en-US" sz="12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a:solidFill>
                            <a:schemeClr val="accent1">
                              <a:lumMod val="75000"/>
                            </a:schemeClr>
                          </a:solidFill>
                          <a:effectLst/>
                          <a:latin typeface="Calibri"/>
                          <a:ea typeface="Times New Roman"/>
                          <a:cs typeface="Calibri"/>
                        </a:rPr>
                        <a:t>1</a:t>
                      </a:r>
                      <a:endParaRPr lang="en-US" sz="12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smtClean="0">
                          <a:solidFill>
                            <a:schemeClr val="accent1">
                              <a:lumMod val="75000"/>
                            </a:schemeClr>
                          </a:solidFill>
                          <a:effectLst/>
                          <a:latin typeface="Calibri"/>
                          <a:ea typeface="Times New Roman"/>
                          <a:cs typeface="Calibri"/>
                        </a:rPr>
                        <a:t>8.33%</a:t>
                      </a:r>
                      <a:endParaRPr lang="en-US" sz="1200" dirty="0">
                        <a:solidFill>
                          <a:schemeClr val="accent1">
                            <a:lumMod val="75000"/>
                          </a:schemeClr>
                        </a:solidFill>
                        <a:effectLst/>
                        <a:latin typeface="Calibri"/>
                        <a:ea typeface="Calibri"/>
                        <a:cs typeface="Times New Roman"/>
                      </a:endParaRPr>
                    </a:p>
                  </a:txBody>
                  <a:tcPr marL="0" marR="0" marT="0" marB="0" anchor="ctr"/>
                </a:tc>
              </a:tr>
              <a:tr h="370840">
                <a:tc>
                  <a:txBody>
                    <a:bodyPr/>
                    <a:lstStyle/>
                    <a:p>
                      <a:pPr marL="0" marR="0">
                        <a:lnSpc>
                          <a:spcPct val="115000"/>
                        </a:lnSpc>
                        <a:spcBef>
                          <a:spcPts val="0"/>
                        </a:spcBef>
                        <a:spcAft>
                          <a:spcPts val="0"/>
                        </a:spcAft>
                      </a:pPr>
                      <a:r>
                        <a:rPr lang="en-US" sz="1200" dirty="0" smtClean="0">
                          <a:solidFill>
                            <a:schemeClr val="accent1">
                              <a:lumMod val="75000"/>
                            </a:schemeClr>
                          </a:solidFill>
                          <a:effectLst/>
                          <a:latin typeface="Calibri"/>
                          <a:ea typeface="Times New Roman"/>
                          <a:cs typeface="Calibri"/>
                        </a:rPr>
                        <a:t>Improved/Maintained Response/Participation Rates</a:t>
                      </a:r>
                      <a:endParaRPr lang="en-US" sz="12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smtClean="0">
                          <a:solidFill>
                            <a:schemeClr val="accent1">
                              <a:lumMod val="75000"/>
                            </a:schemeClr>
                          </a:solidFill>
                          <a:effectLst/>
                          <a:latin typeface="Calibri"/>
                          <a:ea typeface="Times New Roman"/>
                          <a:cs typeface="Calibri"/>
                        </a:rPr>
                        <a:t>43</a:t>
                      </a:r>
                      <a:endParaRPr lang="en-US" sz="12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smtClean="0">
                          <a:solidFill>
                            <a:schemeClr val="accent1">
                              <a:lumMod val="75000"/>
                            </a:schemeClr>
                          </a:solidFill>
                          <a:effectLst/>
                          <a:latin typeface="Calibri"/>
                          <a:ea typeface="Times New Roman"/>
                          <a:cs typeface="Calibri"/>
                        </a:rPr>
                        <a:t>40.95%</a:t>
                      </a:r>
                      <a:endParaRPr lang="en-US" sz="12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a:solidFill>
                            <a:schemeClr val="accent1">
                              <a:lumMod val="75000"/>
                            </a:schemeClr>
                          </a:solidFill>
                          <a:effectLst/>
                          <a:latin typeface="Calibri"/>
                          <a:ea typeface="Times New Roman"/>
                          <a:cs typeface="Calibri"/>
                        </a:rPr>
                        <a:t>2</a:t>
                      </a:r>
                      <a:endParaRPr lang="en-US" sz="12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smtClean="0">
                          <a:solidFill>
                            <a:schemeClr val="accent1">
                              <a:lumMod val="75000"/>
                            </a:schemeClr>
                          </a:solidFill>
                          <a:effectLst/>
                          <a:latin typeface="Calibri"/>
                          <a:ea typeface="Times New Roman"/>
                          <a:cs typeface="Calibri"/>
                        </a:rPr>
                        <a:t>16.67%</a:t>
                      </a:r>
                      <a:endParaRPr lang="en-US" sz="1200" dirty="0">
                        <a:solidFill>
                          <a:schemeClr val="accent1">
                            <a:lumMod val="75000"/>
                          </a:schemeClr>
                        </a:solidFill>
                        <a:effectLst/>
                        <a:latin typeface="Calibri"/>
                        <a:ea typeface="Calibri"/>
                        <a:cs typeface="Times New Roman"/>
                      </a:endParaRPr>
                    </a:p>
                  </a:txBody>
                  <a:tcPr marL="0" marR="0" marT="0" marB="0" anchor="ctr">
                    <a:lnB w="12700" cap="flat" cmpd="sng" algn="ctr">
                      <a:solidFill>
                        <a:schemeClr val="tx1"/>
                      </a:solidFill>
                      <a:prstDash val="solid"/>
                      <a:round/>
                      <a:headEnd type="none" w="med" len="med"/>
                      <a:tailEnd type="none" w="med" len="med"/>
                    </a:lnB>
                  </a:tcPr>
                </a:tc>
              </a:tr>
              <a:tr h="370840">
                <a:tc>
                  <a:txBody>
                    <a:bodyPr/>
                    <a:lstStyle/>
                    <a:p>
                      <a:pPr marL="0" marR="0">
                        <a:lnSpc>
                          <a:spcPct val="115000"/>
                        </a:lnSpc>
                        <a:spcBef>
                          <a:spcPts val="0"/>
                        </a:spcBef>
                        <a:spcAft>
                          <a:spcPts val="0"/>
                        </a:spcAft>
                      </a:pPr>
                      <a:r>
                        <a:rPr lang="en-US" sz="1200" dirty="0">
                          <a:solidFill>
                            <a:schemeClr val="accent1">
                              <a:lumMod val="75000"/>
                            </a:schemeClr>
                          </a:solidFill>
                          <a:effectLst/>
                          <a:latin typeface="Calibri"/>
                          <a:ea typeface="Times New Roman"/>
                          <a:cs typeface="Calibri"/>
                        </a:rPr>
                        <a:t>Improved/Maintained </a:t>
                      </a:r>
                      <a:r>
                        <a:rPr lang="en-US" sz="1200" dirty="0" smtClean="0">
                          <a:solidFill>
                            <a:schemeClr val="accent1">
                              <a:lumMod val="75000"/>
                            </a:schemeClr>
                          </a:solidFill>
                          <a:effectLst/>
                          <a:latin typeface="Calibri"/>
                          <a:ea typeface="Times New Roman"/>
                          <a:cs typeface="Calibri"/>
                        </a:rPr>
                        <a:t>Data </a:t>
                      </a:r>
                      <a:r>
                        <a:rPr lang="en-US" sz="1200" dirty="0">
                          <a:solidFill>
                            <a:schemeClr val="accent1">
                              <a:lumMod val="75000"/>
                            </a:schemeClr>
                          </a:solidFill>
                          <a:effectLst/>
                          <a:latin typeface="Calibri"/>
                          <a:ea typeface="Times New Roman"/>
                          <a:cs typeface="Calibri"/>
                        </a:rPr>
                        <a:t>Q</a:t>
                      </a:r>
                      <a:r>
                        <a:rPr lang="en-US" sz="1200" dirty="0" smtClean="0">
                          <a:solidFill>
                            <a:schemeClr val="accent1">
                              <a:lumMod val="75000"/>
                            </a:schemeClr>
                          </a:solidFill>
                          <a:effectLst/>
                          <a:latin typeface="Calibri"/>
                          <a:ea typeface="Times New Roman"/>
                          <a:cs typeface="Calibri"/>
                        </a:rPr>
                        <a:t>uality</a:t>
                      </a:r>
                      <a:endParaRPr lang="en-US" sz="12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smtClean="0">
                          <a:solidFill>
                            <a:schemeClr val="accent1">
                              <a:lumMod val="75000"/>
                            </a:schemeClr>
                          </a:solidFill>
                          <a:effectLst/>
                          <a:latin typeface="Calibri"/>
                          <a:ea typeface="Calibri"/>
                          <a:cs typeface="Times New Roman"/>
                        </a:rPr>
                        <a:t>52</a:t>
                      </a:r>
                      <a:endParaRPr lang="en-US" sz="12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smtClean="0">
                          <a:solidFill>
                            <a:schemeClr val="accent1">
                              <a:lumMod val="75000"/>
                            </a:schemeClr>
                          </a:solidFill>
                          <a:effectLst/>
                          <a:latin typeface="Calibri"/>
                          <a:ea typeface="Times New Roman"/>
                          <a:cs typeface="Calibri"/>
                        </a:rPr>
                        <a:t>49.52%</a:t>
                      </a:r>
                      <a:endParaRPr lang="en-US" sz="12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a:solidFill>
                            <a:schemeClr val="accent1">
                              <a:lumMod val="75000"/>
                            </a:schemeClr>
                          </a:solidFill>
                          <a:effectLst/>
                          <a:latin typeface="Calibri"/>
                          <a:ea typeface="Times New Roman"/>
                          <a:cs typeface="Calibri"/>
                        </a:rPr>
                        <a:t>4</a:t>
                      </a:r>
                      <a:endParaRPr lang="en-US" sz="1200" dirty="0">
                        <a:solidFill>
                          <a:schemeClr val="accent1">
                            <a:lumMod val="75000"/>
                          </a:schemeClr>
                        </a:solidFill>
                        <a:effectLst/>
                        <a:latin typeface="Calibri"/>
                        <a:ea typeface="Calibri"/>
                        <a:cs typeface="Times New Roman"/>
                      </a:endParaRPr>
                    </a:p>
                  </a:txBody>
                  <a:tcPr marL="0" marR="0" marT="0" marB="0" anchor="ctr">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200" dirty="0" smtClean="0">
                          <a:solidFill>
                            <a:schemeClr val="accent1">
                              <a:lumMod val="75000"/>
                            </a:schemeClr>
                          </a:solidFill>
                          <a:effectLst/>
                          <a:latin typeface="Calibri"/>
                          <a:ea typeface="Times New Roman"/>
                          <a:cs typeface="Calibri"/>
                        </a:rPr>
                        <a:t>33.33%</a:t>
                      </a:r>
                      <a:endParaRPr lang="en-US" sz="1200" dirty="0">
                        <a:solidFill>
                          <a:schemeClr val="accent1">
                            <a:lumMod val="75000"/>
                          </a:schemeClr>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lnSpc>
                          <a:spcPct val="115000"/>
                        </a:lnSpc>
                        <a:spcBef>
                          <a:spcPts val="0"/>
                        </a:spcBef>
                        <a:spcAft>
                          <a:spcPts val="0"/>
                        </a:spcAft>
                      </a:pPr>
                      <a:r>
                        <a:rPr lang="en-US" sz="1200" dirty="0">
                          <a:solidFill>
                            <a:schemeClr val="accent1">
                              <a:lumMod val="75000"/>
                            </a:schemeClr>
                          </a:solidFill>
                          <a:effectLst/>
                          <a:latin typeface="Calibri"/>
                          <a:ea typeface="Times New Roman"/>
                          <a:cs typeface="Calibri"/>
                        </a:rPr>
                        <a:t>Improved </a:t>
                      </a:r>
                      <a:r>
                        <a:rPr lang="en-US" sz="1200" dirty="0" smtClean="0">
                          <a:solidFill>
                            <a:schemeClr val="accent1">
                              <a:lumMod val="75000"/>
                            </a:schemeClr>
                          </a:solidFill>
                          <a:effectLst/>
                          <a:latin typeface="Calibri"/>
                          <a:ea typeface="Times New Roman"/>
                          <a:cs typeface="Calibri"/>
                        </a:rPr>
                        <a:t>Data Dissemination</a:t>
                      </a:r>
                      <a:endParaRPr lang="en-US" sz="12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smtClean="0">
                          <a:solidFill>
                            <a:schemeClr val="accent1">
                              <a:lumMod val="75000"/>
                            </a:schemeClr>
                          </a:solidFill>
                          <a:effectLst/>
                          <a:latin typeface="Calibri"/>
                          <a:ea typeface="Calibri"/>
                          <a:cs typeface="Times New Roman"/>
                        </a:rPr>
                        <a:t>45</a:t>
                      </a:r>
                      <a:endParaRPr lang="en-US" sz="12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smtClean="0">
                          <a:solidFill>
                            <a:schemeClr val="accent1">
                              <a:lumMod val="75000"/>
                            </a:schemeClr>
                          </a:solidFill>
                          <a:effectLst/>
                          <a:latin typeface="Calibri"/>
                          <a:ea typeface="Times New Roman"/>
                          <a:cs typeface="Calibri"/>
                        </a:rPr>
                        <a:t>42.86%</a:t>
                      </a:r>
                      <a:endParaRPr lang="en-US" sz="1200" dirty="0">
                        <a:solidFill>
                          <a:schemeClr val="accent1">
                            <a:lumMod val="75000"/>
                          </a:schemeClr>
                        </a:solidFill>
                        <a:effectLst/>
                        <a:latin typeface="Calibri"/>
                        <a:ea typeface="Calibri"/>
                        <a:cs typeface="Times New Roman"/>
                      </a:endParaRPr>
                    </a:p>
                  </a:txBody>
                  <a:tcPr marL="0" marR="0" marT="0" marB="0" anchor="ctr">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chemeClr val="accent1">
                              <a:lumMod val="75000"/>
                            </a:schemeClr>
                          </a:solidFill>
                          <a:effectLst/>
                          <a:latin typeface="Calibri"/>
                          <a:ea typeface="Times New Roman"/>
                          <a:cs typeface="Calibri"/>
                        </a:rPr>
                        <a:t>3</a:t>
                      </a:r>
                      <a:endParaRPr lang="en-US" sz="12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smtClean="0">
                          <a:solidFill>
                            <a:schemeClr val="accent1">
                              <a:lumMod val="75000"/>
                            </a:schemeClr>
                          </a:solidFill>
                          <a:effectLst/>
                          <a:latin typeface="Calibri"/>
                          <a:ea typeface="Times New Roman"/>
                          <a:cs typeface="Calibri"/>
                        </a:rPr>
                        <a:t>25.00%</a:t>
                      </a:r>
                      <a:endParaRPr lang="en-US" sz="1200" dirty="0">
                        <a:solidFill>
                          <a:schemeClr val="accent1">
                            <a:lumMod val="75000"/>
                          </a:schemeClr>
                        </a:solidFill>
                        <a:effectLst/>
                        <a:latin typeface="Calibri"/>
                        <a:ea typeface="Calibri"/>
                        <a:cs typeface="Times New Roman"/>
                      </a:endParaRPr>
                    </a:p>
                  </a:txBody>
                  <a:tcPr marL="0" marR="0" marT="0" marB="0" anchor="ctr">
                    <a:lnT w="12700" cap="flat" cmpd="sng" algn="ctr">
                      <a:solidFill>
                        <a:schemeClr val="tx1"/>
                      </a:solidFill>
                      <a:prstDash val="solid"/>
                      <a:round/>
                      <a:headEnd type="none" w="med" len="med"/>
                      <a:tailEnd type="none" w="med" len="med"/>
                    </a:lnT>
                  </a:tcPr>
                </a:tc>
              </a:tr>
              <a:tr h="370840">
                <a:tc>
                  <a:txBody>
                    <a:bodyPr/>
                    <a:lstStyle/>
                    <a:p>
                      <a:pPr marL="0" marR="0">
                        <a:lnSpc>
                          <a:spcPct val="115000"/>
                        </a:lnSpc>
                        <a:spcBef>
                          <a:spcPts val="0"/>
                        </a:spcBef>
                        <a:spcAft>
                          <a:spcPts val="0"/>
                        </a:spcAft>
                      </a:pPr>
                      <a:r>
                        <a:rPr lang="en-US" sz="1200" dirty="0">
                          <a:solidFill>
                            <a:schemeClr val="accent1">
                              <a:lumMod val="75000"/>
                            </a:schemeClr>
                          </a:solidFill>
                          <a:effectLst/>
                          <a:latin typeface="Calibri"/>
                          <a:ea typeface="Times New Roman"/>
                          <a:cs typeface="Calibri"/>
                        </a:rPr>
                        <a:t>Implemented </a:t>
                      </a:r>
                      <a:r>
                        <a:rPr lang="en-US" sz="1200" dirty="0" smtClean="0">
                          <a:solidFill>
                            <a:schemeClr val="accent1">
                              <a:lumMod val="75000"/>
                            </a:schemeClr>
                          </a:solidFill>
                          <a:effectLst/>
                          <a:latin typeface="Calibri"/>
                          <a:ea typeface="Times New Roman"/>
                          <a:cs typeface="Calibri"/>
                        </a:rPr>
                        <a:t>New </a:t>
                      </a:r>
                      <a:r>
                        <a:rPr lang="en-US" sz="1200" dirty="0">
                          <a:solidFill>
                            <a:schemeClr val="accent1">
                              <a:lumMod val="75000"/>
                            </a:schemeClr>
                          </a:solidFill>
                          <a:effectLst/>
                          <a:latin typeface="Calibri"/>
                          <a:ea typeface="Times New Roman"/>
                          <a:cs typeface="Calibri"/>
                        </a:rPr>
                        <a:t>T</a:t>
                      </a:r>
                      <a:r>
                        <a:rPr lang="en-US" sz="1200" dirty="0" smtClean="0">
                          <a:solidFill>
                            <a:schemeClr val="accent1">
                              <a:lumMod val="75000"/>
                            </a:schemeClr>
                          </a:solidFill>
                          <a:effectLst/>
                          <a:latin typeface="Calibri"/>
                          <a:ea typeface="Times New Roman"/>
                          <a:cs typeface="Calibri"/>
                        </a:rPr>
                        <a:t>echnologies</a:t>
                      </a:r>
                      <a:endParaRPr lang="en-US" sz="12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smtClean="0">
                          <a:solidFill>
                            <a:schemeClr val="accent1">
                              <a:lumMod val="75000"/>
                            </a:schemeClr>
                          </a:solidFill>
                          <a:effectLst/>
                          <a:latin typeface="Calibri"/>
                          <a:ea typeface="Calibri"/>
                          <a:cs typeface="Times New Roman"/>
                        </a:rPr>
                        <a:t>64</a:t>
                      </a:r>
                      <a:endParaRPr lang="en-US" sz="1200" dirty="0">
                        <a:solidFill>
                          <a:schemeClr val="accent1">
                            <a:lumMod val="75000"/>
                          </a:schemeClr>
                        </a:solidFill>
                        <a:effectLst/>
                        <a:latin typeface="Calibri"/>
                        <a:ea typeface="Calibri"/>
                        <a:cs typeface="Times New Roman"/>
                      </a:endParaRPr>
                    </a:p>
                  </a:txBody>
                  <a:tcPr marL="0" marR="0" marT="0" marB="0" anchor="ctr">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200" dirty="0" smtClean="0">
                          <a:solidFill>
                            <a:schemeClr val="accent1">
                              <a:lumMod val="75000"/>
                            </a:schemeClr>
                          </a:solidFill>
                          <a:effectLst/>
                          <a:latin typeface="Calibri"/>
                          <a:ea typeface="Times New Roman"/>
                          <a:cs typeface="Calibri"/>
                        </a:rPr>
                        <a:t>60.95%</a:t>
                      </a:r>
                      <a:endParaRPr lang="en-US" sz="1200" dirty="0">
                        <a:solidFill>
                          <a:schemeClr val="accent1">
                            <a:lumMod val="75000"/>
                          </a:schemeClr>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chemeClr val="accent1">
                              <a:lumMod val="75000"/>
                            </a:schemeClr>
                          </a:solidFill>
                          <a:effectLst/>
                          <a:latin typeface="Calibri"/>
                          <a:ea typeface="Times New Roman"/>
                          <a:cs typeface="Calibri"/>
                        </a:rPr>
                        <a:t>3</a:t>
                      </a:r>
                      <a:endParaRPr lang="en-US" sz="1200" dirty="0">
                        <a:solidFill>
                          <a:schemeClr val="accent1">
                            <a:lumMod val="75000"/>
                          </a:schemeClr>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1200" dirty="0" smtClean="0">
                          <a:solidFill>
                            <a:schemeClr val="accent1">
                              <a:lumMod val="75000"/>
                            </a:schemeClr>
                          </a:solidFill>
                          <a:effectLst/>
                          <a:latin typeface="Calibri"/>
                          <a:ea typeface="Times New Roman"/>
                          <a:cs typeface="Calibri"/>
                        </a:rPr>
                        <a:t>25.00%</a:t>
                      </a:r>
                      <a:endParaRPr lang="en-US" sz="1200" dirty="0">
                        <a:solidFill>
                          <a:schemeClr val="accent1">
                            <a:lumMod val="75000"/>
                          </a:schemeClr>
                        </a:solidFill>
                        <a:effectLst/>
                        <a:latin typeface="Calibri"/>
                        <a:ea typeface="Calibri"/>
                        <a:cs typeface="Times New Roman"/>
                      </a:endParaRPr>
                    </a:p>
                  </a:txBody>
                  <a:tcPr marL="0" marR="0" marT="0" marB="0" anchor="ctr"/>
                </a:tc>
              </a:tr>
              <a:tr h="370840">
                <a:tc>
                  <a:txBody>
                    <a:bodyPr/>
                    <a:lstStyle/>
                    <a:p>
                      <a:pPr marL="0" marR="0">
                        <a:lnSpc>
                          <a:spcPct val="115000"/>
                        </a:lnSpc>
                        <a:spcBef>
                          <a:spcPts val="0"/>
                        </a:spcBef>
                        <a:spcAft>
                          <a:spcPts val="0"/>
                        </a:spcAft>
                      </a:pPr>
                      <a:r>
                        <a:rPr lang="en-US" sz="1200" dirty="0">
                          <a:solidFill>
                            <a:schemeClr val="accent1">
                              <a:lumMod val="75000"/>
                            </a:schemeClr>
                          </a:solidFill>
                          <a:effectLst/>
                          <a:latin typeface="Calibri"/>
                          <a:ea typeface="Times New Roman"/>
                          <a:cs typeface="Calibri"/>
                        </a:rPr>
                        <a:t>Implemented </a:t>
                      </a:r>
                      <a:r>
                        <a:rPr lang="en-US" sz="1200" dirty="0" smtClean="0">
                          <a:solidFill>
                            <a:schemeClr val="accent1">
                              <a:lumMod val="75000"/>
                            </a:schemeClr>
                          </a:solidFill>
                          <a:effectLst/>
                          <a:latin typeface="Calibri"/>
                          <a:ea typeface="Times New Roman"/>
                          <a:cs typeface="Calibri"/>
                        </a:rPr>
                        <a:t>New </a:t>
                      </a:r>
                      <a:r>
                        <a:rPr lang="en-US" sz="1200" dirty="0">
                          <a:solidFill>
                            <a:schemeClr val="accent1">
                              <a:lumMod val="75000"/>
                            </a:schemeClr>
                          </a:solidFill>
                          <a:effectLst/>
                          <a:latin typeface="Calibri"/>
                          <a:ea typeface="Times New Roman"/>
                          <a:cs typeface="Calibri"/>
                        </a:rPr>
                        <a:t>M</a:t>
                      </a:r>
                      <a:r>
                        <a:rPr lang="en-US" sz="1200" dirty="0" smtClean="0">
                          <a:solidFill>
                            <a:schemeClr val="accent1">
                              <a:lumMod val="75000"/>
                            </a:schemeClr>
                          </a:solidFill>
                          <a:effectLst/>
                          <a:latin typeface="Calibri"/>
                          <a:ea typeface="Times New Roman"/>
                          <a:cs typeface="Calibri"/>
                        </a:rPr>
                        <a:t>ethodologies</a:t>
                      </a:r>
                      <a:endParaRPr lang="en-US" sz="12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smtClean="0">
                          <a:solidFill>
                            <a:schemeClr val="accent1">
                              <a:lumMod val="75000"/>
                            </a:schemeClr>
                          </a:solidFill>
                          <a:effectLst/>
                          <a:latin typeface="Calibri"/>
                          <a:ea typeface="Times New Roman"/>
                          <a:cs typeface="Calibri"/>
                        </a:rPr>
                        <a:t>39</a:t>
                      </a:r>
                      <a:endParaRPr lang="en-US" sz="12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smtClean="0">
                          <a:solidFill>
                            <a:schemeClr val="accent1">
                              <a:lumMod val="75000"/>
                            </a:schemeClr>
                          </a:solidFill>
                          <a:effectLst/>
                          <a:latin typeface="Calibri"/>
                          <a:ea typeface="Times New Roman"/>
                          <a:cs typeface="Calibri"/>
                        </a:rPr>
                        <a:t>37.14%</a:t>
                      </a:r>
                      <a:endParaRPr lang="en-US" sz="1200" dirty="0">
                        <a:solidFill>
                          <a:schemeClr val="accent1">
                            <a:lumMod val="75000"/>
                          </a:schemeClr>
                        </a:solidFill>
                        <a:effectLst/>
                        <a:latin typeface="Calibri"/>
                        <a:ea typeface="Calibri"/>
                        <a:cs typeface="Times New Roman"/>
                      </a:endParaRPr>
                    </a:p>
                  </a:txBody>
                  <a:tcPr marL="0" marR="0" marT="0" marB="0" anchor="ctr">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200" dirty="0">
                          <a:solidFill>
                            <a:schemeClr val="accent1">
                              <a:lumMod val="75000"/>
                            </a:schemeClr>
                          </a:solidFill>
                          <a:effectLst/>
                          <a:latin typeface="Calibri"/>
                          <a:ea typeface="Times New Roman"/>
                          <a:cs typeface="Calibri"/>
                        </a:rPr>
                        <a:t>3</a:t>
                      </a:r>
                      <a:endParaRPr lang="en-US" sz="12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smtClean="0">
                          <a:solidFill>
                            <a:schemeClr val="accent1">
                              <a:lumMod val="75000"/>
                            </a:schemeClr>
                          </a:solidFill>
                          <a:effectLst/>
                          <a:latin typeface="Calibri"/>
                          <a:ea typeface="Times New Roman"/>
                          <a:cs typeface="Calibri"/>
                        </a:rPr>
                        <a:t>25.00%</a:t>
                      </a:r>
                      <a:endParaRPr lang="en-US" sz="1200" dirty="0">
                        <a:solidFill>
                          <a:schemeClr val="accent1">
                            <a:lumMod val="75000"/>
                          </a:schemeClr>
                        </a:solidFill>
                        <a:effectLst/>
                        <a:latin typeface="Calibri"/>
                        <a:ea typeface="Calibri"/>
                        <a:cs typeface="Times New Roman"/>
                      </a:endParaRPr>
                    </a:p>
                  </a:txBody>
                  <a:tcPr marL="0" marR="0" marT="0" marB="0" anchor="ctr">
                    <a:lnB w="12700" cap="flat" cmpd="sng" algn="ctr">
                      <a:solidFill>
                        <a:schemeClr val="tx1"/>
                      </a:solidFill>
                      <a:prstDash val="solid"/>
                      <a:round/>
                      <a:headEnd type="none" w="med" len="med"/>
                      <a:tailEnd type="none" w="med" len="med"/>
                    </a:lnB>
                  </a:tcPr>
                </a:tc>
              </a:tr>
              <a:tr h="370840">
                <a:tc>
                  <a:txBody>
                    <a:bodyPr/>
                    <a:lstStyle/>
                    <a:p>
                      <a:pPr marL="0" marR="0">
                        <a:lnSpc>
                          <a:spcPct val="115000"/>
                        </a:lnSpc>
                        <a:spcBef>
                          <a:spcPts val="0"/>
                        </a:spcBef>
                        <a:spcAft>
                          <a:spcPts val="0"/>
                        </a:spcAft>
                      </a:pPr>
                      <a:r>
                        <a:rPr lang="en-US" sz="1200" dirty="0">
                          <a:solidFill>
                            <a:schemeClr val="accent1">
                              <a:lumMod val="75000"/>
                            </a:schemeClr>
                          </a:solidFill>
                          <a:effectLst/>
                          <a:latin typeface="Calibri"/>
                          <a:ea typeface="Times New Roman"/>
                          <a:cs typeface="Calibri"/>
                        </a:rPr>
                        <a:t>Other</a:t>
                      </a:r>
                      <a:endParaRPr lang="en-US" sz="12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smtClean="0">
                          <a:solidFill>
                            <a:schemeClr val="accent1">
                              <a:lumMod val="75000"/>
                            </a:schemeClr>
                          </a:solidFill>
                          <a:effectLst/>
                          <a:latin typeface="Calibri"/>
                          <a:ea typeface="Times New Roman"/>
                          <a:cs typeface="Calibri"/>
                        </a:rPr>
                        <a:t>15</a:t>
                      </a:r>
                      <a:endParaRPr lang="en-US" sz="12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smtClean="0">
                          <a:solidFill>
                            <a:schemeClr val="accent1">
                              <a:lumMod val="75000"/>
                            </a:schemeClr>
                          </a:solidFill>
                          <a:effectLst/>
                          <a:latin typeface="Calibri"/>
                          <a:ea typeface="Times New Roman"/>
                          <a:cs typeface="Calibri"/>
                        </a:rPr>
                        <a:t>14.29%</a:t>
                      </a:r>
                      <a:endParaRPr lang="en-US" sz="12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a:solidFill>
                            <a:schemeClr val="accent1">
                              <a:lumMod val="75000"/>
                            </a:schemeClr>
                          </a:solidFill>
                          <a:effectLst/>
                          <a:latin typeface="Calibri"/>
                          <a:ea typeface="Times New Roman"/>
                          <a:cs typeface="Calibri"/>
                        </a:rPr>
                        <a:t>4</a:t>
                      </a:r>
                      <a:endParaRPr lang="en-US" sz="1200" dirty="0">
                        <a:solidFill>
                          <a:schemeClr val="accent1">
                            <a:lumMod val="75000"/>
                          </a:schemeClr>
                        </a:solidFill>
                        <a:effectLst/>
                        <a:latin typeface="Calibri"/>
                        <a:ea typeface="Calibri"/>
                        <a:cs typeface="Times New Roman"/>
                      </a:endParaRPr>
                    </a:p>
                  </a:txBody>
                  <a:tcPr marL="0" marR="0" marT="0" marB="0" anchor="ctr">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200" dirty="0" smtClean="0">
                          <a:solidFill>
                            <a:schemeClr val="accent1">
                              <a:lumMod val="75000"/>
                            </a:schemeClr>
                          </a:solidFill>
                          <a:effectLst/>
                          <a:latin typeface="Calibri"/>
                          <a:ea typeface="Times New Roman"/>
                          <a:cs typeface="Calibri"/>
                        </a:rPr>
                        <a:t>33.33%</a:t>
                      </a:r>
                      <a:endParaRPr lang="en-US" sz="1200" dirty="0">
                        <a:solidFill>
                          <a:schemeClr val="accent1">
                            <a:lumMod val="75000"/>
                          </a:schemeClr>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2125684" y="5514228"/>
            <a:ext cx="4153807" cy="276999"/>
          </a:xfrm>
          <a:prstGeom prst="rect">
            <a:avLst/>
          </a:prstGeom>
          <a:noFill/>
        </p:spPr>
        <p:txBody>
          <a:bodyPr wrap="square" rtlCol="0">
            <a:spAutoFit/>
          </a:bodyPr>
          <a:lstStyle/>
          <a:p>
            <a:r>
              <a:rPr lang="en-US" sz="1200" dirty="0" smtClean="0"/>
              <a:t>Source: Questions 4 and 9.</a:t>
            </a:r>
            <a:endParaRPr lang="en-US" sz="1200" dirty="0"/>
          </a:p>
        </p:txBody>
      </p:sp>
      <p:sp>
        <p:nvSpPr>
          <p:cNvPr id="7" name="Footer Placeholder 6"/>
          <p:cNvSpPr>
            <a:spLocks noGrp="1"/>
          </p:cNvSpPr>
          <p:nvPr>
            <p:ph type="ftr" sz="quarter" idx="11"/>
          </p:nvPr>
        </p:nvSpPr>
        <p:spPr/>
        <p:txBody>
          <a:bodyPr/>
          <a:lstStyle/>
          <a:p>
            <a:r>
              <a:rPr lang="en-US" dirty="0" smtClean="0">
                <a:solidFill>
                  <a:prstClr val="black">
                    <a:tint val="75000"/>
                  </a:prstClr>
                </a:solidFill>
              </a:rPr>
              <a:t>10</a:t>
            </a:r>
            <a:endParaRPr lang="en-US" dirty="0">
              <a:solidFill>
                <a:prstClr val="black">
                  <a:tint val="75000"/>
                </a:prstClr>
              </a:solidFill>
            </a:endParaRPr>
          </a:p>
        </p:txBody>
      </p:sp>
    </p:spTree>
    <p:extLst>
      <p:ext uri="{BB962C8B-B14F-4D97-AF65-F5344CB8AC3E}">
        <p14:creationId xmlns:p14="http://schemas.microsoft.com/office/powerpoint/2010/main" val="3652902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404415"/>
            <a:ext cx="8369300" cy="562769"/>
          </a:xfrm>
        </p:spPr>
        <p:txBody>
          <a:bodyPr/>
          <a:lstStyle/>
          <a:p>
            <a:r>
              <a:rPr lang="en-US" sz="2000" b="1" dirty="0" smtClean="0">
                <a:solidFill>
                  <a:schemeClr val="accent1">
                    <a:lumMod val="75000"/>
                  </a:schemeClr>
                </a:solidFill>
                <a:latin typeface="Arial Narrow" pitchFamily="34" charset="0"/>
              </a:rPr>
              <a:t>Challenges By Main Census Methodology</a:t>
            </a:r>
            <a:endParaRPr lang="en-US" sz="2000" b="1" dirty="0">
              <a:solidFill>
                <a:schemeClr val="accent1">
                  <a:lumMod val="75000"/>
                </a:schemeClr>
              </a:solidFill>
              <a:latin typeface="Arial Narrow"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991519235"/>
              </p:ext>
            </p:extLst>
          </p:nvPr>
        </p:nvGraphicFramePr>
        <p:xfrm>
          <a:off x="2220686" y="1175658"/>
          <a:ext cx="4630964" cy="4280263"/>
        </p:xfrm>
        <a:graphic>
          <a:graphicData uri="http://schemas.openxmlformats.org/drawingml/2006/table">
            <a:tbl>
              <a:tblPr firstRow="1" bandRow="1">
                <a:tableStyleId>{5C22544A-7EE6-4342-B048-85BDC9FD1C3A}</a:tableStyleId>
              </a:tblPr>
              <a:tblGrid>
                <a:gridCol w="1836964"/>
                <a:gridCol w="647700"/>
                <a:gridCol w="647700"/>
                <a:gridCol w="749300"/>
                <a:gridCol w="749300"/>
              </a:tblGrid>
              <a:tr h="942703">
                <a:tc>
                  <a:txBody>
                    <a:bodyPr/>
                    <a:lstStyle/>
                    <a:p>
                      <a:r>
                        <a:rPr lang="en-US" sz="1600" dirty="0" smtClean="0"/>
                        <a:t>Census</a:t>
                      </a:r>
                      <a:r>
                        <a:rPr lang="en-US" sz="1600" baseline="0" dirty="0" smtClean="0"/>
                        <a:t> </a:t>
                      </a:r>
                      <a:r>
                        <a:rPr lang="en-US" sz="1600" dirty="0" smtClean="0"/>
                        <a:t>Challenges</a:t>
                      </a:r>
                      <a:endParaRPr lang="en-US" sz="1600" dirty="0"/>
                    </a:p>
                  </a:txBody>
                  <a:tcPr/>
                </a:tc>
                <a:tc gridSpan="2">
                  <a:txBody>
                    <a:bodyPr/>
                    <a:lstStyle/>
                    <a:p>
                      <a:r>
                        <a:rPr lang="en-US" sz="1600" dirty="0" smtClean="0"/>
                        <a:t>Full Field Enumeration</a:t>
                      </a:r>
                      <a:endParaRPr lang="en-US" sz="1600" dirty="0"/>
                    </a:p>
                  </a:txBody>
                  <a:tcPr/>
                </a:tc>
                <a:tc hMerge="1">
                  <a:txBody>
                    <a:bodyPr/>
                    <a:lstStyle/>
                    <a:p>
                      <a:endParaRPr lang="en-US"/>
                    </a:p>
                  </a:txBody>
                  <a:tcPr/>
                </a:tc>
                <a:tc gridSpan="2">
                  <a:txBody>
                    <a:bodyPr/>
                    <a:lstStyle/>
                    <a:p>
                      <a:r>
                        <a:rPr lang="en-US" sz="1600" dirty="0" smtClean="0"/>
                        <a:t>Administrative Registers</a:t>
                      </a:r>
                      <a:endParaRPr lang="en-US" sz="1600" dirty="0"/>
                    </a:p>
                  </a:txBody>
                  <a:tcPr/>
                </a:tc>
                <a:tc hMerge="1">
                  <a:txBody>
                    <a:bodyPr/>
                    <a:lstStyle/>
                    <a:p>
                      <a:endParaRPr lang="en-US"/>
                    </a:p>
                  </a:txBody>
                  <a:tcPr/>
                </a:tc>
              </a:tr>
              <a:tr h="370840">
                <a:tc>
                  <a:txBody>
                    <a:bodyPr/>
                    <a:lstStyle/>
                    <a:p>
                      <a:pPr marL="0" marR="0">
                        <a:lnSpc>
                          <a:spcPct val="115000"/>
                        </a:lnSpc>
                        <a:spcBef>
                          <a:spcPts val="0"/>
                        </a:spcBef>
                        <a:spcAft>
                          <a:spcPts val="0"/>
                        </a:spcAft>
                      </a:pPr>
                      <a:r>
                        <a:rPr lang="en-US" sz="1400" dirty="0" smtClean="0">
                          <a:solidFill>
                            <a:schemeClr val="accent1">
                              <a:lumMod val="75000"/>
                            </a:schemeClr>
                          </a:solidFill>
                          <a:effectLst/>
                          <a:latin typeface="Calibri"/>
                          <a:ea typeface="Times New Roman"/>
                          <a:cs typeface="Calibri"/>
                        </a:rPr>
                        <a:t>Challenge</a:t>
                      </a:r>
                      <a:endParaRPr lang="en-US" sz="1400" dirty="0">
                        <a:solidFill>
                          <a:schemeClr val="accent1">
                            <a:lumMod val="75000"/>
                          </a:schemeClr>
                        </a:solidFill>
                        <a:effectLst/>
                        <a:latin typeface="Calibri"/>
                        <a:ea typeface="Calibri"/>
                        <a:cs typeface="Times New Roman"/>
                      </a:endParaRPr>
                    </a:p>
                  </a:txBody>
                  <a:tcPr marL="0" marR="0" marT="0" marB="0" anchor="ctr"/>
                </a:tc>
                <a:tc>
                  <a:txBody>
                    <a:bodyPr/>
                    <a:lstStyle/>
                    <a:p>
                      <a:pPr algn="ctr"/>
                      <a:r>
                        <a:rPr lang="en-US" sz="1400" dirty="0" smtClean="0">
                          <a:solidFill>
                            <a:schemeClr val="accent1">
                              <a:lumMod val="75000"/>
                            </a:schemeClr>
                          </a:solidFill>
                        </a:rPr>
                        <a:t>No.</a:t>
                      </a:r>
                      <a:endParaRPr lang="en-US" sz="1400" dirty="0">
                        <a:solidFill>
                          <a:schemeClr val="accent1">
                            <a:lumMod val="75000"/>
                          </a:schemeClr>
                        </a:solidFill>
                      </a:endParaRPr>
                    </a:p>
                  </a:txBody>
                  <a:tcPr/>
                </a:tc>
                <a:tc>
                  <a:txBody>
                    <a:bodyPr/>
                    <a:lstStyle/>
                    <a:p>
                      <a:pPr algn="ctr"/>
                      <a:r>
                        <a:rPr lang="en-US" sz="1400" dirty="0" smtClean="0">
                          <a:solidFill>
                            <a:schemeClr val="accent1">
                              <a:lumMod val="75000"/>
                            </a:schemeClr>
                          </a:solidFill>
                        </a:rPr>
                        <a:t>%</a:t>
                      </a:r>
                      <a:endParaRPr lang="en-US" sz="1400" dirty="0">
                        <a:solidFill>
                          <a:schemeClr val="accent1">
                            <a:lumMod val="75000"/>
                          </a:schemeClr>
                        </a:solidFill>
                      </a:endParaRPr>
                    </a:p>
                  </a:txBody>
                  <a:tcPr/>
                </a:tc>
                <a:tc>
                  <a:txBody>
                    <a:bodyPr/>
                    <a:lstStyle/>
                    <a:p>
                      <a:pPr algn="ctr"/>
                      <a:r>
                        <a:rPr lang="en-US" sz="1400" dirty="0" smtClean="0">
                          <a:solidFill>
                            <a:schemeClr val="accent1">
                              <a:lumMod val="75000"/>
                            </a:schemeClr>
                          </a:solidFill>
                        </a:rPr>
                        <a:t>No.</a:t>
                      </a:r>
                      <a:endParaRPr lang="en-US" sz="1400" dirty="0">
                        <a:solidFill>
                          <a:schemeClr val="accent1">
                            <a:lumMod val="75000"/>
                          </a:schemeClr>
                        </a:solidFill>
                      </a:endParaRPr>
                    </a:p>
                  </a:txBody>
                  <a:tcPr/>
                </a:tc>
                <a:tc>
                  <a:txBody>
                    <a:bodyPr/>
                    <a:lstStyle/>
                    <a:p>
                      <a:pPr algn="ctr"/>
                      <a:r>
                        <a:rPr lang="en-US" sz="1400" dirty="0" smtClean="0">
                          <a:solidFill>
                            <a:schemeClr val="accent1">
                              <a:lumMod val="75000"/>
                            </a:schemeClr>
                          </a:solidFill>
                        </a:rPr>
                        <a:t>%</a:t>
                      </a:r>
                      <a:endParaRPr lang="en-US" sz="1400" dirty="0">
                        <a:solidFill>
                          <a:schemeClr val="accent1">
                            <a:lumMod val="75000"/>
                          </a:schemeClr>
                        </a:solidFill>
                      </a:endParaRPr>
                    </a:p>
                  </a:txBody>
                  <a:tcPr/>
                </a:tc>
              </a:tr>
              <a:tr h="370840">
                <a:tc>
                  <a:txBody>
                    <a:bodyPr/>
                    <a:lstStyle/>
                    <a:p>
                      <a:pPr marL="0" marR="0">
                        <a:lnSpc>
                          <a:spcPct val="115000"/>
                        </a:lnSpc>
                        <a:spcBef>
                          <a:spcPts val="0"/>
                        </a:spcBef>
                        <a:spcAft>
                          <a:spcPts val="0"/>
                        </a:spcAft>
                      </a:pPr>
                      <a:r>
                        <a:rPr lang="en-US" sz="1400" dirty="0">
                          <a:solidFill>
                            <a:schemeClr val="accent1">
                              <a:lumMod val="75000"/>
                            </a:schemeClr>
                          </a:solidFill>
                          <a:effectLst/>
                          <a:latin typeface="Calibri"/>
                          <a:ea typeface="Times New Roman"/>
                          <a:cs typeface="Calibri"/>
                        </a:rPr>
                        <a:t>Total</a:t>
                      </a:r>
                      <a:endParaRPr lang="en-US" sz="14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400" dirty="0" smtClean="0">
                          <a:solidFill>
                            <a:schemeClr val="accent1">
                              <a:lumMod val="75000"/>
                            </a:schemeClr>
                          </a:solidFill>
                          <a:effectLst/>
                          <a:latin typeface="Calibri"/>
                          <a:ea typeface="Times New Roman"/>
                          <a:cs typeface="Calibri"/>
                        </a:rPr>
                        <a:t>105</a:t>
                      </a:r>
                      <a:endParaRPr lang="en-US" sz="14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400" dirty="0" smtClean="0">
                          <a:solidFill>
                            <a:schemeClr val="accent1">
                              <a:lumMod val="75000"/>
                            </a:schemeClr>
                          </a:solidFill>
                          <a:effectLst/>
                          <a:latin typeface="Calibri"/>
                          <a:ea typeface="Calibri"/>
                          <a:cs typeface="Times New Roman"/>
                        </a:rPr>
                        <a:t>-</a:t>
                      </a:r>
                      <a:endParaRPr lang="en-US" sz="1400" dirty="0">
                        <a:solidFill>
                          <a:schemeClr val="accent1">
                            <a:lumMod val="75000"/>
                          </a:schemeClr>
                        </a:solidFill>
                        <a:effectLst/>
                        <a:latin typeface="Calibri"/>
                        <a:ea typeface="Calibri"/>
                        <a:cs typeface="Times New Roman"/>
                      </a:endParaRPr>
                    </a:p>
                  </a:txBody>
                  <a:tcPr marL="0" marR="0" marT="0" marB="0" anchor="ctr">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solidFill>
                            <a:schemeClr val="accent1">
                              <a:lumMod val="75000"/>
                            </a:schemeClr>
                          </a:solidFill>
                          <a:effectLst/>
                          <a:latin typeface="Calibri"/>
                          <a:ea typeface="Times New Roman"/>
                          <a:cs typeface="Calibri"/>
                        </a:rPr>
                        <a:t>12</a:t>
                      </a:r>
                      <a:endParaRPr lang="en-US" sz="14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400" dirty="0" smtClean="0">
                          <a:solidFill>
                            <a:schemeClr val="accent1">
                              <a:lumMod val="75000"/>
                            </a:schemeClr>
                          </a:solidFill>
                          <a:effectLst/>
                          <a:latin typeface="Calibri"/>
                          <a:ea typeface="Calibri"/>
                          <a:cs typeface="Times New Roman"/>
                        </a:rPr>
                        <a:t>-</a:t>
                      </a:r>
                      <a:endParaRPr lang="en-US" sz="1400" dirty="0">
                        <a:solidFill>
                          <a:schemeClr val="accent1">
                            <a:lumMod val="75000"/>
                          </a:schemeClr>
                        </a:solidFill>
                        <a:effectLst/>
                        <a:latin typeface="Calibri"/>
                        <a:ea typeface="Calibri"/>
                        <a:cs typeface="Times New Roman"/>
                      </a:endParaRPr>
                    </a:p>
                  </a:txBody>
                  <a:tcPr marL="0" marR="0" marT="0" marB="0" anchor="ctr"/>
                </a:tc>
              </a:tr>
              <a:tr h="370840">
                <a:tc>
                  <a:txBody>
                    <a:bodyPr/>
                    <a:lstStyle/>
                    <a:p>
                      <a:pPr marL="0" marR="0">
                        <a:lnSpc>
                          <a:spcPct val="115000"/>
                        </a:lnSpc>
                        <a:spcBef>
                          <a:spcPts val="0"/>
                        </a:spcBef>
                        <a:spcAft>
                          <a:spcPts val="0"/>
                        </a:spcAft>
                      </a:pPr>
                      <a:r>
                        <a:rPr lang="en-US" sz="1400" dirty="0">
                          <a:solidFill>
                            <a:schemeClr val="accent1">
                              <a:lumMod val="75000"/>
                            </a:schemeClr>
                          </a:solidFill>
                          <a:effectLst/>
                          <a:latin typeface="Calibri"/>
                          <a:ea typeface="Times New Roman"/>
                          <a:cs typeface="Calibri"/>
                        </a:rPr>
                        <a:t>Cost</a:t>
                      </a:r>
                      <a:endParaRPr lang="en-US" sz="14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400" dirty="0" smtClean="0">
                          <a:solidFill>
                            <a:schemeClr val="accent1">
                              <a:lumMod val="75000"/>
                            </a:schemeClr>
                          </a:solidFill>
                          <a:effectLst/>
                          <a:latin typeface="Calibri"/>
                          <a:ea typeface="Calibri"/>
                          <a:cs typeface="Times New Roman"/>
                        </a:rPr>
                        <a:t>78</a:t>
                      </a:r>
                      <a:endParaRPr lang="en-US" sz="1400" dirty="0">
                        <a:solidFill>
                          <a:schemeClr val="accent1">
                            <a:lumMod val="75000"/>
                          </a:schemeClr>
                        </a:solidFill>
                        <a:effectLst/>
                        <a:latin typeface="Calibri"/>
                        <a:ea typeface="Calibri"/>
                        <a:cs typeface="Times New Roman"/>
                      </a:endParaRPr>
                    </a:p>
                  </a:txBody>
                  <a:tcPr marL="0" marR="0" marT="0" marB="0" anchor="ctr">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400" dirty="0" smtClean="0">
                          <a:solidFill>
                            <a:schemeClr val="accent1">
                              <a:lumMod val="75000"/>
                            </a:schemeClr>
                          </a:solidFill>
                          <a:effectLst/>
                          <a:latin typeface="Calibri"/>
                          <a:ea typeface="Times New Roman"/>
                          <a:cs typeface="Calibri"/>
                        </a:rPr>
                        <a:t>74.29%</a:t>
                      </a:r>
                      <a:endParaRPr lang="en-US" sz="1400" dirty="0">
                        <a:solidFill>
                          <a:schemeClr val="accent1">
                            <a:lumMod val="75000"/>
                          </a:schemeClr>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solidFill>
                            <a:schemeClr val="accent1">
                              <a:lumMod val="75000"/>
                            </a:schemeClr>
                          </a:solidFill>
                          <a:effectLst/>
                          <a:latin typeface="Calibri"/>
                          <a:ea typeface="Calibri"/>
                          <a:cs typeface="Times New Roman"/>
                        </a:rPr>
                        <a:t>5</a:t>
                      </a:r>
                      <a:endParaRPr lang="en-US" sz="1400" dirty="0">
                        <a:solidFill>
                          <a:schemeClr val="accent1">
                            <a:lumMod val="75000"/>
                          </a:schemeClr>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1400" dirty="0" smtClean="0">
                          <a:solidFill>
                            <a:schemeClr val="accent1">
                              <a:lumMod val="75000"/>
                            </a:schemeClr>
                          </a:solidFill>
                          <a:effectLst/>
                          <a:latin typeface="Calibri"/>
                          <a:ea typeface="Times New Roman"/>
                          <a:cs typeface="Calibri"/>
                        </a:rPr>
                        <a:t>41.67%</a:t>
                      </a:r>
                      <a:endParaRPr lang="en-US" sz="1400" dirty="0">
                        <a:solidFill>
                          <a:schemeClr val="accent1">
                            <a:lumMod val="75000"/>
                          </a:schemeClr>
                        </a:solidFill>
                        <a:effectLst/>
                        <a:latin typeface="Calibri"/>
                        <a:ea typeface="Calibri"/>
                        <a:cs typeface="Times New Roman"/>
                      </a:endParaRPr>
                    </a:p>
                  </a:txBody>
                  <a:tcPr marL="0" marR="0" marT="0" marB="0" anchor="ctr"/>
                </a:tc>
              </a:tr>
              <a:tr h="370840">
                <a:tc>
                  <a:txBody>
                    <a:bodyPr/>
                    <a:lstStyle/>
                    <a:p>
                      <a:pPr marL="0" marR="0">
                        <a:lnSpc>
                          <a:spcPct val="115000"/>
                        </a:lnSpc>
                        <a:spcBef>
                          <a:spcPts val="0"/>
                        </a:spcBef>
                        <a:spcAft>
                          <a:spcPts val="0"/>
                        </a:spcAft>
                      </a:pPr>
                      <a:r>
                        <a:rPr lang="en-US" sz="1400" dirty="0">
                          <a:solidFill>
                            <a:schemeClr val="accent1">
                              <a:lumMod val="75000"/>
                            </a:schemeClr>
                          </a:solidFill>
                          <a:effectLst/>
                          <a:latin typeface="Calibri"/>
                          <a:ea typeface="Times New Roman"/>
                          <a:cs typeface="Calibri"/>
                        </a:rPr>
                        <a:t>Timeliness</a:t>
                      </a:r>
                      <a:endParaRPr lang="en-US" sz="14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400" dirty="0" smtClean="0">
                          <a:solidFill>
                            <a:schemeClr val="accent1">
                              <a:lumMod val="75000"/>
                            </a:schemeClr>
                          </a:solidFill>
                          <a:effectLst/>
                          <a:latin typeface="Calibri"/>
                          <a:ea typeface="Calibri"/>
                          <a:cs typeface="Times New Roman"/>
                        </a:rPr>
                        <a:t>47</a:t>
                      </a:r>
                      <a:endParaRPr lang="en-US" sz="14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400" dirty="0" smtClean="0">
                          <a:solidFill>
                            <a:schemeClr val="accent1">
                              <a:lumMod val="75000"/>
                            </a:schemeClr>
                          </a:solidFill>
                          <a:effectLst/>
                          <a:latin typeface="Calibri"/>
                          <a:ea typeface="Times New Roman"/>
                          <a:cs typeface="Calibri"/>
                        </a:rPr>
                        <a:t>44.76%</a:t>
                      </a:r>
                      <a:endParaRPr lang="en-US" sz="1400" dirty="0">
                        <a:solidFill>
                          <a:schemeClr val="accent1">
                            <a:lumMod val="75000"/>
                          </a:schemeClr>
                        </a:solidFill>
                        <a:effectLst/>
                        <a:latin typeface="Calibri"/>
                        <a:ea typeface="Calibri"/>
                        <a:cs typeface="Times New Roman"/>
                      </a:endParaRPr>
                    </a:p>
                  </a:txBody>
                  <a:tcPr marL="0" marR="0" marT="0" marB="0" anchor="ctr">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400" dirty="0" smtClean="0">
                          <a:solidFill>
                            <a:schemeClr val="accent1">
                              <a:lumMod val="75000"/>
                            </a:schemeClr>
                          </a:solidFill>
                          <a:effectLst/>
                          <a:latin typeface="Calibri"/>
                          <a:ea typeface="Calibri"/>
                          <a:cs typeface="Times New Roman"/>
                        </a:rPr>
                        <a:t>4</a:t>
                      </a:r>
                      <a:endParaRPr lang="en-US" sz="14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400" dirty="0" smtClean="0">
                          <a:solidFill>
                            <a:schemeClr val="accent1">
                              <a:lumMod val="75000"/>
                            </a:schemeClr>
                          </a:solidFill>
                          <a:effectLst/>
                          <a:latin typeface="Calibri"/>
                          <a:ea typeface="Times New Roman"/>
                          <a:cs typeface="Calibri"/>
                        </a:rPr>
                        <a:t>33.33%</a:t>
                      </a:r>
                      <a:endParaRPr lang="en-US" sz="1400" dirty="0">
                        <a:solidFill>
                          <a:schemeClr val="accent1">
                            <a:lumMod val="75000"/>
                          </a:schemeClr>
                        </a:solidFill>
                        <a:effectLst/>
                        <a:latin typeface="Calibri"/>
                        <a:ea typeface="Calibri"/>
                        <a:cs typeface="Times New Roman"/>
                      </a:endParaRPr>
                    </a:p>
                  </a:txBody>
                  <a:tcPr marL="0" marR="0" marT="0" marB="0" anchor="ctr"/>
                </a:tc>
              </a:tr>
              <a:tr h="370840">
                <a:tc>
                  <a:txBody>
                    <a:bodyPr/>
                    <a:lstStyle/>
                    <a:p>
                      <a:pPr marL="0" marR="0">
                        <a:lnSpc>
                          <a:spcPct val="115000"/>
                        </a:lnSpc>
                        <a:spcBef>
                          <a:spcPts val="0"/>
                        </a:spcBef>
                        <a:spcAft>
                          <a:spcPts val="0"/>
                        </a:spcAft>
                      </a:pPr>
                      <a:r>
                        <a:rPr lang="en-US" sz="1400" dirty="0">
                          <a:solidFill>
                            <a:schemeClr val="accent1">
                              <a:lumMod val="75000"/>
                            </a:schemeClr>
                          </a:solidFill>
                          <a:effectLst/>
                          <a:latin typeface="Calibri"/>
                          <a:ea typeface="Times New Roman"/>
                          <a:cs typeface="Calibri"/>
                        </a:rPr>
                        <a:t>Response Rates</a:t>
                      </a:r>
                      <a:endParaRPr lang="en-US" sz="14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400" dirty="0" smtClean="0">
                          <a:solidFill>
                            <a:schemeClr val="accent1">
                              <a:lumMod val="75000"/>
                            </a:schemeClr>
                          </a:solidFill>
                          <a:effectLst/>
                          <a:latin typeface="Calibri"/>
                          <a:ea typeface="Times New Roman"/>
                          <a:cs typeface="Calibri"/>
                        </a:rPr>
                        <a:t>38</a:t>
                      </a:r>
                      <a:endParaRPr lang="en-US" sz="14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400" dirty="0" smtClean="0">
                          <a:solidFill>
                            <a:schemeClr val="accent1">
                              <a:lumMod val="75000"/>
                            </a:schemeClr>
                          </a:solidFill>
                          <a:effectLst/>
                          <a:latin typeface="Calibri"/>
                          <a:ea typeface="Times New Roman"/>
                          <a:cs typeface="Calibri"/>
                        </a:rPr>
                        <a:t>36.19%</a:t>
                      </a:r>
                      <a:endParaRPr lang="en-US" sz="14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400" dirty="0" smtClean="0">
                          <a:solidFill>
                            <a:schemeClr val="accent1">
                              <a:lumMod val="75000"/>
                            </a:schemeClr>
                          </a:solidFill>
                          <a:effectLst/>
                          <a:latin typeface="Calibri"/>
                          <a:ea typeface="Calibri"/>
                          <a:cs typeface="Times New Roman"/>
                        </a:rPr>
                        <a:t>3</a:t>
                      </a:r>
                      <a:endParaRPr lang="en-US" sz="14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400" dirty="0" smtClean="0">
                          <a:solidFill>
                            <a:schemeClr val="accent1">
                              <a:lumMod val="75000"/>
                            </a:schemeClr>
                          </a:solidFill>
                          <a:effectLst/>
                          <a:latin typeface="Calibri"/>
                          <a:ea typeface="Times New Roman"/>
                          <a:cs typeface="Calibri"/>
                        </a:rPr>
                        <a:t>25.00%</a:t>
                      </a:r>
                      <a:endParaRPr lang="en-US" sz="1400" dirty="0">
                        <a:solidFill>
                          <a:schemeClr val="accent1">
                            <a:lumMod val="75000"/>
                          </a:schemeClr>
                        </a:solidFill>
                        <a:effectLst/>
                        <a:latin typeface="Calibri"/>
                        <a:ea typeface="Calibri"/>
                        <a:cs typeface="Times New Roman"/>
                      </a:endParaRPr>
                    </a:p>
                  </a:txBody>
                  <a:tcPr marL="0" marR="0" marT="0" marB="0" anchor="ctr">
                    <a:lnB w="12700" cap="flat" cmpd="sng" algn="ctr">
                      <a:solidFill>
                        <a:schemeClr val="tx1"/>
                      </a:solidFill>
                      <a:prstDash val="solid"/>
                      <a:round/>
                      <a:headEnd type="none" w="med" len="med"/>
                      <a:tailEnd type="none" w="med" len="med"/>
                    </a:lnB>
                  </a:tcPr>
                </a:tc>
              </a:tr>
              <a:tr h="370840">
                <a:tc>
                  <a:txBody>
                    <a:bodyPr/>
                    <a:lstStyle/>
                    <a:p>
                      <a:pPr marL="0" marR="0">
                        <a:lnSpc>
                          <a:spcPct val="115000"/>
                        </a:lnSpc>
                        <a:spcBef>
                          <a:spcPts val="0"/>
                        </a:spcBef>
                        <a:spcAft>
                          <a:spcPts val="0"/>
                        </a:spcAft>
                      </a:pPr>
                      <a:r>
                        <a:rPr lang="en-US" sz="1400" dirty="0">
                          <a:solidFill>
                            <a:schemeClr val="accent1">
                              <a:lumMod val="75000"/>
                            </a:schemeClr>
                          </a:solidFill>
                          <a:effectLst/>
                          <a:latin typeface="Calibri"/>
                          <a:ea typeface="Times New Roman"/>
                          <a:cs typeface="Calibri"/>
                        </a:rPr>
                        <a:t>Data Quality</a:t>
                      </a:r>
                      <a:endParaRPr lang="en-US" sz="14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400" dirty="0" smtClean="0">
                          <a:solidFill>
                            <a:schemeClr val="accent1">
                              <a:lumMod val="75000"/>
                            </a:schemeClr>
                          </a:solidFill>
                          <a:effectLst/>
                          <a:latin typeface="Calibri"/>
                          <a:ea typeface="Times New Roman"/>
                          <a:cs typeface="Calibri"/>
                        </a:rPr>
                        <a:t>39</a:t>
                      </a:r>
                      <a:endParaRPr lang="en-US" sz="14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400" dirty="0" smtClean="0">
                          <a:solidFill>
                            <a:schemeClr val="accent1">
                              <a:lumMod val="75000"/>
                            </a:schemeClr>
                          </a:solidFill>
                          <a:effectLst/>
                          <a:latin typeface="Calibri"/>
                          <a:ea typeface="Times New Roman"/>
                          <a:cs typeface="Calibri"/>
                        </a:rPr>
                        <a:t>37.14%</a:t>
                      </a:r>
                      <a:endParaRPr lang="en-US" sz="14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400" dirty="0" smtClean="0">
                          <a:solidFill>
                            <a:schemeClr val="accent1">
                              <a:lumMod val="75000"/>
                            </a:schemeClr>
                          </a:solidFill>
                          <a:effectLst/>
                          <a:latin typeface="Calibri"/>
                          <a:ea typeface="Calibri"/>
                          <a:cs typeface="Times New Roman"/>
                        </a:rPr>
                        <a:t>8</a:t>
                      </a:r>
                      <a:endParaRPr lang="en-US" sz="1400" dirty="0">
                        <a:solidFill>
                          <a:schemeClr val="accent1">
                            <a:lumMod val="75000"/>
                          </a:schemeClr>
                        </a:solidFill>
                        <a:effectLst/>
                        <a:latin typeface="Calibri"/>
                        <a:ea typeface="Calibri"/>
                        <a:cs typeface="Times New Roman"/>
                      </a:endParaRPr>
                    </a:p>
                  </a:txBody>
                  <a:tcPr marL="0" marR="0" marT="0" marB="0" anchor="ctr">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400" dirty="0" smtClean="0">
                          <a:solidFill>
                            <a:schemeClr val="accent1">
                              <a:lumMod val="75000"/>
                            </a:schemeClr>
                          </a:solidFill>
                          <a:effectLst/>
                          <a:latin typeface="Calibri"/>
                          <a:ea typeface="Times New Roman"/>
                          <a:cs typeface="Calibri"/>
                        </a:rPr>
                        <a:t>66.67%</a:t>
                      </a:r>
                      <a:endParaRPr lang="en-US" sz="1400" dirty="0">
                        <a:solidFill>
                          <a:schemeClr val="accent1">
                            <a:lumMod val="75000"/>
                          </a:schemeClr>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lnSpc>
                          <a:spcPct val="115000"/>
                        </a:lnSpc>
                        <a:spcBef>
                          <a:spcPts val="0"/>
                        </a:spcBef>
                        <a:spcAft>
                          <a:spcPts val="0"/>
                        </a:spcAft>
                      </a:pPr>
                      <a:r>
                        <a:rPr lang="en-US" sz="1400" dirty="0">
                          <a:solidFill>
                            <a:schemeClr val="accent1">
                              <a:lumMod val="75000"/>
                            </a:schemeClr>
                          </a:solidFill>
                          <a:effectLst/>
                          <a:latin typeface="Calibri"/>
                          <a:ea typeface="Times New Roman"/>
                          <a:cs typeface="Calibri"/>
                        </a:rPr>
                        <a:t>Public Perception</a:t>
                      </a:r>
                      <a:endParaRPr lang="en-US" sz="14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400" dirty="0" smtClean="0">
                          <a:solidFill>
                            <a:schemeClr val="accent1">
                              <a:lumMod val="75000"/>
                            </a:schemeClr>
                          </a:solidFill>
                          <a:effectLst/>
                          <a:latin typeface="Calibri"/>
                          <a:ea typeface="Calibri"/>
                          <a:cs typeface="Times New Roman"/>
                        </a:rPr>
                        <a:t>40</a:t>
                      </a:r>
                      <a:endParaRPr lang="en-US" sz="14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400" dirty="0" smtClean="0">
                          <a:solidFill>
                            <a:schemeClr val="accent1">
                              <a:lumMod val="75000"/>
                            </a:schemeClr>
                          </a:solidFill>
                          <a:effectLst/>
                          <a:latin typeface="Calibri"/>
                          <a:ea typeface="Times New Roman"/>
                          <a:cs typeface="Calibri"/>
                        </a:rPr>
                        <a:t>38.10%</a:t>
                      </a:r>
                      <a:endParaRPr lang="en-US" sz="14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400" dirty="0">
                          <a:solidFill>
                            <a:schemeClr val="accent1">
                              <a:lumMod val="75000"/>
                            </a:schemeClr>
                          </a:solidFill>
                          <a:effectLst/>
                          <a:latin typeface="Calibri"/>
                          <a:ea typeface="Times New Roman"/>
                          <a:cs typeface="Calibri"/>
                        </a:rPr>
                        <a:t>2</a:t>
                      </a:r>
                      <a:endParaRPr lang="en-US" sz="14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400" dirty="0" smtClean="0">
                          <a:solidFill>
                            <a:schemeClr val="accent1">
                              <a:lumMod val="75000"/>
                            </a:schemeClr>
                          </a:solidFill>
                          <a:effectLst/>
                          <a:latin typeface="Calibri"/>
                          <a:ea typeface="Times New Roman"/>
                          <a:cs typeface="Calibri"/>
                        </a:rPr>
                        <a:t>16.67%</a:t>
                      </a:r>
                      <a:endParaRPr lang="en-US" sz="1400" dirty="0">
                        <a:solidFill>
                          <a:schemeClr val="accent1">
                            <a:lumMod val="75000"/>
                          </a:schemeClr>
                        </a:solidFill>
                        <a:effectLst/>
                        <a:latin typeface="Calibri"/>
                        <a:ea typeface="Calibri"/>
                        <a:cs typeface="Times New Roman"/>
                      </a:endParaRPr>
                    </a:p>
                  </a:txBody>
                  <a:tcPr marL="0" marR="0" marT="0" marB="0" anchor="ctr">
                    <a:lnT w="12700" cap="flat" cmpd="sng" algn="ctr">
                      <a:solidFill>
                        <a:schemeClr val="tx1"/>
                      </a:solidFill>
                      <a:prstDash val="solid"/>
                      <a:round/>
                      <a:headEnd type="none" w="med" len="med"/>
                      <a:tailEnd type="none" w="med" len="med"/>
                    </a:lnT>
                  </a:tcPr>
                </a:tc>
              </a:tr>
              <a:tr h="370840">
                <a:tc>
                  <a:txBody>
                    <a:bodyPr/>
                    <a:lstStyle/>
                    <a:p>
                      <a:pPr marL="0" marR="0">
                        <a:lnSpc>
                          <a:spcPct val="115000"/>
                        </a:lnSpc>
                        <a:spcBef>
                          <a:spcPts val="0"/>
                        </a:spcBef>
                        <a:spcAft>
                          <a:spcPts val="0"/>
                        </a:spcAft>
                      </a:pPr>
                      <a:r>
                        <a:rPr lang="en-US" sz="1400" dirty="0">
                          <a:solidFill>
                            <a:schemeClr val="accent1">
                              <a:lumMod val="75000"/>
                            </a:schemeClr>
                          </a:solidFill>
                          <a:effectLst/>
                          <a:latin typeface="Calibri"/>
                          <a:ea typeface="Times New Roman"/>
                          <a:cs typeface="Calibri"/>
                        </a:rPr>
                        <a:t>Privacy Issues</a:t>
                      </a:r>
                      <a:endParaRPr lang="en-US" sz="14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400" dirty="0" smtClean="0">
                          <a:solidFill>
                            <a:schemeClr val="accent1">
                              <a:lumMod val="75000"/>
                            </a:schemeClr>
                          </a:solidFill>
                          <a:effectLst/>
                          <a:latin typeface="Calibri"/>
                          <a:ea typeface="Times New Roman"/>
                          <a:cs typeface="Calibri"/>
                        </a:rPr>
                        <a:t>27</a:t>
                      </a:r>
                      <a:endParaRPr lang="en-US" sz="14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400" dirty="0" smtClean="0">
                          <a:solidFill>
                            <a:schemeClr val="accent1">
                              <a:lumMod val="75000"/>
                            </a:schemeClr>
                          </a:solidFill>
                          <a:effectLst/>
                          <a:latin typeface="Calibri"/>
                          <a:ea typeface="Times New Roman"/>
                          <a:cs typeface="Calibri"/>
                        </a:rPr>
                        <a:t>25.71%</a:t>
                      </a:r>
                      <a:endParaRPr lang="en-US" sz="14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400" dirty="0">
                          <a:solidFill>
                            <a:schemeClr val="accent1">
                              <a:lumMod val="75000"/>
                            </a:schemeClr>
                          </a:solidFill>
                          <a:effectLst/>
                          <a:latin typeface="Calibri"/>
                          <a:ea typeface="Times New Roman"/>
                          <a:cs typeface="Calibri"/>
                        </a:rPr>
                        <a:t>4</a:t>
                      </a:r>
                      <a:endParaRPr lang="en-US" sz="14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400" dirty="0" smtClean="0">
                          <a:solidFill>
                            <a:schemeClr val="accent1">
                              <a:lumMod val="75000"/>
                            </a:schemeClr>
                          </a:solidFill>
                          <a:effectLst/>
                          <a:latin typeface="Calibri"/>
                          <a:ea typeface="Times New Roman"/>
                          <a:cs typeface="Calibri"/>
                        </a:rPr>
                        <a:t>33.33%</a:t>
                      </a:r>
                      <a:endParaRPr lang="en-US" sz="1400" dirty="0">
                        <a:solidFill>
                          <a:schemeClr val="accent1">
                            <a:lumMod val="75000"/>
                          </a:schemeClr>
                        </a:solidFill>
                        <a:effectLst/>
                        <a:latin typeface="Calibri"/>
                        <a:ea typeface="Calibri"/>
                        <a:cs typeface="Times New Roman"/>
                      </a:endParaRPr>
                    </a:p>
                  </a:txBody>
                  <a:tcPr marL="0" marR="0" marT="0" marB="0" anchor="ctr"/>
                </a:tc>
              </a:tr>
              <a:tr h="370840">
                <a:tc>
                  <a:txBody>
                    <a:bodyPr/>
                    <a:lstStyle/>
                    <a:p>
                      <a:pPr marL="0" marR="0">
                        <a:lnSpc>
                          <a:spcPct val="115000"/>
                        </a:lnSpc>
                        <a:spcBef>
                          <a:spcPts val="0"/>
                        </a:spcBef>
                        <a:spcAft>
                          <a:spcPts val="0"/>
                        </a:spcAft>
                      </a:pPr>
                      <a:r>
                        <a:rPr lang="en-US" sz="1400" dirty="0">
                          <a:solidFill>
                            <a:schemeClr val="accent1">
                              <a:lumMod val="75000"/>
                            </a:schemeClr>
                          </a:solidFill>
                          <a:effectLst/>
                          <a:latin typeface="Calibri"/>
                          <a:ea typeface="Times New Roman"/>
                          <a:cs typeface="Calibri"/>
                        </a:rPr>
                        <a:t>Other</a:t>
                      </a:r>
                      <a:endParaRPr lang="en-US" sz="14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400" dirty="0" smtClean="0">
                          <a:solidFill>
                            <a:schemeClr val="accent1">
                              <a:lumMod val="75000"/>
                            </a:schemeClr>
                          </a:solidFill>
                          <a:effectLst/>
                          <a:latin typeface="Calibri"/>
                          <a:ea typeface="Times New Roman"/>
                          <a:cs typeface="Calibri"/>
                        </a:rPr>
                        <a:t>24</a:t>
                      </a:r>
                      <a:endParaRPr lang="en-US" sz="14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400" dirty="0" smtClean="0">
                          <a:solidFill>
                            <a:schemeClr val="accent1">
                              <a:lumMod val="75000"/>
                            </a:schemeClr>
                          </a:solidFill>
                          <a:effectLst/>
                          <a:latin typeface="Calibri"/>
                          <a:ea typeface="Times New Roman"/>
                          <a:cs typeface="Calibri"/>
                        </a:rPr>
                        <a:t>22.86%</a:t>
                      </a:r>
                      <a:endParaRPr lang="en-US" sz="14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400" dirty="0">
                          <a:solidFill>
                            <a:schemeClr val="accent1">
                              <a:lumMod val="75000"/>
                            </a:schemeClr>
                          </a:solidFill>
                          <a:effectLst/>
                          <a:latin typeface="Calibri"/>
                          <a:ea typeface="Times New Roman"/>
                          <a:cs typeface="Calibri"/>
                        </a:rPr>
                        <a:t>3</a:t>
                      </a:r>
                      <a:endParaRPr lang="en-US" sz="14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400" dirty="0" smtClean="0">
                          <a:solidFill>
                            <a:schemeClr val="accent1">
                              <a:lumMod val="75000"/>
                            </a:schemeClr>
                          </a:solidFill>
                          <a:effectLst/>
                          <a:latin typeface="Calibri"/>
                          <a:ea typeface="Times New Roman"/>
                          <a:cs typeface="Calibri"/>
                        </a:rPr>
                        <a:t>25.00%</a:t>
                      </a:r>
                      <a:endParaRPr lang="en-US" sz="1400" dirty="0">
                        <a:solidFill>
                          <a:schemeClr val="accent1">
                            <a:lumMod val="75000"/>
                          </a:schemeClr>
                        </a:solidFill>
                        <a:effectLst/>
                        <a:latin typeface="Calibri"/>
                        <a:ea typeface="Calibri"/>
                        <a:cs typeface="Times New Roman"/>
                      </a:endParaRPr>
                    </a:p>
                  </a:txBody>
                  <a:tcPr marL="0" marR="0" marT="0" marB="0" anchor="ctr"/>
                </a:tc>
              </a:tr>
            </a:tbl>
          </a:graphicData>
        </a:graphic>
      </p:graphicFrame>
      <p:sp>
        <p:nvSpPr>
          <p:cNvPr id="7" name="TextBox 6"/>
          <p:cNvSpPr txBox="1"/>
          <p:nvPr/>
        </p:nvSpPr>
        <p:spPr>
          <a:xfrm>
            <a:off x="2097808" y="5478704"/>
            <a:ext cx="2209800" cy="276999"/>
          </a:xfrm>
          <a:prstGeom prst="rect">
            <a:avLst/>
          </a:prstGeom>
          <a:noFill/>
        </p:spPr>
        <p:txBody>
          <a:bodyPr wrap="square" rtlCol="0">
            <a:spAutoFit/>
          </a:bodyPr>
          <a:lstStyle/>
          <a:p>
            <a:r>
              <a:rPr lang="en-US" sz="1200" dirty="0" smtClean="0"/>
              <a:t>Source: Questions 4 and 8.</a:t>
            </a:r>
            <a:endParaRPr lang="en-US" sz="1200" dirty="0"/>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11</a:t>
            </a:r>
            <a:endParaRPr lang="en-US" dirty="0">
              <a:solidFill>
                <a:prstClr val="black">
                  <a:tint val="75000"/>
                </a:prstClr>
              </a:solidFill>
            </a:endParaRPr>
          </a:p>
        </p:txBody>
      </p:sp>
    </p:spTree>
    <p:extLst>
      <p:ext uri="{BB962C8B-B14F-4D97-AF65-F5344CB8AC3E}">
        <p14:creationId xmlns:p14="http://schemas.microsoft.com/office/powerpoint/2010/main" val="2077941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123031"/>
            <a:ext cx="8369300" cy="562769"/>
          </a:xfrm>
        </p:spPr>
        <p:txBody>
          <a:bodyPr/>
          <a:lstStyle/>
          <a:p>
            <a:r>
              <a:rPr lang="en-US" sz="2000" b="1" dirty="0" smtClean="0">
                <a:solidFill>
                  <a:schemeClr val="accent1">
                    <a:lumMod val="75000"/>
                  </a:schemeClr>
                </a:solidFill>
                <a:latin typeface="Arial Narrow" pitchFamily="34" charset="0"/>
              </a:rPr>
              <a:t>Collaboration with Other Countries for the 2010 Census Preparation</a:t>
            </a:r>
            <a:endParaRPr lang="en-US" sz="2000" b="1" dirty="0">
              <a:solidFill>
                <a:schemeClr val="accent1">
                  <a:lumMod val="75000"/>
                </a:schemeClr>
              </a:solidFill>
              <a:latin typeface="Arial Narrow"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416562423"/>
              </p:ext>
            </p:extLst>
          </p:nvPr>
        </p:nvGraphicFramePr>
        <p:xfrm>
          <a:off x="761998" y="723900"/>
          <a:ext cx="7772401" cy="4820920"/>
        </p:xfrm>
        <a:graphic>
          <a:graphicData uri="http://schemas.openxmlformats.org/drawingml/2006/table">
            <a:tbl>
              <a:tblPr firstRow="1" bandRow="1">
                <a:tableStyleId>{5C22544A-7EE6-4342-B048-85BDC9FD1C3A}</a:tableStyleId>
              </a:tblPr>
              <a:tblGrid>
                <a:gridCol w="2280709"/>
                <a:gridCol w="836808"/>
                <a:gridCol w="836808"/>
                <a:gridCol w="968071"/>
                <a:gridCol w="968071"/>
                <a:gridCol w="940967"/>
                <a:gridCol w="940967"/>
              </a:tblGrid>
              <a:tr h="370840">
                <a:tc rowSpan="2">
                  <a:txBody>
                    <a:bodyPr/>
                    <a:lstStyle/>
                    <a:p>
                      <a:pPr algn="ctr"/>
                      <a:r>
                        <a:rPr lang="en-US" sz="1400" dirty="0" smtClean="0"/>
                        <a:t>Census </a:t>
                      </a:r>
                      <a:r>
                        <a:rPr lang="en-US" sz="1400" baseline="0" dirty="0" smtClean="0"/>
                        <a:t> Topics</a:t>
                      </a:r>
                      <a:endParaRPr lang="en-US" sz="1400" dirty="0"/>
                    </a:p>
                  </a:txBody>
                  <a:tcPr/>
                </a:tc>
                <a:tc gridSpan="2">
                  <a:txBody>
                    <a:bodyPr/>
                    <a:lstStyle/>
                    <a:p>
                      <a:pPr algn="ctr"/>
                      <a:r>
                        <a:rPr lang="en-US" sz="1400" dirty="0" smtClean="0"/>
                        <a:t>Collaborated</a:t>
                      </a:r>
                      <a:endParaRPr lang="en-US" sz="1400" dirty="0"/>
                    </a:p>
                  </a:txBody>
                  <a:tcPr/>
                </a:tc>
                <a:tc hMerge="1">
                  <a:txBody>
                    <a:bodyPr/>
                    <a:lstStyle/>
                    <a:p>
                      <a:endParaRPr lang="en-US"/>
                    </a:p>
                  </a:txBody>
                  <a:tcPr/>
                </a:tc>
                <a:tc gridSpan="2">
                  <a:txBody>
                    <a:bodyPr/>
                    <a:lstStyle/>
                    <a:p>
                      <a:pPr algn="ctr"/>
                      <a:r>
                        <a:rPr lang="en-US" sz="1400" dirty="0" smtClean="0"/>
                        <a:t>Provided</a:t>
                      </a:r>
                      <a:endParaRPr lang="en-US" sz="1400" dirty="0"/>
                    </a:p>
                  </a:txBody>
                  <a:tcPr/>
                </a:tc>
                <a:tc hMerge="1">
                  <a:txBody>
                    <a:bodyPr/>
                    <a:lstStyle/>
                    <a:p>
                      <a:endParaRPr lang="en-US"/>
                    </a:p>
                  </a:txBody>
                  <a:tcPr/>
                </a:tc>
                <a:tc gridSpan="2">
                  <a:txBody>
                    <a:bodyPr/>
                    <a:lstStyle/>
                    <a:p>
                      <a:pPr algn="ctr"/>
                      <a:r>
                        <a:rPr lang="en-US" sz="1400" dirty="0" smtClean="0"/>
                        <a:t>Received</a:t>
                      </a:r>
                      <a:endParaRPr lang="en-US" sz="1400" dirty="0"/>
                    </a:p>
                  </a:txBody>
                  <a:tcPr/>
                </a:tc>
                <a:tc hMerge="1">
                  <a:txBody>
                    <a:bodyPr/>
                    <a:lstStyle/>
                    <a:p>
                      <a:endParaRPr lang="en-US"/>
                    </a:p>
                  </a:txBody>
                  <a:tcPr/>
                </a:tc>
              </a:tr>
              <a:tr h="370840">
                <a:tc vMerge="1">
                  <a:txBody>
                    <a:bodyPr/>
                    <a:lstStyle/>
                    <a:p>
                      <a:pPr marL="0" marR="0">
                        <a:lnSpc>
                          <a:spcPct val="115000"/>
                        </a:lnSpc>
                        <a:spcBef>
                          <a:spcPts val="0"/>
                        </a:spcBef>
                        <a:spcAft>
                          <a:spcPts val="0"/>
                        </a:spcAft>
                      </a:pPr>
                      <a:endParaRPr lang="en-US" sz="1200" dirty="0">
                        <a:solidFill>
                          <a:schemeClr val="accent1">
                            <a:lumMod val="75000"/>
                          </a:schemeClr>
                        </a:solidFill>
                        <a:effectLst/>
                        <a:latin typeface="Calibri"/>
                        <a:ea typeface="Calibri"/>
                        <a:cs typeface="Times New Roman"/>
                      </a:endParaRPr>
                    </a:p>
                  </a:txBody>
                  <a:tcPr marL="0" marR="0" marT="0" marB="0" anchor="ctr"/>
                </a:tc>
                <a:tc>
                  <a:txBody>
                    <a:bodyPr/>
                    <a:lstStyle/>
                    <a:p>
                      <a:pPr algn="ctr"/>
                      <a:r>
                        <a:rPr lang="en-US" sz="1200" dirty="0" smtClean="0">
                          <a:solidFill>
                            <a:schemeClr val="bg1"/>
                          </a:solidFill>
                        </a:rPr>
                        <a:t>No.</a:t>
                      </a:r>
                      <a:endParaRPr lang="en-US" sz="1200" dirty="0">
                        <a:solidFill>
                          <a:schemeClr val="bg1"/>
                        </a:solidFill>
                      </a:endParaRPr>
                    </a:p>
                  </a:txBody>
                  <a:tcPr>
                    <a:solidFill>
                      <a:schemeClr val="accent1"/>
                    </a:solidFill>
                  </a:tcPr>
                </a:tc>
                <a:tc>
                  <a:txBody>
                    <a:bodyPr/>
                    <a:lstStyle/>
                    <a:p>
                      <a:pPr algn="ctr"/>
                      <a:r>
                        <a:rPr lang="en-US" sz="1200" dirty="0" smtClean="0">
                          <a:solidFill>
                            <a:schemeClr val="bg1"/>
                          </a:solidFill>
                        </a:rPr>
                        <a:t>%</a:t>
                      </a:r>
                      <a:endParaRPr lang="en-US" sz="1200" dirty="0">
                        <a:solidFill>
                          <a:schemeClr val="bg1"/>
                        </a:solidFill>
                      </a:endParaRPr>
                    </a:p>
                  </a:txBody>
                  <a:tcPr>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200" dirty="0" smtClean="0">
                          <a:solidFill>
                            <a:schemeClr val="bg1"/>
                          </a:solidFill>
                        </a:rPr>
                        <a:t>No.</a:t>
                      </a:r>
                      <a:endParaRPr lang="en-US" sz="1200" dirty="0">
                        <a:solidFill>
                          <a:schemeClr val="bg1"/>
                        </a:solidFill>
                      </a:endParaRPr>
                    </a:p>
                  </a:txBody>
                  <a:tcPr>
                    <a:solidFill>
                      <a:schemeClr val="accent1"/>
                    </a:solidFill>
                  </a:tcPr>
                </a:tc>
                <a:tc>
                  <a:txBody>
                    <a:bodyPr/>
                    <a:lstStyle/>
                    <a:p>
                      <a:pPr algn="ctr"/>
                      <a:r>
                        <a:rPr lang="en-US" sz="1200" dirty="0" smtClean="0">
                          <a:solidFill>
                            <a:schemeClr val="bg1"/>
                          </a:solidFill>
                        </a:rPr>
                        <a:t>%</a:t>
                      </a:r>
                      <a:endParaRPr lang="en-US" sz="1200" dirty="0">
                        <a:solidFill>
                          <a:schemeClr val="bg1"/>
                        </a:solidFill>
                      </a:endParaRPr>
                    </a:p>
                  </a:txBody>
                  <a:tcPr>
                    <a:solidFill>
                      <a:schemeClr val="accent1"/>
                    </a:solidFill>
                  </a:tcPr>
                </a:tc>
                <a:tc>
                  <a:txBody>
                    <a:bodyPr/>
                    <a:lstStyle/>
                    <a:p>
                      <a:pPr algn="ctr"/>
                      <a:r>
                        <a:rPr lang="en-US" sz="1200" dirty="0" smtClean="0">
                          <a:solidFill>
                            <a:schemeClr val="bg1"/>
                          </a:solidFill>
                        </a:rPr>
                        <a:t>No.</a:t>
                      </a:r>
                      <a:endParaRPr lang="en-US" sz="1200" dirty="0">
                        <a:solidFill>
                          <a:schemeClr val="bg1"/>
                        </a:solidFill>
                      </a:endParaRPr>
                    </a:p>
                  </a:txBody>
                  <a:tcPr>
                    <a:solidFill>
                      <a:schemeClr val="accent1"/>
                    </a:solidFill>
                  </a:tcPr>
                </a:tc>
                <a:tc>
                  <a:txBody>
                    <a:bodyPr/>
                    <a:lstStyle/>
                    <a:p>
                      <a:pPr algn="ctr"/>
                      <a:r>
                        <a:rPr lang="en-US" sz="1200" dirty="0" smtClean="0">
                          <a:solidFill>
                            <a:schemeClr val="bg1"/>
                          </a:solidFill>
                        </a:rPr>
                        <a:t>%</a:t>
                      </a:r>
                      <a:endParaRPr lang="en-US" sz="1200" dirty="0">
                        <a:solidFill>
                          <a:schemeClr val="bg1"/>
                        </a:solidFill>
                      </a:endParaRPr>
                    </a:p>
                  </a:txBody>
                  <a:tcPr>
                    <a:solidFill>
                      <a:schemeClr val="accent1"/>
                    </a:solidFill>
                  </a:tcPr>
                </a:tc>
              </a:tr>
              <a:tr h="370840">
                <a:tc>
                  <a:txBody>
                    <a:bodyPr/>
                    <a:lstStyle/>
                    <a:p>
                      <a:pPr marL="0" marR="0">
                        <a:lnSpc>
                          <a:spcPct val="115000"/>
                        </a:lnSpc>
                        <a:spcBef>
                          <a:spcPts val="0"/>
                        </a:spcBef>
                        <a:spcAft>
                          <a:spcPts val="0"/>
                        </a:spcAft>
                      </a:pPr>
                      <a:r>
                        <a:rPr lang="en-US" sz="1100" dirty="0">
                          <a:solidFill>
                            <a:schemeClr val="accent1">
                              <a:lumMod val="75000"/>
                            </a:schemeClr>
                          </a:solidFill>
                          <a:effectLst/>
                          <a:latin typeface="Calibri"/>
                          <a:ea typeface="Times New Roman"/>
                          <a:cs typeface="Calibri"/>
                        </a:rPr>
                        <a:t>Alternative Census Methodologies</a:t>
                      </a:r>
                      <a:endParaRPr lang="en-US" sz="1100" dirty="0">
                        <a:solidFill>
                          <a:schemeClr val="accent1">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Times New Roman"/>
                          <a:cs typeface="Calibri"/>
                        </a:rPr>
                        <a:t>27</a:t>
                      </a:r>
                      <a:endParaRPr lang="en-US" sz="1100" dirty="0">
                        <a:solidFill>
                          <a:schemeClr val="accent1">
                            <a:lumMod val="75000"/>
                          </a:schemeClr>
                        </a:solidFill>
                        <a:effectLst/>
                        <a:latin typeface="Calibri"/>
                        <a:ea typeface="Calibri"/>
                        <a:cs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Times New Roman"/>
                          <a:cs typeface="Calibri"/>
                        </a:rPr>
                        <a:t>21.43%</a:t>
                      </a:r>
                      <a:endParaRPr lang="en-US" sz="1100" dirty="0">
                        <a:solidFill>
                          <a:schemeClr val="accent1">
                            <a:lumMod val="75000"/>
                          </a:schemeClr>
                        </a:solidFill>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chemeClr val="accent1">
                              <a:lumMod val="75000"/>
                            </a:schemeClr>
                          </a:solidFill>
                          <a:effectLst/>
                          <a:latin typeface="Calibri"/>
                          <a:ea typeface="Times New Roman"/>
                          <a:cs typeface="Calibri"/>
                        </a:rPr>
                        <a:t>11</a:t>
                      </a:r>
                      <a:endParaRPr lang="en-US" sz="1100" dirty="0">
                        <a:solidFill>
                          <a:schemeClr val="accent1">
                            <a:lumMod val="75000"/>
                          </a:schemeClr>
                        </a:solidFill>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Times New Roman"/>
                          <a:cs typeface="Calibri"/>
                        </a:rPr>
                        <a:t>8.73%</a:t>
                      </a:r>
                      <a:endParaRPr lang="en-US" sz="1100" dirty="0">
                        <a:solidFill>
                          <a:schemeClr val="accent1">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Times New Roman"/>
                          <a:cs typeface="Calibri"/>
                        </a:rPr>
                        <a:t>13</a:t>
                      </a:r>
                      <a:endParaRPr lang="en-US" sz="1100" dirty="0">
                        <a:solidFill>
                          <a:schemeClr val="accent1">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Times New Roman"/>
                          <a:cs typeface="Calibri"/>
                        </a:rPr>
                        <a:t>10.32%</a:t>
                      </a:r>
                      <a:endParaRPr lang="en-US" sz="1100" dirty="0">
                        <a:solidFill>
                          <a:schemeClr val="accent1">
                            <a:lumMod val="75000"/>
                          </a:schemeClr>
                        </a:solidFill>
                        <a:effectLst/>
                        <a:latin typeface="Calibri"/>
                        <a:ea typeface="Calibri"/>
                        <a:cs typeface="Times New Roman"/>
                      </a:endParaRPr>
                    </a:p>
                  </a:txBody>
                  <a:tcPr marL="68580" marR="68580" marT="0" marB="0" anchor="b">
                    <a:lnB w="12700" cap="flat" cmpd="sng" algn="ctr">
                      <a:solidFill>
                        <a:schemeClr val="tx1"/>
                      </a:solidFill>
                      <a:prstDash val="solid"/>
                      <a:round/>
                      <a:headEnd type="none" w="med" len="med"/>
                      <a:tailEnd type="none" w="med" len="med"/>
                    </a:lnB>
                  </a:tcPr>
                </a:tc>
              </a:tr>
              <a:tr h="370840">
                <a:tc>
                  <a:txBody>
                    <a:bodyPr/>
                    <a:lstStyle/>
                    <a:p>
                      <a:pPr marL="0" marR="0">
                        <a:lnSpc>
                          <a:spcPct val="115000"/>
                        </a:lnSpc>
                        <a:spcBef>
                          <a:spcPts val="0"/>
                        </a:spcBef>
                        <a:spcAft>
                          <a:spcPts val="0"/>
                        </a:spcAft>
                      </a:pPr>
                      <a:r>
                        <a:rPr lang="en-US" sz="1100" dirty="0">
                          <a:solidFill>
                            <a:schemeClr val="accent1">
                              <a:lumMod val="75000"/>
                            </a:schemeClr>
                          </a:solidFill>
                          <a:effectLst/>
                          <a:latin typeface="Calibri"/>
                          <a:ea typeface="Times New Roman"/>
                          <a:cs typeface="Calibri"/>
                        </a:rPr>
                        <a:t>New Technologies</a:t>
                      </a:r>
                      <a:endParaRPr lang="en-US" sz="1100" dirty="0">
                        <a:solidFill>
                          <a:schemeClr val="accent1">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Calibri"/>
                          <a:cs typeface="Times New Roman"/>
                        </a:rPr>
                        <a:t>23</a:t>
                      </a:r>
                      <a:endParaRPr lang="en-US" sz="1100" dirty="0">
                        <a:solidFill>
                          <a:schemeClr val="accent1">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Times New Roman"/>
                          <a:cs typeface="Calibri"/>
                        </a:rPr>
                        <a:t>18.25%</a:t>
                      </a:r>
                      <a:endParaRPr lang="en-US" sz="1100" dirty="0">
                        <a:solidFill>
                          <a:schemeClr val="accent1">
                            <a:lumMod val="75000"/>
                          </a:schemeClr>
                        </a:solidFill>
                        <a:effectLst/>
                        <a:latin typeface="Calibri"/>
                        <a:ea typeface="Calibri"/>
                        <a:cs typeface="Times New Roman"/>
                      </a:endParaRPr>
                    </a:p>
                  </a:txBody>
                  <a:tcPr marL="68580" marR="68580" marT="0" marB="0" anchor="b">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Times New Roman"/>
                          <a:cs typeface="Calibri"/>
                        </a:rPr>
                        <a:t>13</a:t>
                      </a:r>
                      <a:endParaRPr lang="en-US" sz="1100" dirty="0">
                        <a:solidFill>
                          <a:schemeClr val="accent1">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Times New Roman"/>
                          <a:cs typeface="Calibri"/>
                        </a:rPr>
                        <a:t>10.32%</a:t>
                      </a:r>
                      <a:endParaRPr lang="en-US" sz="1100" dirty="0">
                        <a:solidFill>
                          <a:schemeClr val="accent1">
                            <a:lumMod val="75000"/>
                          </a:schemeClr>
                        </a:solidFill>
                        <a:effectLst/>
                        <a:latin typeface="Calibri"/>
                        <a:ea typeface="Calibri"/>
                        <a:cs typeface="Times New Roman"/>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Times New Roman"/>
                          <a:cs typeface="Calibri"/>
                        </a:rPr>
                        <a:t>28</a:t>
                      </a:r>
                      <a:endParaRPr lang="en-US" sz="1100" dirty="0">
                        <a:solidFill>
                          <a:schemeClr val="accent1">
                            <a:lumMod val="75000"/>
                          </a:schemeClr>
                        </a:solidFill>
                        <a:effectLst/>
                        <a:latin typeface="Calibri"/>
                        <a:ea typeface="Calibri"/>
                        <a:cs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Times New Roman"/>
                          <a:cs typeface="Calibri"/>
                        </a:rPr>
                        <a:t>22.22%</a:t>
                      </a:r>
                      <a:endParaRPr lang="en-US" sz="1100" dirty="0">
                        <a:solidFill>
                          <a:schemeClr val="accent1">
                            <a:lumMod val="75000"/>
                          </a:schemeClr>
                        </a:solidFill>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lnSpc>
                          <a:spcPct val="115000"/>
                        </a:lnSpc>
                        <a:spcBef>
                          <a:spcPts val="0"/>
                        </a:spcBef>
                        <a:spcAft>
                          <a:spcPts val="0"/>
                        </a:spcAft>
                      </a:pPr>
                      <a:r>
                        <a:rPr lang="en-US" sz="1100" dirty="0">
                          <a:solidFill>
                            <a:schemeClr val="accent1">
                              <a:lumMod val="75000"/>
                            </a:schemeClr>
                          </a:solidFill>
                          <a:effectLst/>
                          <a:latin typeface="Calibri"/>
                          <a:ea typeface="Times New Roman"/>
                          <a:cs typeface="Calibri"/>
                        </a:rPr>
                        <a:t>Questionnaire Design</a:t>
                      </a:r>
                      <a:endParaRPr lang="en-US" sz="1100" dirty="0">
                        <a:solidFill>
                          <a:schemeClr val="accent1">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Times New Roman"/>
                          <a:cs typeface="Calibri"/>
                        </a:rPr>
                        <a:t>27</a:t>
                      </a:r>
                      <a:endParaRPr lang="en-US" sz="1100" dirty="0">
                        <a:solidFill>
                          <a:schemeClr val="accent1">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Times New Roman"/>
                          <a:cs typeface="Calibri"/>
                        </a:rPr>
                        <a:t>21.43%</a:t>
                      </a:r>
                      <a:endParaRPr lang="en-US" sz="1100" dirty="0">
                        <a:solidFill>
                          <a:schemeClr val="accent1">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Times New Roman"/>
                          <a:cs typeface="Calibri"/>
                        </a:rPr>
                        <a:t>19</a:t>
                      </a:r>
                      <a:endParaRPr lang="en-US" sz="1100" dirty="0">
                        <a:solidFill>
                          <a:schemeClr val="accent1">
                            <a:lumMod val="75000"/>
                          </a:schemeClr>
                        </a:solidFill>
                        <a:effectLst/>
                        <a:latin typeface="Calibri"/>
                        <a:ea typeface="Calibri"/>
                        <a:cs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Times New Roman"/>
                          <a:cs typeface="Calibri"/>
                        </a:rPr>
                        <a:t>15.08</a:t>
                      </a:r>
                      <a:r>
                        <a:rPr lang="en-US" sz="1100" dirty="0">
                          <a:solidFill>
                            <a:schemeClr val="accent1">
                              <a:lumMod val="75000"/>
                            </a:schemeClr>
                          </a:solidFill>
                          <a:effectLst/>
                          <a:latin typeface="Calibri"/>
                          <a:ea typeface="Times New Roman"/>
                          <a:cs typeface="Calibri"/>
                        </a:rPr>
                        <a:t>%</a:t>
                      </a:r>
                      <a:endParaRPr lang="en-US" sz="1100" dirty="0">
                        <a:solidFill>
                          <a:schemeClr val="accent1">
                            <a:lumMod val="75000"/>
                          </a:schemeClr>
                        </a:solidFill>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Times New Roman"/>
                          <a:cs typeface="Calibri"/>
                        </a:rPr>
                        <a:t>28</a:t>
                      </a:r>
                      <a:endParaRPr lang="en-US" sz="1100" dirty="0">
                        <a:solidFill>
                          <a:schemeClr val="accent1">
                            <a:lumMod val="75000"/>
                          </a:schemeClr>
                        </a:solidFill>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Times New Roman"/>
                          <a:cs typeface="Calibri"/>
                        </a:rPr>
                        <a:t>22.22%</a:t>
                      </a:r>
                      <a:endParaRPr lang="en-US" sz="1100" dirty="0">
                        <a:solidFill>
                          <a:schemeClr val="accent1">
                            <a:lumMod val="75000"/>
                          </a:schemeClr>
                        </a:solidFill>
                        <a:effectLst/>
                        <a:latin typeface="Calibri"/>
                        <a:ea typeface="Calibri"/>
                        <a:cs typeface="Times New Roman"/>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lnSpc>
                          <a:spcPct val="115000"/>
                        </a:lnSpc>
                        <a:spcBef>
                          <a:spcPts val="0"/>
                        </a:spcBef>
                        <a:spcAft>
                          <a:spcPts val="0"/>
                        </a:spcAft>
                      </a:pPr>
                      <a:r>
                        <a:rPr lang="en-US" sz="1100" dirty="0">
                          <a:solidFill>
                            <a:schemeClr val="accent1">
                              <a:lumMod val="75000"/>
                            </a:schemeClr>
                          </a:solidFill>
                          <a:effectLst/>
                          <a:latin typeface="Calibri"/>
                          <a:ea typeface="Times New Roman"/>
                          <a:cs typeface="Calibri"/>
                        </a:rPr>
                        <a:t>Cartography/Mapping</a:t>
                      </a:r>
                      <a:endParaRPr lang="en-US" sz="1100" dirty="0">
                        <a:solidFill>
                          <a:schemeClr val="accent1">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Calibri"/>
                          <a:cs typeface="Times New Roman"/>
                        </a:rPr>
                        <a:t>20</a:t>
                      </a:r>
                      <a:endParaRPr lang="en-US" sz="1100" dirty="0">
                        <a:solidFill>
                          <a:schemeClr val="accent1">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Times New Roman"/>
                          <a:cs typeface="Calibri"/>
                        </a:rPr>
                        <a:t>15.87%</a:t>
                      </a:r>
                      <a:endParaRPr lang="en-US" sz="1100" dirty="0">
                        <a:solidFill>
                          <a:schemeClr val="accent1">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Calibri"/>
                          <a:cs typeface="Times New Roman"/>
                        </a:rPr>
                        <a:t>15</a:t>
                      </a:r>
                      <a:endParaRPr lang="en-US" sz="1100" dirty="0">
                        <a:solidFill>
                          <a:schemeClr val="accent1">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Times New Roman"/>
                          <a:cs typeface="Calibri"/>
                        </a:rPr>
                        <a:t>11.90%</a:t>
                      </a:r>
                      <a:endParaRPr lang="en-US" sz="1100" dirty="0">
                        <a:solidFill>
                          <a:schemeClr val="accent1">
                            <a:lumMod val="75000"/>
                          </a:schemeClr>
                        </a:solidFill>
                        <a:effectLst/>
                        <a:latin typeface="Calibri"/>
                        <a:ea typeface="Calibri"/>
                        <a:cs typeface="Times New Roman"/>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Calibri"/>
                          <a:cs typeface="Times New Roman"/>
                        </a:rPr>
                        <a:t>32</a:t>
                      </a:r>
                      <a:endParaRPr lang="en-US" sz="1100" dirty="0">
                        <a:solidFill>
                          <a:schemeClr val="accent1">
                            <a:lumMod val="75000"/>
                          </a:schemeClr>
                        </a:solidFill>
                        <a:effectLst/>
                        <a:latin typeface="Calibri"/>
                        <a:ea typeface="Calibri"/>
                        <a:cs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Times New Roman"/>
                          <a:cs typeface="Calibri"/>
                        </a:rPr>
                        <a:t>25.40%</a:t>
                      </a:r>
                      <a:endParaRPr lang="en-US" sz="1100" dirty="0">
                        <a:solidFill>
                          <a:schemeClr val="accent1">
                            <a:lumMod val="75000"/>
                          </a:schemeClr>
                        </a:solidFill>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lnSpc>
                          <a:spcPct val="115000"/>
                        </a:lnSpc>
                        <a:spcBef>
                          <a:spcPts val="0"/>
                        </a:spcBef>
                        <a:spcAft>
                          <a:spcPts val="0"/>
                        </a:spcAft>
                      </a:pPr>
                      <a:r>
                        <a:rPr lang="en-US" sz="1100" dirty="0">
                          <a:solidFill>
                            <a:schemeClr val="accent1">
                              <a:lumMod val="75000"/>
                            </a:schemeClr>
                          </a:solidFill>
                          <a:effectLst/>
                          <a:latin typeface="Calibri"/>
                          <a:ea typeface="Times New Roman"/>
                          <a:cs typeface="Calibri"/>
                        </a:rPr>
                        <a:t>Data Collection</a:t>
                      </a:r>
                      <a:endParaRPr lang="en-US" sz="1100" dirty="0">
                        <a:solidFill>
                          <a:schemeClr val="accent1">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a:solidFill>
                            <a:schemeClr val="accent1">
                              <a:lumMod val="75000"/>
                            </a:schemeClr>
                          </a:solidFill>
                          <a:effectLst/>
                          <a:latin typeface="Calibri"/>
                          <a:ea typeface="Times New Roman"/>
                          <a:cs typeface="Calibri"/>
                        </a:rPr>
                        <a:t>15</a:t>
                      </a:r>
                      <a:endParaRPr lang="en-US" sz="1100" dirty="0">
                        <a:solidFill>
                          <a:schemeClr val="accent1">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Times New Roman"/>
                          <a:cs typeface="Calibri"/>
                        </a:rPr>
                        <a:t>11.90%</a:t>
                      </a:r>
                      <a:endParaRPr lang="en-US" sz="1100" dirty="0">
                        <a:solidFill>
                          <a:schemeClr val="accent1">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Times New Roman"/>
                          <a:cs typeface="Calibri"/>
                        </a:rPr>
                        <a:t>18</a:t>
                      </a:r>
                      <a:endParaRPr lang="en-US" sz="1100" dirty="0">
                        <a:solidFill>
                          <a:schemeClr val="accent1">
                            <a:lumMod val="75000"/>
                          </a:schemeClr>
                        </a:solidFill>
                        <a:effectLst/>
                        <a:latin typeface="Calibri"/>
                        <a:ea typeface="Calibri"/>
                        <a:cs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Times New Roman"/>
                          <a:cs typeface="Calibri"/>
                        </a:rPr>
                        <a:t>14.29%</a:t>
                      </a:r>
                      <a:endParaRPr lang="en-US" sz="1100" dirty="0">
                        <a:solidFill>
                          <a:schemeClr val="accent1">
                            <a:lumMod val="75000"/>
                          </a:schemeClr>
                        </a:solidFill>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Times New Roman"/>
                          <a:cs typeface="Calibri"/>
                        </a:rPr>
                        <a:t>14</a:t>
                      </a:r>
                      <a:endParaRPr lang="en-US" sz="1100" dirty="0">
                        <a:solidFill>
                          <a:schemeClr val="accent1">
                            <a:lumMod val="75000"/>
                          </a:schemeClr>
                        </a:solidFill>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Times New Roman"/>
                          <a:cs typeface="Calibri"/>
                        </a:rPr>
                        <a:t>11.11</a:t>
                      </a:r>
                      <a:r>
                        <a:rPr lang="en-US" sz="1100" dirty="0">
                          <a:solidFill>
                            <a:schemeClr val="accent1">
                              <a:lumMod val="75000"/>
                            </a:schemeClr>
                          </a:solidFill>
                          <a:effectLst/>
                          <a:latin typeface="Calibri"/>
                          <a:ea typeface="Times New Roman"/>
                          <a:cs typeface="Calibri"/>
                        </a:rPr>
                        <a:t>%</a:t>
                      </a:r>
                      <a:endParaRPr lang="en-US" sz="1100" dirty="0">
                        <a:solidFill>
                          <a:schemeClr val="accent1">
                            <a:lumMod val="75000"/>
                          </a:schemeClr>
                        </a:solidFill>
                        <a:effectLst/>
                        <a:latin typeface="Calibri"/>
                        <a:ea typeface="Calibri"/>
                        <a:cs typeface="Times New Roman"/>
                      </a:endParaRPr>
                    </a:p>
                  </a:txBody>
                  <a:tcPr marL="68580" marR="68580" marT="0" marB="0" anchor="b">
                    <a:lnT w="12700" cap="flat" cmpd="sng" algn="ctr">
                      <a:solidFill>
                        <a:schemeClr val="tx1"/>
                      </a:solidFill>
                      <a:prstDash val="solid"/>
                      <a:round/>
                      <a:headEnd type="none" w="med" len="med"/>
                      <a:tailEnd type="none" w="med" len="med"/>
                    </a:lnT>
                  </a:tcPr>
                </a:tc>
              </a:tr>
              <a:tr h="370840">
                <a:tc>
                  <a:txBody>
                    <a:bodyPr/>
                    <a:lstStyle/>
                    <a:p>
                      <a:pPr marL="0" marR="0">
                        <a:lnSpc>
                          <a:spcPct val="115000"/>
                        </a:lnSpc>
                        <a:spcBef>
                          <a:spcPts val="0"/>
                        </a:spcBef>
                        <a:spcAft>
                          <a:spcPts val="0"/>
                        </a:spcAft>
                      </a:pPr>
                      <a:r>
                        <a:rPr lang="en-US" sz="1100" dirty="0">
                          <a:solidFill>
                            <a:schemeClr val="accent1">
                              <a:lumMod val="75000"/>
                            </a:schemeClr>
                          </a:solidFill>
                          <a:effectLst/>
                          <a:latin typeface="Calibri"/>
                          <a:ea typeface="Times New Roman"/>
                          <a:cs typeface="Calibri"/>
                        </a:rPr>
                        <a:t>Data Capture</a:t>
                      </a:r>
                      <a:endParaRPr lang="en-US" sz="1100" dirty="0">
                        <a:solidFill>
                          <a:schemeClr val="accent1">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Calibri"/>
                          <a:cs typeface="Calibri"/>
                        </a:rPr>
                        <a:t>21</a:t>
                      </a:r>
                      <a:endParaRPr lang="en-US" sz="1100" dirty="0">
                        <a:solidFill>
                          <a:schemeClr val="accent1">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Times New Roman"/>
                          <a:cs typeface="Calibri"/>
                        </a:rPr>
                        <a:t>16.67%</a:t>
                      </a:r>
                      <a:endParaRPr lang="en-US" sz="1100" dirty="0">
                        <a:solidFill>
                          <a:schemeClr val="accent1">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Times New Roman"/>
                          <a:cs typeface="Calibri"/>
                        </a:rPr>
                        <a:t>14</a:t>
                      </a:r>
                      <a:endParaRPr lang="en-US" sz="1100" dirty="0">
                        <a:solidFill>
                          <a:schemeClr val="accent1">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Times New Roman"/>
                          <a:cs typeface="Calibri"/>
                        </a:rPr>
                        <a:t>11.11</a:t>
                      </a:r>
                      <a:r>
                        <a:rPr lang="en-US" sz="1100" dirty="0">
                          <a:solidFill>
                            <a:schemeClr val="accent1">
                              <a:lumMod val="75000"/>
                            </a:schemeClr>
                          </a:solidFill>
                          <a:effectLst/>
                          <a:latin typeface="Calibri"/>
                          <a:ea typeface="Times New Roman"/>
                          <a:cs typeface="Calibri"/>
                        </a:rPr>
                        <a:t>%</a:t>
                      </a:r>
                      <a:endParaRPr lang="en-US" sz="1100" dirty="0">
                        <a:solidFill>
                          <a:schemeClr val="accent1">
                            <a:lumMod val="75000"/>
                          </a:schemeClr>
                        </a:solidFill>
                        <a:effectLst/>
                        <a:latin typeface="Calibri"/>
                        <a:ea typeface="Calibri"/>
                        <a:cs typeface="Times New Roman"/>
                      </a:endParaRPr>
                    </a:p>
                  </a:txBody>
                  <a:tcPr marL="68580" marR="68580" marT="0" marB="0" anchor="b">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Calibri"/>
                          <a:cs typeface="Times New Roman"/>
                        </a:rPr>
                        <a:t>24</a:t>
                      </a:r>
                      <a:endParaRPr lang="en-US" sz="1100" dirty="0">
                        <a:solidFill>
                          <a:schemeClr val="accent1">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Times New Roman"/>
                          <a:cs typeface="Calibri"/>
                        </a:rPr>
                        <a:t>19.05%</a:t>
                      </a:r>
                      <a:endParaRPr lang="en-US" sz="1100" dirty="0">
                        <a:solidFill>
                          <a:schemeClr val="accent1">
                            <a:lumMod val="75000"/>
                          </a:schemeClr>
                        </a:solidFill>
                        <a:effectLst/>
                        <a:latin typeface="Calibri"/>
                        <a:ea typeface="Calibri"/>
                        <a:cs typeface="Times New Roman"/>
                      </a:endParaRPr>
                    </a:p>
                  </a:txBody>
                  <a:tcPr marL="68580" marR="68580" marT="0" marB="0" anchor="b">
                    <a:lnB w="12700" cap="flat" cmpd="sng" algn="ctr">
                      <a:solidFill>
                        <a:schemeClr val="tx1"/>
                      </a:solidFill>
                      <a:prstDash val="solid"/>
                      <a:round/>
                      <a:headEnd type="none" w="med" len="med"/>
                      <a:tailEnd type="none" w="med" len="med"/>
                    </a:lnB>
                  </a:tcPr>
                </a:tc>
              </a:tr>
              <a:tr h="370840">
                <a:tc>
                  <a:txBody>
                    <a:bodyPr/>
                    <a:lstStyle/>
                    <a:p>
                      <a:pPr marL="0" marR="0">
                        <a:lnSpc>
                          <a:spcPct val="115000"/>
                        </a:lnSpc>
                        <a:spcBef>
                          <a:spcPts val="0"/>
                        </a:spcBef>
                        <a:spcAft>
                          <a:spcPts val="0"/>
                        </a:spcAft>
                      </a:pPr>
                      <a:r>
                        <a:rPr lang="en-US" sz="1100" dirty="0">
                          <a:solidFill>
                            <a:schemeClr val="accent1">
                              <a:lumMod val="75000"/>
                            </a:schemeClr>
                          </a:solidFill>
                          <a:effectLst/>
                          <a:latin typeface="Calibri"/>
                          <a:ea typeface="Times New Roman"/>
                          <a:cs typeface="Calibri"/>
                        </a:rPr>
                        <a:t>Data Processing</a:t>
                      </a:r>
                      <a:endParaRPr lang="en-US" sz="1100" dirty="0">
                        <a:solidFill>
                          <a:schemeClr val="accent1">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Calibri"/>
                          <a:cs typeface="Times New Roman"/>
                        </a:rPr>
                        <a:t>21</a:t>
                      </a:r>
                      <a:endParaRPr lang="en-US" sz="1100" dirty="0">
                        <a:solidFill>
                          <a:schemeClr val="accent1">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Times New Roman"/>
                          <a:cs typeface="Calibri"/>
                        </a:rPr>
                        <a:t>16.67%</a:t>
                      </a:r>
                      <a:endParaRPr lang="en-US" sz="1100" dirty="0">
                        <a:solidFill>
                          <a:schemeClr val="accent1">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Times New Roman"/>
                          <a:cs typeface="Calibri"/>
                        </a:rPr>
                        <a:t>13</a:t>
                      </a:r>
                      <a:endParaRPr lang="en-US" sz="1100" dirty="0">
                        <a:solidFill>
                          <a:schemeClr val="accent1">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Times New Roman"/>
                          <a:cs typeface="Calibri"/>
                        </a:rPr>
                        <a:t>10.32%</a:t>
                      </a:r>
                      <a:endParaRPr lang="en-US" sz="1100" dirty="0">
                        <a:solidFill>
                          <a:schemeClr val="accent1">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Calibri"/>
                          <a:cs typeface="Times New Roman"/>
                        </a:rPr>
                        <a:t>35</a:t>
                      </a:r>
                      <a:endParaRPr lang="en-US" sz="1100" dirty="0">
                        <a:solidFill>
                          <a:schemeClr val="accent1">
                            <a:lumMod val="75000"/>
                          </a:schemeClr>
                        </a:solidFill>
                        <a:effectLst/>
                        <a:latin typeface="Calibri"/>
                        <a:ea typeface="Calibri"/>
                        <a:cs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Times New Roman"/>
                          <a:cs typeface="Calibri"/>
                        </a:rPr>
                        <a:t>27.78%</a:t>
                      </a:r>
                      <a:endParaRPr lang="en-US" sz="1100" dirty="0">
                        <a:solidFill>
                          <a:schemeClr val="accent1">
                            <a:lumMod val="75000"/>
                          </a:schemeClr>
                        </a:solidFill>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lnSpc>
                          <a:spcPct val="115000"/>
                        </a:lnSpc>
                        <a:spcBef>
                          <a:spcPts val="0"/>
                        </a:spcBef>
                        <a:spcAft>
                          <a:spcPts val="0"/>
                        </a:spcAft>
                      </a:pPr>
                      <a:r>
                        <a:rPr lang="en-US" sz="1100" dirty="0">
                          <a:solidFill>
                            <a:schemeClr val="accent1">
                              <a:lumMod val="75000"/>
                            </a:schemeClr>
                          </a:solidFill>
                          <a:effectLst/>
                          <a:latin typeface="Calibri"/>
                          <a:ea typeface="Times New Roman"/>
                          <a:cs typeface="Calibri"/>
                        </a:rPr>
                        <a:t>Data Analysis</a:t>
                      </a:r>
                      <a:endParaRPr lang="en-US" sz="1100" dirty="0">
                        <a:solidFill>
                          <a:schemeClr val="accent1">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Times New Roman"/>
                          <a:cs typeface="Calibri"/>
                        </a:rPr>
                        <a:t>16</a:t>
                      </a:r>
                      <a:endParaRPr lang="en-US" sz="1100" dirty="0">
                        <a:solidFill>
                          <a:schemeClr val="accent1">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Times New Roman"/>
                          <a:cs typeface="Calibri"/>
                        </a:rPr>
                        <a:t>12.70%</a:t>
                      </a:r>
                      <a:endParaRPr lang="en-US" sz="1100" dirty="0">
                        <a:solidFill>
                          <a:schemeClr val="accent1">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Calibri"/>
                          <a:cs typeface="Times New Roman"/>
                        </a:rPr>
                        <a:t>8</a:t>
                      </a:r>
                      <a:endParaRPr lang="en-US" sz="1100" dirty="0">
                        <a:solidFill>
                          <a:schemeClr val="accent1">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Times New Roman"/>
                          <a:cs typeface="Calibri"/>
                        </a:rPr>
                        <a:t>6.35%</a:t>
                      </a:r>
                      <a:endParaRPr lang="en-US" sz="1100" dirty="0">
                        <a:solidFill>
                          <a:schemeClr val="accent1">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Calibri"/>
                          <a:cs typeface="Times New Roman"/>
                        </a:rPr>
                        <a:t>23</a:t>
                      </a:r>
                      <a:endParaRPr lang="en-US" sz="1100" dirty="0">
                        <a:solidFill>
                          <a:schemeClr val="accent1">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Times New Roman"/>
                          <a:cs typeface="Calibri"/>
                        </a:rPr>
                        <a:t>18.25%</a:t>
                      </a:r>
                      <a:endParaRPr lang="en-US" sz="1100" dirty="0">
                        <a:solidFill>
                          <a:schemeClr val="accent1">
                            <a:lumMod val="75000"/>
                          </a:schemeClr>
                        </a:solidFill>
                        <a:effectLst/>
                        <a:latin typeface="Calibri"/>
                        <a:ea typeface="Calibri"/>
                        <a:cs typeface="Times New Roman"/>
                      </a:endParaRPr>
                    </a:p>
                  </a:txBody>
                  <a:tcPr marL="68580" marR="68580" marT="0" marB="0" anchor="b">
                    <a:lnT w="12700" cap="flat" cmpd="sng" algn="ctr">
                      <a:solidFill>
                        <a:schemeClr val="tx1"/>
                      </a:solidFill>
                      <a:prstDash val="solid"/>
                      <a:round/>
                      <a:headEnd type="none" w="med" len="med"/>
                      <a:tailEnd type="none" w="med" len="med"/>
                    </a:lnT>
                  </a:tcPr>
                </a:tc>
              </a:tr>
              <a:tr h="370840">
                <a:tc>
                  <a:txBody>
                    <a:bodyPr/>
                    <a:lstStyle/>
                    <a:p>
                      <a:pPr marL="0" marR="0">
                        <a:lnSpc>
                          <a:spcPct val="115000"/>
                        </a:lnSpc>
                        <a:spcBef>
                          <a:spcPts val="0"/>
                        </a:spcBef>
                        <a:spcAft>
                          <a:spcPts val="0"/>
                        </a:spcAft>
                      </a:pPr>
                      <a:r>
                        <a:rPr lang="en-US" sz="1100" dirty="0">
                          <a:solidFill>
                            <a:schemeClr val="accent1">
                              <a:lumMod val="75000"/>
                            </a:schemeClr>
                          </a:solidFill>
                          <a:effectLst/>
                          <a:latin typeface="Calibri"/>
                          <a:ea typeface="Times New Roman"/>
                          <a:cs typeface="Calibri"/>
                        </a:rPr>
                        <a:t>Post-Enumeration Survey</a:t>
                      </a:r>
                      <a:endParaRPr lang="en-US" sz="1100" dirty="0">
                        <a:solidFill>
                          <a:schemeClr val="accent1">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Times New Roman"/>
                          <a:cs typeface="Calibri"/>
                        </a:rPr>
                        <a:t>14</a:t>
                      </a:r>
                      <a:endParaRPr lang="en-US" sz="1100" dirty="0">
                        <a:solidFill>
                          <a:schemeClr val="accent1">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Times New Roman"/>
                          <a:cs typeface="Calibri"/>
                        </a:rPr>
                        <a:t>11.11%</a:t>
                      </a:r>
                      <a:endParaRPr lang="en-US" sz="1100" dirty="0">
                        <a:solidFill>
                          <a:schemeClr val="accent1">
                            <a:lumMod val="75000"/>
                          </a:schemeClr>
                        </a:solidFill>
                        <a:effectLst/>
                        <a:latin typeface="Calibri"/>
                        <a:ea typeface="Calibri"/>
                        <a:cs typeface="Times New Roman"/>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chemeClr val="accent1">
                              <a:lumMod val="75000"/>
                            </a:schemeClr>
                          </a:solidFill>
                          <a:effectLst/>
                          <a:latin typeface="Calibri"/>
                          <a:ea typeface="Times New Roman"/>
                          <a:cs typeface="Calibri"/>
                        </a:rPr>
                        <a:t>7</a:t>
                      </a:r>
                      <a:endParaRPr lang="en-US" sz="1100" dirty="0">
                        <a:solidFill>
                          <a:schemeClr val="accent1">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Times New Roman"/>
                          <a:cs typeface="Calibri"/>
                        </a:rPr>
                        <a:t>5.56%</a:t>
                      </a:r>
                      <a:endParaRPr lang="en-US" sz="1100" dirty="0">
                        <a:solidFill>
                          <a:schemeClr val="accent1">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Times New Roman"/>
                          <a:cs typeface="Calibri"/>
                        </a:rPr>
                        <a:t>19</a:t>
                      </a:r>
                      <a:endParaRPr lang="en-US" sz="1100" dirty="0">
                        <a:solidFill>
                          <a:schemeClr val="accent1">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Times New Roman"/>
                          <a:cs typeface="Calibri"/>
                        </a:rPr>
                        <a:t>15.08%</a:t>
                      </a:r>
                      <a:endParaRPr lang="en-US" sz="1100" dirty="0">
                        <a:solidFill>
                          <a:schemeClr val="accent1">
                            <a:lumMod val="75000"/>
                          </a:schemeClr>
                        </a:solidFill>
                        <a:effectLst/>
                        <a:latin typeface="Calibri"/>
                        <a:ea typeface="Calibri"/>
                        <a:cs typeface="Times New Roman"/>
                      </a:endParaRPr>
                    </a:p>
                  </a:txBody>
                  <a:tcPr marL="68580" marR="68580" marT="0" marB="0" anchor="b">
                    <a:lnB w="12700" cap="flat" cmpd="sng" algn="ctr">
                      <a:solidFill>
                        <a:schemeClr val="tx1"/>
                      </a:solidFill>
                      <a:prstDash val="solid"/>
                      <a:round/>
                      <a:headEnd type="none" w="med" len="med"/>
                      <a:tailEnd type="none" w="med" len="med"/>
                    </a:lnB>
                  </a:tcPr>
                </a:tc>
              </a:tr>
              <a:tr h="370840">
                <a:tc>
                  <a:txBody>
                    <a:bodyPr/>
                    <a:lstStyle/>
                    <a:p>
                      <a:pPr marL="0" marR="0">
                        <a:lnSpc>
                          <a:spcPct val="115000"/>
                        </a:lnSpc>
                        <a:spcBef>
                          <a:spcPts val="0"/>
                        </a:spcBef>
                        <a:spcAft>
                          <a:spcPts val="0"/>
                        </a:spcAft>
                      </a:pPr>
                      <a:r>
                        <a:rPr lang="en-US" sz="1100" dirty="0">
                          <a:solidFill>
                            <a:schemeClr val="accent1">
                              <a:lumMod val="75000"/>
                            </a:schemeClr>
                          </a:solidFill>
                          <a:effectLst/>
                          <a:latin typeface="Calibri"/>
                          <a:ea typeface="Times New Roman"/>
                          <a:cs typeface="Calibri"/>
                        </a:rPr>
                        <a:t>Data Dissemination</a:t>
                      </a:r>
                      <a:endParaRPr lang="en-US" sz="1100" dirty="0">
                        <a:solidFill>
                          <a:schemeClr val="accent1">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Times New Roman"/>
                          <a:cs typeface="Calibri"/>
                        </a:rPr>
                        <a:t>34</a:t>
                      </a:r>
                      <a:endParaRPr lang="en-US" sz="1100" dirty="0">
                        <a:solidFill>
                          <a:schemeClr val="accent1">
                            <a:lumMod val="75000"/>
                          </a:schemeClr>
                        </a:solidFill>
                        <a:effectLst/>
                        <a:latin typeface="Calibri"/>
                        <a:ea typeface="Calibri"/>
                        <a:cs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Times New Roman"/>
                          <a:cs typeface="Calibri"/>
                        </a:rPr>
                        <a:t>26.98%</a:t>
                      </a:r>
                      <a:endParaRPr lang="en-US" sz="1100" dirty="0">
                        <a:solidFill>
                          <a:schemeClr val="accent1">
                            <a:lumMod val="75000"/>
                          </a:schemeClr>
                        </a:solidFill>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chemeClr val="accent1">
                              <a:lumMod val="75000"/>
                            </a:schemeClr>
                          </a:solidFill>
                          <a:effectLst/>
                          <a:latin typeface="Calibri"/>
                          <a:ea typeface="Times New Roman"/>
                          <a:cs typeface="Calibri"/>
                        </a:rPr>
                        <a:t>10</a:t>
                      </a:r>
                      <a:endParaRPr lang="en-US" sz="1100" dirty="0">
                        <a:solidFill>
                          <a:schemeClr val="accent1">
                            <a:lumMod val="75000"/>
                          </a:schemeClr>
                        </a:solidFill>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Times New Roman"/>
                          <a:cs typeface="Calibri"/>
                        </a:rPr>
                        <a:t>7.94%</a:t>
                      </a:r>
                      <a:endParaRPr lang="en-US" sz="1100" dirty="0">
                        <a:solidFill>
                          <a:schemeClr val="accent1">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Times New Roman"/>
                          <a:cs typeface="Calibri"/>
                        </a:rPr>
                        <a:t>27</a:t>
                      </a:r>
                      <a:endParaRPr lang="en-US" sz="1100" dirty="0">
                        <a:solidFill>
                          <a:schemeClr val="accent1">
                            <a:lumMod val="75000"/>
                          </a:schemeClr>
                        </a:solidFill>
                        <a:effectLst/>
                        <a:latin typeface="Calibri"/>
                        <a:ea typeface="Calibri"/>
                        <a:cs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Times New Roman"/>
                          <a:cs typeface="Calibri"/>
                        </a:rPr>
                        <a:t>21.43%</a:t>
                      </a:r>
                      <a:endParaRPr lang="en-US" sz="1100" dirty="0">
                        <a:solidFill>
                          <a:schemeClr val="accent1">
                            <a:lumMod val="75000"/>
                          </a:schemeClr>
                        </a:solidFill>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lnSpc>
                          <a:spcPct val="115000"/>
                        </a:lnSpc>
                        <a:spcBef>
                          <a:spcPts val="0"/>
                        </a:spcBef>
                        <a:spcAft>
                          <a:spcPts val="0"/>
                        </a:spcAft>
                      </a:pPr>
                      <a:r>
                        <a:rPr lang="en-US" sz="1100" dirty="0" smtClean="0">
                          <a:solidFill>
                            <a:schemeClr val="accent1">
                              <a:lumMod val="75000"/>
                            </a:schemeClr>
                          </a:solidFill>
                          <a:effectLst/>
                          <a:latin typeface="Calibri"/>
                          <a:ea typeface="Calibri"/>
                          <a:cs typeface="Times New Roman"/>
                        </a:rPr>
                        <a:t>Other</a:t>
                      </a:r>
                      <a:endParaRPr lang="en-US" sz="1100" dirty="0">
                        <a:solidFill>
                          <a:schemeClr val="accent1">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Calibri"/>
                          <a:cs typeface="Times New Roman"/>
                        </a:rPr>
                        <a:t>5</a:t>
                      </a:r>
                      <a:endParaRPr lang="en-US" sz="1100" dirty="0">
                        <a:solidFill>
                          <a:schemeClr val="accent1">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Times New Roman"/>
                          <a:cs typeface="Calibri"/>
                        </a:rPr>
                        <a:t>3.97</a:t>
                      </a:r>
                      <a:r>
                        <a:rPr lang="en-US" sz="1100" dirty="0">
                          <a:solidFill>
                            <a:schemeClr val="accent1">
                              <a:lumMod val="75000"/>
                            </a:schemeClr>
                          </a:solidFill>
                          <a:effectLst/>
                          <a:latin typeface="Calibri"/>
                          <a:ea typeface="Times New Roman"/>
                          <a:cs typeface="Calibri"/>
                        </a:rPr>
                        <a:t>%</a:t>
                      </a:r>
                      <a:endParaRPr lang="en-US" sz="1100" dirty="0">
                        <a:solidFill>
                          <a:schemeClr val="accent1">
                            <a:lumMod val="75000"/>
                          </a:schemeClr>
                        </a:solidFill>
                        <a:effectLst/>
                        <a:latin typeface="Calibri"/>
                        <a:ea typeface="Calibri"/>
                        <a:cs typeface="Times New Roman"/>
                      </a:endParaRPr>
                    </a:p>
                  </a:txBody>
                  <a:tcPr marL="68580" marR="68580" marT="0" marB="0" anchor="b">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100" dirty="0">
                          <a:solidFill>
                            <a:schemeClr val="accent1">
                              <a:lumMod val="75000"/>
                            </a:schemeClr>
                          </a:solidFill>
                          <a:effectLst/>
                          <a:latin typeface="Calibri"/>
                          <a:ea typeface="Times New Roman"/>
                          <a:cs typeface="Calibri"/>
                        </a:rPr>
                        <a:t>3</a:t>
                      </a:r>
                      <a:endParaRPr lang="en-US" sz="1100" dirty="0">
                        <a:solidFill>
                          <a:schemeClr val="accent1">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Times New Roman"/>
                          <a:cs typeface="Calibri"/>
                        </a:rPr>
                        <a:t>2.38%</a:t>
                      </a:r>
                      <a:endParaRPr lang="en-US" sz="1100" dirty="0">
                        <a:solidFill>
                          <a:schemeClr val="accent1">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Calibri"/>
                          <a:cs typeface="Times New Roman"/>
                        </a:rPr>
                        <a:t>5</a:t>
                      </a:r>
                      <a:endParaRPr lang="en-US" sz="1100" dirty="0">
                        <a:solidFill>
                          <a:schemeClr val="accent1">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smtClean="0">
                          <a:solidFill>
                            <a:schemeClr val="accent1">
                              <a:lumMod val="75000"/>
                            </a:schemeClr>
                          </a:solidFill>
                          <a:effectLst/>
                          <a:latin typeface="Calibri"/>
                          <a:ea typeface="Times New Roman"/>
                          <a:cs typeface="Calibri"/>
                        </a:rPr>
                        <a:t>3.97</a:t>
                      </a:r>
                      <a:r>
                        <a:rPr lang="en-US" sz="1100" dirty="0">
                          <a:solidFill>
                            <a:schemeClr val="accent1">
                              <a:lumMod val="75000"/>
                            </a:schemeClr>
                          </a:solidFill>
                          <a:effectLst/>
                          <a:latin typeface="Calibri"/>
                          <a:ea typeface="Times New Roman"/>
                          <a:cs typeface="Calibri"/>
                        </a:rPr>
                        <a:t>%</a:t>
                      </a:r>
                      <a:endParaRPr lang="en-US" sz="1100" dirty="0">
                        <a:solidFill>
                          <a:schemeClr val="accent1">
                            <a:lumMod val="75000"/>
                          </a:schemeClr>
                        </a:solidFill>
                        <a:effectLst/>
                        <a:latin typeface="Calibri"/>
                        <a:ea typeface="Calibri"/>
                        <a:cs typeface="Times New Roman"/>
                      </a:endParaRPr>
                    </a:p>
                  </a:txBody>
                  <a:tcPr marL="68580" marR="68580" marT="0" marB="0" anchor="b">
                    <a:lnT w="12700" cap="flat" cmpd="sng" algn="ctr">
                      <a:solidFill>
                        <a:schemeClr val="tx1"/>
                      </a:solidFill>
                      <a:prstDash val="solid"/>
                      <a:round/>
                      <a:headEnd type="none" w="med" len="med"/>
                      <a:tailEnd type="none" w="med" len="med"/>
                    </a:lnT>
                  </a:tcPr>
                </a:tc>
              </a:tr>
            </a:tbl>
          </a:graphicData>
        </a:graphic>
      </p:graphicFrame>
      <p:sp>
        <p:nvSpPr>
          <p:cNvPr id="6" name="TextBox 5"/>
          <p:cNvSpPr txBox="1"/>
          <p:nvPr/>
        </p:nvSpPr>
        <p:spPr>
          <a:xfrm>
            <a:off x="761998" y="5670550"/>
            <a:ext cx="2209800" cy="276999"/>
          </a:xfrm>
          <a:prstGeom prst="rect">
            <a:avLst/>
          </a:prstGeom>
          <a:noFill/>
        </p:spPr>
        <p:txBody>
          <a:bodyPr wrap="square" rtlCol="0">
            <a:spAutoFit/>
          </a:bodyPr>
          <a:lstStyle/>
          <a:p>
            <a:r>
              <a:rPr lang="en-US" sz="1200" dirty="0" smtClean="0"/>
              <a:t>Source: Question 34.</a:t>
            </a:r>
            <a:endParaRPr lang="en-US" sz="1200" dirty="0"/>
          </a:p>
        </p:txBody>
      </p:sp>
      <p:sp>
        <p:nvSpPr>
          <p:cNvPr id="7" name="Footer Placeholder 6"/>
          <p:cNvSpPr>
            <a:spLocks noGrp="1"/>
          </p:cNvSpPr>
          <p:nvPr>
            <p:ph type="ftr" sz="quarter" idx="11"/>
          </p:nvPr>
        </p:nvSpPr>
        <p:spPr/>
        <p:txBody>
          <a:bodyPr/>
          <a:lstStyle/>
          <a:p>
            <a:r>
              <a:rPr lang="en-US" dirty="0" smtClean="0">
                <a:solidFill>
                  <a:prstClr val="black">
                    <a:tint val="75000"/>
                  </a:prstClr>
                </a:solidFill>
              </a:rPr>
              <a:t>12</a:t>
            </a:r>
            <a:endParaRPr lang="en-US" dirty="0">
              <a:solidFill>
                <a:prstClr val="black">
                  <a:tint val="75000"/>
                </a:prstClr>
              </a:solidFill>
            </a:endParaRPr>
          </a:p>
        </p:txBody>
      </p:sp>
    </p:spTree>
    <p:extLst>
      <p:ext uri="{BB962C8B-B14F-4D97-AF65-F5344CB8AC3E}">
        <p14:creationId xmlns:p14="http://schemas.microsoft.com/office/powerpoint/2010/main" val="2675012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753"/>
            <a:ext cx="8229600" cy="866899"/>
          </a:xfrm>
        </p:spPr>
        <p:txBody>
          <a:bodyPr/>
          <a:lstStyle/>
          <a:p>
            <a:r>
              <a:rPr lang="en-US" sz="2000" b="1" dirty="0" smtClean="0">
                <a:solidFill>
                  <a:srgbClr val="1C5696"/>
                </a:solidFill>
                <a:latin typeface="Arial Narrow" pitchFamily="34" charset="0"/>
              </a:rPr>
              <a:t>How should the UN Share Information with Countries for 2020 Census Round?</a:t>
            </a:r>
            <a:endParaRPr lang="en-US" sz="2000" b="1" dirty="0">
              <a:solidFill>
                <a:srgbClr val="1C5696"/>
              </a:solidFill>
              <a:latin typeface="Arial Narrow"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28872371"/>
              </p:ext>
            </p:extLst>
          </p:nvPr>
        </p:nvGraphicFramePr>
        <p:xfrm>
          <a:off x="1596638" y="756999"/>
          <a:ext cx="5760721" cy="4980342"/>
        </p:xfrm>
        <a:graphic>
          <a:graphicData uri="http://schemas.openxmlformats.org/drawingml/2006/table">
            <a:tbl>
              <a:tblPr firstRow="1" bandRow="1">
                <a:tableStyleId>{5C22544A-7EE6-4342-B048-85BDC9FD1C3A}</a:tableStyleId>
              </a:tblPr>
              <a:tblGrid>
                <a:gridCol w="2191928"/>
                <a:gridCol w="1482777"/>
                <a:gridCol w="2086016"/>
              </a:tblGrid>
              <a:tr h="576209">
                <a:tc>
                  <a:txBody>
                    <a:bodyPr/>
                    <a:lstStyle/>
                    <a:p>
                      <a:r>
                        <a:rPr lang="en-US" sz="1600" dirty="0" smtClean="0"/>
                        <a:t>Facilitation Techniques</a:t>
                      </a:r>
                      <a:endParaRPr lang="en-US" sz="1600" dirty="0"/>
                    </a:p>
                  </a:txBody>
                  <a:tcPr/>
                </a:tc>
                <a:tc>
                  <a:txBody>
                    <a:bodyPr/>
                    <a:lstStyle/>
                    <a:p>
                      <a:r>
                        <a:rPr lang="en-US" sz="1600" dirty="0" smtClean="0"/>
                        <a:t>Number of Countries  </a:t>
                      </a:r>
                      <a:endParaRPr lang="en-US" sz="1600" dirty="0"/>
                    </a:p>
                  </a:txBody>
                  <a:tcPr/>
                </a:tc>
                <a:tc>
                  <a:txBody>
                    <a:bodyPr/>
                    <a:lstStyle/>
                    <a:p>
                      <a:r>
                        <a:rPr lang="en-US" sz="1600" dirty="0" smtClean="0"/>
                        <a:t>Percent of Countries</a:t>
                      </a:r>
                      <a:endParaRPr lang="en-US" sz="1600" dirty="0"/>
                    </a:p>
                  </a:txBody>
                  <a:tcPr/>
                </a:tc>
              </a:tr>
              <a:tr h="51555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1C5696"/>
                          </a:solidFill>
                        </a:rPr>
                        <a:t>Workshops or Meetings</a:t>
                      </a:r>
                    </a:p>
                    <a:p>
                      <a:endParaRPr lang="en-US" sz="1200" dirty="0">
                        <a:solidFill>
                          <a:srgbClr val="1C5696"/>
                        </a:solidFill>
                      </a:endParaRPr>
                    </a:p>
                  </a:txBody>
                  <a:tcPr/>
                </a:tc>
                <a:tc>
                  <a:txBody>
                    <a:bodyPr/>
                    <a:lstStyle/>
                    <a:p>
                      <a:pPr algn="ctr"/>
                      <a:r>
                        <a:rPr lang="en-US" sz="1200" dirty="0" smtClean="0">
                          <a:solidFill>
                            <a:schemeClr val="accent1">
                              <a:lumMod val="75000"/>
                            </a:schemeClr>
                          </a:solidFill>
                        </a:rPr>
                        <a:t>106</a:t>
                      </a:r>
                      <a:endParaRPr lang="en-US" sz="1200" dirty="0">
                        <a:solidFill>
                          <a:schemeClr val="accent1">
                            <a:lumMod val="75000"/>
                          </a:schemeClr>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accent1">
                              <a:lumMod val="75000"/>
                            </a:schemeClr>
                          </a:solidFill>
                        </a:rPr>
                        <a:t>84.13%</a:t>
                      </a:r>
                    </a:p>
                    <a:p>
                      <a:pPr algn="ctr"/>
                      <a:endParaRPr lang="en-US" sz="1200" dirty="0">
                        <a:solidFill>
                          <a:schemeClr val="accent1">
                            <a:lumMod val="75000"/>
                          </a:schemeClr>
                        </a:solidFill>
                      </a:endParaRPr>
                    </a:p>
                  </a:txBody>
                  <a:tcPr/>
                </a:tc>
              </a:tr>
              <a:tr h="515556">
                <a:tc>
                  <a:txBody>
                    <a:bodyPr/>
                    <a:lstStyle/>
                    <a:p>
                      <a:r>
                        <a:rPr lang="en-US" sz="1200" dirty="0" smtClean="0">
                          <a:solidFill>
                            <a:srgbClr val="1C5696"/>
                          </a:solidFill>
                        </a:rPr>
                        <a:t>Working</a:t>
                      </a:r>
                      <a:r>
                        <a:rPr lang="en-US" sz="1200" baseline="0" dirty="0" smtClean="0">
                          <a:solidFill>
                            <a:srgbClr val="1C5696"/>
                          </a:solidFill>
                        </a:rPr>
                        <a:t> Papers, Technical Manuals, or Technical Reports</a:t>
                      </a:r>
                      <a:endParaRPr lang="en-US" sz="1200" dirty="0">
                        <a:solidFill>
                          <a:srgbClr val="1C5696"/>
                        </a:solidFill>
                      </a:endParaRPr>
                    </a:p>
                  </a:txBody>
                  <a:tcPr/>
                </a:tc>
                <a:tc>
                  <a:txBody>
                    <a:bodyPr/>
                    <a:lstStyle/>
                    <a:p>
                      <a:pPr algn="ctr"/>
                      <a:r>
                        <a:rPr lang="en-US" sz="1200" dirty="0" smtClean="0">
                          <a:solidFill>
                            <a:schemeClr val="accent1">
                              <a:lumMod val="75000"/>
                            </a:schemeClr>
                          </a:solidFill>
                        </a:rPr>
                        <a:t>104</a:t>
                      </a:r>
                      <a:endParaRPr lang="en-US" sz="1200" dirty="0">
                        <a:solidFill>
                          <a:schemeClr val="accent1">
                            <a:lumMod val="75000"/>
                          </a:schemeClr>
                        </a:solidFill>
                      </a:endParaRPr>
                    </a:p>
                  </a:txBody>
                  <a:tcPr/>
                </a:tc>
                <a:tc>
                  <a:txBody>
                    <a:bodyPr/>
                    <a:lstStyle/>
                    <a:p>
                      <a:pPr algn="ctr"/>
                      <a:r>
                        <a:rPr lang="en-US" sz="1200" dirty="0" smtClean="0">
                          <a:solidFill>
                            <a:schemeClr val="accent1">
                              <a:lumMod val="75000"/>
                            </a:schemeClr>
                          </a:solidFill>
                        </a:rPr>
                        <a:t>82.54%</a:t>
                      </a:r>
                      <a:endParaRPr lang="en-US" sz="1200" dirty="0">
                        <a:solidFill>
                          <a:schemeClr val="accent1">
                            <a:lumMod val="75000"/>
                          </a:schemeClr>
                        </a:solidFill>
                      </a:endParaRPr>
                    </a:p>
                  </a:txBody>
                  <a:tcPr/>
                </a:tc>
              </a:tr>
              <a:tr h="39225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1C5696"/>
                          </a:solidFill>
                        </a:rPr>
                        <a:t>Updated UN Principles and Recommendations</a:t>
                      </a:r>
                    </a:p>
                  </a:txBody>
                  <a:tcPr/>
                </a:tc>
                <a:tc>
                  <a:txBody>
                    <a:bodyPr/>
                    <a:lstStyle/>
                    <a:p>
                      <a:pPr algn="ctr"/>
                      <a:r>
                        <a:rPr lang="en-US" sz="1200" dirty="0" smtClean="0">
                          <a:solidFill>
                            <a:schemeClr val="accent1">
                              <a:lumMod val="75000"/>
                            </a:schemeClr>
                          </a:solidFill>
                        </a:rPr>
                        <a:t>100</a:t>
                      </a:r>
                      <a:endParaRPr lang="en-US" sz="1200" dirty="0">
                        <a:solidFill>
                          <a:schemeClr val="accent1">
                            <a:lumMod val="75000"/>
                          </a:schemeClr>
                        </a:solidFill>
                      </a:endParaRPr>
                    </a:p>
                  </a:txBody>
                  <a:tcPr/>
                </a:tc>
                <a:tc>
                  <a:txBody>
                    <a:bodyPr/>
                    <a:lstStyle/>
                    <a:p>
                      <a:pPr algn="ctr"/>
                      <a:r>
                        <a:rPr lang="en-US" sz="1200" dirty="0" smtClean="0">
                          <a:solidFill>
                            <a:schemeClr val="accent1">
                              <a:lumMod val="75000"/>
                            </a:schemeClr>
                          </a:solidFill>
                        </a:rPr>
                        <a:t>79.37</a:t>
                      </a:r>
                      <a:endParaRPr lang="en-US" sz="1200" dirty="0">
                        <a:solidFill>
                          <a:schemeClr val="accent1">
                            <a:lumMod val="75000"/>
                          </a:schemeClr>
                        </a:solidFill>
                      </a:endParaRPr>
                    </a:p>
                  </a:txBody>
                  <a:tcPr/>
                </a:tc>
              </a:tr>
              <a:tr h="39225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1C5696"/>
                          </a:solidFill>
                        </a:rPr>
                        <a:t>Training</a:t>
                      </a:r>
                    </a:p>
                  </a:txBody>
                  <a:tcPr/>
                </a:tc>
                <a:tc>
                  <a:txBody>
                    <a:bodyPr/>
                    <a:lstStyle/>
                    <a:p>
                      <a:pPr algn="ctr"/>
                      <a:r>
                        <a:rPr lang="en-US" sz="1200" dirty="0" smtClean="0">
                          <a:solidFill>
                            <a:schemeClr val="accent1">
                              <a:lumMod val="75000"/>
                            </a:schemeClr>
                          </a:solidFill>
                        </a:rPr>
                        <a:t>89</a:t>
                      </a:r>
                      <a:endParaRPr lang="en-US" sz="1200" dirty="0">
                        <a:solidFill>
                          <a:schemeClr val="accent1">
                            <a:lumMod val="75000"/>
                          </a:schemeClr>
                        </a:solidFill>
                      </a:endParaRPr>
                    </a:p>
                  </a:txBody>
                  <a:tcPr/>
                </a:tc>
                <a:tc>
                  <a:txBody>
                    <a:bodyPr/>
                    <a:lstStyle/>
                    <a:p>
                      <a:pPr algn="ctr"/>
                      <a:r>
                        <a:rPr lang="en-US" sz="1200" dirty="0" smtClean="0">
                          <a:solidFill>
                            <a:schemeClr val="accent1">
                              <a:lumMod val="75000"/>
                            </a:schemeClr>
                          </a:solidFill>
                        </a:rPr>
                        <a:t>70.63%</a:t>
                      </a:r>
                      <a:endParaRPr lang="en-US" sz="1200" dirty="0">
                        <a:solidFill>
                          <a:schemeClr val="accent1">
                            <a:lumMod val="75000"/>
                          </a:schemeClr>
                        </a:solidFill>
                      </a:endParaRPr>
                    </a:p>
                  </a:txBody>
                  <a:tcPr/>
                </a:tc>
              </a:tr>
              <a:tr h="39225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1C5696"/>
                          </a:solidFill>
                        </a:rPr>
                        <a:t>Conferences</a:t>
                      </a:r>
                    </a:p>
                  </a:txBody>
                  <a:tcPr/>
                </a:tc>
                <a:tc>
                  <a:txBody>
                    <a:bodyPr/>
                    <a:lstStyle/>
                    <a:p>
                      <a:pPr algn="ctr"/>
                      <a:r>
                        <a:rPr lang="en-US" sz="1200" dirty="0" smtClean="0">
                          <a:solidFill>
                            <a:schemeClr val="accent1">
                              <a:lumMod val="75000"/>
                            </a:schemeClr>
                          </a:solidFill>
                        </a:rPr>
                        <a:t>87</a:t>
                      </a:r>
                      <a:endParaRPr lang="en-US" sz="1200" dirty="0">
                        <a:solidFill>
                          <a:schemeClr val="accent1">
                            <a:lumMod val="75000"/>
                          </a:schemeClr>
                        </a:solidFill>
                      </a:endParaRPr>
                    </a:p>
                  </a:txBody>
                  <a:tcPr/>
                </a:tc>
                <a:tc>
                  <a:txBody>
                    <a:bodyPr/>
                    <a:lstStyle/>
                    <a:p>
                      <a:pPr algn="ctr"/>
                      <a:r>
                        <a:rPr lang="en-US" sz="1200" dirty="0" smtClean="0">
                          <a:solidFill>
                            <a:schemeClr val="accent1">
                              <a:lumMod val="75000"/>
                            </a:schemeClr>
                          </a:solidFill>
                        </a:rPr>
                        <a:t>69.05%</a:t>
                      </a:r>
                      <a:endParaRPr lang="en-US" sz="1200" dirty="0">
                        <a:solidFill>
                          <a:schemeClr val="accent1">
                            <a:lumMod val="75000"/>
                          </a:schemeClr>
                        </a:solidFill>
                      </a:endParaRPr>
                    </a:p>
                  </a:txBody>
                  <a:tcPr/>
                </a:tc>
              </a:tr>
              <a:tr h="51555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1C5696"/>
                          </a:solidFill>
                        </a:rPr>
                        <a:t>Website Repository</a:t>
                      </a:r>
                    </a:p>
                  </a:txBody>
                  <a:tcPr/>
                </a:tc>
                <a:tc>
                  <a:txBody>
                    <a:bodyPr/>
                    <a:lstStyle/>
                    <a:p>
                      <a:pPr algn="ctr"/>
                      <a:r>
                        <a:rPr lang="en-US" sz="1200" dirty="0" smtClean="0">
                          <a:solidFill>
                            <a:schemeClr val="accent1">
                              <a:lumMod val="75000"/>
                            </a:schemeClr>
                          </a:solidFill>
                        </a:rPr>
                        <a:t>85</a:t>
                      </a:r>
                      <a:endParaRPr lang="en-US" sz="1200" dirty="0">
                        <a:solidFill>
                          <a:schemeClr val="accent1">
                            <a:lumMod val="75000"/>
                          </a:schemeClr>
                        </a:solidFill>
                      </a:endParaRPr>
                    </a:p>
                  </a:txBody>
                  <a:tcPr/>
                </a:tc>
                <a:tc>
                  <a:txBody>
                    <a:bodyPr/>
                    <a:lstStyle/>
                    <a:p>
                      <a:pPr algn="ctr"/>
                      <a:r>
                        <a:rPr lang="en-US" sz="1200" dirty="0" smtClean="0">
                          <a:solidFill>
                            <a:schemeClr val="accent1">
                              <a:lumMod val="75000"/>
                            </a:schemeClr>
                          </a:solidFill>
                        </a:rPr>
                        <a:t>67.46%</a:t>
                      </a:r>
                      <a:endParaRPr lang="en-US" sz="1200" dirty="0">
                        <a:solidFill>
                          <a:schemeClr val="accent1">
                            <a:lumMod val="75000"/>
                          </a:schemeClr>
                        </a:solidFill>
                      </a:endParaRPr>
                    </a:p>
                  </a:txBody>
                  <a:tcPr/>
                </a:tc>
              </a:tr>
              <a:tr h="51555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1C5696"/>
                          </a:solidFill>
                        </a:rPr>
                        <a:t>Collaboration</a:t>
                      </a:r>
                      <a:r>
                        <a:rPr lang="en-US" sz="1200" baseline="0" dirty="0" smtClean="0">
                          <a:solidFill>
                            <a:srgbClr val="1C5696"/>
                          </a:solidFill>
                        </a:rPr>
                        <a:t> with Other Countries</a:t>
                      </a:r>
                      <a:endParaRPr lang="en-US" sz="1200" dirty="0" smtClean="0">
                        <a:solidFill>
                          <a:srgbClr val="1C5696"/>
                        </a:solidFill>
                      </a:endParaRPr>
                    </a:p>
                    <a:p>
                      <a:endParaRPr lang="en-US" sz="1200" dirty="0">
                        <a:solidFill>
                          <a:srgbClr val="1C5696"/>
                        </a:solidFill>
                      </a:endParaRPr>
                    </a:p>
                  </a:txBody>
                  <a:tcPr/>
                </a:tc>
                <a:tc>
                  <a:txBody>
                    <a:bodyPr/>
                    <a:lstStyle/>
                    <a:p>
                      <a:pPr algn="ctr"/>
                      <a:r>
                        <a:rPr lang="en-US" sz="1200" dirty="0" smtClean="0">
                          <a:solidFill>
                            <a:schemeClr val="accent1">
                              <a:lumMod val="75000"/>
                            </a:schemeClr>
                          </a:solidFill>
                        </a:rPr>
                        <a:t>75</a:t>
                      </a:r>
                      <a:endParaRPr lang="en-US" sz="1200" dirty="0">
                        <a:solidFill>
                          <a:schemeClr val="accent1">
                            <a:lumMod val="75000"/>
                          </a:schemeClr>
                        </a:solidFill>
                      </a:endParaRPr>
                    </a:p>
                  </a:txBody>
                  <a:tcPr/>
                </a:tc>
                <a:tc>
                  <a:txBody>
                    <a:bodyPr/>
                    <a:lstStyle/>
                    <a:p>
                      <a:pPr algn="ctr"/>
                      <a:r>
                        <a:rPr lang="en-US" sz="1200" dirty="0" smtClean="0">
                          <a:solidFill>
                            <a:schemeClr val="accent1">
                              <a:lumMod val="75000"/>
                            </a:schemeClr>
                          </a:solidFill>
                        </a:rPr>
                        <a:t>59.52%</a:t>
                      </a:r>
                      <a:endParaRPr lang="en-US" sz="1200" dirty="0">
                        <a:solidFill>
                          <a:schemeClr val="accent1">
                            <a:lumMod val="75000"/>
                          </a:schemeClr>
                        </a:solidFill>
                      </a:endParaRPr>
                    </a:p>
                  </a:txBody>
                  <a:tcPr/>
                </a:tc>
              </a:tr>
              <a:tr h="515556">
                <a:tc>
                  <a:txBody>
                    <a:bodyPr/>
                    <a:lstStyle/>
                    <a:p>
                      <a:r>
                        <a:rPr lang="en-US" sz="1200" dirty="0" smtClean="0">
                          <a:solidFill>
                            <a:srgbClr val="1C5696"/>
                          </a:solidFill>
                        </a:rPr>
                        <a:t>Social</a:t>
                      </a:r>
                      <a:r>
                        <a:rPr lang="en-US" sz="1200" baseline="0" dirty="0" smtClean="0">
                          <a:solidFill>
                            <a:srgbClr val="1C5696"/>
                          </a:solidFill>
                        </a:rPr>
                        <a:t> Media</a:t>
                      </a:r>
                      <a:endParaRPr lang="en-US" sz="1200" dirty="0">
                        <a:solidFill>
                          <a:srgbClr val="1C5696"/>
                        </a:solidFill>
                      </a:endParaRPr>
                    </a:p>
                  </a:txBody>
                  <a:tcPr/>
                </a:tc>
                <a:tc>
                  <a:txBody>
                    <a:bodyPr/>
                    <a:lstStyle/>
                    <a:p>
                      <a:pPr algn="ctr"/>
                      <a:r>
                        <a:rPr lang="en-US" sz="1200" dirty="0" smtClean="0">
                          <a:solidFill>
                            <a:schemeClr val="accent1">
                              <a:lumMod val="75000"/>
                            </a:schemeClr>
                          </a:solidFill>
                        </a:rPr>
                        <a:t>32</a:t>
                      </a:r>
                      <a:endParaRPr lang="en-US" sz="1200" dirty="0">
                        <a:solidFill>
                          <a:schemeClr val="accent1">
                            <a:lumMod val="75000"/>
                          </a:schemeClr>
                        </a:solidFill>
                      </a:endParaRPr>
                    </a:p>
                  </a:txBody>
                  <a:tcPr/>
                </a:tc>
                <a:tc>
                  <a:txBody>
                    <a:bodyPr/>
                    <a:lstStyle/>
                    <a:p>
                      <a:pPr algn="ctr"/>
                      <a:r>
                        <a:rPr lang="en-US" sz="1200" dirty="0" smtClean="0">
                          <a:solidFill>
                            <a:schemeClr val="accent1">
                              <a:lumMod val="75000"/>
                            </a:schemeClr>
                          </a:solidFill>
                        </a:rPr>
                        <a:t>25.40%</a:t>
                      </a:r>
                      <a:endParaRPr lang="en-US" sz="1200" dirty="0">
                        <a:solidFill>
                          <a:schemeClr val="accent1">
                            <a:lumMod val="75000"/>
                          </a:schemeClr>
                        </a:solidFill>
                      </a:endParaRPr>
                    </a:p>
                  </a:txBody>
                  <a:tcPr/>
                </a:tc>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1C5696"/>
                          </a:solidFill>
                        </a:rPr>
                        <a:t>Other</a:t>
                      </a:r>
                    </a:p>
                    <a:p>
                      <a:endParaRPr lang="en-US" sz="1200" dirty="0">
                        <a:solidFill>
                          <a:srgbClr val="1C5696"/>
                        </a:solidFill>
                      </a:endParaRPr>
                    </a:p>
                  </a:txBody>
                  <a:tcPr/>
                </a:tc>
                <a:tc>
                  <a:txBody>
                    <a:bodyPr/>
                    <a:lstStyle/>
                    <a:p>
                      <a:pPr algn="ctr"/>
                      <a:r>
                        <a:rPr lang="en-US" sz="1200" dirty="0" smtClean="0">
                          <a:solidFill>
                            <a:schemeClr val="accent1">
                              <a:lumMod val="75000"/>
                            </a:schemeClr>
                          </a:solidFill>
                        </a:rPr>
                        <a:t>2</a:t>
                      </a:r>
                      <a:endParaRPr lang="en-US" sz="1200" dirty="0">
                        <a:solidFill>
                          <a:schemeClr val="accent1">
                            <a:lumMod val="75000"/>
                          </a:schemeClr>
                        </a:solidFill>
                      </a:endParaRPr>
                    </a:p>
                  </a:txBody>
                  <a:tcPr/>
                </a:tc>
                <a:tc>
                  <a:txBody>
                    <a:bodyPr/>
                    <a:lstStyle/>
                    <a:p>
                      <a:pPr algn="ctr"/>
                      <a:r>
                        <a:rPr lang="en-US" sz="1200" dirty="0" smtClean="0">
                          <a:solidFill>
                            <a:schemeClr val="accent1">
                              <a:lumMod val="75000"/>
                            </a:schemeClr>
                          </a:solidFill>
                        </a:rPr>
                        <a:t>1.59%</a:t>
                      </a:r>
                      <a:endParaRPr lang="en-US" sz="1200" dirty="0">
                        <a:solidFill>
                          <a:schemeClr val="accent1">
                            <a:lumMod val="75000"/>
                          </a:schemeClr>
                        </a:solidFill>
                      </a:endParaRPr>
                    </a:p>
                  </a:txBody>
                  <a:tcPr/>
                </a:tc>
              </a:tr>
            </a:tbl>
          </a:graphicData>
        </a:graphic>
      </p:graphicFrame>
      <p:sp>
        <p:nvSpPr>
          <p:cNvPr id="6" name="TextBox 5"/>
          <p:cNvSpPr txBox="1"/>
          <p:nvPr/>
        </p:nvSpPr>
        <p:spPr>
          <a:xfrm>
            <a:off x="1489760" y="5712030"/>
            <a:ext cx="1698375" cy="276999"/>
          </a:xfrm>
          <a:prstGeom prst="rect">
            <a:avLst/>
          </a:prstGeom>
          <a:noFill/>
        </p:spPr>
        <p:txBody>
          <a:bodyPr wrap="square" rtlCol="0">
            <a:spAutoFit/>
          </a:bodyPr>
          <a:lstStyle/>
          <a:p>
            <a:r>
              <a:rPr lang="en-US" sz="1200" dirty="0" smtClean="0"/>
              <a:t>Source:  Questions 37</a:t>
            </a:r>
            <a:endParaRPr lang="en-US" sz="1200" dirty="0"/>
          </a:p>
        </p:txBody>
      </p:sp>
      <p:sp>
        <p:nvSpPr>
          <p:cNvPr id="7" name="Footer Placeholder 6"/>
          <p:cNvSpPr>
            <a:spLocks noGrp="1"/>
          </p:cNvSpPr>
          <p:nvPr>
            <p:ph type="ftr" sz="quarter" idx="11"/>
          </p:nvPr>
        </p:nvSpPr>
        <p:spPr/>
        <p:txBody>
          <a:bodyPr/>
          <a:lstStyle/>
          <a:p>
            <a:r>
              <a:rPr lang="en-US" dirty="0" smtClean="0">
                <a:solidFill>
                  <a:prstClr val="black">
                    <a:tint val="75000"/>
                  </a:prstClr>
                </a:solidFill>
              </a:rPr>
              <a:t>13</a:t>
            </a:r>
            <a:endParaRPr lang="en-US" dirty="0">
              <a:solidFill>
                <a:prstClr val="black">
                  <a:tint val="75000"/>
                </a:prstClr>
              </a:solidFill>
            </a:endParaRPr>
          </a:p>
        </p:txBody>
      </p:sp>
    </p:spTree>
    <p:extLst>
      <p:ext uri="{BB962C8B-B14F-4D97-AF65-F5344CB8AC3E}">
        <p14:creationId xmlns:p14="http://schemas.microsoft.com/office/powerpoint/2010/main" val="2845856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smtClean="0">
                <a:solidFill>
                  <a:srgbClr val="1C5696"/>
                </a:solidFill>
                <a:latin typeface="Arial Narrow" pitchFamily="34" charset="0"/>
              </a:rPr>
              <a:t>What Types of Assistance and Materials Are Needed from the </a:t>
            </a:r>
            <a:br>
              <a:rPr lang="en-US" sz="2000" b="1" dirty="0" smtClean="0">
                <a:solidFill>
                  <a:srgbClr val="1C5696"/>
                </a:solidFill>
                <a:latin typeface="Arial Narrow" pitchFamily="34" charset="0"/>
              </a:rPr>
            </a:br>
            <a:r>
              <a:rPr lang="en-US" sz="2000" b="1" dirty="0" smtClean="0">
                <a:solidFill>
                  <a:srgbClr val="1C5696"/>
                </a:solidFill>
                <a:latin typeface="Arial Narrow" pitchFamily="34" charset="0"/>
              </a:rPr>
              <a:t>UN Statistics Division for the 2020 Census Round?</a:t>
            </a:r>
            <a:endParaRPr lang="en-US" sz="2000" b="1" dirty="0">
              <a:solidFill>
                <a:srgbClr val="1C5696"/>
              </a:solidFill>
              <a:latin typeface="Arial Narrow"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93783020"/>
              </p:ext>
            </p:extLst>
          </p:nvPr>
        </p:nvGraphicFramePr>
        <p:xfrm>
          <a:off x="1080649" y="1226275"/>
          <a:ext cx="7291455" cy="4058662"/>
        </p:xfrm>
        <a:graphic>
          <a:graphicData uri="http://schemas.openxmlformats.org/drawingml/2006/table">
            <a:tbl>
              <a:tblPr firstRow="1" bandRow="1">
                <a:tableStyleId>{5C22544A-7EE6-4342-B048-85BDC9FD1C3A}</a:tableStyleId>
              </a:tblPr>
              <a:tblGrid>
                <a:gridCol w="3182593"/>
                <a:gridCol w="2006929"/>
                <a:gridCol w="2101933"/>
              </a:tblGrid>
              <a:tr h="387752">
                <a:tc>
                  <a:txBody>
                    <a:bodyPr/>
                    <a:lstStyle/>
                    <a:p>
                      <a:r>
                        <a:rPr lang="en-US" sz="1600" dirty="0" smtClean="0"/>
                        <a:t>Assistance/Materials</a:t>
                      </a:r>
                      <a:endParaRPr lang="en-US" sz="1600" dirty="0"/>
                    </a:p>
                  </a:txBody>
                  <a:tcPr/>
                </a:tc>
                <a:tc>
                  <a:txBody>
                    <a:bodyPr/>
                    <a:lstStyle/>
                    <a:p>
                      <a:r>
                        <a:rPr lang="en-US" sz="1600" dirty="0" smtClean="0"/>
                        <a:t>Number of Countries  </a:t>
                      </a:r>
                      <a:endParaRPr lang="en-US" sz="1600" dirty="0"/>
                    </a:p>
                  </a:txBody>
                  <a:tcPr/>
                </a:tc>
                <a:tc>
                  <a:txBody>
                    <a:bodyPr/>
                    <a:lstStyle/>
                    <a:p>
                      <a:r>
                        <a:rPr lang="en-US" sz="1600" dirty="0" smtClean="0"/>
                        <a:t>Percent of Countries</a:t>
                      </a:r>
                      <a:endParaRPr lang="en-US" sz="1600" dirty="0"/>
                    </a:p>
                  </a:txBody>
                  <a:tcPr/>
                </a:tc>
              </a:tr>
              <a:tr h="541791">
                <a:tc>
                  <a:txBody>
                    <a:bodyPr/>
                    <a:lstStyle/>
                    <a:p>
                      <a:r>
                        <a:rPr lang="en-US" sz="1400" dirty="0" smtClean="0">
                          <a:solidFill>
                            <a:srgbClr val="1C5696"/>
                          </a:solidFill>
                        </a:rPr>
                        <a:t>Updated UN </a:t>
                      </a:r>
                      <a:r>
                        <a:rPr lang="en-US" sz="1400" i="1" dirty="0" smtClean="0">
                          <a:solidFill>
                            <a:srgbClr val="1C5696"/>
                          </a:solidFill>
                        </a:rPr>
                        <a:t>Principles and Recommendations</a:t>
                      </a:r>
                      <a:endParaRPr lang="en-US" sz="1400" i="1" dirty="0">
                        <a:solidFill>
                          <a:srgbClr val="1C5696"/>
                        </a:solidFill>
                      </a:endParaRPr>
                    </a:p>
                  </a:txBody>
                  <a:tcPr/>
                </a:tc>
                <a:tc>
                  <a:txBody>
                    <a:bodyPr/>
                    <a:lstStyle/>
                    <a:p>
                      <a:pPr algn="ctr"/>
                      <a:r>
                        <a:rPr lang="en-US" sz="1400" dirty="0" smtClean="0">
                          <a:solidFill>
                            <a:schemeClr val="accent1">
                              <a:lumMod val="75000"/>
                            </a:schemeClr>
                          </a:solidFill>
                        </a:rPr>
                        <a:t>99</a:t>
                      </a:r>
                      <a:endParaRPr lang="en-US" sz="1400" dirty="0">
                        <a:solidFill>
                          <a:schemeClr val="accent1">
                            <a:lumMod val="75000"/>
                          </a:schemeClr>
                        </a:solidFill>
                      </a:endParaRPr>
                    </a:p>
                  </a:txBody>
                  <a:tcPr/>
                </a:tc>
                <a:tc>
                  <a:txBody>
                    <a:bodyPr/>
                    <a:lstStyle/>
                    <a:p>
                      <a:pPr algn="ctr"/>
                      <a:r>
                        <a:rPr lang="en-US" sz="1400" dirty="0" smtClean="0">
                          <a:solidFill>
                            <a:schemeClr val="accent1">
                              <a:lumMod val="75000"/>
                            </a:schemeClr>
                          </a:solidFill>
                        </a:rPr>
                        <a:t>85.34%</a:t>
                      </a:r>
                      <a:endParaRPr lang="en-US" sz="1400" dirty="0">
                        <a:solidFill>
                          <a:schemeClr val="accent1">
                            <a:lumMod val="75000"/>
                          </a:schemeClr>
                        </a:solidFill>
                      </a:endParaRPr>
                    </a:p>
                  </a:txBody>
                  <a:tcPr/>
                </a:tc>
              </a:tr>
              <a:tr h="541791">
                <a:tc>
                  <a:txBody>
                    <a:bodyPr/>
                    <a:lstStyle/>
                    <a:p>
                      <a:r>
                        <a:rPr lang="en-US" sz="1400" dirty="0" smtClean="0">
                          <a:solidFill>
                            <a:srgbClr val="1C5696"/>
                          </a:solidFill>
                        </a:rPr>
                        <a:t>Working</a:t>
                      </a:r>
                      <a:r>
                        <a:rPr lang="en-US" sz="1400" baseline="0" dirty="0" smtClean="0">
                          <a:solidFill>
                            <a:srgbClr val="1C5696"/>
                          </a:solidFill>
                        </a:rPr>
                        <a:t> Papers, Technical Manuals, or Technical Reports</a:t>
                      </a:r>
                      <a:endParaRPr lang="en-US" sz="1400" dirty="0">
                        <a:solidFill>
                          <a:srgbClr val="1C5696"/>
                        </a:solidFill>
                      </a:endParaRPr>
                    </a:p>
                  </a:txBody>
                  <a:tcPr/>
                </a:tc>
                <a:tc>
                  <a:txBody>
                    <a:bodyPr/>
                    <a:lstStyle/>
                    <a:p>
                      <a:pPr algn="ctr"/>
                      <a:r>
                        <a:rPr lang="en-US" sz="1400" dirty="0" smtClean="0">
                          <a:solidFill>
                            <a:schemeClr val="accent1">
                              <a:lumMod val="75000"/>
                            </a:schemeClr>
                          </a:solidFill>
                        </a:rPr>
                        <a:t>94</a:t>
                      </a:r>
                      <a:endParaRPr lang="en-US" sz="1400" dirty="0">
                        <a:solidFill>
                          <a:schemeClr val="accent1">
                            <a:lumMod val="75000"/>
                          </a:schemeClr>
                        </a:solidFill>
                      </a:endParaRPr>
                    </a:p>
                  </a:txBody>
                  <a:tcPr/>
                </a:tc>
                <a:tc>
                  <a:txBody>
                    <a:bodyPr/>
                    <a:lstStyle/>
                    <a:p>
                      <a:pPr algn="ctr"/>
                      <a:r>
                        <a:rPr lang="en-US" sz="1400" dirty="0" smtClean="0">
                          <a:solidFill>
                            <a:schemeClr val="accent1">
                              <a:lumMod val="75000"/>
                            </a:schemeClr>
                          </a:solidFill>
                        </a:rPr>
                        <a:t>81.03%</a:t>
                      </a:r>
                      <a:endParaRPr lang="en-US" sz="1400" dirty="0">
                        <a:solidFill>
                          <a:schemeClr val="accent1">
                            <a:lumMod val="75000"/>
                          </a:schemeClr>
                        </a:solidFill>
                      </a:endParaRPr>
                    </a:p>
                  </a:txBody>
                  <a:tcPr/>
                </a:tc>
              </a:tr>
              <a:tr h="38775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1C5696"/>
                          </a:solidFill>
                        </a:rPr>
                        <a:t>Workshops</a:t>
                      </a:r>
                    </a:p>
                    <a:p>
                      <a:endParaRPr lang="en-US" sz="1400" dirty="0">
                        <a:solidFill>
                          <a:srgbClr val="1C5696"/>
                        </a:solidFill>
                      </a:endParaRPr>
                    </a:p>
                  </a:txBody>
                  <a:tcPr/>
                </a:tc>
                <a:tc>
                  <a:txBody>
                    <a:bodyPr/>
                    <a:lstStyle/>
                    <a:p>
                      <a:pPr algn="ctr"/>
                      <a:r>
                        <a:rPr lang="en-US" sz="1400" dirty="0" smtClean="0">
                          <a:solidFill>
                            <a:schemeClr val="accent1">
                              <a:lumMod val="75000"/>
                            </a:schemeClr>
                          </a:solidFill>
                        </a:rPr>
                        <a:t>91</a:t>
                      </a:r>
                      <a:endParaRPr lang="en-US" sz="1400" dirty="0">
                        <a:solidFill>
                          <a:schemeClr val="accent1">
                            <a:lumMod val="75000"/>
                          </a:schemeClr>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solidFill>
                            <a:schemeClr val="accent1">
                              <a:lumMod val="75000"/>
                            </a:schemeClr>
                          </a:solidFill>
                        </a:rPr>
                        <a:t>78.45%</a:t>
                      </a:r>
                    </a:p>
                  </a:txBody>
                  <a:tcPr/>
                </a:tc>
              </a:tr>
              <a:tr h="38775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1C5696"/>
                          </a:solidFill>
                        </a:rPr>
                        <a:t>Training</a:t>
                      </a:r>
                    </a:p>
                  </a:txBody>
                  <a:tcPr/>
                </a:tc>
                <a:tc>
                  <a:txBody>
                    <a:bodyPr/>
                    <a:lstStyle/>
                    <a:p>
                      <a:pPr algn="ctr"/>
                      <a:r>
                        <a:rPr lang="en-US" sz="1400" dirty="0" smtClean="0">
                          <a:solidFill>
                            <a:schemeClr val="accent1">
                              <a:lumMod val="75000"/>
                            </a:schemeClr>
                          </a:solidFill>
                        </a:rPr>
                        <a:t>78</a:t>
                      </a:r>
                      <a:endParaRPr lang="en-US" sz="1400" dirty="0">
                        <a:solidFill>
                          <a:schemeClr val="accent1">
                            <a:lumMod val="75000"/>
                          </a:schemeClr>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solidFill>
                            <a:schemeClr val="accent1">
                              <a:lumMod val="75000"/>
                            </a:schemeClr>
                          </a:solidFill>
                        </a:rPr>
                        <a:t>67.24%</a:t>
                      </a:r>
                      <a:endParaRPr lang="en-US" sz="1400" dirty="0">
                        <a:solidFill>
                          <a:schemeClr val="accent1">
                            <a:lumMod val="75000"/>
                          </a:schemeClr>
                        </a:solidFill>
                      </a:endParaRPr>
                    </a:p>
                  </a:txBody>
                  <a:tcPr/>
                </a:tc>
              </a:tr>
              <a:tr h="38775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1C5696"/>
                          </a:solidFill>
                        </a:rPr>
                        <a:t>Collaboration</a:t>
                      </a:r>
                      <a:r>
                        <a:rPr lang="en-US" sz="1400" baseline="0" dirty="0" smtClean="0">
                          <a:solidFill>
                            <a:srgbClr val="1C5696"/>
                          </a:solidFill>
                        </a:rPr>
                        <a:t> with Other Countries</a:t>
                      </a:r>
                      <a:endParaRPr lang="en-US" sz="1400" dirty="0" smtClean="0">
                        <a:solidFill>
                          <a:srgbClr val="1C5696"/>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solidFill>
                          <a:srgbClr val="1C5696"/>
                        </a:solidFill>
                      </a:endParaRPr>
                    </a:p>
                  </a:txBody>
                  <a:tcPr/>
                </a:tc>
                <a:tc>
                  <a:txBody>
                    <a:bodyPr/>
                    <a:lstStyle/>
                    <a:p>
                      <a:pPr algn="ctr"/>
                      <a:r>
                        <a:rPr lang="en-US" sz="1400" dirty="0" smtClean="0">
                          <a:solidFill>
                            <a:schemeClr val="accent1">
                              <a:lumMod val="75000"/>
                            </a:schemeClr>
                          </a:solidFill>
                        </a:rPr>
                        <a:t>52</a:t>
                      </a:r>
                      <a:endParaRPr lang="en-US" sz="1400" dirty="0">
                        <a:solidFill>
                          <a:schemeClr val="accent1">
                            <a:lumMod val="75000"/>
                          </a:schemeClr>
                        </a:solidFill>
                      </a:endParaRPr>
                    </a:p>
                  </a:txBody>
                  <a:tcPr/>
                </a:tc>
                <a:tc>
                  <a:txBody>
                    <a:bodyPr/>
                    <a:lstStyle/>
                    <a:p>
                      <a:pPr algn="ctr"/>
                      <a:r>
                        <a:rPr lang="en-US" sz="1400" dirty="0" smtClean="0">
                          <a:solidFill>
                            <a:schemeClr val="accent1">
                              <a:lumMod val="75000"/>
                            </a:schemeClr>
                          </a:solidFill>
                        </a:rPr>
                        <a:t>44.83%</a:t>
                      </a:r>
                      <a:endParaRPr lang="en-US" sz="1400" dirty="0">
                        <a:solidFill>
                          <a:schemeClr val="accent1">
                            <a:lumMod val="75000"/>
                          </a:schemeClr>
                        </a:solidFill>
                      </a:endParaRPr>
                    </a:p>
                  </a:txBody>
                  <a:tcPr/>
                </a:tc>
              </a:tr>
              <a:tr h="38775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1C5696"/>
                          </a:solidFill>
                        </a:rPr>
                        <a:t>Consultations</a:t>
                      </a:r>
                      <a:r>
                        <a:rPr lang="en-US" sz="1400" baseline="0" dirty="0" smtClean="0">
                          <a:solidFill>
                            <a:srgbClr val="1C5696"/>
                          </a:solidFill>
                        </a:rPr>
                        <a:t> with Other Countries</a:t>
                      </a:r>
                      <a:endParaRPr lang="en-US" sz="1400" dirty="0" smtClean="0">
                        <a:solidFill>
                          <a:srgbClr val="1C5696"/>
                        </a:solidFill>
                      </a:endParaRPr>
                    </a:p>
                  </a:txBody>
                  <a:tcPr/>
                </a:tc>
                <a:tc>
                  <a:txBody>
                    <a:bodyPr/>
                    <a:lstStyle/>
                    <a:p>
                      <a:pPr algn="ctr"/>
                      <a:r>
                        <a:rPr lang="en-US" sz="1400" dirty="0" smtClean="0">
                          <a:solidFill>
                            <a:schemeClr val="accent1">
                              <a:lumMod val="75000"/>
                            </a:schemeClr>
                          </a:solidFill>
                        </a:rPr>
                        <a:t>45</a:t>
                      </a:r>
                      <a:endParaRPr lang="en-US" sz="1400" dirty="0">
                        <a:solidFill>
                          <a:schemeClr val="accent1">
                            <a:lumMod val="75000"/>
                          </a:schemeClr>
                        </a:solidFill>
                      </a:endParaRPr>
                    </a:p>
                  </a:txBody>
                  <a:tcPr/>
                </a:tc>
                <a:tc>
                  <a:txBody>
                    <a:bodyPr/>
                    <a:lstStyle/>
                    <a:p>
                      <a:pPr algn="ctr"/>
                      <a:r>
                        <a:rPr lang="en-US" sz="1400" dirty="0" smtClean="0">
                          <a:solidFill>
                            <a:schemeClr val="accent1">
                              <a:lumMod val="75000"/>
                            </a:schemeClr>
                          </a:solidFill>
                        </a:rPr>
                        <a:t>38.79%</a:t>
                      </a:r>
                      <a:endParaRPr lang="en-US" sz="1400" dirty="0">
                        <a:solidFill>
                          <a:schemeClr val="accent1">
                            <a:lumMod val="75000"/>
                          </a:schemeClr>
                        </a:solidFill>
                      </a:endParaRPr>
                    </a:p>
                  </a:txBody>
                  <a:tcPr/>
                </a:tc>
              </a:tr>
              <a:tr h="38775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1C5696"/>
                          </a:solidFill>
                        </a:rPr>
                        <a:t>None</a:t>
                      </a:r>
                    </a:p>
                  </a:txBody>
                  <a:tcPr/>
                </a:tc>
                <a:tc>
                  <a:txBody>
                    <a:bodyPr/>
                    <a:lstStyle/>
                    <a:p>
                      <a:pPr algn="ctr"/>
                      <a:r>
                        <a:rPr lang="en-US" sz="1400" dirty="0" smtClean="0">
                          <a:solidFill>
                            <a:schemeClr val="accent1">
                              <a:lumMod val="75000"/>
                            </a:schemeClr>
                          </a:solidFill>
                        </a:rPr>
                        <a:t>3</a:t>
                      </a:r>
                      <a:endParaRPr lang="en-US" sz="1400" dirty="0">
                        <a:solidFill>
                          <a:schemeClr val="accent1">
                            <a:lumMod val="75000"/>
                          </a:schemeClr>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solidFill>
                            <a:schemeClr val="accent1">
                              <a:lumMod val="75000"/>
                            </a:schemeClr>
                          </a:solidFill>
                        </a:rPr>
                        <a:t>2.59%</a:t>
                      </a:r>
                      <a:endParaRPr lang="en-US" sz="1400" dirty="0">
                        <a:solidFill>
                          <a:schemeClr val="accent1">
                            <a:lumMod val="75000"/>
                          </a:schemeClr>
                        </a:solidFill>
                      </a:endParaRPr>
                    </a:p>
                  </a:txBody>
                  <a:tcPr/>
                </a:tc>
              </a:tr>
              <a:tr h="38775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1C5696"/>
                          </a:solidFill>
                        </a:rPr>
                        <a:t>Other</a:t>
                      </a:r>
                    </a:p>
                  </a:txBody>
                  <a:tcPr/>
                </a:tc>
                <a:tc>
                  <a:txBody>
                    <a:bodyPr/>
                    <a:lstStyle/>
                    <a:p>
                      <a:pPr algn="ctr"/>
                      <a:r>
                        <a:rPr lang="en-US" sz="1400" dirty="0" smtClean="0">
                          <a:solidFill>
                            <a:schemeClr val="accent1">
                              <a:lumMod val="75000"/>
                            </a:schemeClr>
                          </a:solidFill>
                        </a:rPr>
                        <a:t>2</a:t>
                      </a:r>
                      <a:endParaRPr lang="en-US" sz="1400" dirty="0">
                        <a:solidFill>
                          <a:schemeClr val="accent1">
                            <a:lumMod val="75000"/>
                          </a:schemeClr>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solidFill>
                            <a:schemeClr val="accent1">
                              <a:lumMod val="75000"/>
                            </a:schemeClr>
                          </a:solidFill>
                        </a:rPr>
                        <a:t>1.72%</a:t>
                      </a:r>
                    </a:p>
                  </a:txBody>
                  <a:tcPr/>
                </a:tc>
              </a:tr>
            </a:tbl>
          </a:graphicData>
        </a:graphic>
      </p:graphicFrame>
      <p:sp>
        <p:nvSpPr>
          <p:cNvPr id="7" name="TextBox 6"/>
          <p:cNvSpPr txBox="1"/>
          <p:nvPr/>
        </p:nvSpPr>
        <p:spPr>
          <a:xfrm>
            <a:off x="985646" y="5273701"/>
            <a:ext cx="1959434" cy="276999"/>
          </a:xfrm>
          <a:prstGeom prst="rect">
            <a:avLst/>
          </a:prstGeom>
          <a:noFill/>
        </p:spPr>
        <p:txBody>
          <a:bodyPr wrap="square" rtlCol="0">
            <a:spAutoFit/>
          </a:bodyPr>
          <a:lstStyle/>
          <a:p>
            <a:r>
              <a:rPr lang="en-US" sz="1200" dirty="0" smtClean="0"/>
              <a:t>Source:  Question 38</a:t>
            </a:r>
            <a:endParaRPr lang="en-US" sz="1200" dirty="0"/>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14</a:t>
            </a:r>
            <a:endParaRPr lang="en-US" dirty="0">
              <a:solidFill>
                <a:prstClr val="black">
                  <a:tint val="75000"/>
                </a:prstClr>
              </a:solidFill>
            </a:endParaRPr>
          </a:p>
        </p:txBody>
      </p:sp>
    </p:spTree>
    <p:extLst>
      <p:ext uri="{BB962C8B-B14F-4D97-AF65-F5344CB8AC3E}">
        <p14:creationId xmlns:p14="http://schemas.microsoft.com/office/powerpoint/2010/main" val="619687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439387"/>
            <a:ext cx="8229600" cy="114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Arial"/>
                <a:ea typeface="+mj-ea"/>
                <a:cs typeface="+mj-cs"/>
              </a:defRPr>
            </a:lvl1pPr>
            <a:lvl2pPr algn="ctr" defTabSz="457200" rtl="0" eaLnBrk="0" fontAlgn="base" hangingPunct="0">
              <a:spcBef>
                <a:spcPct val="0"/>
              </a:spcBef>
              <a:spcAft>
                <a:spcPct val="0"/>
              </a:spcAft>
              <a:defRPr sz="4400">
                <a:solidFill>
                  <a:schemeClr val="tx1"/>
                </a:solidFill>
                <a:latin typeface="Arial" pitchFamily="34" charset="0"/>
              </a:defRPr>
            </a:lvl2pPr>
            <a:lvl3pPr algn="ctr" defTabSz="457200" rtl="0" eaLnBrk="0" fontAlgn="base" hangingPunct="0">
              <a:spcBef>
                <a:spcPct val="0"/>
              </a:spcBef>
              <a:spcAft>
                <a:spcPct val="0"/>
              </a:spcAft>
              <a:defRPr sz="4400">
                <a:solidFill>
                  <a:schemeClr val="tx1"/>
                </a:solidFill>
                <a:latin typeface="Arial" pitchFamily="34" charset="0"/>
              </a:defRPr>
            </a:lvl3pPr>
            <a:lvl4pPr algn="ctr" defTabSz="457200" rtl="0" eaLnBrk="0" fontAlgn="base" hangingPunct="0">
              <a:spcBef>
                <a:spcPct val="0"/>
              </a:spcBef>
              <a:spcAft>
                <a:spcPct val="0"/>
              </a:spcAft>
              <a:defRPr sz="4400">
                <a:solidFill>
                  <a:schemeClr val="tx1"/>
                </a:solidFill>
                <a:latin typeface="Arial" pitchFamily="34" charset="0"/>
              </a:defRPr>
            </a:lvl4pPr>
            <a:lvl5pPr algn="ctr" defTabSz="457200" rtl="0" eaLnBrk="0" fontAlgn="base" hangingPunct="0">
              <a:spcBef>
                <a:spcPct val="0"/>
              </a:spcBef>
              <a:spcAft>
                <a:spcPct val="0"/>
              </a:spcAft>
              <a:defRPr sz="4400">
                <a:solidFill>
                  <a:schemeClr val="tx1"/>
                </a:solidFill>
                <a:latin typeface="Arial" pitchFamily="34" charset="0"/>
              </a:defRPr>
            </a:lvl5pPr>
            <a:lvl6pPr marL="457200" algn="ctr" defTabSz="457200" rtl="0" fontAlgn="base">
              <a:spcBef>
                <a:spcPct val="0"/>
              </a:spcBef>
              <a:spcAft>
                <a:spcPct val="0"/>
              </a:spcAft>
              <a:defRPr sz="4400">
                <a:solidFill>
                  <a:schemeClr val="tx1"/>
                </a:solidFill>
                <a:latin typeface="Arial" pitchFamily="34" charset="0"/>
              </a:defRPr>
            </a:lvl6pPr>
            <a:lvl7pPr marL="914400" algn="ctr" defTabSz="457200" rtl="0" fontAlgn="base">
              <a:spcBef>
                <a:spcPct val="0"/>
              </a:spcBef>
              <a:spcAft>
                <a:spcPct val="0"/>
              </a:spcAft>
              <a:defRPr sz="4400">
                <a:solidFill>
                  <a:schemeClr val="tx1"/>
                </a:solidFill>
                <a:latin typeface="Arial" pitchFamily="34" charset="0"/>
              </a:defRPr>
            </a:lvl7pPr>
            <a:lvl8pPr marL="1371600" algn="ctr" defTabSz="457200" rtl="0" fontAlgn="base">
              <a:spcBef>
                <a:spcPct val="0"/>
              </a:spcBef>
              <a:spcAft>
                <a:spcPct val="0"/>
              </a:spcAft>
              <a:defRPr sz="4400">
                <a:solidFill>
                  <a:schemeClr val="tx1"/>
                </a:solidFill>
                <a:latin typeface="Arial" pitchFamily="34" charset="0"/>
              </a:defRPr>
            </a:lvl8pPr>
            <a:lvl9pPr marL="1828800" algn="ctr" defTabSz="457200" rtl="0" fontAlgn="base">
              <a:spcBef>
                <a:spcPct val="0"/>
              </a:spcBef>
              <a:spcAft>
                <a:spcPct val="0"/>
              </a:spcAft>
              <a:defRPr sz="4400">
                <a:solidFill>
                  <a:schemeClr val="tx1"/>
                </a:solidFill>
                <a:latin typeface="Arial"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smtClean="0">
                <a:ln>
                  <a:noFill/>
                </a:ln>
                <a:solidFill>
                  <a:srgbClr val="4F81BD">
                    <a:lumMod val="75000"/>
                  </a:srgbClr>
                </a:solidFill>
                <a:effectLst/>
                <a:uLnTx/>
                <a:uFillTx/>
                <a:latin typeface="Arial Narrow" pitchFamily="34" charset="0"/>
                <a:ea typeface="+mj-ea"/>
                <a:cs typeface="+mj-cs"/>
              </a:rPr>
              <a:t/>
            </a:r>
            <a:br>
              <a:rPr kumimoji="0" lang="en-US" sz="2400" b="1" i="0" u="none" strike="noStrike" kern="1200" cap="none" spc="0" normalizeH="0" baseline="0" noProof="0" smtClean="0">
                <a:ln>
                  <a:noFill/>
                </a:ln>
                <a:solidFill>
                  <a:srgbClr val="4F81BD">
                    <a:lumMod val="75000"/>
                  </a:srgbClr>
                </a:solidFill>
                <a:effectLst/>
                <a:uLnTx/>
                <a:uFillTx/>
                <a:latin typeface="Arial Narrow" pitchFamily="34" charset="0"/>
                <a:ea typeface="+mj-ea"/>
                <a:cs typeface="+mj-cs"/>
              </a:rPr>
            </a:br>
            <a:r>
              <a:rPr kumimoji="0" lang="en-US" sz="2400" b="1" i="0" u="none" strike="noStrike" kern="1200" cap="none" spc="0" normalizeH="0" baseline="0" noProof="0" smtClean="0">
                <a:ln>
                  <a:noFill/>
                </a:ln>
                <a:solidFill>
                  <a:srgbClr val="4F81BD">
                    <a:lumMod val="75000"/>
                  </a:srgbClr>
                </a:solidFill>
                <a:effectLst/>
                <a:uLnTx/>
                <a:uFillTx/>
                <a:latin typeface="Arial Narrow" pitchFamily="34" charset="0"/>
                <a:ea typeface="+mj-ea"/>
                <a:cs typeface="+mj-cs"/>
              </a:rPr>
              <a:t>Considerations for Future Population and Housing Census Programme Reviews</a:t>
            </a:r>
            <a:br>
              <a:rPr kumimoji="0" lang="en-US" sz="2400" b="1" i="0" u="none" strike="noStrike" kern="1200" cap="none" spc="0" normalizeH="0" baseline="0" noProof="0" smtClean="0">
                <a:ln>
                  <a:noFill/>
                </a:ln>
                <a:solidFill>
                  <a:srgbClr val="4F81BD">
                    <a:lumMod val="75000"/>
                  </a:srgbClr>
                </a:solidFill>
                <a:effectLst/>
                <a:uLnTx/>
                <a:uFillTx/>
                <a:latin typeface="Arial Narrow" pitchFamily="34" charset="0"/>
                <a:ea typeface="+mj-ea"/>
                <a:cs typeface="+mj-cs"/>
              </a:rPr>
            </a:br>
            <a:r>
              <a:rPr kumimoji="0" lang="en-US" sz="2400" b="1" i="0" u="none" strike="noStrike" kern="1200" cap="none" spc="0" normalizeH="0" baseline="0" noProof="0" smtClean="0">
                <a:ln>
                  <a:noFill/>
                </a:ln>
                <a:solidFill>
                  <a:srgbClr val="4F81BD">
                    <a:lumMod val="75000"/>
                  </a:srgbClr>
                </a:solidFill>
                <a:effectLst/>
                <a:uLnTx/>
                <a:uFillTx/>
                <a:latin typeface="Arial Narrow" pitchFamily="34" charset="0"/>
                <a:ea typeface="+mj-ea"/>
                <a:cs typeface="+mj-cs"/>
              </a:rPr>
              <a:t/>
            </a:r>
            <a:br>
              <a:rPr kumimoji="0" lang="en-US" sz="2400" b="1" i="0" u="none" strike="noStrike" kern="1200" cap="none" spc="0" normalizeH="0" baseline="0" noProof="0" smtClean="0">
                <a:ln>
                  <a:noFill/>
                </a:ln>
                <a:solidFill>
                  <a:srgbClr val="4F81BD">
                    <a:lumMod val="75000"/>
                  </a:srgbClr>
                </a:solidFill>
                <a:effectLst/>
                <a:uLnTx/>
                <a:uFillTx/>
                <a:latin typeface="Arial Narrow" pitchFamily="34" charset="0"/>
                <a:ea typeface="+mj-ea"/>
                <a:cs typeface="+mj-cs"/>
              </a:rPr>
            </a:br>
            <a:r>
              <a:rPr kumimoji="0" lang="en-US" sz="2400" b="1" i="0" u="none" strike="noStrike" kern="1200" cap="none" spc="0" normalizeH="0" baseline="0" noProof="0" smtClean="0">
                <a:ln>
                  <a:noFill/>
                </a:ln>
                <a:solidFill>
                  <a:srgbClr val="4F81BD">
                    <a:lumMod val="75000"/>
                  </a:srgbClr>
                </a:solidFill>
                <a:effectLst/>
                <a:uLnTx/>
                <a:uFillTx/>
                <a:latin typeface="Arial Narrow" pitchFamily="34" charset="0"/>
                <a:ea typeface="+mj-ea"/>
                <a:cs typeface="+mj-cs"/>
              </a:rPr>
              <a:t>Lessons Learned 1</a:t>
            </a:r>
            <a:endParaRPr kumimoji="0" lang="en-US" sz="2400" b="1" i="0" u="none" strike="noStrike" kern="1200" cap="none" spc="0" normalizeH="0" baseline="0" noProof="0" dirty="0">
              <a:ln>
                <a:noFill/>
              </a:ln>
              <a:solidFill>
                <a:srgbClr val="4F81BD">
                  <a:lumMod val="75000"/>
                </a:srgbClr>
              </a:solidFill>
              <a:effectLst/>
              <a:uLnTx/>
              <a:uFillTx/>
              <a:latin typeface="Arial Narrow" pitchFamily="34" charset="0"/>
              <a:ea typeface="+mj-ea"/>
              <a:cs typeface="+mj-cs"/>
            </a:endParaRPr>
          </a:p>
        </p:txBody>
      </p:sp>
      <p:sp>
        <p:nvSpPr>
          <p:cNvPr id="4" name="Content Placeholder 2"/>
          <p:cNvSpPr txBox="1">
            <a:spLocks/>
          </p:cNvSpPr>
          <p:nvPr/>
        </p:nvSpPr>
        <p:spPr bwMode="auto">
          <a:xfrm>
            <a:off x="457200" y="2362201"/>
            <a:ext cx="82296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1C5696"/>
              </a:buClr>
              <a:buFont typeface="Arial" pitchFamily="34" charset="0"/>
              <a:buChar char="•"/>
              <a:defRPr sz="3200" kern="1200">
                <a:solidFill>
                  <a:schemeClr val="tx1"/>
                </a:solidFill>
                <a:latin typeface="Arial"/>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Arial"/>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Arial"/>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buFont typeface="Wingdings" pitchFamily="2" charset="2"/>
              <a:buChar char="Ø"/>
            </a:pPr>
            <a:r>
              <a:rPr lang="en-US" sz="2000" dirty="0">
                <a:solidFill>
                  <a:srgbClr val="4F81BD">
                    <a:lumMod val="75000"/>
                  </a:srgbClr>
                </a:solidFill>
                <a:latin typeface="Arial Narrow" pitchFamily="34" charset="0"/>
              </a:rPr>
              <a:t>Establish an international working group to develop and test an instrument to look at census challenges, lessons learned, and directions for the future.  This survey would be used in the beginning of a census cycle, at the mid point, and at the end to assess the trends of the decade.  Repeated use of the same instrument will enable comparison of data throughout the decade.  Create a companion document explaining the purpose of each survey question</a:t>
            </a:r>
            <a:r>
              <a:rPr kumimoji="0" lang="en-GB" sz="2000" b="0"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rPr>
              <a:t>.</a:t>
            </a:r>
            <a:endParaRPr kumimoji="0" lang="en-US" sz="2000" b="0" i="0" u="none" strike="noStrike" kern="1200" cap="none" spc="0" normalizeH="0" baseline="0" noProof="0" dirty="0">
              <a:ln>
                <a:noFill/>
              </a:ln>
              <a:solidFill>
                <a:srgbClr val="4F81BD">
                  <a:lumMod val="75000"/>
                </a:srgbClr>
              </a:solidFill>
              <a:effectLst/>
              <a:uLnTx/>
              <a:uFillTx/>
              <a:latin typeface="Arial Narrow" pitchFamily="34" charset="0"/>
              <a:ea typeface="+mn-ea"/>
              <a:cs typeface="+mn-cs"/>
            </a:endParaRPr>
          </a:p>
        </p:txBody>
      </p:sp>
      <p:sp>
        <p:nvSpPr>
          <p:cNvPr id="2" name="Footer Placeholder 1"/>
          <p:cNvSpPr>
            <a:spLocks noGrp="1"/>
          </p:cNvSpPr>
          <p:nvPr>
            <p:ph type="ftr" sz="quarter" idx="11"/>
          </p:nvPr>
        </p:nvSpPr>
        <p:spPr/>
        <p:txBody>
          <a:bodyPr/>
          <a:lstStyle/>
          <a:p>
            <a:r>
              <a:rPr lang="en-US" dirty="0" smtClean="0">
                <a:solidFill>
                  <a:prstClr val="black">
                    <a:tint val="75000"/>
                  </a:prstClr>
                </a:solidFill>
              </a:rPr>
              <a:t>15</a:t>
            </a:r>
            <a:endParaRPr lang="en-US" dirty="0">
              <a:solidFill>
                <a:prstClr val="black">
                  <a:tint val="75000"/>
                </a:prstClr>
              </a:solidFill>
            </a:endParaRPr>
          </a:p>
        </p:txBody>
      </p:sp>
    </p:spTree>
    <p:extLst>
      <p:ext uri="{BB962C8B-B14F-4D97-AF65-F5344CB8AC3E}">
        <p14:creationId xmlns:p14="http://schemas.microsoft.com/office/powerpoint/2010/main" val="3708979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389885"/>
            <a:ext cx="8229600" cy="123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Arial"/>
                <a:ea typeface="+mj-ea"/>
                <a:cs typeface="+mj-cs"/>
              </a:defRPr>
            </a:lvl1pPr>
            <a:lvl2pPr algn="ctr" defTabSz="457200" rtl="0" eaLnBrk="0" fontAlgn="base" hangingPunct="0">
              <a:spcBef>
                <a:spcPct val="0"/>
              </a:spcBef>
              <a:spcAft>
                <a:spcPct val="0"/>
              </a:spcAft>
              <a:defRPr sz="4400">
                <a:solidFill>
                  <a:schemeClr val="tx1"/>
                </a:solidFill>
                <a:latin typeface="Arial" pitchFamily="34" charset="0"/>
              </a:defRPr>
            </a:lvl2pPr>
            <a:lvl3pPr algn="ctr" defTabSz="457200" rtl="0" eaLnBrk="0" fontAlgn="base" hangingPunct="0">
              <a:spcBef>
                <a:spcPct val="0"/>
              </a:spcBef>
              <a:spcAft>
                <a:spcPct val="0"/>
              </a:spcAft>
              <a:defRPr sz="4400">
                <a:solidFill>
                  <a:schemeClr val="tx1"/>
                </a:solidFill>
                <a:latin typeface="Arial" pitchFamily="34" charset="0"/>
              </a:defRPr>
            </a:lvl3pPr>
            <a:lvl4pPr algn="ctr" defTabSz="457200" rtl="0" eaLnBrk="0" fontAlgn="base" hangingPunct="0">
              <a:spcBef>
                <a:spcPct val="0"/>
              </a:spcBef>
              <a:spcAft>
                <a:spcPct val="0"/>
              </a:spcAft>
              <a:defRPr sz="4400">
                <a:solidFill>
                  <a:schemeClr val="tx1"/>
                </a:solidFill>
                <a:latin typeface="Arial" pitchFamily="34" charset="0"/>
              </a:defRPr>
            </a:lvl4pPr>
            <a:lvl5pPr algn="ctr" defTabSz="457200" rtl="0" eaLnBrk="0" fontAlgn="base" hangingPunct="0">
              <a:spcBef>
                <a:spcPct val="0"/>
              </a:spcBef>
              <a:spcAft>
                <a:spcPct val="0"/>
              </a:spcAft>
              <a:defRPr sz="4400">
                <a:solidFill>
                  <a:schemeClr val="tx1"/>
                </a:solidFill>
                <a:latin typeface="Arial" pitchFamily="34" charset="0"/>
              </a:defRPr>
            </a:lvl5pPr>
            <a:lvl6pPr marL="457200" algn="ctr" defTabSz="457200" rtl="0" fontAlgn="base">
              <a:spcBef>
                <a:spcPct val="0"/>
              </a:spcBef>
              <a:spcAft>
                <a:spcPct val="0"/>
              </a:spcAft>
              <a:defRPr sz="4400">
                <a:solidFill>
                  <a:schemeClr val="tx1"/>
                </a:solidFill>
                <a:latin typeface="Arial" pitchFamily="34" charset="0"/>
              </a:defRPr>
            </a:lvl6pPr>
            <a:lvl7pPr marL="914400" algn="ctr" defTabSz="457200" rtl="0" fontAlgn="base">
              <a:spcBef>
                <a:spcPct val="0"/>
              </a:spcBef>
              <a:spcAft>
                <a:spcPct val="0"/>
              </a:spcAft>
              <a:defRPr sz="4400">
                <a:solidFill>
                  <a:schemeClr val="tx1"/>
                </a:solidFill>
                <a:latin typeface="Arial" pitchFamily="34" charset="0"/>
              </a:defRPr>
            </a:lvl7pPr>
            <a:lvl8pPr marL="1371600" algn="ctr" defTabSz="457200" rtl="0" fontAlgn="base">
              <a:spcBef>
                <a:spcPct val="0"/>
              </a:spcBef>
              <a:spcAft>
                <a:spcPct val="0"/>
              </a:spcAft>
              <a:defRPr sz="4400">
                <a:solidFill>
                  <a:schemeClr val="tx1"/>
                </a:solidFill>
                <a:latin typeface="Arial" pitchFamily="34" charset="0"/>
              </a:defRPr>
            </a:lvl8pPr>
            <a:lvl9pPr marL="1828800" algn="ctr" defTabSz="457200" rtl="0" fontAlgn="base">
              <a:spcBef>
                <a:spcPct val="0"/>
              </a:spcBef>
              <a:spcAft>
                <a:spcPct val="0"/>
              </a:spcAft>
              <a:defRPr sz="4400">
                <a:solidFill>
                  <a:schemeClr val="tx1"/>
                </a:solidFill>
                <a:latin typeface="Arial"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smtClean="0">
                <a:ln>
                  <a:noFill/>
                </a:ln>
                <a:solidFill>
                  <a:srgbClr val="4F81BD">
                    <a:lumMod val="75000"/>
                  </a:srgbClr>
                </a:solidFill>
                <a:effectLst/>
                <a:uLnTx/>
                <a:uFillTx/>
                <a:latin typeface="Arial Narrow" pitchFamily="34" charset="0"/>
                <a:ea typeface="+mj-ea"/>
                <a:cs typeface="+mj-cs"/>
              </a:rPr>
              <a:t/>
            </a:r>
            <a:br>
              <a:rPr kumimoji="0" lang="en-US" sz="2400" b="1" i="0" u="none" strike="noStrike" kern="1200" cap="none" spc="0" normalizeH="0" baseline="0" noProof="0" smtClean="0">
                <a:ln>
                  <a:noFill/>
                </a:ln>
                <a:solidFill>
                  <a:srgbClr val="4F81BD">
                    <a:lumMod val="75000"/>
                  </a:srgbClr>
                </a:solidFill>
                <a:effectLst/>
                <a:uLnTx/>
                <a:uFillTx/>
                <a:latin typeface="Arial Narrow" pitchFamily="34" charset="0"/>
                <a:ea typeface="+mj-ea"/>
                <a:cs typeface="+mj-cs"/>
              </a:rPr>
            </a:br>
            <a:r>
              <a:rPr kumimoji="0" lang="en-US" sz="2400" b="1" i="0" u="none" strike="noStrike" kern="1200" cap="none" spc="0" normalizeH="0" baseline="0" noProof="0" smtClean="0">
                <a:ln>
                  <a:noFill/>
                </a:ln>
                <a:solidFill>
                  <a:srgbClr val="4F81BD">
                    <a:lumMod val="75000"/>
                  </a:srgbClr>
                </a:solidFill>
                <a:effectLst/>
                <a:uLnTx/>
                <a:uFillTx/>
                <a:latin typeface="Arial Narrow" pitchFamily="34" charset="0"/>
                <a:ea typeface="+mj-ea"/>
                <a:cs typeface="+mj-cs"/>
              </a:rPr>
              <a:t>Consideration for Future Population and Housing Census Programme Reviews – Continued</a:t>
            </a:r>
            <a:br>
              <a:rPr kumimoji="0" lang="en-US" sz="2400" b="1" i="0" u="none" strike="noStrike" kern="1200" cap="none" spc="0" normalizeH="0" baseline="0" noProof="0" smtClean="0">
                <a:ln>
                  <a:noFill/>
                </a:ln>
                <a:solidFill>
                  <a:srgbClr val="4F81BD">
                    <a:lumMod val="75000"/>
                  </a:srgbClr>
                </a:solidFill>
                <a:effectLst/>
                <a:uLnTx/>
                <a:uFillTx/>
                <a:latin typeface="Arial Narrow" pitchFamily="34" charset="0"/>
                <a:ea typeface="+mj-ea"/>
                <a:cs typeface="+mj-cs"/>
              </a:rPr>
            </a:br>
            <a:r>
              <a:rPr kumimoji="0" lang="en-US" sz="2400" b="1" i="0" u="none" strike="noStrike" kern="1200" cap="none" spc="0" normalizeH="0" baseline="0" noProof="0" smtClean="0">
                <a:ln>
                  <a:noFill/>
                </a:ln>
                <a:solidFill>
                  <a:srgbClr val="4F81BD">
                    <a:lumMod val="75000"/>
                  </a:srgbClr>
                </a:solidFill>
                <a:effectLst/>
                <a:uLnTx/>
                <a:uFillTx/>
                <a:latin typeface="Arial Narrow" pitchFamily="34" charset="0"/>
                <a:ea typeface="+mj-ea"/>
                <a:cs typeface="+mj-cs"/>
              </a:rPr>
              <a:t/>
            </a:r>
            <a:br>
              <a:rPr kumimoji="0" lang="en-US" sz="2400" b="1" i="0" u="none" strike="noStrike" kern="1200" cap="none" spc="0" normalizeH="0" baseline="0" noProof="0" smtClean="0">
                <a:ln>
                  <a:noFill/>
                </a:ln>
                <a:solidFill>
                  <a:srgbClr val="4F81BD">
                    <a:lumMod val="75000"/>
                  </a:srgbClr>
                </a:solidFill>
                <a:effectLst/>
                <a:uLnTx/>
                <a:uFillTx/>
                <a:latin typeface="Arial Narrow" pitchFamily="34" charset="0"/>
                <a:ea typeface="+mj-ea"/>
                <a:cs typeface="+mj-cs"/>
              </a:rPr>
            </a:br>
            <a:r>
              <a:rPr kumimoji="0" lang="en-US" sz="2400" b="1" i="0" u="none" strike="noStrike" kern="1200" cap="none" spc="0" normalizeH="0" baseline="0" noProof="0" smtClean="0">
                <a:ln>
                  <a:noFill/>
                </a:ln>
                <a:solidFill>
                  <a:srgbClr val="4F81BD">
                    <a:lumMod val="75000"/>
                  </a:srgbClr>
                </a:solidFill>
                <a:effectLst/>
                <a:uLnTx/>
                <a:uFillTx/>
                <a:latin typeface="Arial Narrow" pitchFamily="34" charset="0"/>
                <a:ea typeface="+mj-ea"/>
                <a:cs typeface="+mj-cs"/>
              </a:rPr>
              <a:t>Lessons Learned 2</a:t>
            </a:r>
            <a:endParaRPr kumimoji="0" lang="en-US" sz="2400" b="1" i="0" u="none" strike="noStrike" kern="1200" cap="none" spc="0" normalizeH="0" baseline="0" noProof="0" dirty="0">
              <a:ln>
                <a:noFill/>
              </a:ln>
              <a:solidFill>
                <a:srgbClr val="4F81BD">
                  <a:lumMod val="75000"/>
                </a:srgbClr>
              </a:solidFill>
              <a:effectLst/>
              <a:uLnTx/>
              <a:uFillTx/>
              <a:latin typeface="Arial Narrow" pitchFamily="34" charset="0"/>
              <a:ea typeface="+mj-ea"/>
              <a:cs typeface="+mj-cs"/>
            </a:endParaRPr>
          </a:p>
        </p:txBody>
      </p:sp>
      <p:sp>
        <p:nvSpPr>
          <p:cNvPr id="6" name="Content Placeholder 2"/>
          <p:cNvSpPr>
            <a:spLocks noGrp="1"/>
          </p:cNvSpPr>
          <p:nvPr>
            <p:ph idx="1"/>
          </p:nvPr>
        </p:nvSpPr>
        <p:spPr>
          <a:xfrm>
            <a:off x="457200" y="2427321"/>
            <a:ext cx="8229600" cy="3141138"/>
          </a:xfrm>
        </p:spPr>
        <p:txBody>
          <a:bodyPr/>
          <a:lstStyle/>
          <a:p>
            <a:pPr>
              <a:buFont typeface="Wingdings" pitchFamily="2" charset="2"/>
              <a:buChar char="Ø"/>
            </a:pPr>
            <a:r>
              <a:rPr lang="en-US" sz="2000" dirty="0">
                <a:solidFill>
                  <a:srgbClr val="1C5696"/>
                </a:solidFill>
                <a:latin typeface="Arial Narrow" pitchFamily="34" charset="0"/>
              </a:rPr>
              <a:t>The 2012 program review provided an initial evaluation of the censuses conducted and lessons learned but it was too early in the decade to get a good assessment of the program from most countries, as the bulk of census taking occurs in the years ending in 10 and 11. The UNSD should consider conducting another lessons learned evaluation as the 2010 census round closes out in </a:t>
            </a:r>
            <a:r>
              <a:rPr lang="en-US" sz="2000" dirty="0" smtClean="0">
                <a:solidFill>
                  <a:srgbClr val="1C5696"/>
                </a:solidFill>
                <a:latin typeface="Arial Narrow" pitchFamily="34" charset="0"/>
              </a:rPr>
              <a:t>2014.</a:t>
            </a:r>
            <a:endParaRPr lang="en-GB" sz="2000" dirty="0" smtClean="0">
              <a:solidFill>
                <a:srgbClr val="1C5696"/>
              </a:solidFill>
              <a:latin typeface="Arial Narrow" pitchFamily="34" charset="0"/>
            </a:endParaRPr>
          </a:p>
          <a:p>
            <a:pPr>
              <a:buFont typeface="Wingdings" pitchFamily="2" charset="2"/>
              <a:buChar char="Ø"/>
            </a:pPr>
            <a:endParaRPr lang="en-US" sz="2000" dirty="0">
              <a:solidFill>
                <a:schemeClr val="accent1">
                  <a:lumMod val="75000"/>
                </a:schemeClr>
              </a:solidFill>
              <a:latin typeface="Arial Narrow" pitchFamily="34" charset="0"/>
            </a:endParaRPr>
          </a:p>
        </p:txBody>
      </p:sp>
      <p:sp>
        <p:nvSpPr>
          <p:cNvPr id="2" name="Footer Placeholder 1"/>
          <p:cNvSpPr>
            <a:spLocks noGrp="1"/>
          </p:cNvSpPr>
          <p:nvPr>
            <p:ph type="ftr" sz="quarter" idx="11"/>
          </p:nvPr>
        </p:nvSpPr>
        <p:spPr/>
        <p:txBody>
          <a:bodyPr/>
          <a:lstStyle/>
          <a:p>
            <a:r>
              <a:rPr lang="en-US" dirty="0" smtClean="0">
                <a:solidFill>
                  <a:prstClr val="black">
                    <a:tint val="75000"/>
                  </a:prstClr>
                </a:solidFill>
              </a:rPr>
              <a:t>16</a:t>
            </a:r>
            <a:endParaRPr lang="en-US" dirty="0">
              <a:solidFill>
                <a:prstClr val="black">
                  <a:tint val="75000"/>
                </a:prstClr>
              </a:solidFill>
            </a:endParaRPr>
          </a:p>
        </p:txBody>
      </p:sp>
    </p:spTree>
    <p:extLst>
      <p:ext uri="{BB962C8B-B14F-4D97-AF65-F5344CB8AC3E}">
        <p14:creationId xmlns:p14="http://schemas.microsoft.com/office/powerpoint/2010/main" val="3708979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8" descr="Countries in 2010 Census Round"/>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847850" y="1417638"/>
            <a:ext cx="5448300" cy="339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28659" y="4942407"/>
            <a:ext cx="7507183" cy="861774"/>
          </a:xfrm>
          <a:prstGeom prst="rect">
            <a:avLst/>
          </a:prstGeom>
          <a:noFill/>
        </p:spPr>
        <p:txBody>
          <a:bodyPr wrap="none" rtlCol="0">
            <a:spAutoFit/>
          </a:bodyPr>
          <a:lstStyle/>
          <a:p>
            <a:r>
              <a:rPr lang="en-US" dirty="0" smtClean="0">
                <a:solidFill>
                  <a:schemeClr val="accent1">
                    <a:lumMod val="75000"/>
                  </a:schemeClr>
                </a:solidFill>
              </a:rPr>
              <a:t>*For every country or area only the first census in this round is included.</a:t>
            </a:r>
          </a:p>
          <a:p>
            <a:endParaRPr lang="en-US" dirty="0">
              <a:solidFill>
                <a:schemeClr val="accent1">
                  <a:lumMod val="75000"/>
                </a:schemeClr>
              </a:solidFill>
            </a:endParaRPr>
          </a:p>
          <a:p>
            <a:r>
              <a:rPr lang="en-US" sz="1400" dirty="0" smtClean="0">
                <a:solidFill>
                  <a:schemeClr val="accent1">
                    <a:lumMod val="75000"/>
                  </a:schemeClr>
                </a:solidFill>
              </a:rPr>
              <a:t>Source:  UN Statistics Division</a:t>
            </a:r>
            <a:endParaRPr lang="en-US" sz="1400" dirty="0">
              <a:solidFill>
                <a:schemeClr val="accent1">
                  <a:lumMod val="75000"/>
                </a:schemeClr>
              </a:solidFill>
            </a:endParaRPr>
          </a:p>
        </p:txBody>
      </p:sp>
      <p:sp>
        <p:nvSpPr>
          <p:cNvPr id="6" name="Title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Arial"/>
                <a:ea typeface="+mj-ea"/>
                <a:cs typeface="+mj-cs"/>
              </a:defRPr>
            </a:lvl1pPr>
            <a:lvl2pPr algn="ctr" defTabSz="457200" rtl="0" eaLnBrk="0" fontAlgn="base" hangingPunct="0">
              <a:spcBef>
                <a:spcPct val="0"/>
              </a:spcBef>
              <a:spcAft>
                <a:spcPct val="0"/>
              </a:spcAft>
              <a:defRPr sz="4400">
                <a:solidFill>
                  <a:schemeClr val="tx1"/>
                </a:solidFill>
                <a:latin typeface="Arial" pitchFamily="34" charset="0"/>
              </a:defRPr>
            </a:lvl2pPr>
            <a:lvl3pPr algn="ctr" defTabSz="457200" rtl="0" eaLnBrk="0" fontAlgn="base" hangingPunct="0">
              <a:spcBef>
                <a:spcPct val="0"/>
              </a:spcBef>
              <a:spcAft>
                <a:spcPct val="0"/>
              </a:spcAft>
              <a:defRPr sz="4400">
                <a:solidFill>
                  <a:schemeClr val="tx1"/>
                </a:solidFill>
                <a:latin typeface="Arial" pitchFamily="34" charset="0"/>
              </a:defRPr>
            </a:lvl3pPr>
            <a:lvl4pPr algn="ctr" defTabSz="457200" rtl="0" eaLnBrk="0" fontAlgn="base" hangingPunct="0">
              <a:spcBef>
                <a:spcPct val="0"/>
              </a:spcBef>
              <a:spcAft>
                <a:spcPct val="0"/>
              </a:spcAft>
              <a:defRPr sz="4400">
                <a:solidFill>
                  <a:schemeClr val="tx1"/>
                </a:solidFill>
                <a:latin typeface="Arial" pitchFamily="34" charset="0"/>
              </a:defRPr>
            </a:lvl4pPr>
            <a:lvl5pPr algn="ctr" defTabSz="457200" rtl="0" eaLnBrk="0" fontAlgn="base" hangingPunct="0">
              <a:spcBef>
                <a:spcPct val="0"/>
              </a:spcBef>
              <a:spcAft>
                <a:spcPct val="0"/>
              </a:spcAft>
              <a:defRPr sz="4400">
                <a:solidFill>
                  <a:schemeClr val="tx1"/>
                </a:solidFill>
                <a:latin typeface="Arial" pitchFamily="34" charset="0"/>
              </a:defRPr>
            </a:lvl5pPr>
            <a:lvl6pPr marL="457200" algn="ctr" defTabSz="457200" rtl="0" fontAlgn="base">
              <a:spcBef>
                <a:spcPct val="0"/>
              </a:spcBef>
              <a:spcAft>
                <a:spcPct val="0"/>
              </a:spcAft>
              <a:defRPr sz="4400">
                <a:solidFill>
                  <a:schemeClr val="tx1"/>
                </a:solidFill>
                <a:latin typeface="Arial" pitchFamily="34" charset="0"/>
              </a:defRPr>
            </a:lvl6pPr>
            <a:lvl7pPr marL="914400" algn="ctr" defTabSz="457200" rtl="0" fontAlgn="base">
              <a:spcBef>
                <a:spcPct val="0"/>
              </a:spcBef>
              <a:spcAft>
                <a:spcPct val="0"/>
              </a:spcAft>
              <a:defRPr sz="4400">
                <a:solidFill>
                  <a:schemeClr val="tx1"/>
                </a:solidFill>
                <a:latin typeface="Arial" pitchFamily="34" charset="0"/>
              </a:defRPr>
            </a:lvl7pPr>
            <a:lvl8pPr marL="1371600" algn="ctr" defTabSz="457200" rtl="0" fontAlgn="base">
              <a:spcBef>
                <a:spcPct val="0"/>
              </a:spcBef>
              <a:spcAft>
                <a:spcPct val="0"/>
              </a:spcAft>
              <a:defRPr sz="4400">
                <a:solidFill>
                  <a:schemeClr val="tx1"/>
                </a:solidFill>
                <a:latin typeface="Arial" pitchFamily="34" charset="0"/>
              </a:defRPr>
            </a:lvl8pPr>
            <a:lvl9pPr marL="1828800" algn="ctr" defTabSz="457200" rtl="0" fontAlgn="base">
              <a:spcBef>
                <a:spcPct val="0"/>
              </a:spcBef>
              <a:spcAft>
                <a:spcPct val="0"/>
              </a:spcAft>
              <a:defRPr sz="4400">
                <a:solidFill>
                  <a:schemeClr val="tx1"/>
                </a:solidFill>
                <a:latin typeface="Arial" pitchFamily="34" charset="0"/>
              </a:defRPr>
            </a:lvl9pPr>
          </a:lstStyle>
          <a:p>
            <a:r>
              <a:rPr lang="en-US" sz="2400" b="1" smtClean="0">
                <a:solidFill>
                  <a:srgbClr val="1C5696"/>
                </a:solidFill>
                <a:latin typeface="Arial Narrow" pitchFamily="34" charset="0"/>
              </a:rPr>
              <a:t>Distribution of conducted and scheduled censuses over the period of the 2010 Census Round*. </a:t>
            </a:r>
            <a:endParaRPr lang="en-US" sz="2400" b="1" dirty="0">
              <a:solidFill>
                <a:srgbClr val="1C5696"/>
              </a:solidFill>
              <a:latin typeface="Arial Narrow" pitchFamily="34" charset="0"/>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17</a:t>
            </a:r>
            <a:endParaRPr lang="en-US" dirty="0">
              <a:solidFill>
                <a:prstClr val="black">
                  <a:tint val="75000"/>
                </a:prstClr>
              </a:solidFill>
            </a:endParaRPr>
          </a:p>
        </p:txBody>
      </p:sp>
    </p:spTree>
    <p:extLst>
      <p:ext uri="{BB962C8B-B14F-4D97-AF65-F5344CB8AC3E}">
        <p14:creationId xmlns:p14="http://schemas.microsoft.com/office/powerpoint/2010/main" val="1791028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457200" y="2154143"/>
            <a:ext cx="8229600" cy="3197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1C5696"/>
              </a:buClr>
              <a:buFont typeface="Arial" pitchFamily="34" charset="0"/>
              <a:buChar char="•"/>
              <a:defRPr sz="3200" kern="1200">
                <a:solidFill>
                  <a:schemeClr val="tx1"/>
                </a:solidFill>
                <a:latin typeface="Arial"/>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Arial"/>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Arial"/>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0" fontAlgn="base" latinLnBrk="0" hangingPunct="0">
              <a:lnSpc>
                <a:spcPct val="100000"/>
              </a:lnSpc>
              <a:spcBef>
                <a:spcPct val="20000"/>
              </a:spcBef>
              <a:spcAft>
                <a:spcPct val="0"/>
              </a:spcAft>
              <a:buClr>
                <a:srgbClr val="1C5696"/>
              </a:buClr>
              <a:buSzTx/>
              <a:buFont typeface="Arial" pitchFamily="34" charset="0"/>
              <a:buChar char="•"/>
              <a:tabLst/>
              <a:defRPr/>
            </a:pPr>
            <a:endParaRPr kumimoji="0" lang="en-GB" sz="2000" b="0"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endParaRPr>
          </a:p>
          <a:p>
            <a:pPr lvl="0">
              <a:buFont typeface="Wingdings" pitchFamily="2" charset="2"/>
              <a:buChar char="Ø"/>
            </a:pPr>
            <a:r>
              <a:rPr lang="en-US" sz="2000" dirty="0" smtClean="0">
                <a:solidFill>
                  <a:srgbClr val="4F81BD">
                    <a:lumMod val="75000"/>
                  </a:srgbClr>
                </a:solidFill>
                <a:latin typeface="Arial Narrow" pitchFamily="34" charset="0"/>
              </a:rPr>
              <a:t>The </a:t>
            </a:r>
            <a:r>
              <a:rPr lang="en-US" sz="2000" dirty="0">
                <a:solidFill>
                  <a:srgbClr val="4F81BD">
                    <a:lumMod val="75000"/>
                  </a:srgbClr>
                </a:solidFill>
                <a:latin typeface="Arial Narrow" pitchFamily="34" charset="0"/>
              </a:rPr>
              <a:t>UN should call for continued and increased collaboration and cooperation in respect to census activities among countries</a:t>
            </a:r>
            <a:r>
              <a:rPr lang="en-US" sz="2000" dirty="0" smtClean="0">
                <a:solidFill>
                  <a:srgbClr val="4F81BD">
                    <a:lumMod val="75000"/>
                  </a:srgbClr>
                </a:solidFill>
                <a:latin typeface="Arial Narrow" pitchFamily="34" charset="0"/>
              </a:rPr>
              <a:t>.</a:t>
            </a:r>
            <a:endParaRPr kumimoji="0" lang="en-GB" sz="2000" b="0"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endParaRPr>
          </a:p>
          <a:p>
            <a:pPr marL="0" marR="0" lvl="0" indent="0" algn="l" defTabSz="457200" rtl="0" eaLnBrk="0" fontAlgn="base" latinLnBrk="0" hangingPunct="0">
              <a:lnSpc>
                <a:spcPct val="100000"/>
              </a:lnSpc>
              <a:spcBef>
                <a:spcPct val="20000"/>
              </a:spcBef>
              <a:spcAft>
                <a:spcPct val="0"/>
              </a:spcAft>
              <a:buClr>
                <a:srgbClr val="1C5696"/>
              </a:buClr>
              <a:buSzTx/>
              <a:buFont typeface="Arial" pitchFamily="34" charset="0"/>
              <a:buNone/>
              <a:tabLst/>
              <a:defRPr/>
            </a:pPr>
            <a:endParaRPr kumimoji="0" lang="en-GB" sz="2000" b="0"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endParaRPr>
          </a:p>
          <a:p>
            <a:pPr marL="0" marR="0" lvl="0" indent="0" algn="l" defTabSz="457200" rtl="0" eaLnBrk="0" fontAlgn="base" latinLnBrk="0" hangingPunct="0">
              <a:lnSpc>
                <a:spcPct val="100000"/>
              </a:lnSpc>
              <a:spcBef>
                <a:spcPct val="20000"/>
              </a:spcBef>
              <a:spcAft>
                <a:spcPct val="0"/>
              </a:spcAft>
              <a:buClr>
                <a:srgbClr val="1C5696"/>
              </a:buClr>
              <a:buSzTx/>
              <a:buFont typeface="Arial" pitchFamily="34" charset="0"/>
              <a:buNone/>
              <a:tabLst/>
              <a:defRPr/>
            </a:pPr>
            <a:r>
              <a:rPr kumimoji="0" lang="en-US" sz="2000" b="1"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rPr>
              <a:t>                                                   </a:t>
            </a:r>
            <a:r>
              <a:rPr kumimoji="0" lang="en-US" sz="2400" b="1"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rPr>
              <a:t>Lessons Learned 4</a:t>
            </a:r>
            <a:endParaRPr kumimoji="0" lang="en-GB" sz="2400" b="0"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endParaRPr>
          </a:p>
          <a:p>
            <a:pPr marL="342900" marR="0" lvl="0" indent="-342900" algn="l" defTabSz="457200" rtl="0" eaLnBrk="0" fontAlgn="base" latinLnBrk="0" hangingPunct="0">
              <a:lnSpc>
                <a:spcPct val="100000"/>
              </a:lnSpc>
              <a:spcBef>
                <a:spcPct val="20000"/>
              </a:spcBef>
              <a:spcAft>
                <a:spcPct val="0"/>
              </a:spcAft>
              <a:buClr>
                <a:srgbClr val="1C5696"/>
              </a:buClr>
              <a:buSzTx/>
              <a:buFont typeface="Arial" pitchFamily="34" charset="0"/>
              <a:buChar char="•"/>
              <a:tabLst/>
              <a:defRPr/>
            </a:pPr>
            <a:endParaRPr kumimoji="0" lang="en-GB" sz="2000" b="0"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endParaRPr>
          </a:p>
          <a:p>
            <a:pPr lvl="0">
              <a:buFont typeface="Wingdings" pitchFamily="2" charset="2"/>
              <a:buChar char="Ø"/>
            </a:pPr>
            <a:r>
              <a:rPr lang="en-US" sz="2000" dirty="0" smtClean="0">
                <a:solidFill>
                  <a:srgbClr val="4F81BD">
                    <a:lumMod val="75000"/>
                  </a:srgbClr>
                </a:solidFill>
                <a:latin typeface="Arial Narrow" pitchFamily="34" charset="0"/>
              </a:rPr>
              <a:t>Work </a:t>
            </a:r>
            <a:r>
              <a:rPr lang="en-US" sz="2000" dirty="0">
                <a:solidFill>
                  <a:srgbClr val="4F81BD">
                    <a:lumMod val="75000"/>
                  </a:srgbClr>
                </a:solidFill>
                <a:latin typeface="Arial Narrow" pitchFamily="34" charset="0"/>
              </a:rPr>
              <a:t>should be done to develop an accurate, viable method to obtain the costs of conducting a census that can be used to compare census cost across regions and/or countries</a:t>
            </a:r>
            <a:r>
              <a:rPr kumimoji="0" lang="en-GB" sz="2000" b="0"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rPr>
              <a:t>.</a:t>
            </a:r>
            <a:endParaRPr kumimoji="0" lang="en-US" sz="2000" b="0" i="0" u="none" strike="noStrike" kern="1200" cap="none" spc="0" normalizeH="0" baseline="0" noProof="0" dirty="0">
              <a:ln>
                <a:noFill/>
              </a:ln>
              <a:solidFill>
                <a:srgbClr val="4F81BD">
                  <a:lumMod val="75000"/>
                </a:srgbClr>
              </a:solidFill>
              <a:effectLst/>
              <a:uLnTx/>
              <a:uFillTx/>
              <a:latin typeface="Arial Narrow" pitchFamily="34" charset="0"/>
              <a:ea typeface="+mn-ea"/>
              <a:cs typeface="+mn-cs"/>
            </a:endParaRPr>
          </a:p>
        </p:txBody>
      </p:sp>
      <p:sp>
        <p:nvSpPr>
          <p:cNvPr id="4" name="Title 1"/>
          <p:cNvSpPr txBox="1">
            <a:spLocks/>
          </p:cNvSpPr>
          <p:nvPr/>
        </p:nvSpPr>
        <p:spPr bwMode="auto">
          <a:xfrm>
            <a:off x="457200" y="380010"/>
            <a:ext cx="8229600" cy="1220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Arial"/>
                <a:ea typeface="+mj-ea"/>
                <a:cs typeface="+mj-cs"/>
              </a:defRPr>
            </a:lvl1pPr>
            <a:lvl2pPr algn="ctr" defTabSz="457200" rtl="0" eaLnBrk="0" fontAlgn="base" hangingPunct="0">
              <a:spcBef>
                <a:spcPct val="0"/>
              </a:spcBef>
              <a:spcAft>
                <a:spcPct val="0"/>
              </a:spcAft>
              <a:defRPr sz="4400">
                <a:solidFill>
                  <a:schemeClr val="tx1"/>
                </a:solidFill>
                <a:latin typeface="Arial" pitchFamily="34" charset="0"/>
              </a:defRPr>
            </a:lvl2pPr>
            <a:lvl3pPr algn="ctr" defTabSz="457200" rtl="0" eaLnBrk="0" fontAlgn="base" hangingPunct="0">
              <a:spcBef>
                <a:spcPct val="0"/>
              </a:spcBef>
              <a:spcAft>
                <a:spcPct val="0"/>
              </a:spcAft>
              <a:defRPr sz="4400">
                <a:solidFill>
                  <a:schemeClr val="tx1"/>
                </a:solidFill>
                <a:latin typeface="Arial" pitchFamily="34" charset="0"/>
              </a:defRPr>
            </a:lvl3pPr>
            <a:lvl4pPr algn="ctr" defTabSz="457200" rtl="0" eaLnBrk="0" fontAlgn="base" hangingPunct="0">
              <a:spcBef>
                <a:spcPct val="0"/>
              </a:spcBef>
              <a:spcAft>
                <a:spcPct val="0"/>
              </a:spcAft>
              <a:defRPr sz="4400">
                <a:solidFill>
                  <a:schemeClr val="tx1"/>
                </a:solidFill>
                <a:latin typeface="Arial" pitchFamily="34" charset="0"/>
              </a:defRPr>
            </a:lvl4pPr>
            <a:lvl5pPr algn="ctr" defTabSz="457200" rtl="0" eaLnBrk="0" fontAlgn="base" hangingPunct="0">
              <a:spcBef>
                <a:spcPct val="0"/>
              </a:spcBef>
              <a:spcAft>
                <a:spcPct val="0"/>
              </a:spcAft>
              <a:defRPr sz="4400">
                <a:solidFill>
                  <a:schemeClr val="tx1"/>
                </a:solidFill>
                <a:latin typeface="Arial" pitchFamily="34" charset="0"/>
              </a:defRPr>
            </a:lvl5pPr>
            <a:lvl6pPr marL="457200" algn="ctr" defTabSz="457200" rtl="0" fontAlgn="base">
              <a:spcBef>
                <a:spcPct val="0"/>
              </a:spcBef>
              <a:spcAft>
                <a:spcPct val="0"/>
              </a:spcAft>
              <a:defRPr sz="4400">
                <a:solidFill>
                  <a:schemeClr val="tx1"/>
                </a:solidFill>
                <a:latin typeface="Arial" pitchFamily="34" charset="0"/>
              </a:defRPr>
            </a:lvl6pPr>
            <a:lvl7pPr marL="914400" algn="ctr" defTabSz="457200" rtl="0" fontAlgn="base">
              <a:spcBef>
                <a:spcPct val="0"/>
              </a:spcBef>
              <a:spcAft>
                <a:spcPct val="0"/>
              </a:spcAft>
              <a:defRPr sz="4400">
                <a:solidFill>
                  <a:schemeClr val="tx1"/>
                </a:solidFill>
                <a:latin typeface="Arial" pitchFamily="34" charset="0"/>
              </a:defRPr>
            </a:lvl7pPr>
            <a:lvl8pPr marL="1371600" algn="ctr" defTabSz="457200" rtl="0" fontAlgn="base">
              <a:spcBef>
                <a:spcPct val="0"/>
              </a:spcBef>
              <a:spcAft>
                <a:spcPct val="0"/>
              </a:spcAft>
              <a:defRPr sz="4400">
                <a:solidFill>
                  <a:schemeClr val="tx1"/>
                </a:solidFill>
                <a:latin typeface="Arial" pitchFamily="34" charset="0"/>
              </a:defRPr>
            </a:lvl8pPr>
            <a:lvl9pPr marL="1828800" algn="ctr" defTabSz="457200" rtl="0" fontAlgn="base">
              <a:spcBef>
                <a:spcPct val="0"/>
              </a:spcBef>
              <a:spcAft>
                <a:spcPct val="0"/>
              </a:spcAft>
              <a:defRPr sz="4400">
                <a:solidFill>
                  <a:schemeClr val="tx1"/>
                </a:solidFill>
                <a:latin typeface="Arial"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4F81BD">
                    <a:lumMod val="75000"/>
                  </a:srgbClr>
                </a:solidFill>
                <a:effectLst/>
                <a:uLnTx/>
                <a:uFillTx/>
                <a:latin typeface="Arial Narrow" pitchFamily="34" charset="0"/>
                <a:ea typeface="+mj-ea"/>
                <a:cs typeface="+mj-cs"/>
              </a:rPr>
              <a:t/>
            </a:r>
            <a:br>
              <a:rPr kumimoji="0" lang="en-US" sz="2400" b="1" i="0" u="none" strike="noStrike" kern="1200" cap="none" spc="0" normalizeH="0" baseline="0" noProof="0" dirty="0" smtClean="0">
                <a:ln>
                  <a:noFill/>
                </a:ln>
                <a:solidFill>
                  <a:srgbClr val="4F81BD">
                    <a:lumMod val="75000"/>
                  </a:srgbClr>
                </a:solidFill>
                <a:effectLst/>
                <a:uLnTx/>
                <a:uFillTx/>
                <a:latin typeface="Arial Narrow" pitchFamily="34" charset="0"/>
                <a:ea typeface="+mj-ea"/>
                <a:cs typeface="+mj-cs"/>
              </a:rPr>
            </a:br>
            <a:r>
              <a:rPr kumimoji="0" lang="en-US" sz="2400" b="1" i="0" u="none" strike="noStrike" kern="1200" cap="none" spc="0" normalizeH="0" baseline="0" noProof="0" dirty="0" smtClean="0">
                <a:ln>
                  <a:noFill/>
                </a:ln>
                <a:solidFill>
                  <a:srgbClr val="4F81BD">
                    <a:lumMod val="75000"/>
                  </a:srgbClr>
                </a:solidFill>
                <a:effectLst/>
                <a:uLnTx/>
                <a:uFillTx/>
                <a:latin typeface="Arial Narrow" pitchFamily="34" charset="0"/>
                <a:ea typeface="+mj-ea"/>
                <a:cs typeface="+mj-cs"/>
              </a:rPr>
              <a:t/>
            </a:r>
            <a:br>
              <a:rPr kumimoji="0" lang="en-US" sz="2400" b="1" i="0" u="none" strike="noStrike" kern="1200" cap="none" spc="0" normalizeH="0" baseline="0" noProof="0" dirty="0" smtClean="0">
                <a:ln>
                  <a:noFill/>
                </a:ln>
                <a:solidFill>
                  <a:srgbClr val="4F81BD">
                    <a:lumMod val="75000"/>
                  </a:srgbClr>
                </a:solidFill>
                <a:effectLst/>
                <a:uLnTx/>
                <a:uFillTx/>
                <a:latin typeface="Arial Narrow" pitchFamily="34" charset="0"/>
                <a:ea typeface="+mj-ea"/>
                <a:cs typeface="+mj-cs"/>
              </a:rPr>
            </a:br>
            <a:r>
              <a:rPr kumimoji="0" lang="en-US" sz="2400" b="1" i="0" u="none" strike="noStrike" kern="1200" cap="none" spc="0" normalizeH="0" baseline="0" noProof="0" dirty="0" smtClean="0">
                <a:ln>
                  <a:noFill/>
                </a:ln>
                <a:solidFill>
                  <a:srgbClr val="4F81BD">
                    <a:lumMod val="75000"/>
                  </a:srgbClr>
                </a:solidFill>
                <a:effectLst/>
                <a:uLnTx/>
                <a:uFillTx/>
                <a:latin typeface="Arial Narrow" pitchFamily="34" charset="0"/>
                <a:ea typeface="+mj-ea"/>
                <a:cs typeface="+mj-cs"/>
              </a:rPr>
              <a:t>Considerations for Future Collaboration to Improve Worldwide Census Taking</a:t>
            </a:r>
            <a:br>
              <a:rPr kumimoji="0" lang="en-US" sz="2400" b="1" i="0" u="none" strike="noStrike" kern="1200" cap="none" spc="0" normalizeH="0" baseline="0" noProof="0" dirty="0" smtClean="0">
                <a:ln>
                  <a:noFill/>
                </a:ln>
                <a:solidFill>
                  <a:srgbClr val="4F81BD">
                    <a:lumMod val="75000"/>
                  </a:srgbClr>
                </a:solidFill>
                <a:effectLst/>
                <a:uLnTx/>
                <a:uFillTx/>
                <a:latin typeface="Arial Narrow" pitchFamily="34" charset="0"/>
                <a:ea typeface="+mj-ea"/>
                <a:cs typeface="+mj-cs"/>
              </a:rPr>
            </a:br>
            <a:r>
              <a:rPr kumimoji="0" lang="en-US" sz="2400" b="1" i="0" u="none" strike="noStrike" kern="1200" cap="none" spc="0" normalizeH="0" baseline="0" noProof="0" dirty="0" smtClean="0">
                <a:ln>
                  <a:noFill/>
                </a:ln>
                <a:solidFill>
                  <a:srgbClr val="4F81BD">
                    <a:lumMod val="75000"/>
                  </a:srgbClr>
                </a:solidFill>
                <a:effectLst/>
                <a:uLnTx/>
                <a:uFillTx/>
                <a:latin typeface="Arial Narrow" pitchFamily="34" charset="0"/>
                <a:ea typeface="+mj-ea"/>
                <a:cs typeface="+mj-cs"/>
              </a:rPr>
              <a:t/>
            </a:r>
            <a:br>
              <a:rPr kumimoji="0" lang="en-US" sz="2400" b="1" i="0" u="none" strike="noStrike" kern="1200" cap="none" spc="0" normalizeH="0" baseline="0" noProof="0" dirty="0" smtClean="0">
                <a:ln>
                  <a:noFill/>
                </a:ln>
                <a:solidFill>
                  <a:srgbClr val="4F81BD">
                    <a:lumMod val="75000"/>
                  </a:srgbClr>
                </a:solidFill>
                <a:effectLst/>
                <a:uLnTx/>
                <a:uFillTx/>
                <a:latin typeface="Arial Narrow" pitchFamily="34" charset="0"/>
                <a:ea typeface="+mj-ea"/>
                <a:cs typeface="+mj-cs"/>
              </a:rPr>
            </a:br>
            <a:r>
              <a:rPr kumimoji="0" lang="en-US" sz="2400" b="1" i="0" u="none" strike="noStrike" kern="1200" cap="none" spc="0" normalizeH="0" baseline="0" noProof="0" dirty="0" smtClean="0">
                <a:ln>
                  <a:noFill/>
                </a:ln>
                <a:solidFill>
                  <a:srgbClr val="4F81BD">
                    <a:lumMod val="75000"/>
                  </a:srgbClr>
                </a:solidFill>
                <a:effectLst/>
                <a:uLnTx/>
                <a:uFillTx/>
                <a:latin typeface="Arial Narrow" pitchFamily="34" charset="0"/>
                <a:ea typeface="+mj-ea"/>
                <a:cs typeface="+mj-cs"/>
              </a:rPr>
              <a:t/>
            </a:r>
            <a:br>
              <a:rPr kumimoji="0" lang="en-US" sz="2400" b="1" i="0" u="none" strike="noStrike" kern="1200" cap="none" spc="0" normalizeH="0" baseline="0" noProof="0" dirty="0" smtClean="0">
                <a:ln>
                  <a:noFill/>
                </a:ln>
                <a:solidFill>
                  <a:srgbClr val="4F81BD">
                    <a:lumMod val="75000"/>
                  </a:srgbClr>
                </a:solidFill>
                <a:effectLst/>
                <a:uLnTx/>
                <a:uFillTx/>
                <a:latin typeface="Arial Narrow" pitchFamily="34" charset="0"/>
                <a:ea typeface="+mj-ea"/>
                <a:cs typeface="+mj-cs"/>
              </a:rPr>
            </a:br>
            <a:r>
              <a:rPr kumimoji="0" lang="en-US" sz="2400" b="1" i="0" u="none" strike="noStrike" kern="1200" cap="none" spc="0" normalizeH="0" baseline="0" noProof="0" dirty="0" smtClean="0">
                <a:ln>
                  <a:noFill/>
                </a:ln>
                <a:solidFill>
                  <a:srgbClr val="4F81BD">
                    <a:lumMod val="75000"/>
                  </a:srgbClr>
                </a:solidFill>
                <a:effectLst/>
                <a:uLnTx/>
                <a:uFillTx/>
                <a:latin typeface="Arial Narrow" pitchFamily="34" charset="0"/>
                <a:ea typeface="+mj-ea"/>
                <a:cs typeface="+mj-cs"/>
              </a:rPr>
              <a:t>Lessons Learned 3</a:t>
            </a:r>
            <a:endParaRPr kumimoji="0" lang="en-US" sz="2400" b="1" i="0" u="none" strike="noStrike" kern="1200" cap="none" spc="0" normalizeH="0" baseline="0" noProof="0" dirty="0">
              <a:ln>
                <a:noFill/>
              </a:ln>
              <a:solidFill>
                <a:srgbClr val="4F81BD">
                  <a:lumMod val="75000"/>
                </a:srgbClr>
              </a:solidFill>
              <a:effectLst/>
              <a:uLnTx/>
              <a:uFillTx/>
              <a:latin typeface="Arial Narrow" pitchFamily="34" charset="0"/>
              <a:ea typeface="+mj-ea"/>
              <a:cs typeface="+mj-cs"/>
            </a:endParaRPr>
          </a:p>
        </p:txBody>
      </p:sp>
      <p:sp>
        <p:nvSpPr>
          <p:cNvPr id="2" name="Footer Placeholder 1"/>
          <p:cNvSpPr>
            <a:spLocks noGrp="1"/>
          </p:cNvSpPr>
          <p:nvPr>
            <p:ph type="ftr" sz="quarter" idx="11"/>
          </p:nvPr>
        </p:nvSpPr>
        <p:spPr/>
        <p:txBody>
          <a:bodyPr/>
          <a:lstStyle/>
          <a:p>
            <a:r>
              <a:rPr lang="en-US" dirty="0" smtClean="0">
                <a:solidFill>
                  <a:prstClr val="black">
                    <a:tint val="75000"/>
                  </a:prstClr>
                </a:solidFill>
              </a:rPr>
              <a:t>18</a:t>
            </a:r>
            <a:endParaRPr lang="en-US" dirty="0">
              <a:solidFill>
                <a:prstClr val="black">
                  <a:tint val="75000"/>
                </a:prstClr>
              </a:solidFill>
            </a:endParaRPr>
          </a:p>
        </p:txBody>
      </p:sp>
    </p:spTree>
    <p:extLst>
      <p:ext uri="{BB962C8B-B14F-4D97-AF65-F5344CB8AC3E}">
        <p14:creationId xmlns:p14="http://schemas.microsoft.com/office/powerpoint/2010/main" val="3708979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800100"/>
            <a:ext cx="8229600" cy="7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Arial"/>
                <a:ea typeface="+mj-ea"/>
                <a:cs typeface="+mj-cs"/>
              </a:defRPr>
            </a:lvl1pPr>
            <a:lvl2pPr algn="ctr" defTabSz="457200" rtl="0" eaLnBrk="0" fontAlgn="base" hangingPunct="0">
              <a:spcBef>
                <a:spcPct val="0"/>
              </a:spcBef>
              <a:spcAft>
                <a:spcPct val="0"/>
              </a:spcAft>
              <a:defRPr sz="4400">
                <a:solidFill>
                  <a:schemeClr val="tx1"/>
                </a:solidFill>
                <a:latin typeface="Arial" pitchFamily="34" charset="0"/>
              </a:defRPr>
            </a:lvl2pPr>
            <a:lvl3pPr algn="ctr" defTabSz="457200" rtl="0" eaLnBrk="0" fontAlgn="base" hangingPunct="0">
              <a:spcBef>
                <a:spcPct val="0"/>
              </a:spcBef>
              <a:spcAft>
                <a:spcPct val="0"/>
              </a:spcAft>
              <a:defRPr sz="4400">
                <a:solidFill>
                  <a:schemeClr val="tx1"/>
                </a:solidFill>
                <a:latin typeface="Arial" pitchFamily="34" charset="0"/>
              </a:defRPr>
            </a:lvl3pPr>
            <a:lvl4pPr algn="ctr" defTabSz="457200" rtl="0" eaLnBrk="0" fontAlgn="base" hangingPunct="0">
              <a:spcBef>
                <a:spcPct val="0"/>
              </a:spcBef>
              <a:spcAft>
                <a:spcPct val="0"/>
              </a:spcAft>
              <a:defRPr sz="4400">
                <a:solidFill>
                  <a:schemeClr val="tx1"/>
                </a:solidFill>
                <a:latin typeface="Arial" pitchFamily="34" charset="0"/>
              </a:defRPr>
            </a:lvl4pPr>
            <a:lvl5pPr algn="ctr" defTabSz="457200" rtl="0" eaLnBrk="0" fontAlgn="base" hangingPunct="0">
              <a:spcBef>
                <a:spcPct val="0"/>
              </a:spcBef>
              <a:spcAft>
                <a:spcPct val="0"/>
              </a:spcAft>
              <a:defRPr sz="4400">
                <a:solidFill>
                  <a:schemeClr val="tx1"/>
                </a:solidFill>
                <a:latin typeface="Arial" pitchFamily="34" charset="0"/>
              </a:defRPr>
            </a:lvl5pPr>
            <a:lvl6pPr marL="457200" algn="ctr" defTabSz="457200" rtl="0" fontAlgn="base">
              <a:spcBef>
                <a:spcPct val="0"/>
              </a:spcBef>
              <a:spcAft>
                <a:spcPct val="0"/>
              </a:spcAft>
              <a:defRPr sz="4400">
                <a:solidFill>
                  <a:schemeClr val="tx1"/>
                </a:solidFill>
                <a:latin typeface="Arial" pitchFamily="34" charset="0"/>
              </a:defRPr>
            </a:lvl6pPr>
            <a:lvl7pPr marL="914400" algn="ctr" defTabSz="457200" rtl="0" fontAlgn="base">
              <a:spcBef>
                <a:spcPct val="0"/>
              </a:spcBef>
              <a:spcAft>
                <a:spcPct val="0"/>
              </a:spcAft>
              <a:defRPr sz="4400">
                <a:solidFill>
                  <a:schemeClr val="tx1"/>
                </a:solidFill>
                <a:latin typeface="Arial" pitchFamily="34" charset="0"/>
              </a:defRPr>
            </a:lvl7pPr>
            <a:lvl8pPr marL="1371600" algn="ctr" defTabSz="457200" rtl="0" fontAlgn="base">
              <a:spcBef>
                <a:spcPct val="0"/>
              </a:spcBef>
              <a:spcAft>
                <a:spcPct val="0"/>
              </a:spcAft>
              <a:defRPr sz="4400">
                <a:solidFill>
                  <a:schemeClr val="tx1"/>
                </a:solidFill>
                <a:latin typeface="Arial" pitchFamily="34" charset="0"/>
              </a:defRPr>
            </a:lvl8pPr>
            <a:lvl9pPr marL="1828800" algn="ctr" defTabSz="457200" rtl="0" fontAlgn="base">
              <a:spcBef>
                <a:spcPct val="0"/>
              </a:spcBef>
              <a:spcAft>
                <a:spcPct val="0"/>
              </a:spcAft>
              <a:defRPr sz="4400">
                <a:solidFill>
                  <a:schemeClr val="tx1"/>
                </a:solidFill>
                <a:latin typeface="Arial"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smtClean="0">
                <a:ln>
                  <a:noFill/>
                </a:ln>
                <a:solidFill>
                  <a:srgbClr val="4F81BD">
                    <a:lumMod val="75000"/>
                  </a:srgbClr>
                </a:solidFill>
                <a:effectLst/>
                <a:uLnTx/>
                <a:uFillTx/>
                <a:latin typeface="Arial Narrow" pitchFamily="34" charset="0"/>
                <a:ea typeface="+mj-ea"/>
                <a:cs typeface="+mj-cs"/>
              </a:rPr>
              <a:t/>
            </a:r>
            <a:br>
              <a:rPr kumimoji="0" lang="en-US" sz="2400" b="1" i="0" u="none" strike="noStrike" kern="1200" cap="none" spc="0" normalizeH="0" baseline="0" noProof="0" smtClean="0">
                <a:ln>
                  <a:noFill/>
                </a:ln>
                <a:solidFill>
                  <a:srgbClr val="4F81BD">
                    <a:lumMod val="75000"/>
                  </a:srgbClr>
                </a:solidFill>
                <a:effectLst/>
                <a:uLnTx/>
                <a:uFillTx/>
                <a:latin typeface="Arial Narrow" pitchFamily="34" charset="0"/>
                <a:ea typeface="+mj-ea"/>
                <a:cs typeface="+mj-cs"/>
              </a:rPr>
            </a:br>
            <a:r>
              <a:rPr kumimoji="0" lang="en-US" sz="2400" b="1" i="0" u="none" strike="noStrike" kern="1200" cap="none" spc="0" normalizeH="0" baseline="0" noProof="0" smtClean="0">
                <a:ln>
                  <a:noFill/>
                </a:ln>
                <a:solidFill>
                  <a:srgbClr val="4F81BD">
                    <a:lumMod val="75000"/>
                  </a:srgbClr>
                </a:solidFill>
                <a:effectLst/>
                <a:uLnTx/>
                <a:uFillTx/>
                <a:latin typeface="Arial Narrow" pitchFamily="34" charset="0"/>
                <a:ea typeface="+mj-ea"/>
                <a:cs typeface="+mj-cs"/>
              </a:rPr>
              <a:t/>
            </a:r>
            <a:br>
              <a:rPr kumimoji="0" lang="en-US" sz="2400" b="1" i="0" u="none" strike="noStrike" kern="1200" cap="none" spc="0" normalizeH="0" baseline="0" noProof="0" smtClean="0">
                <a:ln>
                  <a:noFill/>
                </a:ln>
                <a:solidFill>
                  <a:srgbClr val="4F81BD">
                    <a:lumMod val="75000"/>
                  </a:srgbClr>
                </a:solidFill>
                <a:effectLst/>
                <a:uLnTx/>
                <a:uFillTx/>
                <a:latin typeface="Arial Narrow" pitchFamily="34" charset="0"/>
                <a:ea typeface="+mj-ea"/>
                <a:cs typeface="+mj-cs"/>
              </a:rPr>
            </a:br>
            <a:r>
              <a:rPr kumimoji="0" lang="en-US" sz="2400" b="1" i="0" u="none" strike="noStrike" kern="1200" cap="none" spc="0" normalizeH="0" baseline="0" noProof="0" smtClean="0">
                <a:ln>
                  <a:noFill/>
                </a:ln>
                <a:solidFill>
                  <a:srgbClr val="4F81BD">
                    <a:lumMod val="75000"/>
                  </a:srgbClr>
                </a:solidFill>
                <a:effectLst/>
                <a:uLnTx/>
                <a:uFillTx/>
                <a:latin typeface="Arial Narrow" pitchFamily="34" charset="0"/>
                <a:ea typeface="+mj-ea"/>
                <a:cs typeface="+mj-cs"/>
              </a:rPr>
              <a:t>Considerations for Future Collaboration to Improve Worldwide Census Taking - Continued</a:t>
            </a:r>
            <a:br>
              <a:rPr kumimoji="0" lang="en-US" sz="2400" b="1" i="0" u="none" strike="noStrike" kern="1200" cap="none" spc="0" normalizeH="0" baseline="0" noProof="0" smtClean="0">
                <a:ln>
                  <a:noFill/>
                </a:ln>
                <a:solidFill>
                  <a:srgbClr val="4F81BD">
                    <a:lumMod val="75000"/>
                  </a:srgbClr>
                </a:solidFill>
                <a:effectLst/>
                <a:uLnTx/>
                <a:uFillTx/>
                <a:latin typeface="Arial Narrow" pitchFamily="34" charset="0"/>
                <a:ea typeface="+mj-ea"/>
                <a:cs typeface="+mj-cs"/>
              </a:rPr>
            </a:br>
            <a:r>
              <a:rPr kumimoji="0" lang="en-US" sz="2400" b="1" i="0" u="none" strike="noStrike" kern="1200" cap="none" spc="0" normalizeH="0" baseline="0" noProof="0" smtClean="0">
                <a:ln>
                  <a:noFill/>
                </a:ln>
                <a:solidFill>
                  <a:srgbClr val="4F81BD">
                    <a:lumMod val="75000"/>
                  </a:srgbClr>
                </a:solidFill>
                <a:effectLst/>
                <a:uLnTx/>
                <a:uFillTx/>
                <a:latin typeface="Arial Narrow" pitchFamily="34" charset="0"/>
                <a:ea typeface="+mj-ea"/>
                <a:cs typeface="+mj-cs"/>
              </a:rPr>
              <a:t/>
            </a:r>
            <a:br>
              <a:rPr kumimoji="0" lang="en-US" sz="2400" b="1" i="0" u="none" strike="noStrike" kern="1200" cap="none" spc="0" normalizeH="0" baseline="0" noProof="0" smtClean="0">
                <a:ln>
                  <a:noFill/>
                </a:ln>
                <a:solidFill>
                  <a:srgbClr val="4F81BD">
                    <a:lumMod val="75000"/>
                  </a:srgbClr>
                </a:solidFill>
                <a:effectLst/>
                <a:uLnTx/>
                <a:uFillTx/>
                <a:latin typeface="Arial Narrow" pitchFamily="34" charset="0"/>
                <a:ea typeface="+mj-ea"/>
                <a:cs typeface="+mj-cs"/>
              </a:rPr>
            </a:br>
            <a:r>
              <a:rPr kumimoji="0" lang="en-US" sz="2400" b="1" i="0" u="none" strike="noStrike" kern="1200" cap="none" spc="0" normalizeH="0" baseline="0" noProof="0" smtClean="0">
                <a:ln>
                  <a:noFill/>
                </a:ln>
                <a:solidFill>
                  <a:srgbClr val="4F81BD">
                    <a:lumMod val="75000"/>
                  </a:srgbClr>
                </a:solidFill>
                <a:effectLst/>
                <a:uLnTx/>
                <a:uFillTx/>
                <a:latin typeface="Arial Narrow" pitchFamily="34" charset="0"/>
                <a:ea typeface="+mj-ea"/>
                <a:cs typeface="+mj-cs"/>
              </a:rPr>
              <a:t/>
            </a:r>
            <a:br>
              <a:rPr kumimoji="0" lang="en-US" sz="2400" b="1" i="0" u="none" strike="noStrike" kern="1200" cap="none" spc="0" normalizeH="0" baseline="0" noProof="0" smtClean="0">
                <a:ln>
                  <a:noFill/>
                </a:ln>
                <a:solidFill>
                  <a:srgbClr val="4F81BD">
                    <a:lumMod val="75000"/>
                  </a:srgbClr>
                </a:solidFill>
                <a:effectLst/>
                <a:uLnTx/>
                <a:uFillTx/>
                <a:latin typeface="Arial Narrow" pitchFamily="34" charset="0"/>
                <a:ea typeface="+mj-ea"/>
                <a:cs typeface="+mj-cs"/>
              </a:rPr>
            </a:br>
            <a:r>
              <a:rPr kumimoji="0" lang="en-US" sz="2000" b="1" i="0" u="none" strike="noStrike" kern="1200" cap="none" spc="0" normalizeH="0" baseline="0" noProof="0" smtClean="0">
                <a:ln>
                  <a:noFill/>
                </a:ln>
                <a:solidFill>
                  <a:srgbClr val="4F81BD">
                    <a:lumMod val="75000"/>
                  </a:srgbClr>
                </a:solidFill>
                <a:effectLst/>
                <a:uLnTx/>
                <a:uFillTx/>
                <a:latin typeface="Arial Narrow" pitchFamily="34" charset="0"/>
                <a:ea typeface="+mj-ea"/>
                <a:cs typeface="+mj-cs"/>
              </a:rPr>
              <a:t> </a:t>
            </a:r>
            <a:r>
              <a:rPr kumimoji="0" lang="en-US" sz="2400" b="1" i="0" u="none" strike="noStrike" kern="1200" cap="none" spc="0" normalizeH="0" baseline="0" noProof="0" smtClean="0">
                <a:ln>
                  <a:noFill/>
                </a:ln>
                <a:solidFill>
                  <a:srgbClr val="4F81BD">
                    <a:lumMod val="75000"/>
                  </a:srgbClr>
                </a:solidFill>
                <a:effectLst/>
                <a:uLnTx/>
                <a:uFillTx/>
                <a:latin typeface="Arial Narrow" pitchFamily="34" charset="0"/>
                <a:ea typeface="+mj-ea"/>
                <a:cs typeface="+mj-cs"/>
              </a:rPr>
              <a:t>Lessons Learned 5</a:t>
            </a:r>
            <a:endParaRPr kumimoji="0" lang="en-US" sz="2400" b="1" i="0" u="none" strike="noStrike" kern="1200" cap="none" spc="0" normalizeH="0" baseline="0" noProof="0" dirty="0">
              <a:ln>
                <a:noFill/>
              </a:ln>
              <a:solidFill>
                <a:srgbClr val="4F81BD">
                  <a:lumMod val="75000"/>
                </a:srgbClr>
              </a:solidFill>
              <a:effectLst/>
              <a:uLnTx/>
              <a:uFillTx/>
              <a:latin typeface="Arial Narrow" pitchFamily="34" charset="0"/>
              <a:ea typeface="+mj-ea"/>
              <a:cs typeface="+mj-cs"/>
            </a:endParaRPr>
          </a:p>
        </p:txBody>
      </p:sp>
      <p:sp>
        <p:nvSpPr>
          <p:cNvPr id="4" name="Content Placeholder 2"/>
          <p:cNvSpPr txBox="1">
            <a:spLocks/>
          </p:cNvSpPr>
          <p:nvPr/>
        </p:nvSpPr>
        <p:spPr bwMode="auto">
          <a:xfrm>
            <a:off x="457200" y="2683823"/>
            <a:ext cx="8229600" cy="2205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1C5696"/>
              </a:buClr>
              <a:buFont typeface="Arial" pitchFamily="34" charset="0"/>
              <a:buChar char="•"/>
              <a:defRPr sz="3200" kern="1200">
                <a:solidFill>
                  <a:schemeClr val="tx1"/>
                </a:solidFill>
                <a:latin typeface="Arial"/>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Arial"/>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Arial"/>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Char char="Ø"/>
            </a:pPr>
            <a:r>
              <a:rPr lang="en-US" sz="2000" dirty="0" smtClean="0">
                <a:solidFill>
                  <a:srgbClr val="1C5696"/>
                </a:solidFill>
                <a:latin typeface="Arial Narrow" pitchFamily="34" charset="0"/>
              </a:rPr>
              <a:t>The </a:t>
            </a:r>
            <a:r>
              <a:rPr lang="en-US" sz="2000" dirty="0">
                <a:solidFill>
                  <a:srgbClr val="1C5696"/>
                </a:solidFill>
                <a:latin typeface="Arial Narrow" pitchFamily="34" charset="0"/>
              </a:rPr>
              <a:t>UN should create a task force or committee to rethink, update, and synchronize definitions of census terminology for data sources and enumeration methods based on current practices.  Make sure terminology and acronyms are defined and consistently used.</a:t>
            </a:r>
          </a:p>
        </p:txBody>
      </p:sp>
      <p:sp>
        <p:nvSpPr>
          <p:cNvPr id="2" name="Footer Placeholder 1"/>
          <p:cNvSpPr>
            <a:spLocks noGrp="1"/>
          </p:cNvSpPr>
          <p:nvPr>
            <p:ph type="ftr" sz="quarter" idx="11"/>
          </p:nvPr>
        </p:nvSpPr>
        <p:spPr/>
        <p:txBody>
          <a:bodyPr/>
          <a:lstStyle/>
          <a:p>
            <a:r>
              <a:rPr lang="en-US" dirty="0" smtClean="0">
                <a:solidFill>
                  <a:prstClr val="black">
                    <a:tint val="75000"/>
                  </a:prstClr>
                </a:solidFill>
              </a:rPr>
              <a:t>19</a:t>
            </a:r>
            <a:endParaRPr lang="en-US" dirty="0">
              <a:solidFill>
                <a:prstClr val="black">
                  <a:tint val="75000"/>
                </a:prstClr>
              </a:solidFill>
            </a:endParaRPr>
          </a:p>
        </p:txBody>
      </p:sp>
    </p:spTree>
    <p:extLst>
      <p:ext uri="{BB962C8B-B14F-4D97-AF65-F5344CB8AC3E}">
        <p14:creationId xmlns:p14="http://schemas.microsoft.com/office/powerpoint/2010/main" val="3708979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609600" y="1346947"/>
            <a:ext cx="7697788" cy="4650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1C5696"/>
              </a:buClr>
              <a:buFont typeface="Arial" pitchFamily="34" charset="0"/>
              <a:buChar char="•"/>
              <a:defRPr sz="3200" kern="1200">
                <a:solidFill>
                  <a:schemeClr val="tx1"/>
                </a:solidFill>
                <a:latin typeface="Arial"/>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Arial"/>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Arial"/>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buFontTx/>
              <a:buChar char="•"/>
            </a:pPr>
            <a:r>
              <a:rPr lang="en-US" sz="2000" dirty="0" smtClean="0">
                <a:solidFill>
                  <a:srgbClr val="1C5696"/>
                </a:solidFill>
                <a:latin typeface="Arial Narrow" pitchFamily="34" charset="0"/>
              </a:rPr>
              <a:t>The resolution, in part, states the need for the census and urges member countries to support three essential goals:</a:t>
            </a:r>
          </a:p>
          <a:p>
            <a:pPr eaLnBrk="1" hangingPunct="1"/>
            <a:endParaRPr lang="en-US" sz="2000" dirty="0" smtClean="0">
              <a:solidFill>
                <a:srgbClr val="1C5696"/>
              </a:solidFill>
              <a:latin typeface="Arial Narrow" pitchFamily="34" charset="0"/>
            </a:endParaRPr>
          </a:p>
          <a:p>
            <a:pPr lvl="1" eaLnBrk="1" hangingPunct="1"/>
            <a:r>
              <a:rPr lang="en-US" sz="2000" dirty="0" smtClean="0">
                <a:solidFill>
                  <a:srgbClr val="1C5696"/>
                </a:solidFill>
                <a:latin typeface="Arial Narrow" pitchFamily="34" charset="0"/>
              </a:rPr>
              <a:t>Agreeing on international principles and recommendations to conduct a census;</a:t>
            </a:r>
          </a:p>
          <a:p>
            <a:pPr lvl="1" eaLnBrk="1" hangingPunct="1"/>
            <a:r>
              <a:rPr lang="en-US" sz="2000" dirty="0" smtClean="0">
                <a:solidFill>
                  <a:srgbClr val="1C5696"/>
                </a:solidFill>
                <a:latin typeface="Arial Narrow" pitchFamily="34" charset="0"/>
              </a:rPr>
              <a:t>Conducting a population and housing census at least once in the time frame 2005 to 2014; and </a:t>
            </a:r>
          </a:p>
          <a:p>
            <a:pPr lvl="1" eaLnBrk="1" hangingPunct="1"/>
            <a:r>
              <a:rPr lang="en-US" sz="2000" dirty="0" smtClean="0">
                <a:solidFill>
                  <a:srgbClr val="1C5696"/>
                </a:solidFill>
                <a:latin typeface="Arial Narrow" pitchFamily="34" charset="0"/>
              </a:rPr>
              <a:t>Disseminating their census results in a timely manner for effective socio-economic planning and monitoring of population issues, policies, and trends.  </a:t>
            </a:r>
          </a:p>
        </p:txBody>
      </p:sp>
      <p:sp>
        <p:nvSpPr>
          <p:cNvPr id="4" name="Rectangle 5"/>
          <p:cNvSpPr txBox="1">
            <a:spLocks noChangeArrowheads="1"/>
          </p:cNvSpPr>
          <p:nvPr/>
        </p:nvSpPr>
        <p:spPr bwMode="auto">
          <a:xfrm>
            <a:off x="609600" y="391803"/>
            <a:ext cx="7772400" cy="81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Arial"/>
                <a:ea typeface="+mj-ea"/>
                <a:cs typeface="+mj-cs"/>
              </a:defRPr>
            </a:lvl1pPr>
            <a:lvl2pPr algn="ctr" defTabSz="457200" rtl="0" eaLnBrk="0" fontAlgn="base" hangingPunct="0">
              <a:spcBef>
                <a:spcPct val="0"/>
              </a:spcBef>
              <a:spcAft>
                <a:spcPct val="0"/>
              </a:spcAft>
              <a:defRPr sz="4400">
                <a:solidFill>
                  <a:schemeClr val="tx1"/>
                </a:solidFill>
                <a:latin typeface="Arial" pitchFamily="34" charset="0"/>
              </a:defRPr>
            </a:lvl2pPr>
            <a:lvl3pPr algn="ctr" defTabSz="457200" rtl="0" eaLnBrk="0" fontAlgn="base" hangingPunct="0">
              <a:spcBef>
                <a:spcPct val="0"/>
              </a:spcBef>
              <a:spcAft>
                <a:spcPct val="0"/>
              </a:spcAft>
              <a:defRPr sz="4400">
                <a:solidFill>
                  <a:schemeClr val="tx1"/>
                </a:solidFill>
                <a:latin typeface="Arial" pitchFamily="34" charset="0"/>
              </a:defRPr>
            </a:lvl3pPr>
            <a:lvl4pPr algn="ctr" defTabSz="457200" rtl="0" eaLnBrk="0" fontAlgn="base" hangingPunct="0">
              <a:spcBef>
                <a:spcPct val="0"/>
              </a:spcBef>
              <a:spcAft>
                <a:spcPct val="0"/>
              </a:spcAft>
              <a:defRPr sz="4400">
                <a:solidFill>
                  <a:schemeClr val="tx1"/>
                </a:solidFill>
                <a:latin typeface="Arial" pitchFamily="34" charset="0"/>
              </a:defRPr>
            </a:lvl4pPr>
            <a:lvl5pPr algn="ctr" defTabSz="457200" rtl="0" eaLnBrk="0" fontAlgn="base" hangingPunct="0">
              <a:spcBef>
                <a:spcPct val="0"/>
              </a:spcBef>
              <a:spcAft>
                <a:spcPct val="0"/>
              </a:spcAft>
              <a:defRPr sz="4400">
                <a:solidFill>
                  <a:schemeClr val="tx1"/>
                </a:solidFill>
                <a:latin typeface="Arial" pitchFamily="34" charset="0"/>
              </a:defRPr>
            </a:lvl5pPr>
            <a:lvl6pPr marL="457200" algn="ctr" defTabSz="457200" rtl="0" fontAlgn="base">
              <a:spcBef>
                <a:spcPct val="0"/>
              </a:spcBef>
              <a:spcAft>
                <a:spcPct val="0"/>
              </a:spcAft>
              <a:defRPr sz="4400">
                <a:solidFill>
                  <a:schemeClr val="tx1"/>
                </a:solidFill>
                <a:latin typeface="Arial" pitchFamily="34" charset="0"/>
              </a:defRPr>
            </a:lvl6pPr>
            <a:lvl7pPr marL="914400" algn="ctr" defTabSz="457200" rtl="0" fontAlgn="base">
              <a:spcBef>
                <a:spcPct val="0"/>
              </a:spcBef>
              <a:spcAft>
                <a:spcPct val="0"/>
              </a:spcAft>
              <a:defRPr sz="4400">
                <a:solidFill>
                  <a:schemeClr val="tx1"/>
                </a:solidFill>
                <a:latin typeface="Arial" pitchFamily="34" charset="0"/>
              </a:defRPr>
            </a:lvl7pPr>
            <a:lvl8pPr marL="1371600" algn="ctr" defTabSz="457200" rtl="0" fontAlgn="base">
              <a:spcBef>
                <a:spcPct val="0"/>
              </a:spcBef>
              <a:spcAft>
                <a:spcPct val="0"/>
              </a:spcAft>
              <a:defRPr sz="4400">
                <a:solidFill>
                  <a:schemeClr val="tx1"/>
                </a:solidFill>
                <a:latin typeface="Arial" pitchFamily="34" charset="0"/>
              </a:defRPr>
            </a:lvl8pPr>
            <a:lvl9pPr marL="1828800" algn="ctr" defTabSz="457200" rtl="0" fontAlgn="base">
              <a:spcBef>
                <a:spcPct val="0"/>
              </a:spcBef>
              <a:spcAft>
                <a:spcPct val="0"/>
              </a:spcAft>
              <a:defRPr sz="4400">
                <a:solidFill>
                  <a:schemeClr val="tx1"/>
                </a:solidFill>
                <a:latin typeface="Arial" pitchFamily="34" charset="0"/>
              </a:defRPr>
            </a:lvl9pPr>
          </a:lstStyle>
          <a:p>
            <a:pPr eaLnBrk="1" hangingPunct="1"/>
            <a:r>
              <a:rPr lang="en-US" sz="2400" b="1" smtClean="0">
                <a:solidFill>
                  <a:srgbClr val="1C5696"/>
                </a:solidFill>
                <a:latin typeface="Arial Narrow" pitchFamily="34" charset="0"/>
              </a:rPr>
              <a:t>UN Economic and Social Council Resolution 2005/3</a:t>
            </a:r>
            <a:endParaRPr lang="en-US" sz="2400" b="1" dirty="0" smtClean="0">
              <a:solidFill>
                <a:srgbClr val="1C5696"/>
              </a:solidFill>
              <a:latin typeface="Arial Narrow" pitchFamily="34" charset="0"/>
            </a:endParaRPr>
          </a:p>
        </p:txBody>
      </p:sp>
      <p:sp>
        <p:nvSpPr>
          <p:cNvPr id="2" name="Footer Placeholder 1"/>
          <p:cNvSpPr>
            <a:spLocks noGrp="1"/>
          </p:cNvSpPr>
          <p:nvPr>
            <p:ph type="ftr" sz="quarter" idx="11"/>
          </p:nvPr>
        </p:nvSpPr>
        <p:spPr/>
        <p:txBody>
          <a:bodyPr/>
          <a:lstStyle/>
          <a:p>
            <a:r>
              <a:rPr lang="en-US" dirty="0" smtClean="0">
                <a:solidFill>
                  <a:prstClr val="black">
                    <a:tint val="75000"/>
                  </a:prstClr>
                </a:solidFill>
              </a:rPr>
              <a:t>2</a:t>
            </a:r>
            <a:endParaRPr lang="en-US" dirty="0">
              <a:solidFill>
                <a:prstClr val="black">
                  <a:tint val="75000"/>
                </a:prstClr>
              </a:solidFill>
            </a:endParaRPr>
          </a:p>
        </p:txBody>
      </p:sp>
    </p:spTree>
    <p:extLst>
      <p:ext uri="{BB962C8B-B14F-4D97-AF65-F5344CB8AC3E}">
        <p14:creationId xmlns:p14="http://schemas.microsoft.com/office/powerpoint/2010/main" val="421677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167135"/>
            <a:ext cx="8229600" cy="751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Arial"/>
                <a:ea typeface="+mj-ea"/>
                <a:cs typeface="+mj-cs"/>
              </a:defRPr>
            </a:lvl1pPr>
            <a:lvl2pPr algn="ctr" defTabSz="457200" rtl="0" eaLnBrk="0" fontAlgn="base" hangingPunct="0">
              <a:spcBef>
                <a:spcPct val="0"/>
              </a:spcBef>
              <a:spcAft>
                <a:spcPct val="0"/>
              </a:spcAft>
              <a:defRPr sz="4400">
                <a:solidFill>
                  <a:schemeClr val="tx1"/>
                </a:solidFill>
                <a:latin typeface="Arial" pitchFamily="34" charset="0"/>
              </a:defRPr>
            </a:lvl2pPr>
            <a:lvl3pPr algn="ctr" defTabSz="457200" rtl="0" eaLnBrk="0" fontAlgn="base" hangingPunct="0">
              <a:spcBef>
                <a:spcPct val="0"/>
              </a:spcBef>
              <a:spcAft>
                <a:spcPct val="0"/>
              </a:spcAft>
              <a:defRPr sz="4400">
                <a:solidFill>
                  <a:schemeClr val="tx1"/>
                </a:solidFill>
                <a:latin typeface="Arial" pitchFamily="34" charset="0"/>
              </a:defRPr>
            </a:lvl3pPr>
            <a:lvl4pPr algn="ctr" defTabSz="457200" rtl="0" eaLnBrk="0" fontAlgn="base" hangingPunct="0">
              <a:spcBef>
                <a:spcPct val="0"/>
              </a:spcBef>
              <a:spcAft>
                <a:spcPct val="0"/>
              </a:spcAft>
              <a:defRPr sz="4400">
                <a:solidFill>
                  <a:schemeClr val="tx1"/>
                </a:solidFill>
                <a:latin typeface="Arial" pitchFamily="34" charset="0"/>
              </a:defRPr>
            </a:lvl4pPr>
            <a:lvl5pPr algn="ctr" defTabSz="457200" rtl="0" eaLnBrk="0" fontAlgn="base" hangingPunct="0">
              <a:spcBef>
                <a:spcPct val="0"/>
              </a:spcBef>
              <a:spcAft>
                <a:spcPct val="0"/>
              </a:spcAft>
              <a:defRPr sz="4400">
                <a:solidFill>
                  <a:schemeClr val="tx1"/>
                </a:solidFill>
                <a:latin typeface="Arial" pitchFamily="34" charset="0"/>
              </a:defRPr>
            </a:lvl5pPr>
            <a:lvl6pPr marL="457200" algn="ctr" defTabSz="457200" rtl="0" fontAlgn="base">
              <a:spcBef>
                <a:spcPct val="0"/>
              </a:spcBef>
              <a:spcAft>
                <a:spcPct val="0"/>
              </a:spcAft>
              <a:defRPr sz="4400">
                <a:solidFill>
                  <a:schemeClr val="tx1"/>
                </a:solidFill>
                <a:latin typeface="Arial" pitchFamily="34" charset="0"/>
              </a:defRPr>
            </a:lvl6pPr>
            <a:lvl7pPr marL="914400" algn="ctr" defTabSz="457200" rtl="0" fontAlgn="base">
              <a:spcBef>
                <a:spcPct val="0"/>
              </a:spcBef>
              <a:spcAft>
                <a:spcPct val="0"/>
              </a:spcAft>
              <a:defRPr sz="4400">
                <a:solidFill>
                  <a:schemeClr val="tx1"/>
                </a:solidFill>
                <a:latin typeface="Arial" pitchFamily="34" charset="0"/>
              </a:defRPr>
            </a:lvl7pPr>
            <a:lvl8pPr marL="1371600" algn="ctr" defTabSz="457200" rtl="0" fontAlgn="base">
              <a:spcBef>
                <a:spcPct val="0"/>
              </a:spcBef>
              <a:spcAft>
                <a:spcPct val="0"/>
              </a:spcAft>
              <a:defRPr sz="4400">
                <a:solidFill>
                  <a:schemeClr val="tx1"/>
                </a:solidFill>
                <a:latin typeface="Arial" pitchFamily="34" charset="0"/>
              </a:defRPr>
            </a:lvl8pPr>
            <a:lvl9pPr marL="1828800" algn="ctr" defTabSz="457200" rtl="0" fontAlgn="base">
              <a:spcBef>
                <a:spcPct val="0"/>
              </a:spcBef>
              <a:spcAft>
                <a:spcPct val="0"/>
              </a:spcAft>
              <a:defRPr sz="4400">
                <a:solidFill>
                  <a:schemeClr val="tx1"/>
                </a:solidFill>
                <a:latin typeface="Arial"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smtClean="0">
                <a:ln>
                  <a:noFill/>
                </a:ln>
                <a:solidFill>
                  <a:srgbClr val="4F81BD">
                    <a:lumMod val="75000"/>
                  </a:srgbClr>
                </a:solidFill>
                <a:effectLst/>
                <a:uLnTx/>
                <a:uFillTx/>
                <a:latin typeface="Arial Narrow" pitchFamily="34" charset="0"/>
                <a:ea typeface="+mj-ea"/>
                <a:cs typeface="+mj-cs"/>
              </a:rPr>
              <a:t>UN Statistical Commission Considerations for the </a:t>
            </a:r>
            <a:br>
              <a:rPr kumimoji="0" lang="en-US" sz="2400" b="1" i="0" u="none" strike="noStrike" kern="1200" cap="none" spc="0" normalizeH="0" baseline="0" noProof="0" smtClean="0">
                <a:ln>
                  <a:noFill/>
                </a:ln>
                <a:solidFill>
                  <a:srgbClr val="4F81BD">
                    <a:lumMod val="75000"/>
                  </a:srgbClr>
                </a:solidFill>
                <a:effectLst/>
                <a:uLnTx/>
                <a:uFillTx/>
                <a:latin typeface="Arial Narrow" pitchFamily="34" charset="0"/>
                <a:ea typeface="+mj-ea"/>
                <a:cs typeface="+mj-cs"/>
              </a:rPr>
            </a:br>
            <a:r>
              <a:rPr kumimoji="0" lang="en-US" sz="2400" b="1" i="0" u="none" strike="noStrike" kern="1200" cap="none" spc="0" normalizeH="0" baseline="0" noProof="0" smtClean="0">
                <a:ln>
                  <a:noFill/>
                </a:ln>
                <a:solidFill>
                  <a:srgbClr val="4F81BD">
                    <a:lumMod val="75000"/>
                  </a:srgbClr>
                </a:solidFill>
                <a:effectLst/>
                <a:uLnTx/>
                <a:uFillTx/>
                <a:latin typeface="Arial Narrow" pitchFamily="34" charset="0"/>
                <a:ea typeface="+mj-ea"/>
                <a:cs typeface="+mj-cs"/>
              </a:rPr>
              <a:t>2020 Census Round (2015 to 2024)</a:t>
            </a:r>
            <a:endParaRPr kumimoji="0" lang="en-US" sz="2400" b="1" i="0" u="none" strike="noStrike" kern="1200" cap="none" spc="0" normalizeH="0" baseline="0" noProof="0" dirty="0">
              <a:ln>
                <a:noFill/>
              </a:ln>
              <a:solidFill>
                <a:srgbClr val="4F81BD">
                  <a:lumMod val="75000"/>
                </a:srgbClr>
              </a:solidFill>
              <a:effectLst/>
              <a:uLnTx/>
              <a:uFillTx/>
              <a:latin typeface="Arial Narrow" pitchFamily="34" charset="0"/>
              <a:ea typeface="+mj-ea"/>
              <a:cs typeface="+mj-cs"/>
            </a:endParaRPr>
          </a:p>
        </p:txBody>
      </p:sp>
      <p:sp>
        <p:nvSpPr>
          <p:cNvPr id="4" name="Content Placeholder 2"/>
          <p:cNvSpPr txBox="1">
            <a:spLocks/>
          </p:cNvSpPr>
          <p:nvPr/>
        </p:nvSpPr>
        <p:spPr bwMode="auto">
          <a:xfrm>
            <a:off x="457200" y="1202459"/>
            <a:ext cx="8229600" cy="470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1C5696"/>
              </a:buClr>
              <a:buFont typeface="Arial" pitchFamily="34" charset="0"/>
              <a:buChar char="•"/>
              <a:defRPr sz="3200" kern="1200">
                <a:solidFill>
                  <a:schemeClr val="tx1"/>
                </a:solidFill>
                <a:latin typeface="Arial"/>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Arial"/>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Arial"/>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0" fontAlgn="base" latinLnBrk="0" hangingPunct="0">
              <a:lnSpc>
                <a:spcPct val="100000"/>
              </a:lnSpc>
              <a:spcBef>
                <a:spcPct val="20000"/>
              </a:spcBef>
              <a:spcAft>
                <a:spcPct val="0"/>
              </a:spcAft>
              <a:buClr>
                <a:srgbClr val="1C5696"/>
              </a:buClr>
              <a:buSzTx/>
              <a:buFont typeface="Arial" pitchFamily="34" charset="0"/>
              <a:buNone/>
              <a:tabLst/>
              <a:defRPr/>
            </a:pPr>
            <a:r>
              <a:rPr kumimoji="0" lang="en-GB" sz="2400" b="1"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rPr>
              <a:t>Lessons Learned</a:t>
            </a:r>
          </a:p>
          <a:p>
            <a:pPr marL="0" marR="0" lvl="0" indent="0" algn="ctr" defTabSz="457200" rtl="0" eaLnBrk="0" fontAlgn="base" latinLnBrk="0" hangingPunct="0">
              <a:lnSpc>
                <a:spcPct val="100000"/>
              </a:lnSpc>
              <a:spcBef>
                <a:spcPct val="20000"/>
              </a:spcBef>
              <a:spcAft>
                <a:spcPct val="0"/>
              </a:spcAft>
              <a:buClr>
                <a:srgbClr val="1C5696"/>
              </a:buClr>
              <a:buSzTx/>
              <a:buFont typeface="Arial" pitchFamily="34" charset="0"/>
              <a:buNone/>
              <a:tabLst/>
              <a:defRPr/>
            </a:pPr>
            <a:endParaRPr kumimoji="0" lang="en-GB" sz="1500" b="1"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endParaRPr>
          </a:p>
          <a:p>
            <a:pPr lvl="0">
              <a:buFont typeface="Wingdings" pitchFamily="2" charset="2"/>
              <a:buChar char="ü"/>
            </a:pPr>
            <a:r>
              <a:rPr lang="en-US" sz="2000" dirty="0" smtClean="0">
                <a:solidFill>
                  <a:srgbClr val="4F81BD">
                    <a:lumMod val="75000"/>
                  </a:srgbClr>
                </a:solidFill>
                <a:latin typeface="Arial Narrow" pitchFamily="34" charset="0"/>
              </a:rPr>
              <a:t>Propose </a:t>
            </a:r>
            <a:r>
              <a:rPr lang="en-US" sz="2000" dirty="0">
                <a:solidFill>
                  <a:srgbClr val="4F81BD">
                    <a:lumMod val="75000"/>
                  </a:srgbClr>
                </a:solidFill>
                <a:latin typeface="Arial Narrow" pitchFamily="34" charset="0"/>
              </a:rPr>
              <a:t>a UN Resolution to kick-off the 2020 World Program on Population and Housing Censuses</a:t>
            </a:r>
            <a:r>
              <a:rPr kumimoji="0" lang="en-GB" sz="2000" b="0"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rPr>
              <a:t>.</a:t>
            </a:r>
          </a:p>
          <a:p>
            <a:pPr marL="342900" marR="0" lvl="0" indent="-342900" algn="l" defTabSz="457200" rtl="0" eaLnBrk="0" fontAlgn="base" latinLnBrk="0" hangingPunct="0">
              <a:lnSpc>
                <a:spcPct val="100000"/>
              </a:lnSpc>
              <a:spcBef>
                <a:spcPct val="20000"/>
              </a:spcBef>
              <a:spcAft>
                <a:spcPct val="0"/>
              </a:spcAft>
              <a:buClr>
                <a:srgbClr val="1C5696"/>
              </a:buClr>
              <a:buSzTx/>
              <a:buFont typeface="Wingdings" pitchFamily="2" charset="2"/>
              <a:buChar char="ü"/>
              <a:tabLst/>
              <a:defRPr/>
            </a:pPr>
            <a:endParaRPr kumimoji="0" lang="en-US" sz="1000" b="0"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endParaRPr>
          </a:p>
          <a:p>
            <a:pPr lvl="0">
              <a:buFont typeface="Wingdings" pitchFamily="2" charset="2"/>
              <a:buChar char="ü"/>
            </a:pPr>
            <a:r>
              <a:rPr lang="en-US" sz="2000" dirty="0">
                <a:solidFill>
                  <a:srgbClr val="4F81BD">
                    <a:lumMod val="75000"/>
                  </a:srgbClr>
                </a:solidFill>
                <a:latin typeface="Arial Narrow" pitchFamily="34" charset="0"/>
              </a:rPr>
              <a:t>Plans should be made for Expert Meetings to discuss detailed 2010 lessons learned, emerging trends for 2020, and the role of the UNSD in providing assistance</a:t>
            </a:r>
            <a:r>
              <a:rPr kumimoji="0" lang="en-GB" sz="2000" b="0"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rPr>
              <a:t>. </a:t>
            </a:r>
          </a:p>
          <a:p>
            <a:pPr marL="342900" marR="0" lvl="0" indent="-342900" algn="l" defTabSz="457200" rtl="0" eaLnBrk="0" fontAlgn="base" latinLnBrk="0" hangingPunct="0">
              <a:lnSpc>
                <a:spcPct val="100000"/>
              </a:lnSpc>
              <a:spcBef>
                <a:spcPct val="20000"/>
              </a:spcBef>
              <a:spcAft>
                <a:spcPct val="0"/>
              </a:spcAft>
              <a:buClr>
                <a:srgbClr val="1C5696"/>
              </a:buClr>
              <a:buSzTx/>
              <a:buFont typeface="Wingdings" pitchFamily="2" charset="2"/>
              <a:buChar char="ü"/>
              <a:tabLst/>
              <a:defRPr/>
            </a:pPr>
            <a:endParaRPr kumimoji="0" lang="en-US" sz="1000" b="0"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endParaRPr>
          </a:p>
          <a:p>
            <a:pPr lvl="0">
              <a:buFont typeface="Wingdings" pitchFamily="2" charset="2"/>
              <a:buChar char="ü"/>
            </a:pPr>
            <a:r>
              <a:rPr lang="en-US" sz="2000" dirty="0" smtClean="0">
                <a:solidFill>
                  <a:srgbClr val="1C5696"/>
                </a:solidFill>
                <a:latin typeface="Arial Narrow" pitchFamily="34" charset="0"/>
              </a:rPr>
              <a:t>Due </a:t>
            </a:r>
            <a:r>
              <a:rPr lang="en-US" sz="2000" dirty="0">
                <a:solidFill>
                  <a:srgbClr val="1C5696"/>
                </a:solidFill>
                <a:latin typeface="Arial Narrow" pitchFamily="34" charset="0"/>
              </a:rPr>
              <a:t>to the anticipated increased use of new technologies and emerging trends in census taking, a revision 3 to the </a:t>
            </a:r>
            <a:r>
              <a:rPr lang="en-US" sz="2000" i="1" dirty="0">
                <a:solidFill>
                  <a:srgbClr val="1C5696"/>
                </a:solidFill>
                <a:latin typeface="Arial Narrow" pitchFamily="34" charset="0"/>
              </a:rPr>
              <a:t>UN Principles and Recommendations for Population and Housing Censuses</a:t>
            </a:r>
            <a:r>
              <a:rPr lang="en-US" sz="2000" dirty="0">
                <a:solidFill>
                  <a:srgbClr val="1C5696"/>
                </a:solidFill>
                <a:latin typeface="Arial Narrow" pitchFamily="34" charset="0"/>
              </a:rPr>
              <a:t> should be developed</a:t>
            </a:r>
            <a:r>
              <a:rPr kumimoji="0" lang="en-US" sz="2000" b="0" i="1" u="none" strike="noStrike" kern="1200" cap="none" spc="0" normalizeH="0" baseline="0" noProof="0" dirty="0" smtClean="0">
                <a:ln>
                  <a:noFill/>
                </a:ln>
                <a:solidFill>
                  <a:srgbClr val="1C5696"/>
                </a:solidFill>
                <a:effectLst/>
                <a:uLnTx/>
                <a:uFillTx/>
                <a:latin typeface="Arial Narrow" pitchFamily="34" charset="0"/>
                <a:ea typeface="+mn-ea"/>
                <a:cs typeface="+mn-cs"/>
              </a:rPr>
              <a:t>.</a:t>
            </a:r>
          </a:p>
          <a:p>
            <a:pPr marL="342900" marR="0" lvl="0" indent="-342900" algn="l" defTabSz="457200" rtl="0" eaLnBrk="0" fontAlgn="base" latinLnBrk="0" hangingPunct="0">
              <a:lnSpc>
                <a:spcPct val="100000"/>
              </a:lnSpc>
              <a:spcBef>
                <a:spcPct val="20000"/>
              </a:spcBef>
              <a:spcAft>
                <a:spcPct val="0"/>
              </a:spcAft>
              <a:buClr>
                <a:srgbClr val="1C5696"/>
              </a:buClr>
              <a:buSzTx/>
              <a:buFont typeface="Wingdings" pitchFamily="2" charset="2"/>
              <a:buChar char="ü"/>
              <a:tabLst/>
              <a:defRPr/>
            </a:pPr>
            <a:endParaRPr kumimoji="0" lang="en-US" sz="1000" b="0"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endParaRPr>
          </a:p>
          <a:p>
            <a:pPr lvl="0">
              <a:buFont typeface="Wingdings" pitchFamily="2" charset="2"/>
              <a:buChar char="ü"/>
            </a:pPr>
            <a:r>
              <a:rPr lang="en-US" sz="2000" dirty="0" smtClean="0">
                <a:solidFill>
                  <a:srgbClr val="4F81BD">
                    <a:lumMod val="75000"/>
                  </a:srgbClr>
                </a:solidFill>
                <a:latin typeface="Arial Narrow" pitchFamily="34" charset="0"/>
              </a:rPr>
              <a:t>The </a:t>
            </a:r>
            <a:r>
              <a:rPr lang="en-US" sz="2000" dirty="0">
                <a:solidFill>
                  <a:srgbClr val="4F81BD">
                    <a:lumMod val="75000"/>
                  </a:srgbClr>
                </a:solidFill>
                <a:latin typeface="Arial Narrow" pitchFamily="34" charset="0"/>
              </a:rPr>
              <a:t>UN should provide training and guidance on determining which census methodologies to use to meet the needs and unique situation of each country</a:t>
            </a:r>
            <a:r>
              <a:rPr kumimoji="0" lang="en-GB" sz="2000" b="0"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rPr>
              <a:t>.</a:t>
            </a:r>
            <a:endParaRPr kumimoji="0" lang="en-US" sz="2000" b="0"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endParaRPr>
          </a:p>
          <a:p>
            <a:pPr marL="342900" marR="0" lvl="0" indent="-342900" algn="l" defTabSz="457200" rtl="0" eaLnBrk="0" fontAlgn="base" latinLnBrk="0" hangingPunct="0">
              <a:lnSpc>
                <a:spcPct val="100000"/>
              </a:lnSpc>
              <a:spcBef>
                <a:spcPct val="20000"/>
              </a:spcBef>
              <a:spcAft>
                <a:spcPct val="0"/>
              </a:spcAft>
              <a:buClr>
                <a:srgbClr val="1C5696"/>
              </a:buClr>
              <a:buSzTx/>
              <a:buFont typeface="Wingdings" pitchFamily="2" charset="2"/>
              <a:buChar char="ü"/>
              <a:tabLst/>
              <a:defRPr/>
            </a:pPr>
            <a:endParaRPr kumimoji="0" lang="en-US" sz="1000" b="0"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endParaRPr>
          </a:p>
          <a:p>
            <a:pPr marL="342900" marR="0" lvl="0" indent="-342900" algn="l" defTabSz="457200" rtl="0" eaLnBrk="0" fontAlgn="base" latinLnBrk="0" hangingPunct="0">
              <a:lnSpc>
                <a:spcPct val="100000"/>
              </a:lnSpc>
              <a:spcBef>
                <a:spcPct val="20000"/>
              </a:spcBef>
              <a:spcAft>
                <a:spcPct val="0"/>
              </a:spcAft>
              <a:buClr>
                <a:srgbClr val="1C5696"/>
              </a:buClr>
              <a:buSzTx/>
              <a:buFont typeface="Wingdings" pitchFamily="2" charset="2"/>
              <a:buChar char="ü"/>
              <a:tabLst/>
              <a:defRPr/>
            </a:pPr>
            <a:endParaRPr kumimoji="0" lang="en-US" sz="1000" b="0" i="0" u="none" strike="noStrike" kern="1200" cap="none" spc="0" normalizeH="0" baseline="0" noProof="0" dirty="0">
              <a:ln>
                <a:noFill/>
              </a:ln>
              <a:solidFill>
                <a:srgbClr val="4F81BD">
                  <a:lumMod val="75000"/>
                </a:srgbClr>
              </a:solidFill>
              <a:effectLst/>
              <a:uLnTx/>
              <a:uFillTx/>
              <a:latin typeface="Arial Narrow" pitchFamily="34" charset="0"/>
              <a:ea typeface="+mn-ea"/>
              <a:cs typeface="+mn-cs"/>
            </a:endParaRPr>
          </a:p>
        </p:txBody>
      </p:sp>
      <p:sp>
        <p:nvSpPr>
          <p:cNvPr id="2" name="Footer Placeholder 1"/>
          <p:cNvSpPr>
            <a:spLocks noGrp="1"/>
          </p:cNvSpPr>
          <p:nvPr>
            <p:ph type="ftr" sz="quarter" idx="11"/>
          </p:nvPr>
        </p:nvSpPr>
        <p:spPr/>
        <p:txBody>
          <a:bodyPr/>
          <a:lstStyle/>
          <a:p>
            <a:r>
              <a:rPr lang="en-US" dirty="0" smtClean="0">
                <a:solidFill>
                  <a:prstClr val="black">
                    <a:tint val="75000"/>
                  </a:prstClr>
                </a:solidFill>
              </a:rPr>
              <a:t>20</a:t>
            </a:r>
            <a:endParaRPr lang="en-US" dirty="0">
              <a:solidFill>
                <a:prstClr val="black">
                  <a:tint val="75000"/>
                </a:prstClr>
              </a:solidFill>
            </a:endParaRPr>
          </a:p>
        </p:txBody>
      </p:sp>
    </p:spTree>
    <p:extLst>
      <p:ext uri="{BB962C8B-B14F-4D97-AF65-F5344CB8AC3E}">
        <p14:creationId xmlns:p14="http://schemas.microsoft.com/office/powerpoint/2010/main" val="3708979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9109" y="2398780"/>
            <a:ext cx="4519507"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all" spc="0" normalizeH="0" baseline="0" noProof="0" dirty="0" smtClean="0">
                <a:ln/>
                <a:solidFill>
                  <a:srgbClr val="4F81BD"/>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rPr>
              <a:t>Thank you!</a:t>
            </a:r>
          </a:p>
        </p:txBody>
      </p:sp>
      <p:sp>
        <p:nvSpPr>
          <p:cNvPr id="2" name="Footer Placeholder 1"/>
          <p:cNvSpPr>
            <a:spLocks noGrp="1"/>
          </p:cNvSpPr>
          <p:nvPr>
            <p:ph type="ftr" sz="quarter" idx="11"/>
          </p:nvPr>
        </p:nvSpPr>
        <p:spPr/>
        <p:txBody>
          <a:bodyPr/>
          <a:lstStyle/>
          <a:p>
            <a:r>
              <a:rPr lang="en-US" dirty="0" smtClean="0">
                <a:solidFill>
                  <a:prstClr val="black">
                    <a:tint val="75000"/>
                  </a:prstClr>
                </a:solidFill>
              </a:rPr>
              <a:t>21</a:t>
            </a:r>
            <a:endParaRPr lang="en-US" dirty="0">
              <a:solidFill>
                <a:prstClr val="black">
                  <a:tint val="75000"/>
                </a:prstClr>
              </a:solidFill>
            </a:endParaRPr>
          </a:p>
        </p:txBody>
      </p:sp>
    </p:spTree>
    <p:extLst>
      <p:ext uri="{BB962C8B-B14F-4D97-AF65-F5344CB8AC3E}">
        <p14:creationId xmlns:p14="http://schemas.microsoft.com/office/powerpoint/2010/main" val="3517616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556054" y="418974"/>
            <a:ext cx="8229600" cy="515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1C5696"/>
              </a:buClr>
              <a:buFont typeface="Arial" pitchFamily="34" charset="0"/>
              <a:buChar char="•"/>
              <a:defRPr sz="3200" kern="1200">
                <a:solidFill>
                  <a:schemeClr val="tx1"/>
                </a:solidFill>
                <a:latin typeface="Arial"/>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Arial"/>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Arial"/>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defRPr/>
            </a:pPr>
            <a:r>
              <a:rPr kumimoji="0" lang="en-US" sz="2800" b="0"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rPr>
              <a:t>For the </a:t>
            </a:r>
            <a:r>
              <a:rPr lang="en-US" sz="2800" dirty="0" smtClean="0">
                <a:solidFill>
                  <a:schemeClr val="accent1">
                    <a:lumMod val="75000"/>
                  </a:schemeClr>
                </a:solidFill>
                <a:latin typeface="Arial Narrow" pitchFamily="34" charset="0"/>
              </a:rPr>
              <a:t>Report </a:t>
            </a:r>
            <a:r>
              <a:rPr lang="en-US" sz="2800" dirty="0">
                <a:solidFill>
                  <a:schemeClr val="accent1">
                    <a:lumMod val="75000"/>
                  </a:schemeClr>
                </a:solidFill>
                <a:latin typeface="Arial Narrow" pitchFamily="34" charset="0"/>
              </a:rPr>
              <a:t>of the United States of America on the 2010 World </a:t>
            </a:r>
            <a:r>
              <a:rPr lang="en-US" sz="2800" dirty="0" err="1">
                <a:solidFill>
                  <a:schemeClr val="accent1">
                    <a:lumMod val="75000"/>
                  </a:schemeClr>
                </a:solidFill>
                <a:latin typeface="Arial Narrow" pitchFamily="34" charset="0"/>
              </a:rPr>
              <a:t>Programme</a:t>
            </a:r>
            <a:r>
              <a:rPr lang="en-US" sz="2800" dirty="0">
                <a:solidFill>
                  <a:schemeClr val="accent1">
                    <a:lumMod val="75000"/>
                  </a:schemeClr>
                </a:solidFill>
                <a:latin typeface="Arial Narrow" pitchFamily="34" charset="0"/>
              </a:rPr>
              <a:t> on Population and Housing </a:t>
            </a:r>
            <a:r>
              <a:rPr lang="en-US" sz="2800" dirty="0" smtClean="0">
                <a:solidFill>
                  <a:schemeClr val="accent1">
                    <a:lumMod val="75000"/>
                  </a:schemeClr>
                </a:solidFill>
                <a:latin typeface="Arial Narrow" pitchFamily="34" charset="0"/>
              </a:rPr>
              <a:t>Censuses</a:t>
            </a:r>
            <a:r>
              <a:rPr kumimoji="0" lang="en-US" sz="2800" b="0"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rPr>
              <a:t>:</a:t>
            </a:r>
          </a:p>
          <a:p>
            <a:pPr marL="0" indent="0">
              <a:lnSpc>
                <a:spcPct val="200000"/>
              </a:lnSpc>
              <a:buNone/>
            </a:pPr>
            <a:r>
              <a:rPr lang="en-US" sz="2000" dirty="0" smtClean="0">
                <a:solidFill>
                  <a:schemeClr val="accent1">
                    <a:lumMod val="75000"/>
                  </a:schemeClr>
                </a:solidFill>
                <a:latin typeface="Arial Narrow" pitchFamily="34" charset="0"/>
                <a:hlinkClick r:id="rId3"/>
              </a:rPr>
              <a:t>http</a:t>
            </a:r>
            <a:r>
              <a:rPr lang="en-US" sz="2000" dirty="0">
                <a:solidFill>
                  <a:schemeClr val="accent1">
                    <a:lumMod val="75000"/>
                  </a:schemeClr>
                </a:solidFill>
                <a:latin typeface="Arial Narrow" pitchFamily="34" charset="0"/>
                <a:hlinkClick r:id="rId3"/>
              </a:rPr>
              <a:t>://unstats.un.org/unsd/statcom/doc12/2012-2-Censuses-E.pdf</a:t>
            </a:r>
            <a:endParaRPr lang="en-US" sz="2000" dirty="0">
              <a:solidFill>
                <a:schemeClr val="accent1">
                  <a:lumMod val="75000"/>
                </a:schemeClr>
              </a:solidFill>
              <a:latin typeface="Arial Narrow" pitchFamily="34" charset="0"/>
            </a:endParaRPr>
          </a:p>
          <a:p>
            <a:pPr marL="342900" marR="0" lvl="0" indent="-342900" algn="l" defTabSz="457200" rtl="0" eaLnBrk="0" fontAlgn="base" latinLnBrk="0" hangingPunct="0">
              <a:spcBef>
                <a:spcPct val="20000"/>
              </a:spcBef>
              <a:spcAft>
                <a:spcPct val="0"/>
              </a:spcAft>
              <a:buClr>
                <a:srgbClr val="1C5696"/>
              </a:buClr>
              <a:buSzTx/>
              <a:buFont typeface="Arial" pitchFamily="34" charset="0"/>
              <a:buChar char="•"/>
              <a:tabLst/>
              <a:defRPr/>
            </a:pPr>
            <a:r>
              <a:rPr lang="en-US" sz="2800" dirty="0" smtClean="0">
                <a:solidFill>
                  <a:srgbClr val="4F81BD">
                    <a:lumMod val="75000"/>
                  </a:srgbClr>
                </a:solidFill>
                <a:latin typeface="Arial Narrow" pitchFamily="34" charset="0"/>
              </a:rPr>
              <a:t>For </a:t>
            </a:r>
            <a:r>
              <a:rPr lang="en-US" sz="2800" i="1" dirty="0" smtClean="0">
                <a:solidFill>
                  <a:srgbClr val="4F81BD">
                    <a:lumMod val="75000"/>
                  </a:srgbClr>
                </a:solidFill>
                <a:latin typeface="Arial Narrow" pitchFamily="34" charset="0"/>
              </a:rPr>
              <a:t>the Mid-Decade Assessment of the United Nations 2010 World Population and Housing Census Program</a:t>
            </a:r>
            <a:r>
              <a:rPr lang="en-US" sz="2800" dirty="0" smtClean="0">
                <a:solidFill>
                  <a:srgbClr val="4F81BD">
                    <a:lumMod val="75000"/>
                  </a:srgbClr>
                </a:solidFill>
                <a:latin typeface="Arial Narrow" pitchFamily="34" charset="0"/>
              </a:rPr>
              <a:t>:</a:t>
            </a:r>
            <a:endParaRPr kumimoji="0" lang="en-US" sz="2800" b="0"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endParaRPr>
          </a:p>
          <a:p>
            <a:pPr marL="0" lvl="0" indent="0">
              <a:lnSpc>
                <a:spcPct val="200000"/>
              </a:lnSpc>
              <a:buNone/>
              <a:defRPr/>
            </a:pPr>
            <a:r>
              <a:rPr lang="en-US" sz="2000" dirty="0" smtClean="0">
                <a:solidFill>
                  <a:schemeClr val="accent1">
                    <a:lumMod val="75000"/>
                  </a:schemeClr>
                </a:solidFill>
                <a:latin typeface="Arial Narrow" pitchFamily="34" charset="0"/>
                <a:hlinkClick r:id="rId4"/>
              </a:rPr>
              <a:t>http</a:t>
            </a:r>
            <a:r>
              <a:rPr lang="en-US" sz="2000" dirty="0">
                <a:solidFill>
                  <a:schemeClr val="accent1">
                    <a:lumMod val="75000"/>
                  </a:schemeClr>
                </a:solidFill>
                <a:latin typeface="Arial Narrow" pitchFamily="34" charset="0"/>
                <a:hlinkClick r:id="rId4"/>
              </a:rPr>
              <a:t>://</a:t>
            </a:r>
            <a:r>
              <a:rPr lang="en-US" sz="2000" dirty="0" smtClean="0">
                <a:solidFill>
                  <a:schemeClr val="accent1">
                    <a:lumMod val="75000"/>
                  </a:schemeClr>
                </a:solidFill>
                <a:latin typeface="Arial Narrow" pitchFamily="34" charset="0"/>
                <a:hlinkClick r:id="rId4"/>
              </a:rPr>
              <a:t>unstats.un.org/unsd/demographic/meetings/egm/NewYork/2013/list_of_docs.htm</a:t>
            </a:r>
            <a:endParaRPr lang="en-US" sz="2000" dirty="0" smtClean="0">
              <a:solidFill>
                <a:schemeClr val="accent1">
                  <a:lumMod val="75000"/>
                </a:schemeClr>
              </a:solidFill>
              <a:latin typeface="Arial Narrow" pitchFamily="34" charset="0"/>
            </a:endParaRPr>
          </a:p>
          <a:p>
            <a:pPr marL="0" lvl="0" indent="0">
              <a:lnSpc>
                <a:spcPct val="200000"/>
              </a:lnSpc>
              <a:buNone/>
              <a:defRPr/>
            </a:pPr>
            <a:r>
              <a:rPr kumimoji="0" lang="en-US" sz="2000" b="0"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rPr>
              <a:t>For additional information:</a:t>
            </a:r>
          </a:p>
          <a:p>
            <a:pPr marL="349250" marR="0" lvl="0" indent="0" algn="l" defTabSz="457200" rtl="0" eaLnBrk="0" fontAlgn="base" latinLnBrk="0" hangingPunct="0">
              <a:spcBef>
                <a:spcPct val="20000"/>
              </a:spcBef>
              <a:spcAft>
                <a:spcPct val="0"/>
              </a:spcAft>
              <a:buClr>
                <a:srgbClr val="1C5696"/>
              </a:buClr>
              <a:buSzTx/>
              <a:buFont typeface="Arial" pitchFamily="34" charset="0"/>
              <a:buNone/>
              <a:tabLst/>
              <a:defRPr/>
            </a:pPr>
            <a:r>
              <a:rPr kumimoji="0" lang="en-GB" sz="2000" b="0" i="0" u="none" strike="noStrike" kern="1200" cap="none" spc="0" normalizeH="0" baseline="0" noProof="0" dirty="0" err="1" smtClean="0">
                <a:ln>
                  <a:noFill/>
                </a:ln>
                <a:solidFill>
                  <a:srgbClr val="4F81BD">
                    <a:lumMod val="75000"/>
                  </a:srgbClr>
                </a:solidFill>
                <a:effectLst/>
                <a:uLnTx/>
                <a:uFillTx/>
                <a:latin typeface="Arial Narrow" pitchFamily="34" charset="0"/>
                <a:ea typeface="+mn-ea"/>
                <a:cs typeface="+mn-cs"/>
              </a:rPr>
              <a:t>Arona</a:t>
            </a:r>
            <a:r>
              <a:rPr kumimoji="0" lang="en-GB" sz="2000" b="0"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rPr>
              <a:t> </a:t>
            </a:r>
            <a:r>
              <a:rPr kumimoji="0" lang="en-GB" sz="2000" b="0" i="0" u="none" strike="noStrike" kern="1200" cap="none" spc="0" normalizeH="0" baseline="0" noProof="0" dirty="0" err="1" smtClean="0">
                <a:ln>
                  <a:noFill/>
                </a:ln>
                <a:solidFill>
                  <a:srgbClr val="4F81BD">
                    <a:lumMod val="75000"/>
                  </a:srgbClr>
                </a:solidFill>
                <a:effectLst/>
                <a:uLnTx/>
                <a:uFillTx/>
                <a:latin typeface="Arial Narrow" pitchFamily="34" charset="0"/>
                <a:ea typeface="+mn-ea"/>
                <a:cs typeface="+mn-cs"/>
              </a:rPr>
              <a:t>Pistiner</a:t>
            </a:r>
            <a:endParaRPr kumimoji="0" lang="en-GB" sz="2000" b="0"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endParaRPr>
          </a:p>
          <a:p>
            <a:pPr marL="349250" marR="0" lvl="0" indent="0" algn="l" defTabSz="457200" rtl="0" eaLnBrk="0" fontAlgn="base" latinLnBrk="0" hangingPunct="0">
              <a:spcBef>
                <a:spcPct val="20000"/>
              </a:spcBef>
              <a:spcAft>
                <a:spcPct val="0"/>
              </a:spcAft>
              <a:buClr>
                <a:srgbClr val="1C5696"/>
              </a:buClr>
              <a:buSzTx/>
              <a:buFont typeface="Arial" pitchFamily="34" charset="0"/>
              <a:buNone/>
              <a:tabLst/>
              <a:defRPr/>
            </a:pPr>
            <a:r>
              <a:rPr kumimoji="0" lang="en-GB" sz="2000" b="0" i="0" u="sng"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hlinkClick r:id="rId5"/>
              </a:rPr>
              <a:t>Arona.L.Pistiner@census.gov</a:t>
            </a:r>
            <a:r>
              <a:rPr kumimoji="0" lang="en-US" sz="2000" b="0"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rPr>
              <a:t>	</a:t>
            </a:r>
          </a:p>
        </p:txBody>
      </p:sp>
      <p:sp>
        <p:nvSpPr>
          <p:cNvPr id="2" name="Footer Placeholder 1"/>
          <p:cNvSpPr>
            <a:spLocks noGrp="1"/>
          </p:cNvSpPr>
          <p:nvPr>
            <p:ph type="ftr" sz="quarter" idx="11"/>
          </p:nvPr>
        </p:nvSpPr>
        <p:spPr/>
        <p:txBody>
          <a:bodyPr/>
          <a:lstStyle/>
          <a:p>
            <a:r>
              <a:rPr lang="en-US" dirty="0" smtClean="0">
                <a:solidFill>
                  <a:prstClr val="black">
                    <a:tint val="75000"/>
                  </a:prstClr>
                </a:solidFill>
              </a:rPr>
              <a:t>22</a:t>
            </a:r>
            <a:endParaRPr lang="en-US" dirty="0">
              <a:solidFill>
                <a:prstClr val="black">
                  <a:tint val="75000"/>
                </a:prstClr>
              </a:solidFill>
            </a:endParaRPr>
          </a:p>
        </p:txBody>
      </p:sp>
    </p:spTree>
    <p:extLst>
      <p:ext uri="{BB962C8B-B14F-4D97-AF65-F5344CB8AC3E}">
        <p14:creationId xmlns:p14="http://schemas.microsoft.com/office/powerpoint/2010/main" val="3708979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18261" y="2244436"/>
            <a:ext cx="6431622"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smtClean="0">
                <a:ln>
                  <a:noFill/>
                </a:ln>
                <a:solidFill>
                  <a:prstClr val="black"/>
                </a:solidFill>
                <a:effectLst/>
                <a:uLnTx/>
                <a:uFillTx/>
              </a:rPr>
              <a:t>Background Slides</a:t>
            </a:r>
          </a:p>
        </p:txBody>
      </p:sp>
      <p:sp>
        <p:nvSpPr>
          <p:cNvPr id="2" name="TextBox 1"/>
          <p:cNvSpPr txBox="1"/>
          <p:nvPr/>
        </p:nvSpPr>
        <p:spPr>
          <a:xfrm>
            <a:off x="1068513" y="4418426"/>
            <a:ext cx="7131119" cy="584775"/>
          </a:xfrm>
          <a:prstGeom prst="rect">
            <a:avLst/>
          </a:prstGeom>
          <a:noFill/>
        </p:spPr>
        <p:txBody>
          <a:bodyPr wrap="square" rtlCol="0">
            <a:spAutoFit/>
          </a:bodyPr>
          <a:lstStyle/>
          <a:p>
            <a:r>
              <a:rPr lang="en-US" sz="1600" dirty="0" smtClean="0"/>
              <a:t>Please note:  The maps could not be revised in time for this meeting.  Data shown is based on countries responding to the survey by September 1, 2011.</a:t>
            </a:r>
            <a:endParaRPr lang="en-US" sz="1600" dirty="0"/>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23</a:t>
            </a:r>
            <a:endParaRPr lang="en-US" dirty="0">
              <a:solidFill>
                <a:prstClr val="black">
                  <a:tint val="75000"/>
                </a:prstClr>
              </a:solidFill>
            </a:endParaRPr>
          </a:p>
        </p:txBody>
      </p:sp>
    </p:spTree>
    <p:extLst>
      <p:ext uri="{BB962C8B-B14F-4D97-AF65-F5344CB8AC3E}">
        <p14:creationId xmlns:p14="http://schemas.microsoft.com/office/powerpoint/2010/main" val="1550767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4" name="Footer Placeholder 3"/>
          <p:cNvSpPr>
            <a:spLocks noGrp="1"/>
          </p:cNvSpPr>
          <p:nvPr>
            <p:ph type="ftr" sz="quarter" idx="11"/>
          </p:nvPr>
        </p:nvSpPr>
        <p:spPr/>
        <p:txBody>
          <a:bodyPr/>
          <a:lstStyle/>
          <a:p>
            <a:pPr>
              <a:defRPr/>
            </a:pPr>
            <a:r>
              <a:rPr lang="en-US" dirty="0" smtClean="0"/>
              <a:t>24</a:t>
            </a:r>
            <a:endParaRPr lang="en-US" dirty="0"/>
          </a:p>
        </p:txBody>
      </p:sp>
    </p:spTree>
    <p:extLst>
      <p:ext uri="{BB962C8B-B14F-4D97-AF65-F5344CB8AC3E}">
        <p14:creationId xmlns:p14="http://schemas.microsoft.com/office/powerpoint/2010/main" val="415982783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3999" cy="6857999"/>
          </a:xfrm>
          <a:prstGeom prst="rect">
            <a:avLst/>
          </a:prstGeom>
        </p:spPr>
      </p:pic>
      <p:sp>
        <p:nvSpPr>
          <p:cNvPr id="5" name="Footer Placeholder 4"/>
          <p:cNvSpPr>
            <a:spLocks noGrp="1"/>
          </p:cNvSpPr>
          <p:nvPr>
            <p:ph type="ftr" sz="quarter" idx="11"/>
          </p:nvPr>
        </p:nvSpPr>
        <p:spPr/>
        <p:txBody>
          <a:bodyPr/>
          <a:lstStyle/>
          <a:p>
            <a:pPr>
              <a:defRPr/>
            </a:pPr>
            <a:r>
              <a:rPr lang="en-US" dirty="0" smtClean="0"/>
              <a:t>25</a:t>
            </a:r>
            <a:endParaRPr lang="en-US" dirty="0"/>
          </a:p>
        </p:txBody>
      </p:sp>
    </p:spTree>
    <p:extLst>
      <p:ext uri="{BB962C8B-B14F-4D97-AF65-F5344CB8AC3E}">
        <p14:creationId xmlns:p14="http://schemas.microsoft.com/office/powerpoint/2010/main" val="28782436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Footer Placeholder 4"/>
          <p:cNvSpPr>
            <a:spLocks noGrp="1"/>
          </p:cNvSpPr>
          <p:nvPr>
            <p:ph type="ftr" sz="quarter" idx="11"/>
          </p:nvPr>
        </p:nvSpPr>
        <p:spPr/>
        <p:txBody>
          <a:bodyPr/>
          <a:lstStyle/>
          <a:p>
            <a:pPr>
              <a:defRPr/>
            </a:pPr>
            <a:r>
              <a:rPr lang="en-US" dirty="0" smtClean="0"/>
              <a:t>26</a:t>
            </a:r>
            <a:endParaRPr lang="en-US" dirty="0"/>
          </a:p>
        </p:txBody>
      </p:sp>
    </p:spTree>
    <p:extLst>
      <p:ext uri="{BB962C8B-B14F-4D97-AF65-F5344CB8AC3E}">
        <p14:creationId xmlns:p14="http://schemas.microsoft.com/office/powerpoint/2010/main" val="91046450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4" name="Footer Placeholder 3"/>
          <p:cNvSpPr>
            <a:spLocks noGrp="1"/>
          </p:cNvSpPr>
          <p:nvPr>
            <p:ph type="ftr" sz="quarter" idx="11"/>
          </p:nvPr>
        </p:nvSpPr>
        <p:spPr/>
        <p:txBody>
          <a:bodyPr/>
          <a:lstStyle/>
          <a:p>
            <a:pPr>
              <a:defRPr/>
            </a:pPr>
            <a:r>
              <a:rPr lang="en-US" dirty="0" smtClean="0"/>
              <a:t>27</a:t>
            </a:r>
            <a:endParaRPr lang="en-US" dirty="0"/>
          </a:p>
        </p:txBody>
      </p:sp>
    </p:spTree>
    <p:extLst>
      <p:ext uri="{BB962C8B-B14F-4D97-AF65-F5344CB8AC3E}">
        <p14:creationId xmlns:p14="http://schemas.microsoft.com/office/powerpoint/2010/main" val="221021216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Footer Placeholder 4"/>
          <p:cNvSpPr>
            <a:spLocks noGrp="1"/>
          </p:cNvSpPr>
          <p:nvPr>
            <p:ph type="ftr" sz="quarter" idx="11"/>
          </p:nvPr>
        </p:nvSpPr>
        <p:spPr/>
        <p:txBody>
          <a:bodyPr/>
          <a:lstStyle/>
          <a:p>
            <a:pPr>
              <a:defRPr/>
            </a:pPr>
            <a:r>
              <a:rPr lang="en-US" dirty="0" smtClean="0"/>
              <a:t>28</a:t>
            </a:r>
            <a:endParaRPr lang="en-US" dirty="0"/>
          </a:p>
        </p:txBody>
      </p:sp>
    </p:spTree>
    <p:extLst>
      <p:ext uri="{BB962C8B-B14F-4D97-AF65-F5344CB8AC3E}">
        <p14:creationId xmlns:p14="http://schemas.microsoft.com/office/powerpoint/2010/main" val="161679456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5" name="Footer Placeholder 4"/>
          <p:cNvSpPr>
            <a:spLocks noGrp="1"/>
          </p:cNvSpPr>
          <p:nvPr>
            <p:ph type="ftr" sz="quarter" idx="11"/>
          </p:nvPr>
        </p:nvSpPr>
        <p:spPr/>
        <p:txBody>
          <a:bodyPr/>
          <a:lstStyle/>
          <a:p>
            <a:pPr>
              <a:defRPr/>
            </a:pPr>
            <a:r>
              <a:rPr lang="en-US" dirty="0" smtClean="0"/>
              <a:t>29</a:t>
            </a:r>
            <a:endParaRPr lang="en-US" dirty="0"/>
          </a:p>
        </p:txBody>
      </p:sp>
    </p:spTree>
    <p:extLst>
      <p:ext uri="{BB962C8B-B14F-4D97-AF65-F5344CB8AC3E}">
        <p14:creationId xmlns:p14="http://schemas.microsoft.com/office/powerpoint/2010/main" val="262714603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txBox="1">
            <a:spLocks noChangeArrowheads="1"/>
          </p:cNvSpPr>
          <p:nvPr/>
        </p:nvSpPr>
        <p:spPr bwMode="auto">
          <a:xfrm>
            <a:off x="609600" y="683559"/>
            <a:ext cx="7772400" cy="81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Arial"/>
                <a:ea typeface="+mj-ea"/>
                <a:cs typeface="+mj-cs"/>
              </a:defRPr>
            </a:lvl1pPr>
            <a:lvl2pPr algn="ctr" defTabSz="457200" rtl="0" eaLnBrk="0" fontAlgn="base" hangingPunct="0">
              <a:spcBef>
                <a:spcPct val="0"/>
              </a:spcBef>
              <a:spcAft>
                <a:spcPct val="0"/>
              </a:spcAft>
              <a:defRPr sz="4400">
                <a:solidFill>
                  <a:schemeClr val="tx1"/>
                </a:solidFill>
                <a:latin typeface="Arial" pitchFamily="34" charset="0"/>
              </a:defRPr>
            </a:lvl2pPr>
            <a:lvl3pPr algn="ctr" defTabSz="457200" rtl="0" eaLnBrk="0" fontAlgn="base" hangingPunct="0">
              <a:spcBef>
                <a:spcPct val="0"/>
              </a:spcBef>
              <a:spcAft>
                <a:spcPct val="0"/>
              </a:spcAft>
              <a:defRPr sz="4400">
                <a:solidFill>
                  <a:schemeClr val="tx1"/>
                </a:solidFill>
                <a:latin typeface="Arial" pitchFamily="34" charset="0"/>
              </a:defRPr>
            </a:lvl3pPr>
            <a:lvl4pPr algn="ctr" defTabSz="457200" rtl="0" eaLnBrk="0" fontAlgn="base" hangingPunct="0">
              <a:spcBef>
                <a:spcPct val="0"/>
              </a:spcBef>
              <a:spcAft>
                <a:spcPct val="0"/>
              </a:spcAft>
              <a:defRPr sz="4400">
                <a:solidFill>
                  <a:schemeClr val="tx1"/>
                </a:solidFill>
                <a:latin typeface="Arial" pitchFamily="34" charset="0"/>
              </a:defRPr>
            </a:lvl4pPr>
            <a:lvl5pPr algn="ctr" defTabSz="457200" rtl="0" eaLnBrk="0" fontAlgn="base" hangingPunct="0">
              <a:spcBef>
                <a:spcPct val="0"/>
              </a:spcBef>
              <a:spcAft>
                <a:spcPct val="0"/>
              </a:spcAft>
              <a:defRPr sz="4400">
                <a:solidFill>
                  <a:schemeClr val="tx1"/>
                </a:solidFill>
                <a:latin typeface="Arial" pitchFamily="34" charset="0"/>
              </a:defRPr>
            </a:lvl5pPr>
            <a:lvl6pPr marL="457200" algn="ctr" defTabSz="457200" rtl="0" fontAlgn="base">
              <a:spcBef>
                <a:spcPct val="0"/>
              </a:spcBef>
              <a:spcAft>
                <a:spcPct val="0"/>
              </a:spcAft>
              <a:defRPr sz="4400">
                <a:solidFill>
                  <a:schemeClr val="tx1"/>
                </a:solidFill>
                <a:latin typeface="Arial" pitchFamily="34" charset="0"/>
              </a:defRPr>
            </a:lvl6pPr>
            <a:lvl7pPr marL="914400" algn="ctr" defTabSz="457200" rtl="0" fontAlgn="base">
              <a:spcBef>
                <a:spcPct val="0"/>
              </a:spcBef>
              <a:spcAft>
                <a:spcPct val="0"/>
              </a:spcAft>
              <a:defRPr sz="4400">
                <a:solidFill>
                  <a:schemeClr val="tx1"/>
                </a:solidFill>
                <a:latin typeface="Arial" pitchFamily="34" charset="0"/>
              </a:defRPr>
            </a:lvl7pPr>
            <a:lvl8pPr marL="1371600" algn="ctr" defTabSz="457200" rtl="0" fontAlgn="base">
              <a:spcBef>
                <a:spcPct val="0"/>
              </a:spcBef>
              <a:spcAft>
                <a:spcPct val="0"/>
              </a:spcAft>
              <a:defRPr sz="4400">
                <a:solidFill>
                  <a:schemeClr val="tx1"/>
                </a:solidFill>
                <a:latin typeface="Arial" pitchFamily="34" charset="0"/>
              </a:defRPr>
            </a:lvl8pPr>
            <a:lvl9pPr marL="1828800" algn="ctr" defTabSz="457200" rtl="0" fontAlgn="base">
              <a:spcBef>
                <a:spcPct val="0"/>
              </a:spcBef>
              <a:spcAft>
                <a:spcPct val="0"/>
              </a:spcAft>
              <a:defRPr sz="4400">
                <a:solidFill>
                  <a:schemeClr val="tx1"/>
                </a:solidFill>
                <a:latin typeface="Arial" pitchFamily="34" charset="0"/>
              </a:defRPr>
            </a:lvl9pPr>
          </a:lstStyle>
          <a:p>
            <a:pPr eaLnBrk="1" hangingPunct="1"/>
            <a:r>
              <a:rPr lang="en-US" sz="2400" b="1" smtClean="0">
                <a:solidFill>
                  <a:srgbClr val="1C5696"/>
                </a:solidFill>
                <a:latin typeface="Arial Narrow" pitchFamily="34" charset="0"/>
              </a:rPr>
              <a:t>2010 World Population and Housing Census Programme   (2005-2014)</a:t>
            </a:r>
            <a:endParaRPr lang="en-US" sz="2400" b="1" dirty="0" smtClean="0">
              <a:solidFill>
                <a:srgbClr val="1C5696"/>
              </a:solidFill>
              <a:latin typeface="Arial Narrow" pitchFamily="34" charset="0"/>
            </a:endParaRPr>
          </a:p>
        </p:txBody>
      </p:sp>
      <p:sp>
        <p:nvSpPr>
          <p:cNvPr id="4" name="Rectangle 1027"/>
          <p:cNvSpPr txBox="1">
            <a:spLocks noChangeArrowheads="1"/>
          </p:cNvSpPr>
          <p:nvPr/>
        </p:nvSpPr>
        <p:spPr bwMode="auto">
          <a:xfrm>
            <a:off x="844550" y="1828801"/>
            <a:ext cx="777240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Clr>
                <a:srgbClr val="1C5696"/>
              </a:buClr>
              <a:buFont typeface="Arial" pitchFamily="34" charset="0"/>
              <a:buChar char="•"/>
              <a:defRPr sz="3200" kern="1200">
                <a:solidFill>
                  <a:schemeClr val="tx1"/>
                </a:solidFill>
                <a:latin typeface="Arial"/>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Arial"/>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Arial"/>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base" latinLnBrk="0" hangingPunct="1">
              <a:lnSpc>
                <a:spcPct val="100000"/>
              </a:lnSpc>
              <a:spcBef>
                <a:spcPct val="20000"/>
              </a:spcBef>
              <a:spcAft>
                <a:spcPct val="0"/>
              </a:spcAft>
              <a:buClr>
                <a:srgbClr val="1C5696"/>
              </a:buClr>
              <a:buSzTx/>
              <a:buFont typeface="Arial" pitchFamily="34" charset="0"/>
              <a:buChar char="•"/>
              <a:tabLst/>
              <a:defRPr/>
            </a:pPr>
            <a:r>
              <a:rPr kumimoji="0" lang="en-US" sz="2000" b="0" i="0" u="none" strike="noStrike" kern="1200" cap="none" spc="0" normalizeH="0" baseline="0" noProof="0" smtClean="0">
                <a:ln>
                  <a:noFill/>
                </a:ln>
                <a:solidFill>
                  <a:srgbClr val="4F81BD">
                    <a:lumMod val="75000"/>
                  </a:srgbClr>
                </a:solidFill>
                <a:effectLst/>
                <a:uLnTx/>
                <a:uFillTx/>
                <a:latin typeface="Arial Narrow" pitchFamily="34" charset="0"/>
                <a:ea typeface="+mn-ea"/>
                <a:cs typeface="+mn-cs"/>
              </a:rPr>
              <a:t>In February 2010, at the 42</a:t>
            </a:r>
            <a:r>
              <a:rPr kumimoji="0" lang="en-US" sz="2000" b="0" i="0" u="none" strike="noStrike" kern="1200" cap="none" spc="0" normalizeH="0" baseline="30000" noProof="0" smtClean="0">
                <a:ln>
                  <a:noFill/>
                </a:ln>
                <a:solidFill>
                  <a:srgbClr val="4F81BD">
                    <a:lumMod val="75000"/>
                  </a:srgbClr>
                </a:solidFill>
                <a:effectLst/>
                <a:uLnTx/>
                <a:uFillTx/>
                <a:latin typeface="Arial Narrow" pitchFamily="34" charset="0"/>
                <a:ea typeface="+mn-ea"/>
                <a:cs typeface="+mn-cs"/>
              </a:rPr>
              <a:t>nd</a:t>
            </a:r>
            <a:r>
              <a:rPr kumimoji="0" lang="en-US" sz="2000" b="0" i="0" u="none" strike="noStrike" kern="1200" cap="none" spc="0" normalizeH="0" baseline="0" noProof="0" smtClean="0">
                <a:ln>
                  <a:noFill/>
                </a:ln>
                <a:solidFill>
                  <a:srgbClr val="4F81BD">
                    <a:lumMod val="75000"/>
                  </a:srgbClr>
                </a:solidFill>
                <a:effectLst/>
                <a:uLnTx/>
                <a:uFillTx/>
                <a:latin typeface="Arial Narrow" pitchFamily="34" charset="0"/>
                <a:ea typeface="+mn-ea"/>
                <a:cs typeface="+mn-cs"/>
              </a:rPr>
              <a:t> session of the UN Statistical Commission Meeting, the Commission requested a review of the 2010 Population and Housing Census Programme for their 2012 meeting.</a:t>
            </a:r>
          </a:p>
          <a:p>
            <a:pPr marL="342900" marR="0" lvl="0" indent="-342900" algn="l" defTabSz="457200" rtl="0" eaLnBrk="1" fontAlgn="base" latinLnBrk="0" hangingPunct="1">
              <a:lnSpc>
                <a:spcPct val="100000"/>
              </a:lnSpc>
              <a:spcBef>
                <a:spcPct val="20000"/>
              </a:spcBef>
              <a:spcAft>
                <a:spcPct val="0"/>
              </a:spcAft>
              <a:buClr>
                <a:srgbClr val="1C5696"/>
              </a:buClr>
              <a:buSzTx/>
              <a:buFont typeface="Arial" pitchFamily="34" charset="0"/>
              <a:buChar char="•"/>
              <a:tabLst/>
              <a:defRPr/>
            </a:pPr>
            <a:endParaRPr kumimoji="0" lang="en-US" sz="1000" b="0" i="0" u="none" strike="noStrike" kern="1200" cap="none" spc="0" normalizeH="0" baseline="0" noProof="0" smtClean="0">
              <a:ln>
                <a:noFill/>
              </a:ln>
              <a:solidFill>
                <a:srgbClr val="4F81BD">
                  <a:lumMod val="75000"/>
                </a:srgbClr>
              </a:solidFill>
              <a:effectLst/>
              <a:uLnTx/>
              <a:uFillTx/>
              <a:latin typeface="Arial Narrow" pitchFamily="34" charset="0"/>
              <a:ea typeface="+mn-ea"/>
              <a:cs typeface="+mn-cs"/>
            </a:endParaRPr>
          </a:p>
          <a:p>
            <a:pPr marL="342900" marR="0" lvl="0" indent="-342900" algn="l" defTabSz="457200" rtl="0" eaLnBrk="1" fontAlgn="base" latinLnBrk="0" hangingPunct="1">
              <a:lnSpc>
                <a:spcPct val="100000"/>
              </a:lnSpc>
              <a:spcBef>
                <a:spcPct val="20000"/>
              </a:spcBef>
              <a:spcAft>
                <a:spcPct val="0"/>
              </a:spcAft>
              <a:buClr>
                <a:srgbClr val="1C5696"/>
              </a:buClr>
              <a:buSzTx/>
              <a:buFont typeface="Arial" pitchFamily="34" charset="0"/>
              <a:buChar char="•"/>
              <a:tabLst/>
              <a:defRPr/>
            </a:pPr>
            <a:r>
              <a:rPr kumimoji="0" lang="en-US" sz="2000" b="0" i="0" u="none" strike="noStrike" kern="1200" cap="none" spc="0" normalizeH="0" baseline="0" noProof="0" smtClean="0">
                <a:ln>
                  <a:noFill/>
                </a:ln>
                <a:solidFill>
                  <a:srgbClr val="4F81BD">
                    <a:lumMod val="75000"/>
                  </a:srgbClr>
                </a:solidFill>
                <a:effectLst/>
                <a:uLnTx/>
                <a:uFillTx/>
                <a:latin typeface="Arial Narrow" pitchFamily="34" charset="0"/>
                <a:ea typeface="+mn-ea"/>
                <a:cs typeface="+mn-cs"/>
              </a:rPr>
              <a:t>Primary objectives: </a:t>
            </a:r>
          </a:p>
          <a:p>
            <a:pPr marL="800100" marR="0" lvl="1" indent="-342900" algn="l" defTabSz="457200" rtl="0" eaLnBrk="1" fontAlgn="base" latinLnBrk="0" hangingPunct="1">
              <a:lnSpc>
                <a:spcPct val="100000"/>
              </a:lnSpc>
              <a:spcBef>
                <a:spcPct val="20000"/>
              </a:spcBef>
              <a:spcAft>
                <a:spcPct val="0"/>
              </a:spcAft>
              <a:buClrTx/>
              <a:buSzTx/>
              <a:buFont typeface="+mj-lt"/>
              <a:buAutoNum type="arabicPeriod"/>
              <a:tabLst/>
              <a:defRPr/>
            </a:pPr>
            <a:endParaRPr kumimoji="0" lang="en-US" sz="1600" b="0" i="0" u="none" strike="noStrike" kern="1200" cap="none" spc="0" normalizeH="0" baseline="0" noProof="0" smtClean="0">
              <a:ln>
                <a:noFill/>
              </a:ln>
              <a:solidFill>
                <a:srgbClr val="4F81BD">
                  <a:lumMod val="75000"/>
                </a:srgbClr>
              </a:solidFill>
              <a:effectLst/>
              <a:uLnTx/>
              <a:uFillTx/>
              <a:latin typeface="Arial Narrow" pitchFamily="34" charset="0"/>
              <a:ea typeface="+mn-ea"/>
              <a:cs typeface="+mn-cs"/>
            </a:endParaRPr>
          </a:p>
          <a:p>
            <a:pPr marL="800100" marR="0" lvl="1" indent="-342900" algn="l" defTabSz="457200" rtl="0" eaLnBrk="1" fontAlgn="base" latinLnBrk="0" hangingPunct="1">
              <a:lnSpc>
                <a:spcPct val="100000"/>
              </a:lnSpc>
              <a:spcBef>
                <a:spcPct val="20000"/>
              </a:spcBef>
              <a:spcAft>
                <a:spcPct val="0"/>
              </a:spcAft>
              <a:buClrTx/>
              <a:buSzTx/>
              <a:buFont typeface="+mj-lt"/>
              <a:buAutoNum type="arabicPeriod"/>
              <a:tabLst/>
              <a:defRPr/>
            </a:pPr>
            <a:r>
              <a:rPr kumimoji="0" lang="en-US" sz="2000" b="0" i="0" u="none" strike="noStrike" kern="1200" cap="none" spc="0" normalizeH="0" baseline="0" noProof="0" smtClean="0">
                <a:ln>
                  <a:noFill/>
                </a:ln>
                <a:solidFill>
                  <a:srgbClr val="4F81BD">
                    <a:lumMod val="75000"/>
                  </a:srgbClr>
                </a:solidFill>
                <a:effectLst/>
                <a:uLnTx/>
                <a:uFillTx/>
                <a:latin typeface="Arial Narrow" pitchFamily="34" charset="0"/>
                <a:ea typeface="+mn-ea"/>
                <a:cs typeface="Arial" pitchFamily="34" charset="0"/>
              </a:rPr>
              <a:t>Document the early lessons learned from the 2010 census round; and </a:t>
            </a:r>
          </a:p>
          <a:p>
            <a:pPr marL="800100" marR="0" lvl="1" indent="-342900" algn="l" defTabSz="457200" rtl="0" eaLnBrk="1" fontAlgn="base" latinLnBrk="0" hangingPunct="1">
              <a:lnSpc>
                <a:spcPct val="100000"/>
              </a:lnSpc>
              <a:spcBef>
                <a:spcPct val="20000"/>
              </a:spcBef>
              <a:spcAft>
                <a:spcPct val="0"/>
              </a:spcAft>
              <a:buClrTx/>
              <a:buSzTx/>
              <a:buFont typeface="+mj-lt"/>
              <a:buAutoNum type="arabicPeriod"/>
              <a:tabLst/>
              <a:defRPr/>
            </a:pPr>
            <a:endParaRPr kumimoji="0" lang="en-US" sz="2000" b="0" i="0" u="none" strike="noStrike" kern="1200" cap="none" spc="0" normalizeH="0" baseline="0" noProof="0" smtClean="0">
              <a:ln>
                <a:noFill/>
              </a:ln>
              <a:solidFill>
                <a:srgbClr val="4F81BD">
                  <a:lumMod val="75000"/>
                </a:srgbClr>
              </a:solidFill>
              <a:effectLst/>
              <a:uLnTx/>
              <a:uFillTx/>
              <a:latin typeface="Arial Narrow" pitchFamily="34" charset="0"/>
              <a:ea typeface="+mn-ea"/>
              <a:cs typeface="Arial" pitchFamily="34" charset="0"/>
            </a:endParaRPr>
          </a:p>
          <a:p>
            <a:pPr marL="800100" marR="0" lvl="1" indent="-342900" algn="l" defTabSz="457200" rtl="0" eaLnBrk="1" fontAlgn="base" latinLnBrk="0" hangingPunct="1">
              <a:lnSpc>
                <a:spcPct val="100000"/>
              </a:lnSpc>
              <a:spcBef>
                <a:spcPct val="20000"/>
              </a:spcBef>
              <a:spcAft>
                <a:spcPct val="0"/>
              </a:spcAft>
              <a:buClrTx/>
              <a:buSzTx/>
              <a:buFont typeface="+mj-lt"/>
              <a:buAutoNum type="arabicPeriod"/>
              <a:tabLst/>
              <a:defRPr/>
            </a:pPr>
            <a:r>
              <a:rPr kumimoji="0" lang="en-US" sz="2000" b="0" i="0" u="none" strike="noStrike" kern="1200" cap="none" spc="0" normalizeH="0" baseline="0" noProof="0" smtClean="0">
                <a:ln>
                  <a:noFill/>
                </a:ln>
                <a:solidFill>
                  <a:srgbClr val="4F81BD">
                    <a:lumMod val="75000"/>
                  </a:srgbClr>
                </a:solidFill>
                <a:effectLst/>
                <a:uLnTx/>
                <a:uFillTx/>
                <a:latin typeface="Arial Narrow" pitchFamily="34" charset="0"/>
                <a:ea typeface="+mn-ea"/>
                <a:cs typeface="Arial" pitchFamily="34" charset="0"/>
              </a:rPr>
              <a:t>Identify preliminary 2020 census round (most likely, years 2015 to 2024) recommendations for this Commission</a:t>
            </a:r>
            <a:r>
              <a:rPr kumimoji="0" lang="en-US" sz="1200" b="0" i="0" u="none" strike="noStrike" kern="1200" cap="none" spc="0" normalizeH="0" baseline="0" noProof="0" smtClean="0">
                <a:ln>
                  <a:noFill/>
                </a:ln>
                <a:solidFill>
                  <a:srgbClr val="4F81BD">
                    <a:lumMod val="75000"/>
                  </a:srgbClr>
                </a:solidFill>
                <a:effectLst/>
                <a:uLnTx/>
                <a:uFillTx/>
                <a:latin typeface="Arial Narrow" pitchFamily="34" charset="0"/>
                <a:ea typeface="+mn-ea"/>
                <a:cs typeface="Arial" pitchFamily="34" charset="0"/>
              </a:rPr>
              <a:t>.</a:t>
            </a:r>
          </a:p>
          <a:p>
            <a:pPr marL="342900" marR="0" lvl="0" indent="-342900" algn="l" defTabSz="457200" rtl="0" eaLnBrk="1" fontAlgn="base" latinLnBrk="0" hangingPunct="1">
              <a:lnSpc>
                <a:spcPct val="100000"/>
              </a:lnSpc>
              <a:spcBef>
                <a:spcPct val="20000"/>
              </a:spcBef>
              <a:spcAft>
                <a:spcPct val="0"/>
              </a:spcAft>
              <a:buClr>
                <a:srgbClr val="1C5696"/>
              </a:buClr>
              <a:buSzTx/>
              <a:buFont typeface="Arial" pitchFamily="34" charset="0"/>
              <a:buChar char="•"/>
              <a:tabLst/>
              <a:defRPr/>
            </a:pPr>
            <a:endParaRPr kumimoji="0" lang="en-US" sz="2000" b="0"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endParaRPr>
          </a:p>
        </p:txBody>
      </p:sp>
      <p:sp>
        <p:nvSpPr>
          <p:cNvPr id="2" name="Footer Placeholder 1"/>
          <p:cNvSpPr>
            <a:spLocks noGrp="1"/>
          </p:cNvSpPr>
          <p:nvPr>
            <p:ph type="ftr" sz="quarter" idx="11"/>
          </p:nvPr>
        </p:nvSpPr>
        <p:spPr/>
        <p:txBody>
          <a:bodyPr/>
          <a:lstStyle/>
          <a:p>
            <a:r>
              <a:rPr lang="en-US" dirty="0" smtClean="0">
                <a:solidFill>
                  <a:prstClr val="black">
                    <a:tint val="75000"/>
                  </a:prstClr>
                </a:solidFill>
              </a:rPr>
              <a:t>3</a:t>
            </a:r>
            <a:endParaRPr lang="en-US" dirty="0">
              <a:solidFill>
                <a:prstClr val="black">
                  <a:tint val="75000"/>
                </a:prstClr>
              </a:solidFill>
            </a:endParaRPr>
          </a:p>
        </p:txBody>
      </p:sp>
    </p:spTree>
    <p:extLst>
      <p:ext uri="{BB962C8B-B14F-4D97-AF65-F5344CB8AC3E}">
        <p14:creationId xmlns:p14="http://schemas.microsoft.com/office/powerpoint/2010/main" val="421677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5" name="Footer Placeholder 4"/>
          <p:cNvSpPr>
            <a:spLocks noGrp="1"/>
          </p:cNvSpPr>
          <p:nvPr>
            <p:ph type="ftr" sz="quarter" idx="11"/>
          </p:nvPr>
        </p:nvSpPr>
        <p:spPr/>
        <p:txBody>
          <a:bodyPr/>
          <a:lstStyle/>
          <a:p>
            <a:pPr>
              <a:defRPr/>
            </a:pPr>
            <a:r>
              <a:rPr lang="en-US" dirty="0" smtClean="0"/>
              <a:t>30</a:t>
            </a:r>
            <a:endParaRPr lang="en-US" dirty="0"/>
          </a:p>
        </p:txBody>
      </p:sp>
    </p:spTree>
    <p:extLst>
      <p:ext uri="{BB962C8B-B14F-4D97-AF65-F5344CB8AC3E}">
        <p14:creationId xmlns:p14="http://schemas.microsoft.com/office/powerpoint/2010/main" val="206046536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457200" y="1317812"/>
            <a:ext cx="8229600" cy="3899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1C5696"/>
              </a:buClr>
              <a:buFont typeface="Arial" pitchFamily="34" charset="0"/>
              <a:buChar char="•"/>
              <a:defRPr sz="3200" kern="1200">
                <a:solidFill>
                  <a:schemeClr val="tx1"/>
                </a:solidFill>
                <a:latin typeface="Arial"/>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Arial"/>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Arial"/>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
                <a:srgbClr val="1C5696"/>
              </a:buClr>
              <a:buSzTx/>
              <a:buFont typeface="Arial" pitchFamily="34" charset="0"/>
              <a:buNone/>
              <a:tabLst/>
              <a:defRPr/>
            </a:pPr>
            <a:r>
              <a:rPr kumimoji="0" lang="en-GB" sz="2800" b="1"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rPr>
              <a:t>The</a:t>
            </a:r>
            <a:r>
              <a:rPr kumimoji="0" lang="en-GB" sz="2800" b="1" i="0" u="none" strike="noStrike" kern="1200" cap="none" spc="0" normalizeH="0" noProof="0" dirty="0" smtClean="0">
                <a:ln>
                  <a:noFill/>
                </a:ln>
                <a:solidFill>
                  <a:srgbClr val="4F81BD">
                    <a:lumMod val="75000"/>
                  </a:srgbClr>
                </a:solidFill>
                <a:effectLst/>
                <a:uLnTx/>
                <a:uFillTx/>
                <a:latin typeface="Arial Narrow" pitchFamily="34" charset="0"/>
                <a:ea typeface="+mn-ea"/>
                <a:cs typeface="+mn-cs"/>
              </a:rPr>
              <a:t> program</a:t>
            </a:r>
            <a:r>
              <a:rPr kumimoji="0" lang="en-GB" sz="2800" b="1"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rPr>
              <a:t> review:</a:t>
            </a:r>
          </a:p>
          <a:p>
            <a:pPr marL="342900" marR="0" lvl="0" indent="-342900" algn="l" defTabSz="457200" rtl="0" eaLnBrk="0" fontAlgn="base" latinLnBrk="0" hangingPunct="0">
              <a:lnSpc>
                <a:spcPct val="100000"/>
              </a:lnSpc>
              <a:spcBef>
                <a:spcPct val="20000"/>
              </a:spcBef>
              <a:spcAft>
                <a:spcPct val="0"/>
              </a:spcAft>
              <a:buClr>
                <a:srgbClr val="1C5696"/>
              </a:buClr>
              <a:buSzTx/>
              <a:buFont typeface="Arial" pitchFamily="34" charset="0"/>
              <a:buChar char="•"/>
              <a:tabLst/>
              <a:defRPr/>
            </a:pPr>
            <a:endParaRPr kumimoji="0" lang="en-GB" sz="1000" b="0"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endParaRPr>
          </a:p>
          <a:p>
            <a:pPr marL="342900" marR="0" lvl="0" indent="-342900" algn="l" defTabSz="457200" rtl="0" eaLnBrk="0" fontAlgn="base" latinLnBrk="0" hangingPunct="0">
              <a:lnSpc>
                <a:spcPct val="100000"/>
              </a:lnSpc>
              <a:spcBef>
                <a:spcPct val="20000"/>
              </a:spcBef>
              <a:spcAft>
                <a:spcPct val="0"/>
              </a:spcAft>
              <a:buClr>
                <a:srgbClr val="1C5696"/>
              </a:buClr>
              <a:buSzTx/>
              <a:buFont typeface="Arial" pitchFamily="34" charset="0"/>
              <a:buChar char="•"/>
              <a:tabLst/>
              <a:defRPr/>
            </a:pPr>
            <a:r>
              <a:rPr kumimoji="0" lang="en-GB" sz="2000" b="0"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rPr>
              <a:t>Informed UN Statistical Commission on early lessons learned from the 2010 census round.</a:t>
            </a:r>
          </a:p>
          <a:p>
            <a:pPr marL="342900" marR="0" lvl="0" indent="-342900" algn="l" defTabSz="457200" rtl="0" eaLnBrk="0" fontAlgn="base" latinLnBrk="0" hangingPunct="0">
              <a:lnSpc>
                <a:spcPct val="100000"/>
              </a:lnSpc>
              <a:spcBef>
                <a:spcPct val="20000"/>
              </a:spcBef>
              <a:spcAft>
                <a:spcPct val="0"/>
              </a:spcAft>
              <a:buClr>
                <a:srgbClr val="1C5696"/>
              </a:buClr>
              <a:buSzTx/>
              <a:buFont typeface="Arial" pitchFamily="34" charset="0"/>
              <a:buChar char="•"/>
              <a:tabLst/>
              <a:defRPr/>
            </a:pPr>
            <a:endParaRPr kumimoji="0" lang="en-GB" sz="1000" b="0"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endParaRPr>
          </a:p>
          <a:p>
            <a:pPr marL="342900" marR="0" lvl="0" indent="-342900" algn="l" defTabSz="457200" rtl="0" eaLnBrk="0" fontAlgn="base" latinLnBrk="0" hangingPunct="0">
              <a:lnSpc>
                <a:spcPct val="100000"/>
              </a:lnSpc>
              <a:spcBef>
                <a:spcPct val="20000"/>
              </a:spcBef>
              <a:spcAft>
                <a:spcPct val="0"/>
              </a:spcAft>
              <a:buClr>
                <a:srgbClr val="1C5696"/>
              </a:buClr>
              <a:buSzTx/>
              <a:buFont typeface="Arial" pitchFamily="34" charset="0"/>
              <a:buChar char="•"/>
              <a:tabLst/>
              <a:defRPr/>
            </a:pPr>
            <a:r>
              <a:rPr kumimoji="0" lang="en-GB" sz="2000" b="0"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rPr>
              <a:t>Provided recommendations for the Statistical Commission to consider moving towards the 2020 census round.</a:t>
            </a:r>
          </a:p>
          <a:p>
            <a:pPr marL="342900" marR="0" lvl="0" indent="-342900" algn="l" defTabSz="457200" rtl="0" eaLnBrk="0" fontAlgn="base" latinLnBrk="0" hangingPunct="0">
              <a:lnSpc>
                <a:spcPct val="100000"/>
              </a:lnSpc>
              <a:spcBef>
                <a:spcPct val="20000"/>
              </a:spcBef>
              <a:spcAft>
                <a:spcPct val="0"/>
              </a:spcAft>
              <a:buClr>
                <a:srgbClr val="1C5696"/>
              </a:buClr>
              <a:buSzTx/>
              <a:buFont typeface="Arial" pitchFamily="34" charset="0"/>
              <a:buChar char="•"/>
              <a:tabLst/>
              <a:defRPr/>
            </a:pPr>
            <a:endParaRPr kumimoji="0" lang="en-GB" sz="1000" b="0"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endParaRPr>
          </a:p>
          <a:p>
            <a:pPr marL="342900" marR="0" lvl="0" indent="-342900" algn="l" defTabSz="457200" rtl="0" eaLnBrk="0" fontAlgn="base" latinLnBrk="0" hangingPunct="0">
              <a:lnSpc>
                <a:spcPct val="100000"/>
              </a:lnSpc>
              <a:spcBef>
                <a:spcPct val="20000"/>
              </a:spcBef>
              <a:spcAft>
                <a:spcPct val="0"/>
              </a:spcAft>
              <a:buClr>
                <a:srgbClr val="1C5696"/>
              </a:buClr>
              <a:buSzTx/>
              <a:buFont typeface="Arial" pitchFamily="34" charset="0"/>
              <a:buChar char="•"/>
              <a:tabLst/>
              <a:defRPr/>
            </a:pPr>
            <a:r>
              <a:rPr kumimoji="0" lang="en-GB" sz="2000" b="0"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rPr>
              <a:t>Made observations and points to consider about the current state of world census taking.</a:t>
            </a:r>
          </a:p>
          <a:p>
            <a:pPr marL="342900" marR="0" lvl="0" indent="-342900" algn="l" defTabSz="457200" rtl="0" eaLnBrk="0" fontAlgn="base" latinLnBrk="0" hangingPunct="0">
              <a:lnSpc>
                <a:spcPct val="100000"/>
              </a:lnSpc>
              <a:spcBef>
                <a:spcPct val="20000"/>
              </a:spcBef>
              <a:spcAft>
                <a:spcPct val="0"/>
              </a:spcAft>
              <a:buClr>
                <a:srgbClr val="1C5696"/>
              </a:buClr>
              <a:buSzTx/>
              <a:buFont typeface="Arial" pitchFamily="34" charset="0"/>
              <a:buChar char="•"/>
              <a:tabLst/>
              <a:defRPr/>
            </a:pPr>
            <a:endParaRPr kumimoji="0" lang="en-GB" sz="1000" b="0"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endParaRPr>
          </a:p>
          <a:p>
            <a:pPr marL="342900" marR="0" lvl="0" indent="-342900" algn="l" defTabSz="457200" rtl="0" eaLnBrk="0" fontAlgn="base" latinLnBrk="0" hangingPunct="0">
              <a:lnSpc>
                <a:spcPct val="100000"/>
              </a:lnSpc>
              <a:spcBef>
                <a:spcPct val="20000"/>
              </a:spcBef>
              <a:spcAft>
                <a:spcPct val="0"/>
              </a:spcAft>
              <a:buClr>
                <a:srgbClr val="1C5696"/>
              </a:buClr>
              <a:buSzTx/>
              <a:buFont typeface="Arial" pitchFamily="34" charset="0"/>
              <a:buChar char="•"/>
              <a:tabLst/>
              <a:defRPr/>
            </a:pPr>
            <a:r>
              <a:rPr kumimoji="0" lang="en-GB" sz="2000" b="0"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rPr>
              <a:t>Provided a global perspective of census taking from the 192 UN States Members (not the 235 countries/areas).</a:t>
            </a:r>
          </a:p>
          <a:p>
            <a:pPr marL="342900" marR="0" lvl="0" indent="-342900" algn="l" defTabSz="457200" rtl="0" eaLnBrk="0" fontAlgn="base" latinLnBrk="0" hangingPunct="0">
              <a:lnSpc>
                <a:spcPct val="100000"/>
              </a:lnSpc>
              <a:spcBef>
                <a:spcPct val="20000"/>
              </a:spcBef>
              <a:spcAft>
                <a:spcPct val="0"/>
              </a:spcAft>
              <a:buClr>
                <a:srgbClr val="1C5696"/>
              </a:buClr>
              <a:buSzTx/>
              <a:buFont typeface="Arial" pitchFamily="34" charset="0"/>
              <a:buChar char="•"/>
              <a:tabLst/>
              <a:defRPr/>
            </a:pPr>
            <a:endParaRPr kumimoji="0" lang="en-US" sz="2000" b="0" i="0" u="none" strike="noStrike" kern="1200" cap="none" spc="0" normalizeH="0" baseline="0" noProof="0" dirty="0">
              <a:ln>
                <a:noFill/>
              </a:ln>
              <a:solidFill>
                <a:sysClr val="windowText" lastClr="000000"/>
              </a:solidFill>
              <a:effectLst/>
              <a:uLnTx/>
              <a:uFillTx/>
              <a:latin typeface="Arial Narrow" pitchFamily="34" charset="0"/>
              <a:ea typeface="+mn-ea"/>
              <a:cs typeface="+mn-cs"/>
            </a:endParaRPr>
          </a:p>
        </p:txBody>
      </p:sp>
      <p:sp>
        <p:nvSpPr>
          <p:cNvPr id="4" name="Title 1"/>
          <p:cNvSpPr txBox="1">
            <a:spLocks/>
          </p:cNvSpPr>
          <p:nvPr/>
        </p:nvSpPr>
        <p:spPr bwMode="auto">
          <a:xfrm>
            <a:off x="457200" y="516685"/>
            <a:ext cx="8229600" cy="801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Arial"/>
                <a:ea typeface="+mj-ea"/>
                <a:cs typeface="+mj-cs"/>
              </a:defRPr>
            </a:lvl1pPr>
            <a:lvl2pPr algn="ctr" defTabSz="457200" rtl="0" eaLnBrk="0" fontAlgn="base" hangingPunct="0">
              <a:spcBef>
                <a:spcPct val="0"/>
              </a:spcBef>
              <a:spcAft>
                <a:spcPct val="0"/>
              </a:spcAft>
              <a:defRPr sz="4400">
                <a:solidFill>
                  <a:schemeClr val="tx1"/>
                </a:solidFill>
                <a:latin typeface="Arial" pitchFamily="34" charset="0"/>
              </a:defRPr>
            </a:lvl2pPr>
            <a:lvl3pPr algn="ctr" defTabSz="457200" rtl="0" eaLnBrk="0" fontAlgn="base" hangingPunct="0">
              <a:spcBef>
                <a:spcPct val="0"/>
              </a:spcBef>
              <a:spcAft>
                <a:spcPct val="0"/>
              </a:spcAft>
              <a:defRPr sz="4400">
                <a:solidFill>
                  <a:schemeClr val="tx1"/>
                </a:solidFill>
                <a:latin typeface="Arial" pitchFamily="34" charset="0"/>
              </a:defRPr>
            </a:lvl3pPr>
            <a:lvl4pPr algn="ctr" defTabSz="457200" rtl="0" eaLnBrk="0" fontAlgn="base" hangingPunct="0">
              <a:spcBef>
                <a:spcPct val="0"/>
              </a:spcBef>
              <a:spcAft>
                <a:spcPct val="0"/>
              </a:spcAft>
              <a:defRPr sz="4400">
                <a:solidFill>
                  <a:schemeClr val="tx1"/>
                </a:solidFill>
                <a:latin typeface="Arial" pitchFamily="34" charset="0"/>
              </a:defRPr>
            </a:lvl4pPr>
            <a:lvl5pPr algn="ctr" defTabSz="457200" rtl="0" eaLnBrk="0" fontAlgn="base" hangingPunct="0">
              <a:spcBef>
                <a:spcPct val="0"/>
              </a:spcBef>
              <a:spcAft>
                <a:spcPct val="0"/>
              </a:spcAft>
              <a:defRPr sz="4400">
                <a:solidFill>
                  <a:schemeClr val="tx1"/>
                </a:solidFill>
                <a:latin typeface="Arial" pitchFamily="34" charset="0"/>
              </a:defRPr>
            </a:lvl5pPr>
            <a:lvl6pPr marL="457200" algn="ctr" defTabSz="457200" rtl="0" fontAlgn="base">
              <a:spcBef>
                <a:spcPct val="0"/>
              </a:spcBef>
              <a:spcAft>
                <a:spcPct val="0"/>
              </a:spcAft>
              <a:defRPr sz="4400">
                <a:solidFill>
                  <a:schemeClr val="tx1"/>
                </a:solidFill>
                <a:latin typeface="Arial" pitchFamily="34" charset="0"/>
              </a:defRPr>
            </a:lvl6pPr>
            <a:lvl7pPr marL="914400" algn="ctr" defTabSz="457200" rtl="0" fontAlgn="base">
              <a:spcBef>
                <a:spcPct val="0"/>
              </a:spcBef>
              <a:spcAft>
                <a:spcPct val="0"/>
              </a:spcAft>
              <a:defRPr sz="4400">
                <a:solidFill>
                  <a:schemeClr val="tx1"/>
                </a:solidFill>
                <a:latin typeface="Arial" pitchFamily="34" charset="0"/>
              </a:defRPr>
            </a:lvl7pPr>
            <a:lvl8pPr marL="1371600" algn="ctr" defTabSz="457200" rtl="0" fontAlgn="base">
              <a:spcBef>
                <a:spcPct val="0"/>
              </a:spcBef>
              <a:spcAft>
                <a:spcPct val="0"/>
              </a:spcAft>
              <a:defRPr sz="4400">
                <a:solidFill>
                  <a:schemeClr val="tx1"/>
                </a:solidFill>
                <a:latin typeface="Arial" pitchFamily="34" charset="0"/>
              </a:defRPr>
            </a:lvl8pPr>
            <a:lvl9pPr marL="1828800" algn="ctr" defTabSz="457200" rtl="0" fontAlgn="base">
              <a:spcBef>
                <a:spcPct val="0"/>
              </a:spcBef>
              <a:spcAft>
                <a:spcPct val="0"/>
              </a:spcAft>
              <a:defRPr sz="4400">
                <a:solidFill>
                  <a:schemeClr val="tx1"/>
                </a:solidFill>
                <a:latin typeface="Arial" pitchFamily="34" charset="0"/>
              </a:defRPr>
            </a:lvl9pPr>
          </a:lstStyle>
          <a:p>
            <a:r>
              <a:rPr lang="en-US" sz="2400" b="1" dirty="0" smtClean="0">
                <a:solidFill>
                  <a:srgbClr val="1C5696"/>
                </a:solidFill>
                <a:latin typeface="Arial Narrow" pitchFamily="34" charset="0"/>
              </a:rPr>
              <a:t>Scope of the Review and this Presentation</a:t>
            </a:r>
            <a:r>
              <a:rPr lang="en-US" sz="2400" dirty="0" smtClean="0">
                <a:latin typeface="Arial Narrow" pitchFamily="34" charset="0"/>
              </a:rPr>
              <a:t/>
            </a:r>
            <a:br>
              <a:rPr lang="en-US" sz="2400" dirty="0" smtClean="0">
                <a:latin typeface="Arial Narrow" pitchFamily="34" charset="0"/>
              </a:rPr>
            </a:br>
            <a:endParaRPr lang="en-US" sz="2400" dirty="0">
              <a:latin typeface="Arial Narrow" pitchFamily="34" charset="0"/>
            </a:endParaRPr>
          </a:p>
        </p:txBody>
      </p:sp>
      <p:sp>
        <p:nvSpPr>
          <p:cNvPr id="2" name="Footer Placeholder 1"/>
          <p:cNvSpPr>
            <a:spLocks noGrp="1"/>
          </p:cNvSpPr>
          <p:nvPr>
            <p:ph type="ftr" sz="quarter" idx="11"/>
          </p:nvPr>
        </p:nvSpPr>
        <p:spPr/>
        <p:txBody>
          <a:bodyPr/>
          <a:lstStyle/>
          <a:p>
            <a:r>
              <a:rPr lang="en-US" dirty="0" smtClean="0">
                <a:solidFill>
                  <a:prstClr val="black">
                    <a:tint val="75000"/>
                  </a:prstClr>
                </a:solidFill>
              </a:rPr>
              <a:t>4</a:t>
            </a:r>
            <a:endParaRPr lang="en-US" dirty="0">
              <a:solidFill>
                <a:prstClr val="black">
                  <a:tint val="75000"/>
                </a:prstClr>
              </a:solidFill>
            </a:endParaRPr>
          </a:p>
        </p:txBody>
      </p:sp>
    </p:spTree>
    <p:extLst>
      <p:ext uri="{BB962C8B-B14F-4D97-AF65-F5344CB8AC3E}">
        <p14:creationId xmlns:p14="http://schemas.microsoft.com/office/powerpoint/2010/main" val="4273315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746125" y="890649"/>
            <a:ext cx="7826375" cy="478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1C5696"/>
              </a:buClr>
              <a:buFont typeface="Arial" pitchFamily="34" charset="0"/>
              <a:buChar char="•"/>
              <a:defRPr sz="3200" kern="1200">
                <a:solidFill>
                  <a:schemeClr val="tx1"/>
                </a:solidFill>
                <a:latin typeface="Arial"/>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Arial"/>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Arial"/>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20000"/>
              </a:spcBef>
              <a:spcAft>
                <a:spcPct val="0"/>
              </a:spcAft>
              <a:buClr>
                <a:srgbClr val="1C5696"/>
              </a:buClr>
              <a:buSzTx/>
              <a:buFont typeface="Arial" pitchFamily="34" charset="0"/>
              <a:buNone/>
              <a:tabLst/>
              <a:defRPr/>
            </a:pPr>
            <a:r>
              <a:rPr kumimoji="0" lang="en-US" sz="2000" b="1"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rPr>
              <a:t>Step 1</a:t>
            </a:r>
            <a:r>
              <a:rPr kumimoji="0" lang="en-US" sz="2000" b="0"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rPr>
              <a:t>: Initial research and gather data about the project. (mid-April - May 2011)</a:t>
            </a:r>
          </a:p>
          <a:p>
            <a:pPr marL="0" marR="0" lvl="0" indent="0" algn="l" defTabSz="457200" rtl="0" eaLnBrk="1" fontAlgn="base" latinLnBrk="0" hangingPunct="1">
              <a:lnSpc>
                <a:spcPct val="100000"/>
              </a:lnSpc>
              <a:spcBef>
                <a:spcPct val="20000"/>
              </a:spcBef>
              <a:spcAft>
                <a:spcPct val="0"/>
              </a:spcAft>
              <a:buClr>
                <a:srgbClr val="1C5696"/>
              </a:buClr>
              <a:buSzTx/>
              <a:buFont typeface="Arial" pitchFamily="34" charset="0"/>
              <a:buNone/>
              <a:tabLst/>
              <a:defRPr/>
            </a:pPr>
            <a:r>
              <a:rPr kumimoji="0" lang="en-US" sz="2000" b="1"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rPr>
              <a:t>Step 2</a:t>
            </a:r>
            <a:r>
              <a:rPr kumimoji="0" lang="en-US" sz="2000" b="0"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rPr>
              <a:t>: Questionnaire development, reviews, and translation. (May)</a:t>
            </a:r>
          </a:p>
          <a:p>
            <a:pPr marL="0" marR="0" lvl="0" indent="0" algn="l" defTabSz="457200" rtl="0" eaLnBrk="1" fontAlgn="base" latinLnBrk="0" hangingPunct="1">
              <a:lnSpc>
                <a:spcPct val="100000"/>
              </a:lnSpc>
              <a:spcBef>
                <a:spcPct val="20000"/>
              </a:spcBef>
              <a:spcAft>
                <a:spcPct val="0"/>
              </a:spcAft>
              <a:buClr>
                <a:srgbClr val="1C5696"/>
              </a:buClr>
              <a:buSzTx/>
              <a:buFont typeface="Arial" pitchFamily="34" charset="0"/>
              <a:buNone/>
              <a:tabLst/>
              <a:defRPr/>
            </a:pPr>
            <a:r>
              <a:rPr kumimoji="0" lang="en-US" sz="2000" b="1"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rPr>
              <a:t>Step 3</a:t>
            </a:r>
            <a:r>
              <a:rPr kumimoji="0" lang="en-US" sz="2000" b="0"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rPr>
              <a:t>: Distribution and receipt of the questionnaires. (13 June – 1 September)</a:t>
            </a:r>
          </a:p>
          <a:p>
            <a:pPr marL="0" marR="0" lvl="0" indent="0" algn="l" defTabSz="457200" rtl="0" eaLnBrk="1" fontAlgn="base" latinLnBrk="0" hangingPunct="1">
              <a:lnSpc>
                <a:spcPct val="100000"/>
              </a:lnSpc>
              <a:spcBef>
                <a:spcPct val="20000"/>
              </a:spcBef>
              <a:spcAft>
                <a:spcPct val="0"/>
              </a:spcAft>
              <a:buClr>
                <a:srgbClr val="1C5696"/>
              </a:buClr>
              <a:buSzTx/>
              <a:buFont typeface="Arial" pitchFamily="34" charset="0"/>
              <a:buNone/>
              <a:tabLst/>
              <a:defRPr/>
            </a:pPr>
            <a:r>
              <a:rPr kumimoji="0" lang="en-US" sz="2000" b="0"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rPr>
              <a:t>(First deadline to return questionnaires was 29 July, second deadline 1 September)</a:t>
            </a:r>
          </a:p>
          <a:p>
            <a:pPr marL="0" marR="0" lvl="0" indent="0" algn="l" defTabSz="457200" rtl="0" eaLnBrk="1" fontAlgn="base" latinLnBrk="0" hangingPunct="1">
              <a:lnSpc>
                <a:spcPct val="100000"/>
              </a:lnSpc>
              <a:spcBef>
                <a:spcPct val="20000"/>
              </a:spcBef>
              <a:spcAft>
                <a:spcPct val="0"/>
              </a:spcAft>
              <a:buClr>
                <a:srgbClr val="1C5696"/>
              </a:buClr>
              <a:buSzTx/>
              <a:buFont typeface="Arial" pitchFamily="34" charset="0"/>
              <a:buNone/>
              <a:tabLst/>
              <a:defRPr/>
            </a:pPr>
            <a:r>
              <a:rPr kumimoji="0" lang="en-US" sz="2000" b="1"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rPr>
              <a:t>Step 4</a:t>
            </a:r>
            <a:r>
              <a:rPr kumimoji="0" lang="en-US" sz="2000" b="0"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rPr>
              <a:t>: Translation of non-English questionnaires and/or open-ended questions.</a:t>
            </a:r>
          </a:p>
          <a:p>
            <a:pPr marL="0" marR="0" lvl="0" indent="0" algn="l" defTabSz="457200" rtl="0" eaLnBrk="1" fontAlgn="base" latinLnBrk="0" hangingPunct="1">
              <a:lnSpc>
                <a:spcPct val="100000"/>
              </a:lnSpc>
              <a:spcBef>
                <a:spcPct val="20000"/>
              </a:spcBef>
              <a:spcAft>
                <a:spcPct val="0"/>
              </a:spcAft>
              <a:buClr>
                <a:srgbClr val="1C5696"/>
              </a:buClr>
              <a:buSzTx/>
              <a:buFont typeface="Arial" pitchFamily="34" charset="0"/>
              <a:buNone/>
              <a:tabLst/>
              <a:defRPr/>
            </a:pPr>
            <a:r>
              <a:rPr kumimoji="0" lang="en-US" sz="2000" b="0"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rPr>
              <a:t>(3 August – 24 August) </a:t>
            </a:r>
          </a:p>
          <a:p>
            <a:pPr marL="0" marR="0" lvl="0" indent="0" algn="l" defTabSz="457200" rtl="0" eaLnBrk="1" fontAlgn="base" latinLnBrk="0" hangingPunct="1">
              <a:lnSpc>
                <a:spcPct val="100000"/>
              </a:lnSpc>
              <a:spcBef>
                <a:spcPct val="20000"/>
              </a:spcBef>
              <a:spcAft>
                <a:spcPct val="0"/>
              </a:spcAft>
              <a:buClr>
                <a:srgbClr val="1C5696"/>
              </a:buClr>
              <a:buSzTx/>
              <a:buFont typeface="Arial" pitchFamily="34" charset="0"/>
              <a:buNone/>
              <a:tabLst/>
              <a:defRPr/>
            </a:pPr>
            <a:r>
              <a:rPr kumimoji="0" lang="en-US" sz="2000" b="1"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rPr>
              <a:t>Step 5</a:t>
            </a:r>
            <a:r>
              <a:rPr kumimoji="0" lang="en-US" sz="2000" b="0"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rPr>
              <a:t>: Data Capture using </a:t>
            </a:r>
            <a:r>
              <a:rPr kumimoji="0" lang="en-US" sz="2000" b="0" i="0" u="none" strike="noStrike" kern="1200" cap="none" spc="0" normalizeH="0" baseline="0" noProof="0" dirty="0" err="1" smtClean="0">
                <a:ln>
                  <a:noFill/>
                </a:ln>
                <a:solidFill>
                  <a:srgbClr val="4F81BD">
                    <a:lumMod val="75000"/>
                  </a:srgbClr>
                </a:solidFill>
                <a:effectLst/>
                <a:uLnTx/>
                <a:uFillTx/>
                <a:latin typeface="Arial Narrow" pitchFamily="34" charset="0"/>
                <a:ea typeface="+mn-ea"/>
                <a:cs typeface="+mn-cs"/>
              </a:rPr>
              <a:t>CSPro</a:t>
            </a:r>
            <a:r>
              <a:rPr kumimoji="0" lang="en-US" sz="2000" b="0"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rPr>
              <a:t>.  (8 August – 11 August and 1 September)</a:t>
            </a:r>
          </a:p>
          <a:p>
            <a:pPr marL="0" marR="0" lvl="0" indent="0" algn="l" defTabSz="457200" rtl="0" eaLnBrk="1" fontAlgn="base" latinLnBrk="0" hangingPunct="1">
              <a:lnSpc>
                <a:spcPct val="100000"/>
              </a:lnSpc>
              <a:spcBef>
                <a:spcPct val="20000"/>
              </a:spcBef>
              <a:spcAft>
                <a:spcPct val="0"/>
              </a:spcAft>
              <a:buClr>
                <a:srgbClr val="1C5696"/>
              </a:buClr>
              <a:buSzTx/>
              <a:buFont typeface="Arial" pitchFamily="34" charset="0"/>
              <a:buNone/>
              <a:tabLst/>
              <a:defRPr/>
            </a:pPr>
            <a:r>
              <a:rPr kumimoji="0" lang="en-US" sz="2000" b="1"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rPr>
              <a:t>Step 6</a:t>
            </a:r>
            <a:r>
              <a:rPr kumimoji="0" lang="en-US" sz="2000" b="0"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rPr>
              <a:t>: Qualitative and Quantitative Analysis. (8 August – 16 September) </a:t>
            </a:r>
          </a:p>
          <a:p>
            <a:pPr marL="0" marR="0" lvl="0" indent="0" algn="l" defTabSz="457200" rtl="0" eaLnBrk="1" fontAlgn="base" latinLnBrk="0" hangingPunct="1">
              <a:lnSpc>
                <a:spcPct val="100000"/>
              </a:lnSpc>
              <a:spcBef>
                <a:spcPct val="20000"/>
              </a:spcBef>
              <a:spcAft>
                <a:spcPct val="0"/>
              </a:spcAft>
              <a:buClr>
                <a:srgbClr val="1C5696"/>
              </a:buClr>
              <a:buSzTx/>
              <a:buFont typeface="Arial" pitchFamily="34" charset="0"/>
              <a:buNone/>
              <a:tabLst/>
              <a:defRPr/>
            </a:pPr>
            <a:r>
              <a:rPr kumimoji="0" lang="en-US" sz="2000" b="1"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rPr>
              <a:t>Step 7</a:t>
            </a:r>
            <a:r>
              <a:rPr kumimoji="0" lang="en-US" sz="2000" b="0"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rPr>
              <a:t>: Synthesize information, draft paper and reviews. (by 11 October)</a:t>
            </a:r>
          </a:p>
          <a:p>
            <a:pPr marL="0" marR="0" lvl="0" indent="0" algn="l" defTabSz="457200" rtl="0" eaLnBrk="1" fontAlgn="base" latinLnBrk="0" hangingPunct="1">
              <a:lnSpc>
                <a:spcPct val="100000"/>
              </a:lnSpc>
              <a:spcBef>
                <a:spcPct val="20000"/>
              </a:spcBef>
              <a:spcAft>
                <a:spcPct val="0"/>
              </a:spcAft>
              <a:buClr>
                <a:srgbClr val="1C5696"/>
              </a:buClr>
              <a:buSzTx/>
              <a:buFont typeface="Arial" pitchFamily="34" charset="0"/>
              <a:buNone/>
              <a:tabLst/>
              <a:defRPr/>
            </a:pPr>
            <a:r>
              <a:rPr kumimoji="0" lang="en-US" sz="2000" b="1"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rPr>
              <a:t>Step 8</a:t>
            </a:r>
            <a:r>
              <a:rPr kumimoji="0" lang="en-US" sz="2000" b="0"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rPr>
              <a:t>: Submit paper to the UN Statistics Division. (31 October)</a:t>
            </a:r>
          </a:p>
          <a:p>
            <a:pPr marL="0" marR="0" lvl="0" indent="0" algn="l" defTabSz="457200" rtl="0" eaLnBrk="1" fontAlgn="base" latinLnBrk="0" hangingPunct="1">
              <a:lnSpc>
                <a:spcPct val="100000"/>
              </a:lnSpc>
              <a:spcBef>
                <a:spcPct val="20000"/>
              </a:spcBef>
              <a:spcAft>
                <a:spcPct val="0"/>
              </a:spcAft>
              <a:buClr>
                <a:srgbClr val="1C5696"/>
              </a:buClr>
              <a:buSzTx/>
              <a:buFont typeface="Arial" pitchFamily="34" charset="0"/>
              <a:buNone/>
              <a:tabLst/>
              <a:defRPr/>
            </a:pPr>
            <a:r>
              <a:rPr kumimoji="0" lang="en-US" sz="2000" b="1"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rPr>
              <a:t>Step 9</a:t>
            </a:r>
            <a:r>
              <a:rPr kumimoji="0" lang="en-US" sz="2000" b="0"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rPr>
              <a:t>: Prepare presentation statement and reviews. (23 January 2012)</a:t>
            </a:r>
          </a:p>
          <a:p>
            <a:pPr marL="0" marR="0" lvl="0" indent="0" algn="l" defTabSz="457200" rtl="0" eaLnBrk="1" fontAlgn="base" latinLnBrk="0" hangingPunct="1">
              <a:lnSpc>
                <a:spcPct val="100000"/>
              </a:lnSpc>
              <a:spcBef>
                <a:spcPct val="20000"/>
              </a:spcBef>
              <a:spcAft>
                <a:spcPct val="0"/>
              </a:spcAft>
              <a:buClr>
                <a:srgbClr val="1C5696"/>
              </a:buClr>
              <a:buSzTx/>
              <a:buFont typeface="Arial" pitchFamily="34" charset="0"/>
              <a:buNone/>
              <a:tabLst/>
              <a:defRPr/>
            </a:pPr>
            <a:r>
              <a:rPr kumimoji="0" lang="en-US" sz="2000" b="1"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rPr>
              <a:t>Step 10</a:t>
            </a:r>
            <a:r>
              <a:rPr kumimoji="0" lang="en-US" sz="2000" b="0"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rPr>
              <a:t>: Present findings at UN Statistical Commission Meeting. (28 February)</a:t>
            </a:r>
            <a:endParaRPr kumimoji="0" lang="en-US" sz="2000" b="1" i="0" u="none" strike="noStrike" kern="1200" cap="none" spc="0" normalizeH="0" baseline="0" noProof="0" dirty="0" smtClean="0">
              <a:ln>
                <a:noFill/>
              </a:ln>
              <a:solidFill>
                <a:srgbClr val="4F81BD">
                  <a:lumMod val="75000"/>
                </a:srgbClr>
              </a:solidFill>
              <a:effectLst/>
              <a:uLnTx/>
              <a:uFillTx/>
              <a:latin typeface="Arial Narrow" pitchFamily="34" charset="0"/>
              <a:ea typeface="+mn-ea"/>
              <a:cs typeface="+mn-cs"/>
            </a:endParaRPr>
          </a:p>
        </p:txBody>
      </p:sp>
      <p:sp>
        <p:nvSpPr>
          <p:cNvPr id="5" name="Title 1"/>
          <p:cNvSpPr txBox="1">
            <a:spLocks/>
          </p:cNvSpPr>
          <p:nvPr/>
        </p:nvSpPr>
        <p:spPr bwMode="auto">
          <a:xfrm>
            <a:off x="1931988" y="23751"/>
            <a:ext cx="5651500" cy="866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Arial"/>
                <a:ea typeface="+mj-ea"/>
                <a:cs typeface="+mj-cs"/>
              </a:defRPr>
            </a:lvl1pPr>
            <a:lvl2pPr algn="ctr" defTabSz="457200" rtl="0" eaLnBrk="0" fontAlgn="base" hangingPunct="0">
              <a:spcBef>
                <a:spcPct val="0"/>
              </a:spcBef>
              <a:spcAft>
                <a:spcPct val="0"/>
              </a:spcAft>
              <a:defRPr sz="4400">
                <a:solidFill>
                  <a:schemeClr val="tx1"/>
                </a:solidFill>
                <a:latin typeface="Arial" pitchFamily="34" charset="0"/>
              </a:defRPr>
            </a:lvl2pPr>
            <a:lvl3pPr algn="ctr" defTabSz="457200" rtl="0" eaLnBrk="0" fontAlgn="base" hangingPunct="0">
              <a:spcBef>
                <a:spcPct val="0"/>
              </a:spcBef>
              <a:spcAft>
                <a:spcPct val="0"/>
              </a:spcAft>
              <a:defRPr sz="4400">
                <a:solidFill>
                  <a:schemeClr val="tx1"/>
                </a:solidFill>
                <a:latin typeface="Arial" pitchFamily="34" charset="0"/>
              </a:defRPr>
            </a:lvl3pPr>
            <a:lvl4pPr algn="ctr" defTabSz="457200" rtl="0" eaLnBrk="0" fontAlgn="base" hangingPunct="0">
              <a:spcBef>
                <a:spcPct val="0"/>
              </a:spcBef>
              <a:spcAft>
                <a:spcPct val="0"/>
              </a:spcAft>
              <a:defRPr sz="4400">
                <a:solidFill>
                  <a:schemeClr val="tx1"/>
                </a:solidFill>
                <a:latin typeface="Arial" pitchFamily="34" charset="0"/>
              </a:defRPr>
            </a:lvl4pPr>
            <a:lvl5pPr algn="ctr" defTabSz="457200" rtl="0" eaLnBrk="0" fontAlgn="base" hangingPunct="0">
              <a:spcBef>
                <a:spcPct val="0"/>
              </a:spcBef>
              <a:spcAft>
                <a:spcPct val="0"/>
              </a:spcAft>
              <a:defRPr sz="4400">
                <a:solidFill>
                  <a:schemeClr val="tx1"/>
                </a:solidFill>
                <a:latin typeface="Arial" pitchFamily="34" charset="0"/>
              </a:defRPr>
            </a:lvl5pPr>
            <a:lvl6pPr marL="457200" algn="ctr" defTabSz="457200" rtl="0" fontAlgn="base">
              <a:spcBef>
                <a:spcPct val="0"/>
              </a:spcBef>
              <a:spcAft>
                <a:spcPct val="0"/>
              </a:spcAft>
              <a:defRPr sz="4400">
                <a:solidFill>
                  <a:schemeClr val="tx1"/>
                </a:solidFill>
                <a:latin typeface="Arial" pitchFamily="34" charset="0"/>
              </a:defRPr>
            </a:lvl6pPr>
            <a:lvl7pPr marL="914400" algn="ctr" defTabSz="457200" rtl="0" fontAlgn="base">
              <a:spcBef>
                <a:spcPct val="0"/>
              </a:spcBef>
              <a:spcAft>
                <a:spcPct val="0"/>
              </a:spcAft>
              <a:defRPr sz="4400">
                <a:solidFill>
                  <a:schemeClr val="tx1"/>
                </a:solidFill>
                <a:latin typeface="Arial" pitchFamily="34" charset="0"/>
              </a:defRPr>
            </a:lvl7pPr>
            <a:lvl8pPr marL="1371600" algn="ctr" defTabSz="457200" rtl="0" fontAlgn="base">
              <a:spcBef>
                <a:spcPct val="0"/>
              </a:spcBef>
              <a:spcAft>
                <a:spcPct val="0"/>
              </a:spcAft>
              <a:defRPr sz="4400">
                <a:solidFill>
                  <a:schemeClr val="tx1"/>
                </a:solidFill>
                <a:latin typeface="Arial" pitchFamily="34" charset="0"/>
              </a:defRPr>
            </a:lvl8pPr>
            <a:lvl9pPr marL="1828800" algn="ctr" defTabSz="457200" rtl="0" fontAlgn="base">
              <a:spcBef>
                <a:spcPct val="0"/>
              </a:spcBef>
              <a:spcAft>
                <a:spcPct val="0"/>
              </a:spcAft>
              <a:defRPr sz="4400">
                <a:solidFill>
                  <a:schemeClr val="tx1"/>
                </a:solidFill>
                <a:latin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smtClean="0">
                <a:ln>
                  <a:noFill/>
                </a:ln>
                <a:solidFill>
                  <a:srgbClr val="4F81BD">
                    <a:lumMod val="75000"/>
                  </a:srgbClr>
                </a:solidFill>
                <a:effectLst/>
                <a:uLnTx/>
                <a:uFillTx/>
                <a:latin typeface="Arial Narrow" pitchFamily="34" charset="0"/>
                <a:ea typeface="+mj-ea"/>
                <a:cs typeface="+mj-cs"/>
              </a:rPr>
              <a:t>Programme Review Methodology</a:t>
            </a:r>
            <a:endParaRPr kumimoji="0" lang="en-US" sz="2400" b="1" i="0" u="none" strike="noStrike" kern="1200" cap="none" spc="0" normalizeH="0" baseline="0" noProof="0" dirty="0" smtClean="0">
              <a:ln>
                <a:noFill/>
              </a:ln>
              <a:solidFill>
                <a:srgbClr val="4F81BD">
                  <a:lumMod val="75000"/>
                </a:srgbClr>
              </a:solidFill>
              <a:effectLst/>
              <a:uLnTx/>
              <a:uFillTx/>
              <a:latin typeface="Arial Narrow" pitchFamily="34" charset="0"/>
              <a:ea typeface="+mj-ea"/>
              <a:cs typeface="+mj-cs"/>
            </a:endParaRPr>
          </a:p>
        </p:txBody>
      </p:sp>
      <p:sp>
        <p:nvSpPr>
          <p:cNvPr id="2" name="TextBox 1"/>
          <p:cNvSpPr txBox="1"/>
          <p:nvPr/>
        </p:nvSpPr>
        <p:spPr>
          <a:xfrm>
            <a:off x="779268" y="5720422"/>
            <a:ext cx="2305439" cy="369332"/>
          </a:xfrm>
          <a:prstGeom prst="rect">
            <a:avLst/>
          </a:prstGeom>
          <a:noFill/>
        </p:spPr>
        <p:txBody>
          <a:bodyPr wrap="none" rtlCol="0">
            <a:spAutoFit/>
          </a:bodyPr>
          <a:lstStyle/>
          <a:p>
            <a:pPr lvl="0">
              <a:spcBef>
                <a:spcPct val="20000"/>
              </a:spcBef>
              <a:buClr>
                <a:srgbClr val="1C5696"/>
              </a:buClr>
              <a:defRPr/>
            </a:pPr>
            <a:r>
              <a:rPr lang="en-US" b="1" dirty="0">
                <a:solidFill>
                  <a:srgbClr val="4F81BD">
                    <a:lumMod val="75000"/>
                  </a:srgbClr>
                </a:solidFill>
                <a:latin typeface="Arial Narrow" pitchFamily="34" charset="0"/>
              </a:rPr>
              <a:t>Phase 2:  Summer 2012</a:t>
            </a: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5</a:t>
            </a:r>
            <a:endParaRPr lang="en-US" dirty="0">
              <a:solidFill>
                <a:prstClr val="black">
                  <a:tint val="75000"/>
                </a:prstClr>
              </a:solidFill>
            </a:endParaRPr>
          </a:p>
        </p:txBody>
      </p:sp>
    </p:spTree>
    <p:extLst>
      <p:ext uri="{BB962C8B-B14F-4D97-AF65-F5344CB8AC3E}">
        <p14:creationId xmlns:p14="http://schemas.microsoft.com/office/powerpoint/2010/main" val="421677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it010hqlnm.notes.census.gov/mail/pisti001.nsf/0/E70F282CA22C133B8525799100515E93/$File/World_C.png?OpenElement&amp;FileName=World_C.png"/>
          <p:cNvPicPr/>
          <p:nvPr/>
        </p:nvPicPr>
        <p:blipFill>
          <a:blip r:embed="rId3">
            <a:extLst>
              <a:ext uri="{28A0092B-C50C-407E-A947-70E740481C1C}">
                <a14:useLocalDpi xmlns:a14="http://schemas.microsoft.com/office/drawing/2010/main" val="0"/>
              </a:ext>
            </a:extLst>
          </a:blip>
          <a:srcRect/>
          <a:stretch>
            <a:fillRect/>
          </a:stretch>
        </p:blipFill>
        <p:spPr bwMode="auto">
          <a:xfrm>
            <a:off x="1995056" y="1339850"/>
            <a:ext cx="5640778" cy="4158425"/>
          </a:xfrm>
          <a:prstGeom prst="rect">
            <a:avLst/>
          </a:prstGeom>
          <a:noFill/>
          <a:ln>
            <a:noFill/>
          </a:ln>
        </p:spPr>
      </p:pic>
      <p:sp>
        <p:nvSpPr>
          <p:cNvPr id="4" name="Rectangle 5"/>
          <p:cNvSpPr txBox="1">
            <a:spLocks noChangeArrowheads="1"/>
          </p:cNvSpPr>
          <p:nvPr/>
        </p:nvSpPr>
        <p:spPr bwMode="auto">
          <a:xfrm>
            <a:off x="1183341" y="570017"/>
            <a:ext cx="6831105" cy="769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Arial"/>
                <a:ea typeface="+mj-ea"/>
                <a:cs typeface="+mj-cs"/>
              </a:defRPr>
            </a:lvl1pPr>
            <a:lvl2pPr algn="ctr" defTabSz="457200" rtl="0" eaLnBrk="0" fontAlgn="base" hangingPunct="0">
              <a:spcBef>
                <a:spcPct val="0"/>
              </a:spcBef>
              <a:spcAft>
                <a:spcPct val="0"/>
              </a:spcAft>
              <a:defRPr sz="4400">
                <a:solidFill>
                  <a:schemeClr val="tx1"/>
                </a:solidFill>
                <a:latin typeface="Arial" pitchFamily="34" charset="0"/>
              </a:defRPr>
            </a:lvl2pPr>
            <a:lvl3pPr algn="ctr" defTabSz="457200" rtl="0" eaLnBrk="0" fontAlgn="base" hangingPunct="0">
              <a:spcBef>
                <a:spcPct val="0"/>
              </a:spcBef>
              <a:spcAft>
                <a:spcPct val="0"/>
              </a:spcAft>
              <a:defRPr sz="4400">
                <a:solidFill>
                  <a:schemeClr val="tx1"/>
                </a:solidFill>
                <a:latin typeface="Arial" pitchFamily="34" charset="0"/>
              </a:defRPr>
            </a:lvl3pPr>
            <a:lvl4pPr algn="ctr" defTabSz="457200" rtl="0" eaLnBrk="0" fontAlgn="base" hangingPunct="0">
              <a:spcBef>
                <a:spcPct val="0"/>
              </a:spcBef>
              <a:spcAft>
                <a:spcPct val="0"/>
              </a:spcAft>
              <a:defRPr sz="4400">
                <a:solidFill>
                  <a:schemeClr val="tx1"/>
                </a:solidFill>
                <a:latin typeface="Arial" pitchFamily="34" charset="0"/>
              </a:defRPr>
            </a:lvl4pPr>
            <a:lvl5pPr algn="ctr" defTabSz="457200" rtl="0" eaLnBrk="0" fontAlgn="base" hangingPunct="0">
              <a:spcBef>
                <a:spcPct val="0"/>
              </a:spcBef>
              <a:spcAft>
                <a:spcPct val="0"/>
              </a:spcAft>
              <a:defRPr sz="4400">
                <a:solidFill>
                  <a:schemeClr val="tx1"/>
                </a:solidFill>
                <a:latin typeface="Arial" pitchFamily="34" charset="0"/>
              </a:defRPr>
            </a:lvl5pPr>
            <a:lvl6pPr marL="457200" algn="ctr" defTabSz="457200" rtl="0" fontAlgn="base">
              <a:spcBef>
                <a:spcPct val="0"/>
              </a:spcBef>
              <a:spcAft>
                <a:spcPct val="0"/>
              </a:spcAft>
              <a:defRPr sz="4400">
                <a:solidFill>
                  <a:schemeClr val="tx1"/>
                </a:solidFill>
                <a:latin typeface="Arial" pitchFamily="34" charset="0"/>
              </a:defRPr>
            </a:lvl6pPr>
            <a:lvl7pPr marL="914400" algn="ctr" defTabSz="457200" rtl="0" fontAlgn="base">
              <a:spcBef>
                <a:spcPct val="0"/>
              </a:spcBef>
              <a:spcAft>
                <a:spcPct val="0"/>
              </a:spcAft>
              <a:defRPr sz="4400">
                <a:solidFill>
                  <a:schemeClr val="tx1"/>
                </a:solidFill>
                <a:latin typeface="Arial" pitchFamily="34" charset="0"/>
              </a:defRPr>
            </a:lvl7pPr>
            <a:lvl8pPr marL="1371600" algn="ctr" defTabSz="457200" rtl="0" fontAlgn="base">
              <a:spcBef>
                <a:spcPct val="0"/>
              </a:spcBef>
              <a:spcAft>
                <a:spcPct val="0"/>
              </a:spcAft>
              <a:defRPr sz="4400">
                <a:solidFill>
                  <a:schemeClr val="tx1"/>
                </a:solidFill>
                <a:latin typeface="Arial" pitchFamily="34" charset="0"/>
              </a:defRPr>
            </a:lvl8pPr>
            <a:lvl9pPr marL="1828800" algn="ctr" defTabSz="457200" rtl="0" fontAlgn="base">
              <a:spcBef>
                <a:spcPct val="0"/>
              </a:spcBef>
              <a:spcAft>
                <a:spcPct val="0"/>
              </a:spcAft>
              <a:defRPr sz="4400">
                <a:solidFill>
                  <a:schemeClr val="tx1"/>
                </a:solidFill>
                <a:latin typeface="Arial" pitchFamily="34" charset="0"/>
              </a:defRPr>
            </a:lvl9pPr>
          </a:lstStyle>
          <a:p>
            <a:pPr eaLnBrk="1" hangingPunct="1"/>
            <a:r>
              <a:rPr lang="en-US" sz="2400" b="1" smtClean="0">
                <a:solidFill>
                  <a:srgbClr val="1C5696"/>
                </a:solidFill>
                <a:latin typeface="Arial Narrow" pitchFamily="34" charset="0"/>
              </a:rPr>
              <a:t>UN Regions of the World</a:t>
            </a:r>
            <a:br>
              <a:rPr lang="en-US" sz="2400" b="1" smtClean="0">
                <a:solidFill>
                  <a:srgbClr val="1C5696"/>
                </a:solidFill>
                <a:latin typeface="Arial Narrow" pitchFamily="34" charset="0"/>
              </a:rPr>
            </a:br>
            <a:r>
              <a:rPr lang="en-US" sz="2400" smtClean="0">
                <a:solidFill>
                  <a:srgbClr val="1C5696"/>
                </a:solidFill>
                <a:latin typeface="Arial Narrow" pitchFamily="34" charset="0"/>
              </a:rPr>
              <a:t/>
            </a:r>
            <a:br>
              <a:rPr lang="en-US" sz="2400" smtClean="0">
                <a:solidFill>
                  <a:srgbClr val="1C5696"/>
                </a:solidFill>
                <a:latin typeface="Arial Narrow" pitchFamily="34" charset="0"/>
              </a:rPr>
            </a:br>
            <a:endParaRPr lang="en-US" sz="2400" dirty="0" smtClean="0">
              <a:solidFill>
                <a:srgbClr val="1C5696"/>
              </a:solidFill>
              <a:latin typeface="Arial Narrow" pitchFamily="34" charset="0"/>
            </a:endParaRPr>
          </a:p>
        </p:txBody>
      </p:sp>
      <p:sp>
        <p:nvSpPr>
          <p:cNvPr id="2" name="Footer Placeholder 1"/>
          <p:cNvSpPr>
            <a:spLocks noGrp="1"/>
          </p:cNvSpPr>
          <p:nvPr>
            <p:ph type="ftr" sz="quarter" idx="11"/>
          </p:nvPr>
        </p:nvSpPr>
        <p:spPr/>
        <p:txBody>
          <a:bodyPr/>
          <a:lstStyle/>
          <a:p>
            <a:r>
              <a:rPr lang="en-US" dirty="0" smtClean="0">
                <a:solidFill>
                  <a:prstClr val="black">
                    <a:tint val="75000"/>
                  </a:prstClr>
                </a:solidFill>
              </a:rPr>
              <a:t>6</a:t>
            </a:r>
            <a:endParaRPr lang="en-US" dirty="0">
              <a:solidFill>
                <a:prstClr val="black">
                  <a:tint val="75000"/>
                </a:prstClr>
              </a:solidFill>
            </a:endParaRPr>
          </a:p>
        </p:txBody>
      </p:sp>
    </p:spTree>
    <p:extLst>
      <p:ext uri="{BB962C8B-B14F-4D97-AF65-F5344CB8AC3E}">
        <p14:creationId xmlns:p14="http://schemas.microsoft.com/office/powerpoint/2010/main" val="421677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1003300" y="479425"/>
            <a:ext cx="7151688"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Arial"/>
                <a:ea typeface="+mj-ea"/>
                <a:cs typeface="+mj-cs"/>
              </a:defRPr>
            </a:lvl1pPr>
            <a:lvl2pPr algn="ctr" defTabSz="457200" rtl="0" eaLnBrk="0" fontAlgn="base" hangingPunct="0">
              <a:spcBef>
                <a:spcPct val="0"/>
              </a:spcBef>
              <a:spcAft>
                <a:spcPct val="0"/>
              </a:spcAft>
              <a:defRPr sz="4400">
                <a:solidFill>
                  <a:schemeClr val="tx1"/>
                </a:solidFill>
                <a:latin typeface="Arial" pitchFamily="34" charset="0"/>
              </a:defRPr>
            </a:lvl2pPr>
            <a:lvl3pPr algn="ctr" defTabSz="457200" rtl="0" eaLnBrk="0" fontAlgn="base" hangingPunct="0">
              <a:spcBef>
                <a:spcPct val="0"/>
              </a:spcBef>
              <a:spcAft>
                <a:spcPct val="0"/>
              </a:spcAft>
              <a:defRPr sz="4400">
                <a:solidFill>
                  <a:schemeClr val="tx1"/>
                </a:solidFill>
                <a:latin typeface="Arial" pitchFamily="34" charset="0"/>
              </a:defRPr>
            </a:lvl3pPr>
            <a:lvl4pPr algn="ctr" defTabSz="457200" rtl="0" eaLnBrk="0" fontAlgn="base" hangingPunct="0">
              <a:spcBef>
                <a:spcPct val="0"/>
              </a:spcBef>
              <a:spcAft>
                <a:spcPct val="0"/>
              </a:spcAft>
              <a:defRPr sz="4400">
                <a:solidFill>
                  <a:schemeClr val="tx1"/>
                </a:solidFill>
                <a:latin typeface="Arial" pitchFamily="34" charset="0"/>
              </a:defRPr>
            </a:lvl4pPr>
            <a:lvl5pPr algn="ctr" defTabSz="457200" rtl="0" eaLnBrk="0" fontAlgn="base" hangingPunct="0">
              <a:spcBef>
                <a:spcPct val="0"/>
              </a:spcBef>
              <a:spcAft>
                <a:spcPct val="0"/>
              </a:spcAft>
              <a:defRPr sz="4400">
                <a:solidFill>
                  <a:schemeClr val="tx1"/>
                </a:solidFill>
                <a:latin typeface="Arial" pitchFamily="34" charset="0"/>
              </a:defRPr>
            </a:lvl5pPr>
            <a:lvl6pPr marL="457200" algn="ctr" defTabSz="457200" rtl="0" fontAlgn="base">
              <a:spcBef>
                <a:spcPct val="0"/>
              </a:spcBef>
              <a:spcAft>
                <a:spcPct val="0"/>
              </a:spcAft>
              <a:defRPr sz="4400">
                <a:solidFill>
                  <a:schemeClr val="tx1"/>
                </a:solidFill>
                <a:latin typeface="Arial" pitchFamily="34" charset="0"/>
              </a:defRPr>
            </a:lvl6pPr>
            <a:lvl7pPr marL="914400" algn="ctr" defTabSz="457200" rtl="0" fontAlgn="base">
              <a:spcBef>
                <a:spcPct val="0"/>
              </a:spcBef>
              <a:spcAft>
                <a:spcPct val="0"/>
              </a:spcAft>
              <a:defRPr sz="4400">
                <a:solidFill>
                  <a:schemeClr val="tx1"/>
                </a:solidFill>
                <a:latin typeface="Arial" pitchFamily="34" charset="0"/>
              </a:defRPr>
            </a:lvl7pPr>
            <a:lvl8pPr marL="1371600" algn="ctr" defTabSz="457200" rtl="0" fontAlgn="base">
              <a:spcBef>
                <a:spcPct val="0"/>
              </a:spcBef>
              <a:spcAft>
                <a:spcPct val="0"/>
              </a:spcAft>
              <a:defRPr sz="4400">
                <a:solidFill>
                  <a:schemeClr val="tx1"/>
                </a:solidFill>
                <a:latin typeface="Arial" pitchFamily="34" charset="0"/>
              </a:defRPr>
            </a:lvl8pPr>
            <a:lvl9pPr marL="1828800" algn="ctr" defTabSz="457200" rtl="0" fontAlgn="base">
              <a:spcBef>
                <a:spcPct val="0"/>
              </a:spcBef>
              <a:spcAft>
                <a:spcPct val="0"/>
              </a:spcAft>
              <a:defRPr sz="4400">
                <a:solidFill>
                  <a:schemeClr val="tx1"/>
                </a:solidFill>
                <a:latin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smtClean="0">
                <a:ln>
                  <a:noFill/>
                </a:ln>
                <a:solidFill>
                  <a:srgbClr val="4F81BD">
                    <a:lumMod val="75000"/>
                  </a:srgbClr>
                </a:solidFill>
                <a:effectLst/>
                <a:uLnTx/>
                <a:uFillTx/>
                <a:latin typeface="Arial Narrow" pitchFamily="34" charset="0"/>
                <a:ea typeface="+mj-ea"/>
                <a:cs typeface="+mj-cs"/>
              </a:rPr>
              <a:t>Regional Participation Rates</a:t>
            </a:r>
            <a:endParaRPr kumimoji="0" lang="en-US" sz="2400" b="1" i="0" u="none" strike="noStrike" kern="1200" cap="none" spc="0" normalizeH="0" baseline="0" noProof="0" dirty="0" smtClean="0">
              <a:ln>
                <a:noFill/>
              </a:ln>
              <a:solidFill>
                <a:srgbClr val="4F81BD">
                  <a:lumMod val="75000"/>
                </a:srgbClr>
              </a:solidFill>
              <a:effectLst/>
              <a:uLnTx/>
              <a:uFillTx/>
              <a:latin typeface="Arial Narrow" pitchFamily="34" charset="0"/>
              <a:ea typeface="+mj-ea"/>
              <a:cs typeface="+mj-cs"/>
            </a:endParaRPr>
          </a:p>
        </p:txBody>
      </p:sp>
      <p:graphicFrame>
        <p:nvGraphicFramePr>
          <p:cNvPr id="4" name="Content Placeholder 2"/>
          <p:cNvGraphicFramePr>
            <a:graphicFrameLocks noGrp="1"/>
          </p:cNvGraphicFramePr>
          <p:nvPr>
            <p:ph idx="1"/>
            <p:extLst>
              <p:ext uri="{D42A27DB-BD31-4B8C-83A1-F6EECF244321}">
                <p14:modId xmlns:p14="http://schemas.microsoft.com/office/powerpoint/2010/main" val="3344814011"/>
              </p:ext>
            </p:extLst>
          </p:nvPr>
        </p:nvGraphicFramePr>
        <p:xfrm>
          <a:off x="457200" y="1600200"/>
          <a:ext cx="8229600" cy="341884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sz="1600" dirty="0" smtClean="0"/>
                        <a:t>UN Regions</a:t>
                      </a:r>
                      <a:endParaRPr lang="en-US" sz="1600" dirty="0"/>
                    </a:p>
                  </a:txBody>
                  <a:tcPr/>
                </a:tc>
                <a:tc>
                  <a:txBody>
                    <a:bodyPr/>
                    <a:lstStyle/>
                    <a:p>
                      <a:r>
                        <a:rPr lang="en-US" sz="1600" dirty="0" smtClean="0"/>
                        <a:t>Number of Countries in Region</a:t>
                      </a:r>
                      <a:endParaRPr lang="en-US" sz="1600" dirty="0"/>
                    </a:p>
                  </a:txBody>
                  <a:tcPr/>
                </a:tc>
                <a:tc>
                  <a:txBody>
                    <a:bodyPr/>
                    <a:lstStyle/>
                    <a:p>
                      <a:r>
                        <a:rPr lang="en-US" sz="1600" dirty="0" smtClean="0"/>
                        <a:t>Number of Countries Responding by </a:t>
                      </a:r>
                    </a:p>
                    <a:p>
                      <a:r>
                        <a:rPr lang="en-US" sz="1600" dirty="0" smtClean="0"/>
                        <a:t>August 17, 2012</a:t>
                      </a:r>
                      <a:endParaRPr lang="en-US" sz="1600" dirty="0"/>
                    </a:p>
                  </a:txBody>
                  <a:tcPr/>
                </a:tc>
                <a:tc>
                  <a:txBody>
                    <a:bodyPr/>
                    <a:lstStyle/>
                    <a:p>
                      <a:r>
                        <a:rPr lang="en-US" sz="1600" dirty="0" smtClean="0"/>
                        <a:t>Percent of Countries Responding</a:t>
                      </a:r>
                      <a:endParaRPr lang="en-US" sz="1600" dirty="0"/>
                    </a:p>
                  </a:txBody>
                  <a:tcPr/>
                </a:tc>
              </a:tr>
              <a:tr h="370840">
                <a:tc>
                  <a:txBody>
                    <a:bodyPr/>
                    <a:lstStyle/>
                    <a:p>
                      <a:pPr marL="0" marR="0">
                        <a:lnSpc>
                          <a:spcPct val="115000"/>
                        </a:lnSpc>
                        <a:spcBef>
                          <a:spcPts val="0"/>
                        </a:spcBef>
                        <a:spcAft>
                          <a:spcPts val="0"/>
                        </a:spcAft>
                      </a:pPr>
                      <a:r>
                        <a:rPr lang="en-GB" sz="1600" b="1" dirty="0">
                          <a:solidFill>
                            <a:schemeClr val="accent1">
                              <a:lumMod val="75000"/>
                            </a:schemeClr>
                          </a:solidFill>
                          <a:effectLst/>
                          <a:latin typeface="Calibri"/>
                          <a:ea typeface="Calibri"/>
                          <a:cs typeface="Times New Roman"/>
                        </a:rPr>
                        <a:t>Africa</a:t>
                      </a:r>
                      <a:endParaRPr lang="en-US" sz="1600" dirty="0">
                        <a:solidFill>
                          <a:schemeClr val="accent1">
                            <a:lumMod val="75000"/>
                          </a:schemeClr>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1600" dirty="0">
                          <a:solidFill>
                            <a:schemeClr val="accent1">
                              <a:lumMod val="75000"/>
                            </a:schemeClr>
                          </a:solidFill>
                          <a:effectLst/>
                          <a:latin typeface="Calibri"/>
                          <a:ea typeface="Calibri"/>
                          <a:cs typeface="Times New Roman"/>
                        </a:rPr>
                        <a:t>53</a:t>
                      </a:r>
                      <a:endParaRPr lang="en-US" sz="1600" dirty="0">
                        <a:solidFill>
                          <a:schemeClr val="accent1">
                            <a:lumMod val="75000"/>
                          </a:schemeClr>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1600" dirty="0" smtClean="0">
                          <a:solidFill>
                            <a:schemeClr val="accent1">
                              <a:lumMod val="75000"/>
                            </a:schemeClr>
                          </a:solidFill>
                          <a:effectLst/>
                          <a:latin typeface="Calibri"/>
                          <a:ea typeface="Calibri"/>
                          <a:cs typeface="Times New Roman"/>
                        </a:rPr>
                        <a:t>27</a:t>
                      </a:r>
                      <a:endParaRPr lang="en-US" sz="1600" dirty="0">
                        <a:solidFill>
                          <a:schemeClr val="accent1">
                            <a:lumMod val="75000"/>
                          </a:schemeClr>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1600" dirty="0" smtClean="0">
                          <a:solidFill>
                            <a:schemeClr val="accent1">
                              <a:lumMod val="75000"/>
                            </a:schemeClr>
                          </a:solidFill>
                          <a:effectLst/>
                          <a:latin typeface="Calibri"/>
                          <a:ea typeface="Calibri"/>
                          <a:cs typeface="Times New Roman"/>
                        </a:rPr>
                        <a:t>51%</a:t>
                      </a:r>
                      <a:endParaRPr lang="en-US" sz="1600" dirty="0">
                        <a:solidFill>
                          <a:schemeClr val="accent1">
                            <a:lumMod val="75000"/>
                          </a:schemeClr>
                        </a:solidFill>
                        <a:effectLst/>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GB" sz="1600" b="1" dirty="0">
                          <a:solidFill>
                            <a:schemeClr val="accent1">
                              <a:lumMod val="75000"/>
                            </a:schemeClr>
                          </a:solidFill>
                          <a:effectLst/>
                          <a:latin typeface="Calibri"/>
                          <a:ea typeface="Calibri"/>
                          <a:cs typeface="Times New Roman"/>
                        </a:rPr>
                        <a:t>Asia</a:t>
                      </a:r>
                      <a:endParaRPr lang="en-US" sz="1600" dirty="0">
                        <a:solidFill>
                          <a:schemeClr val="accent1">
                            <a:lumMod val="75000"/>
                          </a:schemeClr>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1600" dirty="0">
                          <a:solidFill>
                            <a:schemeClr val="accent1">
                              <a:lumMod val="75000"/>
                            </a:schemeClr>
                          </a:solidFill>
                          <a:effectLst/>
                          <a:latin typeface="Calibri"/>
                          <a:ea typeface="Calibri"/>
                          <a:cs typeface="Times New Roman"/>
                        </a:rPr>
                        <a:t>48</a:t>
                      </a:r>
                      <a:endParaRPr lang="en-US" sz="1600" dirty="0">
                        <a:solidFill>
                          <a:schemeClr val="accent1">
                            <a:lumMod val="75000"/>
                          </a:schemeClr>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1600" dirty="0" smtClean="0">
                          <a:solidFill>
                            <a:schemeClr val="accent1">
                              <a:lumMod val="75000"/>
                            </a:schemeClr>
                          </a:solidFill>
                          <a:effectLst/>
                          <a:latin typeface="Calibri"/>
                          <a:ea typeface="Calibri"/>
                          <a:cs typeface="Times New Roman"/>
                        </a:rPr>
                        <a:t>31</a:t>
                      </a:r>
                      <a:endParaRPr lang="en-US" sz="1600" dirty="0">
                        <a:solidFill>
                          <a:schemeClr val="accent1">
                            <a:lumMod val="75000"/>
                          </a:schemeClr>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1600" dirty="0" smtClean="0">
                          <a:solidFill>
                            <a:schemeClr val="accent1">
                              <a:lumMod val="75000"/>
                            </a:schemeClr>
                          </a:solidFill>
                          <a:effectLst/>
                          <a:latin typeface="Calibri"/>
                          <a:ea typeface="Calibri"/>
                          <a:cs typeface="Times New Roman"/>
                        </a:rPr>
                        <a:t>65%</a:t>
                      </a:r>
                      <a:endParaRPr lang="en-US" sz="1600" dirty="0">
                        <a:solidFill>
                          <a:schemeClr val="accent1">
                            <a:lumMod val="75000"/>
                          </a:schemeClr>
                        </a:solidFill>
                        <a:effectLst/>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GB" sz="1600" b="1" dirty="0">
                          <a:solidFill>
                            <a:schemeClr val="accent1">
                              <a:lumMod val="75000"/>
                            </a:schemeClr>
                          </a:solidFill>
                          <a:effectLst/>
                          <a:latin typeface="Calibri"/>
                          <a:ea typeface="Calibri"/>
                          <a:cs typeface="Times New Roman"/>
                        </a:rPr>
                        <a:t>Europe</a:t>
                      </a:r>
                      <a:endParaRPr lang="en-US" sz="1600" dirty="0">
                        <a:solidFill>
                          <a:schemeClr val="accent1">
                            <a:lumMod val="75000"/>
                          </a:schemeClr>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1600" dirty="0">
                          <a:solidFill>
                            <a:schemeClr val="accent1">
                              <a:lumMod val="75000"/>
                            </a:schemeClr>
                          </a:solidFill>
                          <a:effectLst/>
                          <a:latin typeface="Calibri"/>
                          <a:ea typeface="Calibri"/>
                          <a:cs typeface="Times New Roman"/>
                        </a:rPr>
                        <a:t>43</a:t>
                      </a:r>
                      <a:endParaRPr lang="en-US" sz="1600" dirty="0">
                        <a:solidFill>
                          <a:schemeClr val="accent1">
                            <a:lumMod val="75000"/>
                          </a:schemeClr>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1600" dirty="0" smtClean="0">
                          <a:solidFill>
                            <a:schemeClr val="accent1">
                              <a:lumMod val="75000"/>
                            </a:schemeClr>
                          </a:solidFill>
                          <a:effectLst/>
                          <a:latin typeface="Calibri"/>
                          <a:ea typeface="Calibri"/>
                          <a:cs typeface="Times New Roman"/>
                        </a:rPr>
                        <a:t>36</a:t>
                      </a:r>
                      <a:endParaRPr lang="en-US" sz="1600" dirty="0">
                        <a:solidFill>
                          <a:schemeClr val="accent1">
                            <a:lumMod val="75000"/>
                          </a:schemeClr>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1600" dirty="0" smtClean="0">
                          <a:solidFill>
                            <a:schemeClr val="accent1">
                              <a:lumMod val="75000"/>
                            </a:schemeClr>
                          </a:solidFill>
                          <a:effectLst/>
                          <a:latin typeface="Calibri"/>
                          <a:ea typeface="Calibri"/>
                          <a:cs typeface="Times New Roman"/>
                        </a:rPr>
                        <a:t>84%</a:t>
                      </a:r>
                      <a:endParaRPr lang="en-US" sz="1600" dirty="0">
                        <a:solidFill>
                          <a:schemeClr val="accent1">
                            <a:lumMod val="75000"/>
                          </a:schemeClr>
                        </a:solidFill>
                        <a:effectLst/>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GB" sz="1600" b="1" dirty="0">
                          <a:solidFill>
                            <a:schemeClr val="accent1">
                              <a:lumMod val="75000"/>
                            </a:schemeClr>
                          </a:solidFill>
                          <a:effectLst/>
                          <a:latin typeface="Calibri"/>
                          <a:ea typeface="Calibri"/>
                          <a:cs typeface="Times New Roman"/>
                        </a:rPr>
                        <a:t>North America</a:t>
                      </a:r>
                      <a:endParaRPr lang="en-US" sz="1600" dirty="0">
                        <a:solidFill>
                          <a:schemeClr val="accent1">
                            <a:lumMod val="75000"/>
                          </a:schemeClr>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1600" dirty="0">
                          <a:solidFill>
                            <a:schemeClr val="accent1">
                              <a:lumMod val="75000"/>
                            </a:schemeClr>
                          </a:solidFill>
                          <a:effectLst/>
                          <a:latin typeface="Calibri"/>
                          <a:ea typeface="Calibri"/>
                          <a:cs typeface="Times New Roman"/>
                        </a:rPr>
                        <a:t>23</a:t>
                      </a:r>
                      <a:endParaRPr lang="en-US" sz="1600" dirty="0">
                        <a:solidFill>
                          <a:schemeClr val="accent1">
                            <a:lumMod val="75000"/>
                          </a:schemeClr>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1600" dirty="0" smtClean="0">
                          <a:solidFill>
                            <a:schemeClr val="accent1">
                              <a:lumMod val="75000"/>
                            </a:schemeClr>
                          </a:solidFill>
                          <a:effectLst/>
                          <a:latin typeface="Calibri"/>
                          <a:ea typeface="Calibri"/>
                          <a:cs typeface="Times New Roman"/>
                        </a:rPr>
                        <a:t>18</a:t>
                      </a:r>
                      <a:endParaRPr lang="en-US" sz="1600" dirty="0">
                        <a:solidFill>
                          <a:schemeClr val="accent1">
                            <a:lumMod val="75000"/>
                          </a:schemeClr>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1600" dirty="0" smtClean="0">
                          <a:solidFill>
                            <a:schemeClr val="accent1">
                              <a:lumMod val="75000"/>
                            </a:schemeClr>
                          </a:solidFill>
                          <a:effectLst/>
                          <a:latin typeface="Calibri"/>
                          <a:ea typeface="Calibri"/>
                          <a:cs typeface="Times New Roman"/>
                        </a:rPr>
                        <a:t>78%</a:t>
                      </a:r>
                      <a:endParaRPr lang="en-US" sz="1600" dirty="0">
                        <a:solidFill>
                          <a:schemeClr val="accent1">
                            <a:lumMod val="75000"/>
                          </a:schemeClr>
                        </a:solidFill>
                        <a:effectLst/>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GB" sz="1600" b="1" dirty="0">
                          <a:solidFill>
                            <a:schemeClr val="accent1">
                              <a:lumMod val="75000"/>
                            </a:schemeClr>
                          </a:solidFill>
                          <a:effectLst/>
                          <a:latin typeface="Calibri"/>
                          <a:ea typeface="Calibri"/>
                          <a:cs typeface="Times New Roman"/>
                        </a:rPr>
                        <a:t>South America</a:t>
                      </a:r>
                      <a:endParaRPr lang="en-US" sz="1600" dirty="0">
                        <a:solidFill>
                          <a:schemeClr val="accent1">
                            <a:lumMod val="75000"/>
                          </a:schemeClr>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1600" dirty="0">
                          <a:solidFill>
                            <a:schemeClr val="accent1">
                              <a:lumMod val="75000"/>
                            </a:schemeClr>
                          </a:solidFill>
                          <a:effectLst/>
                          <a:latin typeface="Calibri"/>
                          <a:ea typeface="Calibri"/>
                          <a:cs typeface="Times New Roman"/>
                        </a:rPr>
                        <a:t>12</a:t>
                      </a:r>
                      <a:endParaRPr lang="en-US" sz="1600" dirty="0">
                        <a:solidFill>
                          <a:schemeClr val="accent1">
                            <a:lumMod val="75000"/>
                          </a:schemeClr>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1600" dirty="0">
                          <a:solidFill>
                            <a:schemeClr val="accent1">
                              <a:lumMod val="75000"/>
                            </a:schemeClr>
                          </a:solidFill>
                          <a:effectLst/>
                          <a:latin typeface="Calibri"/>
                          <a:ea typeface="Calibri"/>
                          <a:cs typeface="Times New Roman"/>
                        </a:rPr>
                        <a:t>7</a:t>
                      </a:r>
                      <a:endParaRPr lang="en-US" sz="1600" dirty="0">
                        <a:solidFill>
                          <a:schemeClr val="accent1">
                            <a:lumMod val="75000"/>
                          </a:schemeClr>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1600" dirty="0">
                          <a:solidFill>
                            <a:schemeClr val="accent1">
                              <a:lumMod val="75000"/>
                            </a:schemeClr>
                          </a:solidFill>
                          <a:effectLst/>
                          <a:latin typeface="Calibri"/>
                          <a:ea typeface="Calibri"/>
                          <a:cs typeface="Times New Roman"/>
                        </a:rPr>
                        <a:t>58%</a:t>
                      </a:r>
                      <a:endParaRPr lang="en-US" sz="1600" dirty="0">
                        <a:solidFill>
                          <a:schemeClr val="accent1">
                            <a:lumMod val="75000"/>
                          </a:schemeClr>
                        </a:solidFill>
                        <a:effectLst/>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GB" sz="1600" b="1" dirty="0">
                          <a:solidFill>
                            <a:schemeClr val="accent1">
                              <a:lumMod val="75000"/>
                            </a:schemeClr>
                          </a:solidFill>
                          <a:effectLst/>
                          <a:latin typeface="Calibri"/>
                          <a:ea typeface="Calibri"/>
                          <a:cs typeface="Times New Roman"/>
                        </a:rPr>
                        <a:t>Oceania</a:t>
                      </a:r>
                      <a:endParaRPr lang="en-US" sz="1600" dirty="0">
                        <a:solidFill>
                          <a:schemeClr val="accent1">
                            <a:lumMod val="75000"/>
                          </a:schemeClr>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1600" dirty="0">
                          <a:solidFill>
                            <a:schemeClr val="accent1">
                              <a:lumMod val="75000"/>
                            </a:schemeClr>
                          </a:solidFill>
                          <a:effectLst/>
                          <a:latin typeface="Calibri"/>
                          <a:ea typeface="Calibri"/>
                          <a:cs typeface="Times New Roman"/>
                        </a:rPr>
                        <a:t>13</a:t>
                      </a:r>
                      <a:endParaRPr lang="en-US" sz="1600" dirty="0">
                        <a:solidFill>
                          <a:schemeClr val="accent1">
                            <a:lumMod val="75000"/>
                          </a:schemeClr>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smtClean="0">
                          <a:solidFill>
                            <a:schemeClr val="accent1">
                              <a:lumMod val="75000"/>
                            </a:schemeClr>
                          </a:solidFill>
                          <a:effectLst/>
                          <a:latin typeface="Calibri"/>
                          <a:ea typeface="Calibri"/>
                          <a:cs typeface="Times New Roman"/>
                        </a:rPr>
                        <a:t>7</a:t>
                      </a:r>
                      <a:endParaRPr lang="en-US" sz="1600" dirty="0">
                        <a:solidFill>
                          <a:schemeClr val="accent1">
                            <a:lumMod val="75000"/>
                          </a:schemeClr>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1600" dirty="0" smtClean="0">
                          <a:solidFill>
                            <a:schemeClr val="accent1">
                              <a:lumMod val="75000"/>
                            </a:schemeClr>
                          </a:solidFill>
                          <a:effectLst/>
                          <a:latin typeface="Calibri"/>
                          <a:ea typeface="Calibri"/>
                          <a:cs typeface="Times New Roman"/>
                        </a:rPr>
                        <a:t>54%</a:t>
                      </a:r>
                      <a:endParaRPr lang="en-US" sz="1600" dirty="0">
                        <a:solidFill>
                          <a:schemeClr val="accent1">
                            <a:lumMod val="75000"/>
                          </a:schemeClr>
                        </a:solidFill>
                        <a:effectLst/>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GB" sz="1600" b="1" dirty="0">
                          <a:solidFill>
                            <a:schemeClr val="bg1"/>
                          </a:solidFill>
                          <a:effectLst/>
                          <a:latin typeface="Calibri"/>
                          <a:ea typeface="Calibri"/>
                          <a:cs typeface="Times New Roman"/>
                        </a:rPr>
                        <a:t>Totals</a:t>
                      </a:r>
                      <a:endParaRPr lang="en-US" sz="1600" dirty="0">
                        <a:solidFill>
                          <a:schemeClr val="bg1"/>
                        </a:solidFill>
                        <a:effectLst/>
                        <a:latin typeface="Calibri"/>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GB" sz="1600" dirty="0">
                          <a:solidFill>
                            <a:schemeClr val="bg1"/>
                          </a:solidFill>
                          <a:effectLst/>
                          <a:latin typeface="Calibri"/>
                          <a:ea typeface="Calibri"/>
                          <a:cs typeface="Times New Roman"/>
                        </a:rPr>
                        <a:t>192</a:t>
                      </a:r>
                      <a:endParaRPr lang="en-US" sz="1600" dirty="0">
                        <a:solidFill>
                          <a:schemeClr val="bg1"/>
                        </a:solidFill>
                        <a:effectLst/>
                        <a:latin typeface="Calibri"/>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GB" sz="1600" dirty="0" smtClean="0">
                          <a:solidFill>
                            <a:schemeClr val="bg1">
                              <a:lumMod val="95000"/>
                            </a:schemeClr>
                          </a:solidFill>
                          <a:effectLst/>
                          <a:latin typeface="Calibri"/>
                          <a:ea typeface="Calibri"/>
                          <a:cs typeface="Times New Roman"/>
                        </a:rPr>
                        <a:t>126</a:t>
                      </a:r>
                      <a:endParaRPr lang="en-US" sz="1600" dirty="0">
                        <a:solidFill>
                          <a:schemeClr val="bg1">
                            <a:lumMod val="95000"/>
                          </a:schemeClr>
                        </a:solidFill>
                        <a:effectLst/>
                        <a:latin typeface="Calibri"/>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GB" sz="1600" dirty="0" smtClean="0">
                          <a:solidFill>
                            <a:schemeClr val="bg1">
                              <a:lumMod val="95000"/>
                            </a:schemeClr>
                          </a:solidFill>
                          <a:effectLst/>
                          <a:latin typeface="Calibri"/>
                          <a:ea typeface="Calibri"/>
                          <a:cs typeface="Times New Roman"/>
                        </a:rPr>
                        <a:t>66%</a:t>
                      </a:r>
                      <a:endParaRPr lang="en-US" sz="1600" dirty="0">
                        <a:solidFill>
                          <a:schemeClr val="bg1">
                            <a:lumMod val="95000"/>
                          </a:schemeClr>
                        </a:solidFill>
                        <a:effectLst/>
                        <a:latin typeface="Calibri"/>
                        <a:ea typeface="Calibri"/>
                        <a:cs typeface="Times New Roman"/>
                      </a:endParaRPr>
                    </a:p>
                  </a:txBody>
                  <a:tcPr marL="68580" marR="68580" marT="0" marB="0">
                    <a:solidFill>
                      <a:schemeClr val="accent1"/>
                    </a:solidFill>
                  </a:tcPr>
                </a:tc>
              </a:tr>
            </a:tbl>
          </a:graphicData>
        </a:graphic>
      </p:graphicFrame>
      <p:sp>
        <p:nvSpPr>
          <p:cNvPr id="2" name="Footer Placeholder 1"/>
          <p:cNvSpPr>
            <a:spLocks noGrp="1"/>
          </p:cNvSpPr>
          <p:nvPr>
            <p:ph type="ftr" sz="quarter" idx="11"/>
          </p:nvPr>
        </p:nvSpPr>
        <p:spPr/>
        <p:txBody>
          <a:bodyPr/>
          <a:lstStyle/>
          <a:p>
            <a:r>
              <a:rPr lang="en-US" dirty="0" smtClean="0">
                <a:solidFill>
                  <a:prstClr val="black">
                    <a:tint val="75000"/>
                  </a:prstClr>
                </a:solidFill>
              </a:rPr>
              <a:t>7</a:t>
            </a:r>
            <a:endParaRPr lang="en-US" dirty="0">
              <a:solidFill>
                <a:prstClr val="black">
                  <a:tint val="75000"/>
                </a:prstClr>
              </a:solidFill>
            </a:endParaRPr>
          </a:p>
        </p:txBody>
      </p:sp>
    </p:spTree>
    <p:extLst>
      <p:ext uri="{BB962C8B-B14F-4D97-AF65-F5344CB8AC3E}">
        <p14:creationId xmlns:p14="http://schemas.microsoft.com/office/powerpoint/2010/main" val="3708979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123031"/>
            <a:ext cx="8369300" cy="562769"/>
          </a:xfrm>
        </p:spPr>
        <p:txBody>
          <a:bodyPr/>
          <a:lstStyle/>
          <a:p>
            <a:r>
              <a:rPr lang="en-US" sz="2000" b="1" dirty="0" smtClean="0">
                <a:solidFill>
                  <a:schemeClr val="accent1">
                    <a:lumMod val="75000"/>
                  </a:schemeClr>
                </a:solidFill>
                <a:latin typeface="Arial Narrow" pitchFamily="34" charset="0"/>
              </a:rPr>
              <a:t>Number of Countries by Main Census Methodology Used</a:t>
            </a:r>
            <a:endParaRPr lang="en-US" sz="2000" b="1" dirty="0">
              <a:solidFill>
                <a:schemeClr val="accent1">
                  <a:lumMod val="75000"/>
                </a:schemeClr>
              </a:solidFill>
              <a:latin typeface="Arial Narrow"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226806267"/>
              </p:ext>
            </p:extLst>
          </p:nvPr>
        </p:nvGraphicFramePr>
        <p:xfrm>
          <a:off x="1196788" y="827755"/>
          <a:ext cx="6091518" cy="4014662"/>
        </p:xfrm>
        <a:graphic>
          <a:graphicData uri="http://schemas.openxmlformats.org/drawingml/2006/table">
            <a:tbl>
              <a:tblPr firstRow="1" bandRow="1">
                <a:tableStyleId>{5C22544A-7EE6-4342-B048-85BDC9FD1C3A}</a:tableStyleId>
              </a:tblPr>
              <a:tblGrid>
                <a:gridCol w="2358554"/>
                <a:gridCol w="1730738"/>
                <a:gridCol w="2002226"/>
              </a:tblGrid>
              <a:tr h="370840">
                <a:tc>
                  <a:txBody>
                    <a:bodyPr/>
                    <a:lstStyle/>
                    <a:p>
                      <a:r>
                        <a:rPr lang="en-US" sz="1400" dirty="0" smtClean="0"/>
                        <a:t>Census Methods</a:t>
                      </a:r>
                      <a:endParaRPr lang="en-US" sz="1400" dirty="0"/>
                    </a:p>
                  </a:txBody>
                  <a:tcPr/>
                </a:tc>
                <a:tc>
                  <a:txBody>
                    <a:bodyPr/>
                    <a:lstStyle/>
                    <a:p>
                      <a:r>
                        <a:rPr lang="en-US" sz="1400" dirty="0" smtClean="0"/>
                        <a:t>Number of Responding Countries</a:t>
                      </a:r>
                      <a:endParaRPr lang="en-US" sz="1400" dirty="0"/>
                    </a:p>
                  </a:txBody>
                  <a:tcPr/>
                </a:tc>
                <a:tc>
                  <a:txBody>
                    <a:bodyPr/>
                    <a:lstStyle/>
                    <a:p>
                      <a:r>
                        <a:rPr lang="en-US" sz="1400" dirty="0" smtClean="0"/>
                        <a:t>Percent of Responding Countries</a:t>
                      </a:r>
                      <a:endParaRPr lang="en-US" sz="1400" dirty="0"/>
                    </a:p>
                  </a:txBody>
                  <a:tcPr/>
                </a:tc>
              </a:tr>
              <a:tr h="370840">
                <a:tc>
                  <a:txBody>
                    <a:bodyPr/>
                    <a:lstStyle/>
                    <a:p>
                      <a:pPr marL="0" marR="0">
                        <a:lnSpc>
                          <a:spcPct val="115000"/>
                        </a:lnSpc>
                        <a:spcBef>
                          <a:spcPts val="0"/>
                        </a:spcBef>
                        <a:spcAft>
                          <a:spcPts val="0"/>
                        </a:spcAft>
                      </a:pPr>
                      <a:r>
                        <a:rPr lang="en-GB" sz="1400" dirty="0">
                          <a:solidFill>
                            <a:schemeClr val="tx2"/>
                          </a:solidFill>
                          <a:effectLst/>
                          <a:latin typeface="Calibri"/>
                          <a:ea typeface="Calibri"/>
                          <a:cs typeface="Times New Roman"/>
                        </a:rPr>
                        <a:t>Full Field Enumeration</a:t>
                      </a:r>
                      <a:endParaRPr lang="en-US" sz="1400" dirty="0">
                        <a:solidFill>
                          <a:schemeClr val="tx2"/>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1400" dirty="0" smtClean="0">
                          <a:solidFill>
                            <a:schemeClr val="accent1">
                              <a:lumMod val="50000"/>
                            </a:schemeClr>
                          </a:solidFill>
                          <a:effectLst/>
                          <a:latin typeface="Calibri"/>
                          <a:ea typeface="Calibri"/>
                          <a:cs typeface="Times New Roman"/>
                        </a:rPr>
                        <a:t>105</a:t>
                      </a:r>
                      <a:endParaRPr lang="en-US" sz="1400" dirty="0">
                        <a:solidFill>
                          <a:schemeClr val="accent1">
                            <a:lumMod val="50000"/>
                          </a:schemeClr>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1400" dirty="0" smtClean="0">
                          <a:solidFill>
                            <a:schemeClr val="accent1">
                              <a:lumMod val="50000"/>
                            </a:schemeClr>
                          </a:solidFill>
                          <a:effectLst/>
                          <a:latin typeface="Calibri"/>
                          <a:ea typeface="Calibri"/>
                          <a:cs typeface="Times New Roman"/>
                        </a:rPr>
                        <a:t>85.37%</a:t>
                      </a:r>
                      <a:endParaRPr lang="en-US" sz="1400" dirty="0">
                        <a:solidFill>
                          <a:schemeClr val="accent1">
                            <a:lumMod val="50000"/>
                          </a:schemeClr>
                        </a:solidFill>
                        <a:effectLst/>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GB" sz="1400" dirty="0">
                          <a:solidFill>
                            <a:schemeClr val="tx2"/>
                          </a:solidFill>
                          <a:effectLst/>
                          <a:latin typeface="Calibri"/>
                          <a:ea typeface="Calibri"/>
                          <a:cs typeface="Times New Roman"/>
                        </a:rPr>
                        <a:t>Administrative Registers</a:t>
                      </a:r>
                      <a:endParaRPr lang="en-US" sz="1400" dirty="0">
                        <a:solidFill>
                          <a:schemeClr val="tx2"/>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1400" dirty="0" smtClean="0">
                          <a:solidFill>
                            <a:schemeClr val="accent1">
                              <a:lumMod val="50000"/>
                            </a:schemeClr>
                          </a:solidFill>
                          <a:effectLst/>
                          <a:latin typeface="Calibri"/>
                          <a:ea typeface="Calibri"/>
                          <a:cs typeface="Times New Roman"/>
                        </a:rPr>
                        <a:t>12</a:t>
                      </a:r>
                      <a:endParaRPr lang="en-US" sz="1400" dirty="0">
                        <a:solidFill>
                          <a:schemeClr val="accent1">
                            <a:lumMod val="50000"/>
                          </a:schemeClr>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1400" dirty="0" smtClean="0">
                          <a:solidFill>
                            <a:schemeClr val="accent1">
                              <a:lumMod val="50000"/>
                            </a:schemeClr>
                          </a:solidFill>
                          <a:effectLst/>
                          <a:latin typeface="Calibri"/>
                          <a:ea typeface="Calibri"/>
                          <a:cs typeface="Times New Roman"/>
                        </a:rPr>
                        <a:t>9.76%</a:t>
                      </a:r>
                      <a:endParaRPr lang="en-US" sz="1400" dirty="0">
                        <a:solidFill>
                          <a:schemeClr val="accent1">
                            <a:lumMod val="50000"/>
                          </a:schemeClr>
                        </a:solidFill>
                        <a:effectLst/>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GB" sz="1400" dirty="0" smtClean="0">
                          <a:solidFill>
                            <a:schemeClr val="tx2"/>
                          </a:solidFill>
                          <a:effectLst/>
                          <a:latin typeface="Calibri"/>
                          <a:ea typeface="Calibri"/>
                          <a:cs typeface="Times New Roman"/>
                        </a:rPr>
                        <a:t>Pre-existing </a:t>
                      </a:r>
                      <a:r>
                        <a:rPr lang="en-GB" sz="1400" dirty="0">
                          <a:solidFill>
                            <a:schemeClr val="tx2"/>
                          </a:solidFill>
                          <a:effectLst/>
                          <a:latin typeface="Calibri"/>
                          <a:ea typeface="Calibri"/>
                          <a:cs typeface="Times New Roman"/>
                        </a:rPr>
                        <a:t>Administrative Records</a:t>
                      </a:r>
                      <a:endParaRPr lang="en-US" sz="1400" dirty="0">
                        <a:solidFill>
                          <a:schemeClr val="tx2"/>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1400" dirty="0">
                          <a:solidFill>
                            <a:schemeClr val="accent1">
                              <a:lumMod val="50000"/>
                            </a:schemeClr>
                          </a:solidFill>
                          <a:effectLst/>
                          <a:latin typeface="Calibri"/>
                          <a:ea typeface="Calibri"/>
                          <a:cs typeface="Times New Roman"/>
                        </a:rPr>
                        <a:t>0</a:t>
                      </a:r>
                      <a:endParaRPr lang="en-US" sz="1400" dirty="0">
                        <a:solidFill>
                          <a:schemeClr val="accent1">
                            <a:lumMod val="50000"/>
                          </a:schemeClr>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1400" dirty="0">
                          <a:solidFill>
                            <a:schemeClr val="accent1">
                              <a:lumMod val="50000"/>
                            </a:schemeClr>
                          </a:solidFill>
                          <a:effectLst/>
                          <a:latin typeface="Calibri"/>
                          <a:ea typeface="Calibri"/>
                          <a:cs typeface="Times New Roman"/>
                        </a:rPr>
                        <a:t>0.00%</a:t>
                      </a:r>
                      <a:endParaRPr lang="en-US" sz="1400" dirty="0">
                        <a:solidFill>
                          <a:schemeClr val="accent1">
                            <a:lumMod val="50000"/>
                          </a:schemeClr>
                        </a:solidFill>
                        <a:effectLst/>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GB" sz="1400" dirty="0">
                          <a:solidFill>
                            <a:schemeClr val="tx2"/>
                          </a:solidFill>
                          <a:effectLst/>
                          <a:latin typeface="Calibri"/>
                          <a:ea typeface="Calibri"/>
                          <a:cs typeface="Times New Roman"/>
                        </a:rPr>
                        <a:t>Rolling Census</a:t>
                      </a:r>
                      <a:endParaRPr lang="en-US" sz="1400" dirty="0">
                        <a:solidFill>
                          <a:schemeClr val="tx2"/>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1400" dirty="0" smtClean="0">
                          <a:solidFill>
                            <a:schemeClr val="accent1">
                              <a:lumMod val="50000"/>
                            </a:schemeClr>
                          </a:solidFill>
                          <a:effectLst/>
                          <a:latin typeface="Calibri"/>
                          <a:ea typeface="Calibri"/>
                          <a:cs typeface="Times New Roman"/>
                        </a:rPr>
                        <a:t>0</a:t>
                      </a:r>
                      <a:endParaRPr lang="en-US" sz="1400" dirty="0">
                        <a:solidFill>
                          <a:schemeClr val="accent1">
                            <a:lumMod val="50000"/>
                          </a:schemeClr>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1400" dirty="0" smtClean="0">
                          <a:solidFill>
                            <a:schemeClr val="accent1">
                              <a:lumMod val="50000"/>
                            </a:schemeClr>
                          </a:solidFill>
                          <a:effectLst/>
                          <a:latin typeface="Calibri"/>
                          <a:ea typeface="Calibri"/>
                          <a:cs typeface="Times New Roman"/>
                        </a:rPr>
                        <a:t>0.00%</a:t>
                      </a:r>
                      <a:endParaRPr lang="en-US" sz="1400" dirty="0">
                        <a:solidFill>
                          <a:schemeClr val="accent1">
                            <a:lumMod val="50000"/>
                          </a:schemeClr>
                        </a:solidFill>
                        <a:effectLst/>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GB" sz="1400" dirty="0">
                          <a:solidFill>
                            <a:schemeClr val="tx2"/>
                          </a:solidFill>
                          <a:effectLst/>
                          <a:latin typeface="Calibri"/>
                          <a:ea typeface="Calibri"/>
                          <a:cs typeface="Times New Roman"/>
                        </a:rPr>
                        <a:t>Other</a:t>
                      </a:r>
                      <a:endParaRPr lang="en-US" sz="1400" dirty="0">
                        <a:solidFill>
                          <a:schemeClr val="tx2"/>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1400" dirty="0" smtClean="0">
                          <a:solidFill>
                            <a:schemeClr val="accent1">
                              <a:lumMod val="50000"/>
                            </a:schemeClr>
                          </a:solidFill>
                          <a:effectLst/>
                          <a:latin typeface="Calibri"/>
                          <a:ea typeface="Calibri"/>
                          <a:cs typeface="Times New Roman"/>
                        </a:rPr>
                        <a:t>6</a:t>
                      </a:r>
                      <a:endParaRPr lang="en-US" sz="1400" dirty="0">
                        <a:solidFill>
                          <a:schemeClr val="accent1">
                            <a:lumMod val="50000"/>
                          </a:schemeClr>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1400" dirty="0" smtClean="0">
                          <a:solidFill>
                            <a:schemeClr val="accent1">
                              <a:lumMod val="50000"/>
                            </a:schemeClr>
                          </a:solidFill>
                          <a:effectLst/>
                          <a:latin typeface="Calibri"/>
                          <a:ea typeface="Calibri"/>
                          <a:cs typeface="Times New Roman"/>
                        </a:rPr>
                        <a:t>4.88%</a:t>
                      </a:r>
                      <a:endParaRPr lang="en-US" sz="1400" dirty="0">
                        <a:solidFill>
                          <a:schemeClr val="accent1">
                            <a:lumMod val="50000"/>
                          </a:schemeClr>
                        </a:solidFill>
                        <a:effectLst/>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GB" sz="1400" dirty="0" smtClean="0">
                          <a:solidFill>
                            <a:schemeClr val="tx2"/>
                          </a:solidFill>
                          <a:effectLst/>
                          <a:latin typeface="+mn-lt"/>
                          <a:ea typeface="Calibri"/>
                          <a:cs typeface="Times New Roman"/>
                        </a:rPr>
                        <a:t>Total Responded to Question</a:t>
                      </a:r>
                      <a:endParaRPr lang="en-US" sz="1400" dirty="0">
                        <a:solidFill>
                          <a:schemeClr val="tx2"/>
                        </a:solidFill>
                        <a:effectLst/>
                        <a:latin typeface="Calibri"/>
                        <a:ea typeface="Calibri"/>
                        <a:cs typeface="Times New Roman"/>
                      </a:endParaRPr>
                    </a:p>
                  </a:txBody>
                  <a:tcPr marL="68580" marR="68580" marT="0"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dirty="0" smtClean="0">
                          <a:solidFill>
                            <a:schemeClr val="accent1">
                              <a:lumMod val="50000"/>
                            </a:schemeClr>
                          </a:solidFill>
                          <a:effectLst/>
                          <a:latin typeface="+mn-lt"/>
                          <a:ea typeface="Calibri"/>
                          <a:cs typeface="Times New Roman"/>
                        </a:rPr>
                        <a:t>123</a:t>
                      </a:r>
                      <a:endParaRPr lang="en-US" sz="1400" dirty="0" smtClean="0">
                        <a:solidFill>
                          <a:schemeClr val="accent1">
                            <a:lumMod val="50000"/>
                          </a:schemeClr>
                        </a:solidFill>
                        <a:effectLst/>
                        <a:latin typeface="+mn-lt"/>
                        <a:ea typeface="Calibri"/>
                        <a:cs typeface="Times New Roman"/>
                      </a:endParaRPr>
                    </a:p>
                  </a:txBody>
                  <a:tcPr marL="68580" marR="68580" marT="0"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dirty="0" smtClean="0">
                          <a:solidFill>
                            <a:schemeClr val="accent1">
                              <a:lumMod val="50000"/>
                            </a:schemeClr>
                          </a:solidFill>
                          <a:effectLst/>
                          <a:latin typeface="+mn-lt"/>
                          <a:ea typeface="Calibri"/>
                          <a:cs typeface="Times New Roman"/>
                        </a:rPr>
                        <a:t>100.00%</a:t>
                      </a:r>
                      <a:endParaRPr lang="en-US" sz="1400" dirty="0" smtClean="0">
                        <a:solidFill>
                          <a:schemeClr val="accent1">
                            <a:lumMod val="50000"/>
                          </a:schemeClr>
                        </a:solidFill>
                        <a:effectLst/>
                        <a:latin typeface="+mn-lt"/>
                        <a:ea typeface="Calibri"/>
                        <a:cs typeface="Times New Roman"/>
                      </a:endParaRPr>
                    </a:p>
                    <a:p>
                      <a:pPr marL="0" marR="0" algn="ctr">
                        <a:lnSpc>
                          <a:spcPct val="115000"/>
                        </a:lnSpc>
                        <a:spcBef>
                          <a:spcPts val="0"/>
                        </a:spcBef>
                        <a:spcAft>
                          <a:spcPts val="0"/>
                        </a:spcAft>
                      </a:pPr>
                      <a:endParaRPr lang="en-US" sz="1400" dirty="0">
                        <a:solidFill>
                          <a:schemeClr val="accent1">
                            <a:lumMod val="50000"/>
                          </a:schemeClr>
                        </a:solidFill>
                        <a:effectLst/>
                        <a:latin typeface="Calibri"/>
                        <a:ea typeface="Calibri"/>
                        <a:cs typeface="Times New Roman"/>
                      </a:endParaRPr>
                    </a:p>
                  </a:txBody>
                  <a:tcPr marL="68580" marR="68580" marT="0" marB="0"/>
                </a:tc>
              </a:tr>
              <a:tr h="370840">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GB" sz="1400" dirty="0" smtClean="0">
                          <a:solidFill>
                            <a:schemeClr val="tx2"/>
                          </a:solidFill>
                          <a:effectLst/>
                          <a:latin typeface="+mn-lt"/>
                          <a:ea typeface="Calibri"/>
                          <a:cs typeface="Times New Roman"/>
                        </a:rPr>
                        <a:t>No response to Question</a:t>
                      </a:r>
                      <a:endParaRPr lang="en-US" sz="1400" dirty="0" smtClean="0">
                        <a:solidFill>
                          <a:schemeClr val="tx2"/>
                        </a:solidFill>
                        <a:effectLst/>
                        <a:latin typeface="+mn-lt"/>
                        <a:ea typeface="Calibri"/>
                        <a:cs typeface="Times New Roman"/>
                      </a:endParaRPr>
                    </a:p>
                    <a:p>
                      <a:pPr marL="0" marR="0">
                        <a:lnSpc>
                          <a:spcPct val="115000"/>
                        </a:lnSpc>
                        <a:spcBef>
                          <a:spcPts val="0"/>
                        </a:spcBef>
                        <a:spcAft>
                          <a:spcPts val="0"/>
                        </a:spcAft>
                      </a:pPr>
                      <a:endParaRPr lang="en-US" sz="1400" dirty="0">
                        <a:solidFill>
                          <a:schemeClr val="tx2"/>
                        </a:solidFill>
                        <a:effectLst/>
                        <a:latin typeface="Calibri"/>
                        <a:ea typeface="Calibri"/>
                        <a:cs typeface="Times New Roman"/>
                      </a:endParaRPr>
                    </a:p>
                  </a:txBody>
                  <a:tcPr marL="68580" marR="68580" marT="0"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dirty="0" smtClean="0">
                          <a:solidFill>
                            <a:schemeClr val="accent1">
                              <a:lumMod val="50000"/>
                            </a:schemeClr>
                          </a:solidFill>
                          <a:effectLst/>
                          <a:latin typeface="+mn-lt"/>
                          <a:ea typeface="Calibri"/>
                          <a:cs typeface="Times New Roman"/>
                        </a:rPr>
                        <a:t>3</a:t>
                      </a:r>
                      <a:endParaRPr lang="en-US" sz="1400" dirty="0" smtClean="0">
                        <a:solidFill>
                          <a:schemeClr val="accent1">
                            <a:lumMod val="50000"/>
                          </a:schemeClr>
                        </a:solidFill>
                        <a:effectLst/>
                        <a:latin typeface="+mn-lt"/>
                        <a:ea typeface="Calibri"/>
                        <a:cs typeface="Times New Roman"/>
                      </a:endParaRPr>
                    </a:p>
                    <a:p>
                      <a:pPr marL="0" marR="0" algn="ctr">
                        <a:lnSpc>
                          <a:spcPct val="115000"/>
                        </a:lnSpc>
                        <a:spcBef>
                          <a:spcPts val="0"/>
                        </a:spcBef>
                        <a:spcAft>
                          <a:spcPts val="0"/>
                        </a:spcAft>
                      </a:pPr>
                      <a:endParaRPr lang="en-US" sz="1400" dirty="0">
                        <a:solidFill>
                          <a:schemeClr val="accent1">
                            <a:lumMod val="50000"/>
                          </a:schemeClr>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smtClean="0">
                          <a:solidFill>
                            <a:schemeClr val="accent1">
                              <a:lumMod val="50000"/>
                            </a:schemeClr>
                          </a:solidFill>
                          <a:effectLst/>
                          <a:latin typeface="Calibri"/>
                          <a:ea typeface="Calibri"/>
                          <a:cs typeface="Times New Roman"/>
                        </a:rPr>
                        <a:t>-</a:t>
                      </a:r>
                      <a:endParaRPr lang="en-US" sz="1100" dirty="0">
                        <a:solidFill>
                          <a:schemeClr val="accent1">
                            <a:lumMod val="50000"/>
                          </a:schemeClr>
                        </a:solidFill>
                        <a:effectLst/>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GB" sz="1400" dirty="0">
                          <a:solidFill>
                            <a:schemeClr val="tx2"/>
                          </a:solidFill>
                          <a:effectLst/>
                          <a:latin typeface="Calibri"/>
                          <a:ea typeface="Calibri"/>
                          <a:cs typeface="Times New Roman"/>
                        </a:rPr>
                        <a:t>Total Countries in Survey</a:t>
                      </a:r>
                      <a:endParaRPr lang="en-US" sz="1400" dirty="0">
                        <a:solidFill>
                          <a:schemeClr val="tx2"/>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1400" dirty="0" smtClean="0">
                          <a:solidFill>
                            <a:schemeClr val="accent1">
                              <a:lumMod val="50000"/>
                            </a:schemeClr>
                          </a:solidFill>
                          <a:effectLst/>
                          <a:latin typeface="Calibri"/>
                          <a:ea typeface="Calibri"/>
                          <a:cs typeface="Times New Roman"/>
                        </a:rPr>
                        <a:t>126</a:t>
                      </a:r>
                      <a:endParaRPr lang="en-US" sz="1400" dirty="0">
                        <a:solidFill>
                          <a:schemeClr val="accent1">
                            <a:lumMod val="50000"/>
                          </a:schemeClr>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1200" dirty="0">
                          <a:solidFill>
                            <a:schemeClr val="tx2"/>
                          </a:solidFill>
                          <a:effectLst/>
                          <a:latin typeface="Calibri"/>
                          <a:ea typeface="Calibri"/>
                          <a:cs typeface="Times New Roman"/>
                        </a:rPr>
                        <a:t> </a:t>
                      </a:r>
                      <a:endParaRPr lang="en-US" sz="1100" dirty="0">
                        <a:solidFill>
                          <a:schemeClr val="tx2"/>
                        </a:solidFill>
                        <a:effectLst/>
                        <a:latin typeface="Calibri"/>
                        <a:ea typeface="Calibri"/>
                        <a:cs typeface="Times New Roman"/>
                      </a:endParaRPr>
                    </a:p>
                  </a:txBody>
                  <a:tcPr marL="68580" marR="68580" marT="0" marB="0">
                    <a:solidFill>
                      <a:schemeClr val="tx2"/>
                    </a:solidFill>
                  </a:tcPr>
                </a:tc>
              </a:tr>
            </a:tbl>
          </a:graphicData>
        </a:graphic>
      </p:graphicFrame>
      <p:sp>
        <p:nvSpPr>
          <p:cNvPr id="6" name="TextBox 5"/>
          <p:cNvSpPr txBox="1"/>
          <p:nvPr/>
        </p:nvSpPr>
        <p:spPr>
          <a:xfrm rot="10800000" flipV="1">
            <a:off x="1104405" y="4907624"/>
            <a:ext cx="2731326" cy="276999"/>
          </a:xfrm>
          <a:prstGeom prst="rect">
            <a:avLst/>
          </a:prstGeom>
          <a:noFill/>
        </p:spPr>
        <p:txBody>
          <a:bodyPr wrap="square" rtlCol="0">
            <a:spAutoFit/>
          </a:bodyPr>
          <a:lstStyle/>
          <a:p>
            <a:r>
              <a:rPr lang="en-US" sz="1200" dirty="0" smtClean="0"/>
              <a:t>Source: Questions 4.</a:t>
            </a:r>
            <a:endParaRPr lang="en-US" sz="1200" dirty="0"/>
          </a:p>
        </p:txBody>
      </p:sp>
      <p:sp>
        <p:nvSpPr>
          <p:cNvPr id="7" name="Footer Placeholder 6"/>
          <p:cNvSpPr>
            <a:spLocks noGrp="1"/>
          </p:cNvSpPr>
          <p:nvPr>
            <p:ph type="ftr" sz="quarter" idx="11"/>
          </p:nvPr>
        </p:nvSpPr>
        <p:spPr/>
        <p:txBody>
          <a:bodyPr/>
          <a:lstStyle/>
          <a:p>
            <a:r>
              <a:rPr lang="en-US" dirty="0" smtClean="0">
                <a:solidFill>
                  <a:prstClr val="black">
                    <a:tint val="75000"/>
                  </a:prstClr>
                </a:solidFill>
              </a:rPr>
              <a:t>8</a:t>
            </a:r>
            <a:endParaRPr lang="en-US" dirty="0">
              <a:solidFill>
                <a:prstClr val="black">
                  <a:tint val="75000"/>
                </a:prstClr>
              </a:solidFill>
            </a:endParaRPr>
          </a:p>
        </p:txBody>
      </p:sp>
    </p:spTree>
    <p:extLst>
      <p:ext uri="{BB962C8B-B14F-4D97-AF65-F5344CB8AC3E}">
        <p14:creationId xmlns:p14="http://schemas.microsoft.com/office/powerpoint/2010/main" val="2305228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123031"/>
            <a:ext cx="8369300" cy="562769"/>
          </a:xfrm>
        </p:spPr>
        <p:txBody>
          <a:bodyPr/>
          <a:lstStyle/>
          <a:p>
            <a:r>
              <a:rPr lang="en-US" sz="2000" b="1" dirty="0" smtClean="0">
                <a:solidFill>
                  <a:schemeClr val="accent1">
                    <a:lumMod val="75000"/>
                  </a:schemeClr>
                </a:solidFill>
                <a:latin typeface="Arial Narrow" pitchFamily="34" charset="0"/>
              </a:rPr>
              <a:t>Enumeration Methods by Main Census Methodology </a:t>
            </a:r>
            <a:endParaRPr lang="en-US" sz="2000" b="1" dirty="0">
              <a:solidFill>
                <a:schemeClr val="accent1">
                  <a:lumMod val="75000"/>
                </a:schemeClr>
              </a:solidFill>
              <a:latin typeface="Arial Narrow"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674572590"/>
              </p:ext>
            </p:extLst>
          </p:nvPr>
        </p:nvGraphicFramePr>
        <p:xfrm>
          <a:off x="739588" y="685800"/>
          <a:ext cx="7463119" cy="4957572"/>
        </p:xfrm>
        <a:graphic>
          <a:graphicData uri="http://schemas.openxmlformats.org/drawingml/2006/table">
            <a:tbl>
              <a:tblPr firstRow="1" bandRow="1">
                <a:tableStyleId>{5C22544A-7EE6-4342-B048-85BDC9FD1C3A}</a:tableStyleId>
              </a:tblPr>
              <a:tblGrid>
                <a:gridCol w="2366683"/>
                <a:gridCol w="626781"/>
                <a:gridCol w="803509"/>
                <a:gridCol w="929549"/>
                <a:gridCol w="929549"/>
                <a:gridCol w="903524"/>
                <a:gridCol w="903524"/>
              </a:tblGrid>
              <a:tr h="429737">
                <a:tc>
                  <a:txBody>
                    <a:bodyPr/>
                    <a:lstStyle/>
                    <a:p>
                      <a:r>
                        <a:rPr lang="en-US" sz="1400" dirty="0" smtClean="0"/>
                        <a:t>Enumeration Methods</a:t>
                      </a:r>
                      <a:endParaRPr lang="en-US" sz="1400" dirty="0"/>
                    </a:p>
                  </a:txBody>
                  <a:tcPr/>
                </a:tc>
                <a:tc gridSpan="2">
                  <a:txBody>
                    <a:bodyPr/>
                    <a:lstStyle/>
                    <a:p>
                      <a:r>
                        <a:rPr lang="en-US" sz="1400" dirty="0" smtClean="0"/>
                        <a:t>Totals</a:t>
                      </a:r>
                      <a:endParaRPr lang="en-US" sz="1400" dirty="0"/>
                    </a:p>
                  </a:txBody>
                  <a:tcPr/>
                </a:tc>
                <a:tc hMerge="1">
                  <a:txBody>
                    <a:bodyPr/>
                    <a:lstStyle/>
                    <a:p>
                      <a:endParaRPr lang="en-US"/>
                    </a:p>
                  </a:txBody>
                  <a:tcPr/>
                </a:tc>
                <a:tc gridSpan="2">
                  <a:txBody>
                    <a:bodyPr/>
                    <a:lstStyle/>
                    <a:p>
                      <a:r>
                        <a:rPr lang="en-US" sz="1400" dirty="0" smtClean="0"/>
                        <a:t>Full Field Enumeration</a:t>
                      </a:r>
                      <a:endParaRPr lang="en-US" sz="1400" dirty="0"/>
                    </a:p>
                  </a:txBody>
                  <a:tcPr/>
                </a:tc>
                <a:tc hMerge="1">
                  <a:txBody>
                    <a:bodyPr/>
                    <a:lstStyle/>
                    <a:p>
                      <a:endParaRPr lang="en-US"/>
                    </a:p>
                  </a:txBody>
                  <a:tcPr/>
                </a:tc>
                <a:tc gridSpan="2">
                  <a:txBody>
                    <a:bodyPr/>
                    <a:lstStyle/>
                    <a:p>
                      <a:r>
                        <a:rPr lang="en-US" sz="1400" dirty="0" smtClean="0"/>
                        <a:t>Administrative Registers</a:t>
                      </a:r>
                      <a:endParaRPr lang="en-US" sz="1400" dirty="0"/>
                    </a:p>
                  </a:txBody>
                  <a:tcPr/>
                </a:tc>
                <a:tc hMerge="1">
                  <a:txBody>
                    <a:bodyPr/>
                    <a:lstStyle/>
                    <a:p>
                      <a:endParaRPr lang="en-US"/>
                    </a:p>
                  </a:txBody>
                  <a:tcPr/>
                </a:tc>
              </a:tr>
              <a:tr h="370840">
                <a:tc>
                  <a:txBody>
                    <a:bodyPr/>
                    <a:lstStyle/>
                    <a:p>
                      <a:pPr marL="0" marR="0">
                        <a:lnSpc>
                          <a:spcPct val="115000"/>
                        </a:lnSpc>
                        <a:spcBef>
                          <a:spcPts val="0"/>
                        </a:spcBef>
                        <a:spcAft>
                          <a:spcPts val="0"/>
                        </a:spcAft>
                      </a:pPr>
                      <a:r>
                        <a:rPr lang="en-US" sz="1100" dirty="0" smtClean="0">
                          <a:solidFill>
                            <a:schemeClr val="accent1">
                              <a:lumMod val="75000"/>
                            </a:schemeClr>
                          </a:solidFill>
                          <a:effectLst/>
                          <a:latin typeface="Calibri"/>
                          <a:ea typeface="Times New Roman"/>
                          <a:cs typeface="Calibri"/>
                        </a:rPr>
                        <a:t>Enumeration</a:t>
                      </a:r>
                      <a:r>
                        <a:rPr lang="en-US" sz="1100" baseline="0" dirty="0" smtClean="0">
                          <a:solidFill>
                            <a:schemeClr val="accent1">
                              <a:lumMod val="75000"/>
                            </a:schemeClr>
                          </a:solidFill>
                          <a:effectLst/>
                          <a:latin typeface="Calibri"/>
                          <a:ea typeface="Times New Roman"/>
                          <a:cs typeface="Calibri"/>
                        </a:rPr>
                        <a:t> Method</a:t>
                      </a:r>
                      <a:endParaRPr lang="en-US" sz="1100" dirty="0">
                        <a:solidFill>
                          <a:schemeClr val="accent1">
                            <a:lumMod val="75000"/>
                          </a:schemeClr>
                        </a:solidFill>
                        <a:effectLst/>
                        <a:latin typeface="Calibri"/>
                        <a:ea typeface="Calibri"/>
                        <a:cs typeface="Times New Roman"/>
                      </a:endParaRPr>
                    </a:p>
                  </a:txBody>
                  <a:tcPr marL="0" marR="0" marT="0" marB="0" anchor="ctr"/>
                </a:tc>
                <a:tc>
                  <a:txBody>
                    <a:bodyPr/>
                    <a:lstStyle/>
                    <a:p>
                      <a:pPr algn="ctr"/>
                      <a:r>
                        <a:rPr lang="en-US" sz="1100" dirty="0" smtClean="0">
                          <a:solidFill>
                            <a:schemeClr val="accent1">
                              <a:lumMod val="75000"/>
                            </a:schemeClr>
                          </a:solidFill>
                        </a:rPr>
                        <a:t>No.</a:t>
                      </a:r>
                      <a:endParaRPr lang="en-US" sz="1100" dirty="0">
                        <a:solidFill>
                          <a:schemeClr val="accent1">
                            <a:lumMod val="75000"/>
                          </a:schemeClr>
                        </a:solidFill>
                      </a:endParaRPr>
                    </a:p>
                  </a:txBody>
                  <a:tcPr/>
                </a:tc>
                <a:tc>
                  <a:txBody>
                    <a:bodyPr/>
                    <a:lstStyle/>
                    <a:p>
                      <a:pPr algn="ctr"/>
                      <a:r>
                        <a:rPr lang="en-US" sz="1100" dirty="0" smtClean="0">
                          <a:solidFill>
                            <a:schemeClr val="accent1">
                              <a:lumMod val="75000"/>
                            </a:schemeClr>
                          </a:solidFill>
                        </a:rPr>
                        <a:t>%</a:t>
                      </a:r>
                      <a:endParaRPr lang="en-US" sz="1100" dirty="0">
                        <a:solidFill>
                          <a:schemeClr val="accent1">
                            <a:lumMod val="75000"/>
                          </a:schemeClr>
                        </a:solidFill>
                      </a:endParaRPr>
                    </a:p>
                  </a:txBody>
                  <a:tcPr/>
                </a:tc>
                <a:tc>
                  <a:txBody>
                    <a:bodyPr/>
                    <a:lstStyle/>
                    <a:p>
                      <a:pPr algn="ctr"/>
                      <a:r>
                        <a:rPr lang="en-US" sz="1100" dirty="0" smtClean="0">
                          <a:solidFill>
                            <a:schemeClr val="accent1">
                              <a:lumMod val="75000"/>
                            </a:schemeClr>
                          </a:solidFill>
                        </a:rPr>
                        <a:t>No.</a:t>
                      </a:r>
                      <a:endParaRPr lang="en-US" sz="1100" dirty="0">
                        <a:solidFill>
                          <a:schemeClr val="accent1">
                            <a:lumMod val="75000"/>
                          </a:schemeClr>
                        </a:solidFill>
                      </a:endParaRPr>
                    </a:p>
                  </a:txBody>
                  <a:tcPr/>
                </a:tc>
                <a:tc>
                  <a:txBody>
                    <a:bodyPr/>
                    <a:lstStyle/>
                    <a:p>
                      <a:pPr algn="ctr"/>
                      <a:r>
                        <a:rPr lang="en-US" sz="1100" dirty="0" smtClean="0">
                          <a:solidFill>
                            <a:schemeClr val="accent1">
                              <a:lumMod val="75000"/>
                            </a:schemeClr>
                          </a:solidFill>
                        </a:rPr>
                        <a:t>%</a:t>
                      </a:r>
                      <a:endParaRPr lang="en-US" sz="1100" dirty="0">
                        <a:solidFill>
                          <a:schemeClr val="accent1">
                            <a:lumMod val="75000"/>
                          </a:schemeClr>
                        </a:solidFill>
                      </a:endParaRPr>
                    </a:p>
                  </a:txBody>
                  <a:tcPr/>
                </a:tc>
                <a:tc>
                  <a:txBody>
                    <a:bodyPr/>
                    <a:lstStyle/>
                    <a:p>
                      <a:pPr algn="ctr"/>
                      <a:r>
                        <a:rPr lang="en-US" sz="1100" dirty="0" smtClean="0">
                          <a:solidFill>
                            <a:schemeClr val="accent1">
                              <a:lumMod val="75000"/>
                            </a:schemeClr>
                          </a:solidFill>
                        </a:rPr>
                        <a:t>No.</a:t>
                      </a:r>
                      <a:endParaRPr lang="en-US" sz="1100" dirty="0">
                        <a:solidFill>
                          <a:schemeClr val="accent1">
                            <a:lumMod val="75000"/>
                          </a:schemeClr>
                        </a:solidFill>
                      </a:endParaRPr>
                    </a:p>
                  </a:txBody>
                  <a:tcPr/>
                </a:tc>
                <a:tc>
                  <a:txBody>
                    <a:bodyPr/>
                    <a:lstStyle/>
                    <a:p>
                      <a:pPr algn="ctr"/>
                      <a:r>
                        <a:rPr lang="en-US" sz="1100" dirty="0" smtClean="0">
                          <a:solidFill>
                            <a:schemeClr val="accent1">
                              <a:lumMod val="75000"/>
                            </a:schemeClr>
                          </a:solidFill>
                        </a:rPr>
                        <a:t>%</a:t>
                      </a:r>
                      <a:endParaRPr lang="en-US" sz="1100" dirty="0">
                        <a:solidFill>
                          <a:schemeClr val="accent1">
                            <a:lumMod val="75000"/>
                          </a:schemeClr>
                        </a:solidFill>
                      </a:endParaRPr>
                    </a:p>
                  </a:txBody>
                  <a:tcPr/>
                </a:tc>
              </a:tr>
              <a:tr h="370840">
                <a:tc>
                  <a:txBody>
                    <a:bodyPr/>
                    <a:lstStyle/>
                    <a:p>
                      <a:pPr marL="0" marR="0">
                        <a:lnSpc>
                          <a:spcPct val="115000"/>
                        </a:lnSpc>
                        <a:spcBef>
                          <a:spcPts val="0"/>
                        </a:spcBef>
                        <a:spcAft>
                          <a:spcPts val="0"/>
                        </a:spcAft>
                      </a:pPr>
                      <a:r>
                        <a:rPr lang="en-US" sz="1100" dirty="0">
                          <a:solidFill>
                            <a:schemeClr val="accent1">
                              <a:lumMod val="75000"/>
                            </a:schemeClr>
                          </a:solidFill>
                          <a:effectLst/>
                          <a:latin typeface="Calibri"/>
                          <a:ea typeface="Times New Roman"/>
                          <a:cs typeface="Calibri"/>
                        </a:rPr>
                        <a:t>Total</a:t>
                      </a:r>
                      <a:endParaRPr lang="en-US" sz="11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smtClean="0">
                          <a:solidFill>
                            <a:schemeClr val="accent1">
                              <a:lumMod val="50000"/>
                            </a:schemeClr>
                          </a:solidFill>
                          <a:effectLst/>
                          <a:latin typeface="Calibri"/>
                          <a:ea typeface="Times New Roman"/>
                          <a:cs typeface="Calibri"/>
                        </a:rPr>
                        <a:t>123</a:t>
                      </a:r>
                      <a:endParaRPr lang="en-US" sz="1100" dirty="0">
                        <a:solidFill>
                          <a:schemeClr val="accent1">
                            <a:lumMod val="50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a:solidFill>
                            <a:schemeClr val="accent1">
                              <a:lumMod val="50000"/>
                            </a:schemeClr>
                          </a:solidFill>
                          <a:effectLst/>
                          <a:latin typeface="Calibri"/>
                          <a:ea typeface="Times New Roman"/>
                          <a:cs typeface="Calibri"/>
                        </a:rPr>
                        <a:t>-</a:t>
                      </a:r>
                      <a:endParaRPr lang="en-US" sz="1100" dirty="0">
                        <a:solidFill>
                          <a:schemeClr val="accent1">
                            <a:lumMod val="50000"/>
                          </a:schemeClr>
                        </a:solidFill>
                        <a:effectLst/>
                        <a:latin typeface="Calibri"/>
                        <a:ea typeface="Calibri"/>
                        <a:cs typeface="Times New Roman"/>
                      </a:endParaRPr>
                    </a:p>
                  </a:txBody>
                  <a:tcPr marL="0" marR="0" marT="0" marB="0"/>
                </a:tc>
                <a:tc>
                  <a:txBody>
                    <a:bodyPr/>
                    <a:lstStyle/>
                    <a:p>
                      <a:pPr marL="0" marR="0" algn="ctr">
                        <a:lnSpc>
                          <a:spcPct val="115000"/>
                        </a:lnSpc>
                        <a:spcBef>
                          <a:spcPts val="0"/>
                        </a:spcBef>
                        <a:spcAft>
                          <a:spcPts val="0"/>
                        </a:spcAft>
                      </a:pPr>
                      <a:r>
                        <a:rPr lang="en-US" sz="1200" dirty="0" smtClean="0">
                          <a:solidFill>
                            <a:schemeClr val="accent1">
                              <a:lumMod val="50000"/>
                            </a:schemeClr>
                          </a:solidFill>
                          <a:effectLst/>
                          <a:latin typeface="Calibri"/>
                          <a:ea typeface="Calibri"/>
                          <a:cs typeface="Calibri"/>
                        </a:rPr>
                        <a:t>105</a:t>
                      </a:r>
                      <a:endParaRPr lang="en-US" sz="1100" dirty="0">
                        <a:solidFill>
                          <a:schemeClr val="accent1">
                            <a:lumMod val="50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a:solidFill>
                            <a:schemeClr val="accent1">
                              <a:lumMod val="50000"/>
                            </a:schemeClr>
                          </a:solidFill>
                          <a:effectLst/>
                          <a:latin typeface="Calibri"/>
                          <a:ea typeface="Times New Roman"/>
                          <a:cs typeface="Calibri"/>
                        </a:rPr>
                        <a:t>-</a:t>
                      </a:r>
                      <a:endParaRPr lang="en-US" sz="1100" dirty="0">
                        <a:solidFill>
                          <a:schemeClr val="accent1">
                            <a:lumMod val="50000"/>
                          </a:schemeClr>
                        </a:solidFill>
                        <a:effectLst/>
                        <a:latin typeface="Calibri"/>
                        <a:ea typeface="Calibri"/>
                        <a:cs typeface="Times New Roman"/>
                      </a:endParaRPr>
                    </a:p>
                  </a:txBody>
                  <a:tcPr marL="0" marR="0" marT="0" marB="0" anchor="ctr">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smtClean="0">
                          <a:solidFill>
                            <a:schemeClr val="accent1">
                              <a:lumMod val="50000"/>
                            </a:schemeClr>
                          </a:solidFill>
                          <a:effectLst/>
                          <a:latin typeface="Calibri"/>
                          <a:ea typeface="Times New Roman"/>
                          <a:cs typeface="Calibri"/>
                        </a:rPr>
                        <a:t>12</a:t>
                      </a:r>
                      <a:endParaRPr lang="en-US" sz="1100" dirty="0">
                        <a:solidFill>
                          <a:schemeClr val="accent1">
                            <a:lumMod val="50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a:solidFill>
                            <a:schemeClr val="accent1">
                              <a:lumMod val="50000"/>
                            </a:schemeClr>
                          </a:solidFill>
                          <a:effectLst/>
                          <a:latin typeface="Calibri"/>
                          <a:ea typeface="Times New Roman"/>
                          <a:cs typeface="Calibri"/>
                        </a:rPr>
                        <a:t>-</a:t>
                      </a:r>
                      <a:endParaRPr lang="en-US" sz="1100" dirty="0">
                        <a:solidFill>
                          <a:schemeClr val="accent1">
                            <a:lumMod val="50000"/>
                          </a:schemeClr>
                        </a:solidFill>
                        <a:effectLst/>
                        <a:latin typeface="Calibri"/>
                        <a:ea typeface="Calibri"/>
                        <a:cs typeface="Times New Roman"/>
                      </a:endParaRPr>
                    </a:p>
                  </a:txBody>
                  <a:tcPr marL="0" marR="0" marT="0" marB="0" anchor="ctr"/>
                </a:tc>
              </a:tr>
              <a:tr h="370840">
                <a:tc>
                  <a:txBody>
                    <a:bodyPr/>
                    <a:lstStyle/>
                    <a:p>
                      <a:pPr marL="0" marR="0">
                        <a:lnSpc>
                          <a:spcPct val="115000"/>
                        </a:lnSpc>
                        <a:spcBef>
                          <a:spcPts val="0"/>
                        </a:spcBef>
                        <a:spcAft>
                          <a:spcPts val="0"/>
                        </a:spcAft>
                      </a:pPr>
                      <a:r>
                        <a:rPr lang="en-US" sz="1200" dirty="0">
                          <a:solidFill>
                            <a:schemeClr val="tx2"/>
                          </a:solidFill>
                          <a:effectLst/>
                          <a:latin typeface="Calibri"/>
                          <a:ea typeface="Times New Roman"/>
                          <a:cs typeface="Calibri"/>
                        </a:rPr>
                        <a:t>Face-to-Face Interviewer, Paper Questionnaire</a:t>
                      </a:r>
                      <a:endParaRPr lang="en-US" sz="1100" dirty="0">
                        <a:solidFill>
                          <a:schemeClr val="tx2"/>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100" dirty="0" smtClean="0">
                          <a:solidFill>
                            <a:schemeClr val="accent1">
                              <a:lumMod val="50000"/>
                            </a:schemeClr>
                          </a:solidFill>
                          <a:effectLst/>
                          <a:latin typeface="Calibri"/>
                          <a:ea typeface="Calibri"/>
                          <a:cs typeface="Times New Roman"/>
                        </a:rPr>
                        <a:t>94</a:t>
                      </a:r>
                      <a:endParaRPr lang="en-US" sz="1100" dirty="0">
                        <a:solidFill>
                          <a:schemeClr val="accent1">
                            <a:lumMod val="50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smtClean="0">
                          <a:solidFill>
                            <a:schemeClr val="accent1">
                              <a:lumMod val="50000"/>
                            </a:schemeClr>
                          </a:solidFill>
                          <a:effectLst/>
                          <a:latin typeface="Calibri"/>
                          <a:ea typeface="Times New Roman"/>
                          <a:cs typeface="Calibri"/>
                        </a:rPr>
                        <a:t>76.42%</a:t>
                      </a:r>
                      <a:endParaRPr lang="en-US" sz="1100" dirty="0">
                        <a:solidFill>
                          <a:schemeClr val="accent1">
                            <a:lumMod val="50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100" dirty="0" smtClean="0">
                          <a:solidFill>
                            <a:schemeClr val="accent1">
                              <a:lumMod val="50000"/>
                            </a:schemeClr>
                          </a:solidFill>
                          <a:effectLst/>
                          <a:latin typeface="Calibri"/>
                          <a:ea typeface="Calibri"/>
                          <a:cs typeface="Times New Roman"/>
                        </a:rPr>
                        <a:t>90</a:t>
                      </a:r>
                      <a:endParaRPr lang="en-US" sz="1100" dirty="0">
                        <a:solidFill>
                          <a:schemeClr val="accent1">
                            <a:lumMod val="50000"/>
                          </a:schemeClr>
                        </a:solidFill>
                        <a:effectLst/>
                        <a:latin typeface="Calibri"/>
                        <a:ea typeface="Calibri"/>
                        <a:cs typeface="Times New Roman"/>
                      </a:endParaRPr>
                    </a:p>
                  </a:txBody>
                  <a:tcPr marL="0" marR="0" marT="0" marB="0" anchor="ctr">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200" dirty="0" smtClean="0">
                          <a:solidFill>
                            <a:schemeClr val="accent1">
                              <a:lumMod val="50000"/>
                            </a:schemeClr>
                          </a:solidFill>
                          <a:effectLst/>
                          <a:latin typeface="Calibri"/>
                          <a:ea typeface="Times New Roman"/>
                          <a:cs typeface="Calibri"/>
                        </a:rPr>
                        <a:t>85.71%</a:t>
                      </a:r>
                      <a:endParaRPr lang="en-US" sz="1100" dirty="0">
                        <a:solidFill>
                          <a:schemeClr val="accent1">
                            <a:lumMod val="50000"/>
                          </a:schemeClr>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chemeClr val="accent1">
                              <a:lumMod val="50000"/>
                            </a:schemeClr>
                          </a:solidFill>
                          <a:effectLst/>
                          <a:latin typeface="Calibri"/>
                          <a:ea typeface="Calibri"/>
                          <a:cs typeface="Calibri"/>
                        </a:rPr>
                        <a:t>1</a:t>
                      </a:r>
                      <a:endParaRPr lang="en-US" sz="1100" dirty="0">
                        <a:solidFill>
                          <a:schemeClr val="accent1">
                            <a:lumMod val="50000"/>
                          </a:schemeClr>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1200" dirty="0" smtClean="0">
                          <a:solidFill>
                            <a:schemeClr val="accent1">
                              <a:lumMod val="50000"/>
                            </a:schemeClr>
                          </a:solidFill>
                          <a:effectLst/>
                          <a:latin typeface="Calibri"/>
                          <a:ea typeface="Times New Roman"/>
                          <a:cs typeface="Calibri"/>
                        </a:rPr>
                        <a:t>8.33%</a:t>
                      </a:r>
                      <a:endParaRPr lang="en-US" sz="1100" dirty="0">
                        <a:solidFill>
                          <a:schemeClr val="accent1">
                            <a:lumMod val="50000"/>
                          </a:schemeClr>
                        </a:solidFill>
                        <a:effectLst/>
                        <a:latin typeface="Calibri"/>
                        <a:ea typeface="Calibri"/>
                        <a:cs typeface="Times New Roman"/>
                      </a:endParaRPr>
                    </a:p>
                  </a:txBody>
                  <a:tcPr marL="0" marR="0" marT="0" marB="0" anchor="ctr"/>
                </a:tc>
              </a:tr>
              <a:tr h="370840">
                <a:tc>
                  <a:txBody>
                    <a:bodyPr/>
                    <a:lstStyle/>
                    <a:p>
                      <a:pPr marL="0" marR="0">
                        <a:lnSpc>
                          <a:spcPct val="115000"/>
                        </a:lnSpc>
                        <a:spcBef>
                          <a:spcPts val="0"/>
                        </a:spcBef>
                        <a:spcAft>
                          <a:spcPts val="0"/>
                        </a:spcAft>
                      </a:pPr>
                      <a:r>
                        <a:rPr lang="en-US" sz="1200" dirty="0">
                          <a:solidFill>
                            <a:schemeClr val="tx2"/>
                          </a:solidFill>
                          <a:effectLst/>
                          <a:latin typeface="Calibri"/>
                          <a:ea typeface="Times New Roman"/>
                          <a:cs typeface="Calibri"/>
                        </a:rPr>
                        <a:t>Face-to-Face Interviewer, Electronic Questionnaire</a:t>
                      </a:r>
                      <a:endParaRPr lang="en-US" sz="1100" dirty="0">
                        <a:solidFill>
                          <a:schemeClr val="tx2"/>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smtClean="0">
                          <a:solidFill>
                            <a:schemeClr val="accent1">
                              <a:lumMod val="50000"/>
                            </a:schemeClr>
                          </a:solidFill>
                          <a:effectLst/>
                          <a:latin typeface="Calibri"/>
                          <a:ea typeface="Times New Roman"/>
                          <a:cs typeface="Calibri"/>
                        </a:rPr>
                        <a:t>14</a:t>
                      </a:r>
                      <a:endParaRPr lang="en-US" sz="1100" dirty="0">
                        <a:solidFill>
                          <a:schemeClr val="accent1">
                            <a:lumMod val="50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smtClean="0">
                          <a:solidFill>
                            <a:schemeClr val="accent1">
                              <a:lumMod val="50000"/>
                            </a:schemeClr>
                          </a:solidFill>
                          <a:effectLst/>
                          <a:latin typeface="Calibri"/>
                          <a:ea typeface="Times New Roman"/>
                          <a:cs typeface="Calibri"/>
                        </a:rPr>
                        <a:t>11.38%</a:t>
                      </a:r>
                      <a:endParaRPr lang="en-US" sz="1100" dirty="0">
                        <a:solidFill>
                          <a:schemeClr val="accent1">
                            <a:lumMod val="50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a:solidFill>
                            <a:schemeClr val="accent1">
                              <a:lumMod val="50000"/>
                            </a:schemeClr>
                          </a:solidFill>
                          <a:effectLst/>
                          <a:latin typeface="Calibri"/>
                          <a:ea typeface="Times New Roman"/>
                          <a:cs typeface="Calibri"/>
                        </a:rPr>
                        <a:t>9</a:t>
                      </a:r>
                      <a:endParaRPr lang="en-US" sz="1100" dirty="0">
                        <a:solidFill>
                          <a:schemeClr val="accent1">
                            <a:lumMod val="50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smtClean="0">
                          <a:solidFill>
                            <a:schemeClr val="accent1">
                              <a:lumMod val="50000"/>
                            </a:schemeClr>
                          </a:solidFill>
                          <a:effectLst/>
                          <a:latin typeface="Calibri"/>
                          <a:ea typeface="Times New Roman"/>
                          <a:cs typeface="Calibri"/>
                        </a:rPr>
                        <a:t>8.57%</a:t>
                      </a:r>
                      <a:endParaRPr lang="en-US" sz="1100" dirty="0">
                        <a:solidFill>
                          <a:schemeClr val="accent1">
                            <a:lumMod val="50000"/>
                          </a:schemeClr>
                        </a:solidFill>
                        <a:effectLst/>
                        <a:latin typeface="Calibri"/>
                        <a:ea typeface="Calibri"/>
                        <a:cs typeface="Times New Roman"/>
                      </a:endParaRPr>
                    </a:p>
                  </a:txBody>
                  <a:tcPr marL="0" marR="0" marT="0" marB="0" anchor="ctr">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200" dirty="0">
                          <a:solidFill>
                            <a:schemeClr val="accent1">
                              <a:lumMod val="50000"/>
                            </a:schemeClr>
                          </a:solidFill>
                          <a:effectLst/>
                          <a:latin typeface="Calibri"/>
                          <a:ea typeface="Calibri"/>
                          <a:cs typeface="Calibri"/>
                        </a:rPr>
                        <a:t>3</a:t>
                      </a:r>
                      <a:endParaRPr lang="en-US" sz="1100" dirty="0">
                        <a:solidFill>
                          <a:schemeClr val="accent1">
                            <a:lumMod val="50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smtClean="0">
                          <a:solidFill>
                            <a:schemeClr val="accent1">
                              <a:lumMod val="50000"/>
                            </a:schemeClr>
                          </a:solidFill>
                          <a:effectLst/>
                          <a:latin typeface="Calibri"/>
                          <a:ea typeface="Times New Roman"/>
                          <a:cs typeface="Calibri"/>
                        </a:rPr>
                        <a:t>25.00%</a:t>
                      </a:r>
                      <a:endParaRPr lang="en-US" sz="1100" dirty="0">
                        <a:solidFill>
                          <a:schemeClr val="accent1">
                            <a:lumMod val="50000"/>
                          </a:schemeClr>
                        </a:solidFill>
                        <a:effectLst/>
                        <a:latin typeface="Calibri"/>
                        <a:ea typeface="Calibri"/>
                        <a:cs typeface="Times New Roman"/>
                      </a:endParaRPr>
                    </a:p>
                  </a:txBody>
                  <a:tcPr marL="0" marR="0" marT="0" marB="0" anchor="ctr"/>
                </a:tc>
              </a:tr>
              <a:tr h="370840">
                <a:tc>
                  <a:txBody>
                    <a:bodyPr/>
                    <a:lstStyle/>
                    <a:p>
                      <a:pPr marL="0" marR="0">
                        <a:lnSpc>
                          <a:spcPct val="115000"/>
                        </a:lnSpc>
                        <a:spcBef>
                          <a:spcPts val="0"/>
                        </a:spcBef>
                        <a:spcAft>
                          <a:spcPts val="0"/>
                        </a:spcAft>
                      </a:pPr>
                      <a:r>
                        <a:rPr lang="en-US" sz="1200" dirty="0">
                          <a:solidFill>
                            <a:schemeClr val="tx2"/>
                          </a:solidFill>
                          <a:effectLst/>
                          <a:latin typeface="Calibri"/>
                          <a:ea typeface="Times New Roman"/>
                          <a:cs typeface="Calibri"/>
                        </a:rPr>
                        <a:t>Telephone</a:t>
                      </a:r>
                      <a:endParaRPr lang="en-US" sz="1100" dirty="0">
                        <a:solidFill>
                          <a:schemeClr val="tx2"/>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smtClean="0">
                          <a:solidFill>
                            <a:schemeClr val="accent1">
                              <a:lumMod val="50000"/>
                            </a:schemeClr>
                          </a:solidFill>
                          <a:effectLst/>
                          <a:latin typeface="Calibri"/>
                          <a:ea typeface="Times New Roman"/>
                          <a:cs typeface="Calibri"/>
                        </a:rPr>
                        <a:t>14</a:t>
                      </a:r>
                      <a:endParaRPr lang="en-US" sz="1100" dirty="0">
                        <a:solidFill>
                          <a:schemeClr val="accent1">
                            <a:lumMod val="50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smtClean="0">
                          <a:solidFill>
                            <a:schemeClr val="accent1">
                              <a:lumMod val="50000"/>
                            </a:schemeClr>
                          </a:solidFill>
                          <a:effectLst/>
                          <a:latin typeface="Calibri"/>
                          <a:ea typeface="Times New Roman"/>
                          <a:cs typeface="Calibri"/>
                        </a:rPr>
                        <a:t>11.38%</a:t>
                      </a:r>
                      <a:endParaRPr lang="en-US" sz="1100" dirty="0">
                        <a:solidFill>
                          <a:schemeClr val="accent1">
                            <a:lumMod val="50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smtClean="0">
                          <a:solidFill>
                            <a:schemeClr val="accent1">
                              <a:lumMod val="50000"/>
                            </a:schemeClr>
                          </a:solidFill>
                          <a:effectLst/>
                          <a:latin typeface="Calibri"/>
                          <a:ea typeface="Calibri"/>
                          <a:cs typeface="Calibri"/>
                        </a:rPr>
                        <a:t>10</a:t>
                      </a:r>
                      <a:endParaRPr lang="en-US" sz="1100" dirty="0">
                        <a:solidFill>
                          <a:schemeClr val="accent1">
                            <a:lumMod val="50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smtClean="0">
                          <a:solidFill>
                            <a:schemeClr val="accent1">
                              <a:lumMod val="50000"/>
                            </a:schemeClr>
                          </a:solidFill>
                          <a:effectLst/>
                          <a:latin typeface="Calibri"/>
                          <a:ea typeface="Times New Roman"/>
                          <a:cs typeface="Calibri"/>
                        </a:rPr>
                        <a:t>9.52%</a:t>
                      </a:r>
                      <a:endParaRPr lang="en-US" sz="1100" dirty="0">
                        <a:solidFill>
                          <a:schemeClr val="accent1">
                            <a:lumMod val="50000"/>
                          </a:schemeClr>
                        </a:solidFill>
                        <a:effectLst/>
                        <a:latin typeface="Calibri"/>
                        <a:ea typeface="Calibri"/>
                        <a:cs typeface="Times New Roman"/>
                      </a:endParaRPr>
                    </a:p>
                  </a:txBody>
                  <a:tcPr marL="0" marR="0" marT="0" marB="0" anchor="ctr">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chemeClr val="accent1">
                              <a:lumMod val="50000"/>
                            </a:schemeClr>
                          </a:solidFill>
                          <a:effectLst/>
                          <a:latin typeface="Calibri"/>
                          <a:ea typeface="Times New Roman"/>
                          <a:cs typeface="Calibri"/>
                        </a:rPr>
                        <a:t>2</a:t>
                      </a:r>
                      <a:endParaRPr lang="en-US" sz="1100" dirty="0">
                        <a:solidFill>
                          <a:schemeClr val="accent1">
                            <a:lumMod val="50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smtClean="0">
                          <a:solidFill>
                            <a:schemeClr val="accent1">
                              <a:lumMod val="50000"/>
                            </a:schemeClr>
                          </a:solidFill>
                          <a:effectLst/>
                          <a:latin typeface="Calibri"/>
                          <a:ea typeface="Times New Roman"/>
                          <a:cs typeface="Calibri"/>
                        </a:rPr>
                        <a:t>16.67%</a:t>
                      </a:r>
                      <a:endParaRPr lang="en-US" sz="1100" dirty="0">
                        <a:solidFill>
                          <a:schemeClr val="accent1">
                            <a:lumMod val="50000"/>
                          </a:schemeClr>
                        </a:solidFill>
                        <a:effectLst/>
                        <a:latin typeface="Calibri"/>
                        <a:ea typeface="Calibri"/>
                        <a:cs typeface="Times New Roman"/>
                      </a:endParaRPr>
                    </a:p>
                  </a:txBody>
                  <a:tcPr marL="0" marR="0" marT="0" marB="0" anchor="ctr"/>
                </a:tc>
              </a:tr>
              <a:tr h="370840">
                <a:tc>
                  <a:txBody>
                    <a:bodyPr/>
                    <a:lstStyle/>
                    <a:p>
                      <a:pPr marL="0" marR="0">
                        <a:lnSpc>
                          <a:spcPct val="115000"/>
                        </a:lnSpc>
                        <a:spcBef>
                          <a:spcPts val="0"/>
                        </a:spcBef>
                        <a:spcAft>
                          <a:spcPts val="0"/>
                        </a:spcAft>
                      </a:pPr>
                      <a:r>
                        <a:rPr lang="en-US" sz="1200" dirty="0">
                          <a:solidFill>
                            <a:schemeClr val="tx2"/>
                          </a:solidFill>
                          <a:effectLst/>
                          <a:latin typeface="Calibri"/>
                          <a:ea typeface="Times New Roman"/>
                          <a:cs typeface="Calibri"/>
                        </a:rPr>
                        <a:t>Self-Enumeration, Paper Questionnaire, Collected by Enumerators</a:t>
                      </a:r>
                      <a:endParaRPr lang="en-US" sz="1100" dirty="0">
                        <a:solidFill>
                          <a:schemeClr val="tx2"/>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100" dirty="0" smtClean="0">
                          <a:solidFill>
                            <a:schemeClr val="accent1">
                              <a:lumMod val="50000"/>
                            </a:schemeClr>
                          </a:solidFill>
                          <a:effectLst/>
                          <a:latin typeface="Calibri"/>
                          <a:ea typeface="Calibri"/>
                          <a:cs typeface="Times New Roman"/>
                        </a:rPr>
                        <a:t>30</a:t>
                      </a:r>
                      <a:endParaRPr lang="en-US" sz="1100" dirty="0">
                        <a:solidFill>
                          <a:schemeClr val="accent1">
                            <a:lumMod val="50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smtClean="0">
                          <a:solidFill>
                            <a:schemeClr val="accent1">
                              <a:lumMod val="50000"/>
                            </a:schemeClr>
                          </a:solidFill>
                          <a:effectLst/>
                          <a:latin typeface="Calibri"/>
                          <a:ea typeface="Times New Roman"/>
                          <a:cs typeface="Calibri"/>
                        </a:rPr>
                        <a:t>24.39%</a:t>
                      </a:r>
                      <a:endParaRPr lang="en-US" sz="1100" dirty="0">
                        <a:solidFill>
                          <a:schemeClr val="accent1">
                            <a:lumMod val="50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smtClean="0">
                          <a:solidFill>
                            <a:schemeClr val="accent1">
                              <a:lumMod val="50000"/>
                            </a:schemeClr>
                          </a:solidFill>
                          <a:effectLst/>
                          <a:latin typeface="Calibri"/>
                          <a:ea typeface="Times New Roman"/>
                          <a:cs typeface="Calibri"/>
                        </a:rPr>
                        <a:t>28</a:t>
                      </a:r>
                      <a:endParaRPr lang="en-US" sz="1100" dirty="0">
                        <a:solidFill>
                          <a:schemeClr val="accent1">
                            <a:lumMod val="50000"/>
                          </a:schemeClr>
                        </a:solidFill>
                        <a:effectLst/>
                        <a:latin typeface="Calibri"/>
                        <a:ea typeface="Calibri"/>
                        <a:cs typeface="Times New Roman"/>
                      </a:endParaRPr>
                    </a:p>
                  </a:txBody>
                  <a:tcPr marL="0" marR="0" marT="0" marB="0" anchor="ctr">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200" dirty="0" smtClean="0">
                          <a:solidFill>
                            <a:schemeClr val="accent1">
                              <a:lumMod val="50000"/>
                            </a:schemeClr>
                          </a:solidFill>
                          <a:effectLst/>
                          <a:latin typeface="Calibri"/>
                          <a:ea typeface="Times New Roman"/>
                          <a:cs typeface="Calibri"/>
                        </a:rPr>
                        <a:t>26.67%</a:t>
                      </a:r>
                      <a:endParaRPr lang="en-US" sz="1100" dirty="0">
                        <a:solidFill>
                          <a:schemeClr val="accent1">
                            <a:lumMod val="50000"/>
                          </a:schemeClr>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chemeClr val="accent1">
                              <a:lumMod val="50000"/>
                            </a:schemeClr>
                          </a:solidFill>
                          <a:effectLst/>
                          <a:latin typeface="Calibri"/>
                          <a:ea typeface="Times New Roman"/>
                          <a:cs typeface="Calibri"/>
                        </a:rPr>
                        <a:t>0</a:t>
                      </a:r>
                      <a:endParaRPr lang="en-US" sz="1100" dirty="0">
                        <a:solidFill>
                          <a:schemeClr val="accent1">
                            <a:lumMod val="50000"/>
                          </a:schemeClr>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1200" dirty="0">
                          <a:solidFill>
                            <a:schemeClr val="accent1">
                              <a:lumMod val="50000"/>
                            </a:schemeClr>
                          </a:solidFill>
                          <a:effectLst/>
                          <a:latin typeface="Calibri"/>
                          <a:ea typeface="Times New Roman"/>
                          <a:cs typeface="Calibri"/>
                        </a:rPr>
                        <a:t>0.00%</a:t>
                      </a:r>
                      <a:endParaRPr lang="en-US" sz="1100" dirty="0">
                        <a:solidFill>
                          <a:schemeClr val="accent1">
                            <a:lumMod val="50000"/>
                          </a:schemeClr>
                        </a:solidFill>
                        <a:effectLst/>
                        <a:latin typeface="Calibri"/>
                        <a:ea typeface="Calibri"/>
                        <a:cs typeface="Times New Roman"/>
                      </a:endParaRPr>
                    </a:p>
                  </a:txBody>
                  <a:tcPr marL="0" marR="0" marT="0" marB="0" anchor="ctr"/>
                </a:tc>
              </a:tr>
              <a:tr h="370840">
                <a:tc>
                  <a:txBody>
                    <a:bodyPr/>
                    <a:lstStyle/>
                    <a:p>
                      <a:pPr marL="0" marR="0">
                        <a:lnSpc>
                          <a:spcPct val="115000"/>
                        </a:lnSpc>
                        <a:spcBef>
                          <a:spcPts val="0"/>
                        </a:spcBef>
                        <a:spcAft>
                          <a:spcPts val="0"/>
                        </a:spcAft>
                      </a:pPr>
                      <a:r>
                        <a:rPr lang="en-US" sz="1200" dirty="0">
                          <a:solidFill>
                            <a:schemeClr val="tx2"/>
                          </a:solidFill>
                          <a:effectLst/>
                          <a:latin typeface="Calibri"/>
                          <a:ea typeface="Times New Roman"/>
                          <a:cs typeface="Calibri"/>
                        </a:rPr>
                        <a:t>Self-Enumeration, Paper Questionnaire, Return by Mail</a:t>
                      </a:r>
                      <a:endParaRPr lang="en-US" sz="1100" dirty="0">
                        <a:solidFill>
                          <a:schemeClr val="tx2"/>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a:solidFill>
                            <a:schemeClr val="accent1">
                              <a:lumMod val="50000"/>
                            </a:schemeClr>
                          </a:solidFill>
                          <a:effectLst/>
                          <a:latin typeface="Calibri"/>
                          <a:ea typeface="Times New Roman"/>
                          <a:cs typeface="Calibri"/>
                        </a:rPr>
                        <a:t>18</a:t>
                      </a:r>
                      <a:endParaRPr lang="en-US" sz="1100" dirty="0">
                        <a:solidFill>
                          <a:schemeClr val="accent1">
                            <a:lumMod val="50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smtClean="0">
                          <a:solidFill>
                            <a:schemeClr val="accent1">
                              <a:lumMod val="50000"/>
                            </a:schemeClr>
                          </a:solidFill>
                          <a:effectLst/>
                          <a:latin typeface="Calibri"/>
                          <a:ea typeface="Times New Roman"/>
                          <a:cs typeface="Calibri"/>
                        </a:rPr>
                        <a:t>14.63%</a:t>
                      </a:r>
                      <a:endParaRPr lang="en-US" sz="1100" dirty="0">
                        <a:solidFill>
                          <a:schemeClr val="accent1">
                            <a:lumMod val="50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a:solidFill>
                            <a:schemeClr val="accent1">
                              <a:lumMod val="50000"/>
                            </a:schemeClr>
                          </a:solidFill>
                          <a:effectLst/>
                          <a:latin typeface="Calibri"/>
                          <a:ea typeface="Times New Roman"/>
                          <a:cs typeface="Calibri"/>
                        </a:rPr>
                        <a:t>13</a:t>
                      </a:r>
                      <a:endParaRPr lang="en-US" sz="1100" dirty="0">
                        <a:solidFill>
                          <a:schemeClr val="accent1">
                            <a:lumMod val="50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smtClean="0">
                          <a:solidFill>
                            <a:schemeClr val="accent1">
                              <a:lumMod val="50000"/>
                            </a:schemeClr>
                          </a:solidFill>
                          <a:effectLst/>
                          <a:latin typeface="Calibri"/>
                          <a:ea typeface="Times New Roman"/>
                          <a:cs typeface="Calibri"/>
                        </a:rPr>
                        <a:t>12.38%</a:t>
                      </a:r>
                      <a:endParaRPr lang="en-US" sz="1100" dirty="0">
                        <a:solidFill>
                          <a:schemeClr val="accent1">
                            <a:lumMod val="50000"/>
                          </a:schemeClr>
                        </a:solidFill>
                        <a:effectLst/>
                        <a:latin typeface="Calibri"/>
                        <a:ea typeface="Calibri"/>
                        <a:cs typeface="Times New Roman"/>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chemeClr val="accent1">
                              <a:lumMod val="50000"/>
                            </a:schemeClr>
                          </a:solidFill>
                          <a:effectLst/>
                          <a:latin typeface="Calibri"/>
                          <a:ea typeface="Times New Roman"/>
                          <a:cs typeface="Calibri"/>
                        </a:rPr>
                        <a:t>2</a:t>
                      </a:r>
                      <a:endParaRPr lang="en-US" sz="1100" dirty="0">
                        <a:solidFill>
                          <a:schemeClr val="accent1">
                            <a:lumMod val="50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smtClean="0">
                          <a:solidFill>
                            <a:schemeClr val="accent1">
                              <a:lumMod val="50000"/>
                            </a:schemeClr>
                          </a:solidFill>
                          <a:effectLst/>
                          <a:latin typeface="Calibri"/>
                          <a:ea typeface="Times New Roman"/>
                          <a:cs typeface="Calibri"/>
                        </a:rPr>
                        <a:t>16.67%</a:t>
                      </a:r>
                      <a:endParaRPr lang="en-US" sz="1100" dirty="0">
                        <a:solidFill>
                          <a:schemeClr val="accent1">
                            <a:lumMod val="50000"/>
                          </a:schemeClr>
                        </a:solidFill>
                        <a:effectLst/>
                        <a:latin typeface="Calibri"/>
                        <a:ea typeface="Calibri"/>
                        <a:cs typeface="Times New Roman"/>
                      </a:endParaRPr>
                    </a:p>
                  </a:txBody>
                  <a:tcPr marL="0" marR="0" marT="0" marB="0" anchor="ctr"/>
                </a:tc>
              </a:tr>
              <a:tr h="370840">
                <a:tc>
                  <a:txBody>
                    <a:bodyPr/>
                    <a:lstStyle/>
                    <a:p>
                      <a:pPr marL="0" marR="0">
                        <a:lnSpc>
                          <a:spcPct val="115000"/>
                        </a:lnSpc>
                        <a:spcBef>
                          <a:spcPts val="0"/>
                        </a:spcBef>
                        <a:spcAft>
                          <a:spcPts val="0"/>
                        </a:spcAft>
                      </a:pPr>
                      <a:r>
                        <a:rPr lang="en-US" sz="1200" dirty="0">
                          <a:solidFill>
                            <a:schemeClr val="tx2"/>
                          </a:solidFill>
                          <a:effectLst/>
                          <a:latin typeface="Calibri"/>
                          <a:ea typeface="Times New Roman"/>
                          <a:cs typeface="Calibri"/>
                        </a:rPr>
                        <a:t>Self-Enumeration, Internet</a:t>
                      </a:r>
                      <a:endParaRPr lang="en-US" sz="1100" dirty="0">
                        <a:solidFill>
                          <a:schemeClr val="tx2"/>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smtClean="0">
                          <a:solidFill>
                            <a:schemeClr val="accent1">
                              <a:lumMod val="50000"/>
                            </a:schemeClr>
                          </a:solidFill>
                          <a:effectLst/>
                          <a:latin typeface="Calibri"/>
                          <a:ea typeface="Times New Roman"/>
                          <a:cs typeface="Calibri"/>
                        </a:rPr>
                        <a:t>33</a:t>
                      </a:r>
                      <a:endParaRPr lang="en-US" sz="1100" dirty="0">
                        <a:solidFill>
                          <a:schemeClr val="accent1">
                            <a:lumMod val="50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smtClean="0">
                          <a:solidFill>
                            <a:schemeClr val="accent1">
                              <a:lumMod val="50000"/>
                            </a:schemeClr>
                          </a:solidFill>
                          <a:effectLst/>
                          <a:latin typeface="Calibri"/>
                          <a:ea typeface="Times New Roman"/>
                          <a:cs typeface="Calibri"/>
                        </a:rPr>
                        <a:t>26.83%</a:t>
                      </a:r>
                      <a:endParaRPr lang="en-US" sz="1100" dirty="0">
                        <a:solidFill>
                          <a:schemeClr val="accent1">
                            <a:lumMod val="50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smtClean="0">
                          <a:solidFill>
                            <a:schemeClr val="accent1">
                              <a:lumMod val="50000"/>
                            </a:schemeClr>
                          </a:solidFill>
                          <a:effectLst/>
                          <a:latin typeface="Calibri"/>
                          <a:ea typeface="Times New Roman"/>
                          <a:cs typeface="Calibri"/>
                        </a:rPr>
                        <a:t>26</a:t>
                      </a:r>
                      <a:endParaRPr lang="en-US" sz="1100" dirty="0">
                        <a:solidFill>
                          <a:schemeClr val="accent1">
                            <a:lumMod val="50000"/>
                          </a:schemeClr>
                        </a:solidFill>
                        <a:effectLst/>
                        <a:latin typeface="Calibri"/>
                        <a:ea typeface="Calibri"/>
                        <a:cs typeface="Times New Roman"/>
                      </a:endParaRPr>
                    </a:p>
                  </a:txBody>
                  <a:tcPr marL="0" marR="0" marT="0" marB="0" anchor="ctr">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200" dirty="0" smtClean="0">
                          <a:solidFill>
                            <a:schemeClr val="accent1">
                              <a:lumMod val="50000"/>
                            </a:schemeClr>
                          </a:solidFill>
                          <a:effectLst/>
                          <a:latin typeface="Calibri"/>
                          <a:ea typeface="Times New Roman"/>
                          <a:cs typeface="Calibri"/>
                        </a:rPr>
                        <a:t>24.76%</a:t>
                      </a:r>
                      <a:endParaRPr lang="en-US" sz="1100" dirty="0">
                        <a:solidFill>
                          <a:schemeClr val="accent1">
                            <a:lumMod val="50000"/>
                          </a:schemeClr>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chemeClr val="accent1">
                              <a:lumMod val="50000"/>
                            </a:schemeClr>
                          </a:solidFill>
                          <a:effectLst/>
                          <a:latin typeface="Calibri"/>
                          <a:ea typeface="Times New Roman"/>
                          <a:cs typeface="Calibri"/>
                        </a:rPr>
                        <a:t>3</a:t>
                      </a:r>
                      <a:endParaRPr lang="en-US" sz="1100" dirty="0">
                        <a:solidFill>
                          <a:schemeClr val="accent1">
                            <a:lumMod val="50000"/>
                          </a:schemeClr>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1200" dirty="0" smtClean="0">
                          <a:solidFill>
                            <a:schemeClr val="accent1">
                              <a:lumMod val="50000"/>
                            </a:schemeClr>
                          </a:solidFill>
                          <a:effectLst/>
                          <a:latin typeface="Calibri"/>
                          <a:ea typeface="Times New Roman"/>
                          <a:cs typeface="Calibri"/>
                        </a:rPr>
                        <a:t>25.00%</a:t>
                      </a:r>
                      <a:endParaRPr lang="en-US" sz="1100" dirty="0">
                        <a:solidFill>
                          <a:schemeClr val="accent1">
                            <a:lumMod val="50000"/>
                          </a:schemeClr>
                        </a:solidFill>
                        <a:effectLst/>
                        <a:latin typeface="Calibri"/>
                        <a:ea typeface="Calibri"/>
                        <a:cs typeface="Times New Roman"/>
                      </a:endParaRPr>
                    </a:p>
                  </a:txBody>
                  <a:tcPr marL="0" marR="0" marT="0" marB="0" anchor="ctr">
                    <a:lnB w="12700" cap="flat" cmpd="sng" algn="ctr">
                      <a:solidFill>
                        <a:schemeClr val="tx1"/>
                      </a:solidFill>
                      <a:prstDash val="solid"/>
                      <a:round/>
                      <a:headEnd type="none" w="med" len="med"/>
                      <a:tailEnd type="none" w="med" len="med"/>
                    </a:lnB>
                  </a:tcPr>
                </a:tc>
              </a:tr>
              <a:tr h="370840">
                <a:tc>
                  <a:txBody>
                    <a:bodyPr/>
                    <a:lstStyle/>
                    <a:p>
                      <a:pPr marL="0" marR="0">
                        <a:lnSpc>
                          <a:spcPct val="115000"/>
                        </a:lnSpc>
                        <a:spcBef>
                          <a:spcPts val="0"/>
                        </a:spcBef>
                        <a:spcAft>
                          <a:spcPts val="0"/>
                        </a:spcAft>
                      </a:pPr>
                      <a:r>
                        <a:rPr lang="en-US" sz="1200" dirty="0">
                          <a:solidFill>
                            <a:schemeClr val="tx2"/>
                          </a:solidFill>
                          <a:effectLst/>
                          <a:latin typeface="Calibri"/>
                          <a:ea typeface="Times New Roman"/>
                          <a:cs typeface="Calibri"/>
                        </a:rPr>
                        <a:t>Register-Based Enumeration</a:t>
                      </a:r>
                      <a:endParaRPr lang="en-US" sz="1100" dirty="0">
                        <a:solidFill>
                          <a:schemeClr val="tx2"/>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a:solidFill>
                            <a:schemeClr val="accent1">
                              <a:lumMod val="50000"/>
                            </a:schemeClr>
                          </a:solidFill>
                          <a:effectLst/>
                          <a:latin typeface="Calibri"/>
                          <a:ea typeface="Times New Roman"/>
                          <a:cs typeface="Calibri"/>
                        </a:rPr>
                        <a:t>18</a:t>
                      </a:r>
                      <a:endParaRPr lang="en-US" sz="1100" dirty="0">
                        <a:solidFill>
                          <a:schemeClr val="accent1">
                            <a:lumMod val="50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smtClean="0">
                          <a:solidFill>
                            <a:schemeClr val="accent1">
                              <a:lumMod val="50000"/>
                            </a:schemeClr>
                          </a:solidFill>
                          <a:effectLst/>
                          <a:latin typeface="Calibri"/>
                          <a:ea typeface="Times New Roman"/>
                          <a:cs typeface="Calibri"/>
                        </a:rPr>
                        <a:t>14.63%</a:t>
                      </a:r>
                      <a:endParaRPr lang="en-US" sz="1100" dirty="0">
                        <a:solidFill>
                          <a:schemeClr val="accent1">
                            <a:lumMod val="50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a:solidFill>
                            <a:schemeClr val="accent1">
                              <a:lumMod val="50000"/>
                            </a:schemeClr>
                          </a:solidFill>
                          <a:effectLst/>
                          <a:latin typeface="Calibri"/>
                          <a:ea typeface="Times New Roman"/>
                          <a:cs typeface="Calibri"/>
                        </a:rPr>
                        <a:t>5</a:t>
                      </a:r>
                      <a:endParaRPr lang="en-US" sz="1100" dirty="0">
                        <a:solidFill>
                          <a:schemeClr val="accent1">
                            <a:lumMod val="50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smtClean="0">
                          <a:solidFill>
                            <a:schemeClr val="accent1">
                              <a:lumMod val="50000"/>
                            </a:schemeClr>
                          </a:solidFill>
                          <a:effectLst/>
                          <a:latin typeface="Calibri"/>
                          <a:ea typeface="Times New Roman"/>
                          <a:cs typeface="Calibri"/>
                        </a:rPr>
                        <a:t>4.76</a:t>
                      </a:r>
                      <a:r>
                        <a:rPr lang="en-US" sz="1200" dirty="0">
                          <a:solidFill>
                            <a:schemeClr val="accent1">
                              <a:lumMod val="50000"/>
                            </a:schemeClr>
                          </a:solidFill>
                          <a:effectLst/>
                          <a:latin typeface="Calibri"/>
                          <a:ea typeface="Times New Roman"/>
                          <a:cs typeface="Calibri"/>
                        </a:rPr>
                        <a:t>%</a:t>
                      </a:r>
                      <a:endParaRPr lang="en-US" sz="1100" dirty="0">
                        <a:solidFill>
                          <a:schemeClr val="accent1">
                            <a:lumMod val="50000"/>
                          </a:schemeClr>
                        </a:solidFill>
                        <a:effectLst/>
                        <a:latin typeface="Calibri"/>
                        <a:ea typeface="Calibri"/>
                        <a:cs typeface="Times New Roman"/>
                      </a:endParaRPr>
                    </a:p>
                  </a:txBody>
                  <a:tcPr marL="0" marR="0" marT="0" marB="0" anchor="ctr">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200" dirty="0">
                          <a:solidFill>
                            <a:schemeClr val="accent1">
                              <a:lumMod val="50000"/>
                            </a:schemeClr>
                          </a:solidFill>
                          <a:effectLst/>
                          <a:latin typeface="Calibri"/>
                          <a:ea typeface="Times New Roman"/>
                          <a:cs typeface="Calibri"/>
                        </a:rPr>
                        <a:t>10</a:t>
                      </a:r>
                      <a:endParaRPr lang="en-US" sz="1100" dirty="0">
                        <a:solidFill>
                          <a:schemeClr val="accent1">
                            <a:lumMod val="50000"/>
                          </a:schemeClr>
                        </a:solidFill>
                        <a:effectLst/>
                        <a:latin typeface="Calibri"/>
                        <a:ea typeface="Calibri"/>
                        <a:cs typeface="Times New Roman"/>
                      </a:endParaRPr>
                    </a:p>
                  </a:txBody>
                  <a:tcPr marL="0" marR="0" marT="0" marB="0" anchor="ctr">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200" dirty="0" smtClean="0">
                          <a:solidFill>
                            <a:schemeClr val="accent1">
                              <a:lumMod val="50000"/>
                            </a:schemeClr>
                          </a:solidFill>
                          <a:effectLst/>
                          <a:latin typeface="Calibri"/>
                          <a:ea typeface="Times New Roman"/>
                          <a:cs typeface="Calibri"/>
                        </a:rPr>
                        <a:t>83.33%</a:t>
                      </a:r>
                      <a:endParaRPr lang="en-US" sz="1100" dirty="0">
                        <a:solidFill>
                          <a:schemeClr val="accent1">
                            <a:lumMod val="50000"/>
                          </a:schemeClr>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lnSpc>
                          <a:spcPct val="115000"/>
                        </a:lnSpc>
                        <a:spcBef>
                          <a:spcPts val="0"/>
                        </a:spcBef>
                        <a:spcAft>
                          <a:spcPts val="0"/>
                        </a:spcAft>
                      </a:pPr>
                      <a:r>
                        <a:rPr lang="en-US" sz="1200" dirty="0">
                          <a:solidFill>
                            <a:schemeClr val="tx2"/>
                          </a:solidFill>
                          <a:effectLst/>
                          <a:latin typeface="Calibri"/>
                          <a:ea typeface="Times New Roman"/>
                          <a:cs typeface="Calibri"/>
                        </a:rPr>
                        <a:t>Pre-existing Administrative Records</a:t>
                      </a:r>
                      <a:endParaRPr lang="en-US" sz="1100" dirty="0">
                        <a:solidFill>
                          <a:schemeClr val="tx2"/>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a:solidFill>
                            <a:schemeClr val="accent1">
                              <a:lumMod val="50000"/>
                            </a:schemeClr>
                          </a:solidFill>
                          <a:effectLst/>
                          <a:latin typeface="Calibri"/>
                          <a:ea typeface="Times New Roman"/>
                          <a:cs typeface="Calibri"/>
                        </a:rPr>
                        <a:t>8</a:t>
                      </a:r>
                      <a:endParaRPr lang="en-US" sz="1100" dirty="0">
                        <a:solidFill>
                          <a:schemeClr val="accent1">
                            <a:lumMod val="50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smtClean="0">
                          <a:solidFill>
                            <a:schemeClr val="accent1">
                              <a:lumMod val="50000"/>
                            </a:schemeClr>
                          </a:solidFill>
                          <a:effectLst/>
                          <a:latin typeface="Calibri"/>
                          <a:ea typeface="Times New Roman"/>
                          <a:cs typeface="Calibri"/>
                        </a:rPr>
                        <a:t>6.50%</a:t>
                      </a:r>
                      <a:endParaRPr lang="en-US" sz="1100" dirty="0">
                        <a:solidFill>
                          <a:schemeClr val="accent1">
                            <a:lumMod val="50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a:solidFill>
                            <a:schemeClr val="accent1">
                              <a:lumMod val="50000"/>
                            </a:schemeClr>
                          </a:solidFill>
                          <a:effectLst/>
                          <a:latin typeface="Calibri"/>
                          <a:ea typeface="Times New Roman"/>
                          <a:cs typeface="Calibri"/>
                        </a:rPr>
                        <a:t>4</a:t>
                      </a:r>
                      <a:endParaRPr lang="en-US" sz="1100" dirty="0">
                        <a:solidFill>
                          <a:schemeClr val="accent1">
                            <a:lumMod val="50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smtClean="0">
                          <a:solidFill>
                            <a:schemeClr val="accent1">
                              <a:lumMod val="50000"/>
                            </a:schemeClr>
                          </a:solidFill>
                          <a:effectLst/>
                          <a:latin typeface="Calibri"/>
                          <a:ea typeface="Times New Roman"/>
                          <a:cs typeface="Calibri"/>
                        </a:rPr>
                        <a:t>3.81%</a:t>
                      </a:r>
                      <a:endParaRPr lang="en-US" sz="1100" dirty="0">
                        <a:solidFill>
                          <a:schemeClr val="accent1">
                            <a:lumMod val="50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a:solidFill>
                            <a:schemeClr val="accent1">
                              <a:lumMod val="50000"/>
                            </a:schemeClr>
                          </a:solidFill>
                          <a:effectLst/>
                          <a:latin typeface="Calibri"/>
                          <a:ea typeface="Times New Roman"/>
                          <a:cs typeface="Calibri"/>
                        </a:rPr>
                        <a:t>1</a:t>
                      </a:r>
                      <a:endParaRPr lang="en-US" sz="1100" dirty="0">
                        <a:solidFill>
                          <a:schemeClr val="accent1">
                            <a:lumMod val="50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smtClean="0">
                          <a:solidFill>
                            <a:schemeClr val="accent1">
                              <a:lumMod val="50000"/>
                            </a:schemeClr>
                          </a:solidFill>
                          <a:effectLst/>
                          <a:latin typeface="Calibri"/>
                          <a:ea typeface="Times New Roman"/>
                          <a:cs typeface="Calibri"/>
                        </a:rPr>
                        <a:t>8.33%</a:t>
                      </a:r>
                      <a:endParaRPr lang="en-US" sz="1100" dirty="0">
                        <a:solidFill>
                          <a:schemeClr val="accent1">
                            <a:lumMod val="50000"/>
                          </a:schemeClr>
                        </a:solidFill>
                        <a:effectLst/>
                        <a:latin typeface="Calibri"/>
                        <a:ea typeface="Calibri"/>
                        <a:cs typeface="Times New Roman"/>
                      </a:endParaRPr>
                    </a:p>
                  </a:txBody>
                  <a:tcPr marL="0" marR="0" marT="0" marB="0" anchor="ctr">
                    <a:lnT w="12700" cap="flat" cmpd="sng" algn="ctr">
                      <a:solidFill>
                        <a:schemeClr val="tx1"/>
                      </a:solidFill>
                      <a:prstDash val="solid"/>
                      <a:round/>
                      <a:headEnd type="none" w="med" len="med"/>
                      <a:tailEnd type="none" w="med" len="med"/>
                    </a:lnT>
                  </a:tcPr>
                </a:tc>
              </a:tr>
              <a:tr h="370840">
                <a:tc>
                  <a:txBody>
                    <a:bodyPr/>
                    <a:lstStyle/>
                    <a:p>
                      <a:pPr marL="0" marR="0">
                        <a:lnSpc>
                          <a:spcPct val="115000"/>
                        </a:lnSpc>
                        <a:spcBef>
                          <a:spcPts val="0"/>
                        </a:spcBef>
                        <a:spcAft>
                          <a:spcPts val="0"/>
                        </a:spcAft>
                      </a:pPr>
                      <a:r>
                        <a:rPr lang="en-US" sz="1100" dirty="0">
                          <a:solidFill>
                            <a:schemeClr val="accent1">
                              <a:lumMod val="75000"/>
                            </a:schemeClr>
                          </a:solidFill>
                          <a:effectLst/>
                          <a:latin typeface="Calibri"/>
                          <a:ea typeface="Times New Roman"/>
                          <a:cs typeface="Calibri"/>
                        </a:rPr>
                        <a:t>Other</a:t>
                      </a:r>
                      <a:endParaRPr lang="en-US" sz="1100" dirty="0">
                        <a:solidFill>
                          <a:schemeClr val="accent1">
                            <a:lumMod val="75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a:solidFill>
                            <a:schemeClr val="accent1">
                              <a:lumMod val="50000"/>
                            </a:schemeClr>
                          </a:solidFill>
                          <a:effectLst/>
                          <a:latin typeface="Calibri"/>
                          <a:ea typeface="Times New Roman"/>
                          <a:cs typeface="Calibri"/>
                        </a:rPr>
                        <a:t>2</a:t>
                      </a:r>
                      <a:endParaRPr lang="en-US" sz="1100" dirty="0">
                        <a:solidFill>
                          <a:schemeClr val="accent1">
                            <a:lumMod val="50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smtClean="0">
                          <a:solidFill>
                            <a:schemeClr val="accent1">
                              <a:lumMod val="50000"/>
                            </a:schemeClr>
                          </a:solidFill>
                          <a:effectLst/>
                          <a:latin typeface="Calibri"/>
                          <a:ea typeface="Times New Roman"/>
                          <a:cs typeface="Calibri"/>
                        </a:rPr>
                        <a:t>1.62%</a:t>
                      </a:r>
                      <a:endParaRPr lang="en-US" sz="1100" dirty="0">
                        <a:solidFill>
                          <a:schemeClr val="accent1">
                            <a:lumMod val="50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a:solidFill>
                            <a:schemeClr val="accent1">
                              <a:lumMod val="50000"/>
                            </a:schemeClr>
                          </a:solidFill>
                          <a:effectLst/>
                          <a:latin typeface="Calibri"/>
                          <a:ea typeface="Times New Roman"/>
                          <a:cs typeface="Calibri"/>
                        </a:rPr>
                        <a:t>2</a:t>
                      </a:r>
                      <a:endParaRPr lang="en-US" sz="1100" dirty="0">
                        <a:solidFill>
                          <a:schemeClr val="accent1">
                            <a:lumMod val="50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smtClean="0">
                          <a:solidFill>
                            <a:schemeClr val="accent1">
                              <a:lumMod val="50000"/>
                            </a:schemeClr>
                          </a:solidFill>
                          <a:effectLst/>
                          <a:latin typeface="Calibri"/>
                          <a:ea typeface="Times New Roman"/>
                          <a:cs typeface="Calibri"/>
                        </a:rPr>
                        <a:t>1.90%</a:t>
                      </a:r>
                      <a:endParaRPr lang="en-US" sz="1100" dirty="0">
                        <a:solidFill>
                          <a:schemeClr val="accent1">
                            <a:lumMod val="50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a:solidFill>
                            <a:schemeClr val="accent1">
                              <a:lumMod val="50000"/>
                            </a:schemeClr>
                          </a:solidFill>
                          <a:effectLst/>
                          <a:latin typeface="Calibri"/>
                          <a:ea typeface="Times New Roman"/>
                          <a:cs typeface="Calibri"/>
                        </a:rPr>
                        <a:t>0</a:t>
                      </a:r>
                      <a:endParaRPr lang="en-US" sz="1100" dirty="0">
                        <a:solidFill>
                          <a:schemeClr val="accent1">
                            <a:lumMod val="50000"/>
                          </a:schemeClr>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dirty="0">
                          <a:solidFill>
                            <a:schemeClr val="accent1">
                              <a:lumMod val="50000"/>
                            </a:schemeClr>
                          </a:solidFill>
                          <a:effectLst/>
                          <a:latin typeface="Calibri"/>
                          <a:ea typeface="Times New Roman"/>
                          <a:cs typeface="Calibri"/>
                        </a:rPr>
                        <a:t>0.00%</a:t>
                      </a:r>
                      <a:endParaRPr lang="en-US" sz="1100" dirty="0">
                        <a:solidFill>
                          <a:schemeClr val="accent1">
                            <a:lumMod val="50000"/>
                          </a:schemeClr>
                        </a:solidFill>
                        <a:effectLst/>
                        <a:latin typeface="Calibri"/>
                        <a:ea typeface="Calibri"/>
                        <a:cs typeface="Times New Roman"/>
                      </a:endParaRPr>
                    </a:p>
                  </a:txBody>
                  <a:tcPr marL="0" marR="0" marT="0" marB="0" anchor="ctr"/>
                </a:tc>
              </a:tr>
            </a:tbl>
          </a:graphicData>
        </a:graphic>
      </p:graphicFrame>
      <p:sp>
        <p:nvSpPr>
          <p:cNvPr id="6" name="TextBox 5"/>
          <p:cNvSpPr txBox="1"/>
          <p:nvPr/>
        </p:nvSpPr>
        <p:spPr>
          <a:xfrm>
            <a:off x="653144" y="5702197"/>
            <a:ext cx="2322964" cy="277000"/>
          </a:xfrm>
          <a:prstGeom prst="rect">
            <a:avLst/>
          </a:prstGeom>
          <a:noFill/>
        </p:spPr>
        <p:txBody>
          <a:bodyPr wrap="square" rtlCol="0">
            <a:spAutoFit/>
          </a:bodyPr>
          <a:lstStyle/>
          <a:p>
            <a:r>
              <a:rPr lang="en-US" sz="1200" dirty="0" smtClean="0"/>
              <a:t>Source: Questions 4 and 6.</a:t>
            </a:r>
            <a:endParaRPr lang="en-US" sz="1200" dirty="0"/>
          </a:p>
        </p:txBody>
      </p:sp>
      <p:sp>
        <p:nvSpPr>
          <p:cNvPr id="7" name="Footer Placeholder 6"/>
          <p:cNvSpPr>
            <a:spLocks noGrp="1"/>
          </p:cNvSpPr>
          <p:nvPr>
            <p:ph type="ftr" sz="quarter" idx="11"/>
          </p:nvPr>
        </p:nvSpPr>
        <p:spPr/>
        <p:txBody>
          <a:bodyPr/>
          <a:lstStyle/>
          <a:p>
            <a:r>
              <a:rPr lang="en-US" dirty="0" smtClean="0">
                <a:solidFill>
                  <a:prstClr val="black">
                    <a:tint val="75000"/>
                  </a:prstClr>
                </a:solidFill>
              </a:rPr>
              <a:t>9</a:t>
            </a:r>
            <a:endParaRPr lang="en-US" dirty="0">
              <a:solidFill>
                <a:prstClr val="black">
                  <a:tint val="75000"/>
                </a:prstClr>
              </a:solidFill>
            </a:endParaRPr>
          </a:p>
        </p:txBody>
      </p:sp>
    </p:spTree>
    <p:extLst>
      <p:ext uri="{BB962C8B-B14F-4D97-AF65-F5344CB8AC3E}">
        <p14:creationId xmlns:p14="http://schemas.microsoft.com/office/powerpoint/2010/main" val="1187995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030A0"/>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4400" b="0" i="0" u="none" strike="noStrike" cap="none" normalizeH="0" baseline="0" smtClean="0">
            <a:ln>
              <a:noFill/>
            </a:ln>
            <a:solidFill>
              <a:schemeClr val="tx2"/>
            </a:solidFill>
            <a:effectLst/>
            <a:latin typeface="Arial" charset="0"/>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1561</TotalTime>
  <Words>1777</Words>
  <Application>Microsoft Office PowerPoint</Application>
  <PresentationFormat>On-screen Show (4:3)</PresentationFormat>
  <Paragraphs>551</Paragraphs>
  <Slides>30</Slides>
  <Notes>30</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Number of Countries by Main Census Methodology Used</vt:lpstr>
      <vt:lpstr>Enumeration Methods by Main Census Methodology </vt:lpstr>
      <vt:lpstr>Successes By Main Census Methodology</vt:lpstr>
      <vt:lpstr>Challenges By Main Census Methodology</vt:lpstr>
      <vt:lpstr>Collaboration with Other Countries for the 2010 Census Preparation</vt:lpstr>
      <vt:lpstr>How should the UN Share Information with Countries for 2020 Census Round?</vt:lpstr>
      <vt:lpstr>What Types of Assistance and Materials Are Needed from the  UN Statistics Division for the 2020 Census 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DraftFCB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Hall</dc:creator>
  <cp:lastModifiedBy>Amy D Manley</cp:lastModifiedBy>
  <cp:revision>217</cp:revision>
  <cp:lastPrinted>2013-10-21T14:34:27Z</cp:lastPrinted>
  <dcterms:created xsi:type="dcterms:W3CDTF">2011-03-08T18:45:57Z</dcterms:created>
  <dcterms:modified xsi:type="dcterms:W3CDTF">2013-10-21T15:15:42Z</dcterms:modified>
</cp:coreProperties>
</file>