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2"/>
  </p:notesMasterIdLst>
  <p:handoutMasterIdLst>
    <p:handoutMasterId r:id="rId13"/>
  </p:handoutMasterIdLst>
  <p:sldIdLst>
    <p:sldId id="270" r:id="rId2"/>
    <p:sldId id="289" r:id="rId3"/>
    <p:sldId id="257" r:id="rId4"/>
    <p:sldId id="290" r:id="rId5"/>
    <p:sldId id="274" r:id="rId6"/>
    <p:sldId id="269" r:id="rId7"/>
    <p:sldId id="273" r:id="rId8"/>
    <p:sldId id="275" r:id="rId9"/>
    <p:sldId id="292" r:id="rId10"/>
    <p:sldId id="291" r:id="rId11"/>
  </p:sldIdLst>
  <p:sldSz cx="9144000" cy="6858000" type="screen4x3"/>
  <p:notesSz cx="6794500" cy="99314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B23B"/>
    <a:srgbClr val="0493AC"/>
    <a:srgbClr val="FAA50F"/>
    <a:srgbClr val="F0F0F0"/>
    <a:srgbClr val="9A9A9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5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181FB97-6833-444F-A614-D58D708852AE}" type="datetimeFigureOut">
              <a:rPr lang="sv-SE"/>
              <a:pPr>
                <a:defRPr/>
              </a:pPr>
              <a:t>2013-10-21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D24C30E-C4C8-44DF-9F96-01F6B1CEC6A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D09CC32-1A54-49D8-960F-ED696C594856}" type="datetimeFigureOut">
              <a:rPr lang="sv-SE"/>
              <a:pPr>
                <a:defRPr/>
              </a:pPr>
              <a:t>2013-10-21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A6100A2-6D4A-4B72-9E7A-56389DC9617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Platshållare för bildobjekt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0483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026D02B-31A6-4A7C-BE36-69515FCBB2C0}" type="slidenum">
              <a:rPr lang="sv-SE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5988" fontAlgn="base">
              <a:spcBef>
                <a:spcPct val="0"/>
              </a:spcBef>
              <a:spcAft>
                <a:spcPct val="0"/>
              </a:spcAft>
            </a:pPr>
            <a:fld id="{1144C3DE-6A58-40C0-97DC-643342EF8D0A}" type="slidenum">
              <a:rPr lang="sv-SE"/>
              <a:pPr defTabSz="915988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sv-SE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4538"/>
            <a:ext cx="4965700" cy="37242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781" tIns="45891" rIns="91781" bIns="45891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z="18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5988" fontAlgn="base">
              <a:spcBef>
                <a:spcPct val="0"/>
              </a:spcBef>
              <a:spcAft>
                <a:spcPct val="0"/>
              </a:spcAft>
            </a:pPr>
            <a:fld id="{C47868EC-0360-4AD6-95D3-7043035E0E73}" type="slidenum">
              <a:rPr lang="sv-SE"/>
              <a:pPr defTabSz="915988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sv-SE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4538"/>
            <a:ext cx="4965700" cy="37242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781" tIns="45891" rIns="91781" bIns="45891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sv-SE" sz="1600" smtClean="0"/>
              <a:t>Lägenhetsregistret och folkbokföringen på lägenhet är intimt sammanknippade. Utan folkbokföringen ingen hushållsstatistik och begränsade möjligheter till andra sambearbetningar.</a:t>
            </a:r>
          </a:p>
          <a:p>
            <a:pPr>
              <a:spcBef>
                <a:spcPct val="0"/>
              </a:spcBef>
            </a:pPr>
            <a:r>
              <a:rPr lang="sv-SE" sz="1600" smtClean="0"/>
              <a:t>Även viktig källa att hitta udda lägenheter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 12"/>
          <p:cNvGrpSpPr>
            <a:grpSpLocks/>
          </p:cNvGrpSpPr>
          <p:nvPr/>
        </p:nvGrpSpPr>
        <p:grpSpPr bwMode="auto">
          <a:xfrm>
            <a:off x="8604250" y="3343275"/>
            <a:ext cx="539750" cy="3157538"/>
            <a:chOff x="1643042" y="428604"/>
            <a:chExt cx="539496" cy="3158140"/>
          </a:xfrm>
        </p:grpSpPr>
        <p:pic>
          <p:nvPicPr>
            <p:cNvPr id="5" name="Bildobjekt 6" descr="BA10756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43042" y="428604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Bildobjekt 7" descr="iStock_000002716975XSmall.jpg"/>
            <p:cNvPicPr>
              <a:picLocks noChangeAspect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43042" y="2382004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Bildobjekt 8" descr="iStock_000006202820XSmall.jpg"/>
            <p:cNvPicPr>
              <a:picLocks noChangeAspect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643042" y="1721922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Bildobjekt 9" descr="MK10676.jpg"/>
            <p:cNvPicPr>
              <a:picLocks noChangeAspect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643042" y="1071546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Bildobjekt 10" descr="iStock_000000753328XSmall.jpg"/>
            <p:cNvPicPr>
              <a:picLocks noChangeAspect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643042" y="3047248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Bildobjekt 14" descr="SCB-logga_grey.png"/>
          <p:cNvPicPr>
            <a:picLocks noChangeAspect="1"/>
          </p:cNvPicPr>
          <p:nvPr/>
        </p:nvPicPr>
        <p:blipFill>
          <a:blip r:embed="rId7"/>
          <a:srcRect t="5209" r="15358" b="2083"/>
          <a:stretch>
            <a:fillRect/>
          </a:stretch>
        </p:blipFill>
        <p:spPr bwMode="auto">
          <a:xfrm>
            <a:off x="0" y="0"/>
            <a:ext cx="1143000" cy="635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Bildobjekt 20" descr="SCB-logga_grey.png"/>
          <p:cNvPicPr>
            <a:picLocks noChangeAspect="1"/>
          </p:cNvPicPr>
          <p:nvPr userDrawn="1"/>
        </p:nvPicPr>
        <p:blipFill>
          <a:blip r:embed="rId7"/>
          <a:srcRect t="5209" r="15358" b="2083"/>
          <a:stretch>
            <a:fillRect/>
          </a:stretch>
        </p:blipFill>
        <p:spPr bwMode="auto">
          <a:xfrm>
            <a:off x="0" y="0"/>
            <a:ext cx="1143000" cy="635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4346B-C6E9-42CB-ACE8-0BF4B37AB498}" type="datetime1">
              <a:rPr lang="sv-SE"/>
              <a:pPr>
                <a:defRPr/>
              </a:pPr>
              <a:t>2013-10-21</a:t>
            </a:fld>
            <a:endParaRPr lang="sv-SE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7D427-6A07-4E59-A612-7B2EBAA4D50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CC3BC-7DBE-4D1C-B811-827069162A43}" type="datetime1">
              <a:rPr lang="sv-SE"/>
              <a:pPr>
                <a:defRPr/>
              </a:pPr>
              <a:t>2013-10-21</a:t>
            </a:fld>
            <a:endParaRPr lang="sv-SE" dirty="0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79397-A093-4DE2-A3B9-226DC29ED5D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34A8C-D72A-4348-A81C-23D789997A2C}" type="datetime1">
              <a:rPr lang="sv-SE"/>
              <a:pPr>
                <a:defRPr/>
              </a:pPr>
              <a:t>2013-10-21</a:t>
            </a:fld>
            <a:endParaRPr lang="sv-SE" dirty="0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46762-F2FB-4F6C-A73C-ACC3005E625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48907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0" y="273050"/>
            <a:ext cx="411480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250699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2A953-2B7D-4E8B-AD08-0E46F2DC07DC}" type="datetime1">
              <a:rPr lang="sv-SE"/>
              <a:pPr>
                <a:defRPr/>
              </a:pPr>
              <a:t>2013-10-21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ACA07-581A-4BC5-8E02-0AFDA22093A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  <a:endParaRPr lang="sv-SE" noProof="0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6A836-6168-4832-9AD5-5A2904A68E3F}" type="datetime1">
              <a:rPr lang="sv-SE"/>
              <a:pPr>
                <a:defRPr/>
              </a:pPr>
              <a:t>2013-10-21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226F0-62A6-4204-8BB2-141B8ED4679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E108D-A9A4-428A-817D-60E4D4E7AE88}" type="datetime1">
              <a:rPr lang="sv-SE"/>
              <a:pPr>
                <a:defRPr/>
              </a:pPr>
              <a:t>2013-10-21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EDCC9-1859-4A86-826C-B946B10DB58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22ECC-5F5D-4B3F-AB13-B8F0CA53A519}" type="datetime1">
              <a:rPr lang="sv-SE"/>
              <a:pPr>
                <a:defRPr/>
              </a:pPr>
              <a:t>2013-10-21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1EBB6-A234-4D2F-9C58-BBB2811E868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7200A-C27D-4DBE-9200-EA7E925A6542}" type="datetime1">
              <a:rPr lang="sv-SE"/>
              <a:pPr>
                <a:defRPr/>
              </a:pPr>
              <a:t>2013-10-21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2E39B-5235-4EA4-9D43-008278967CA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Rubrikbild">
    <p:bg>
      <p:bgPr>
        <a:solidFill>
          <a:srgbClr val="FAA50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 12"/>
          <p:cNvGrpSpPr>
            <a:grpSpLocks/>
          </p:cNvGrpSpPr>
          <p:nvPr/>
        </p:nvGrpSpPr>
        <p:grpSpPr bwMode="auto">
          <a:xfrm>
            <a:off x="8604250" y="3343275"/>
            <a:ext cx="539750" cy="3157538"/>
            <a:chOff x="1643042" y="428604"/>
            <a:chExt cx="539496" cy="3158140"/>
          </a:xfrm>
        </p:grpSpPr>
        <p:pic>
          <p:nvPicPr>
            <p:cNvPr id="5" name="Bildobjekt 6" descr="BA10756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43042" y="428604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Bildobjekt 7" descr="iStock_000002716975XSmall.jpg"/>
            <p:cNvPicPr>
              <a:picLocks noChangeAspect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43042" y="2382004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Bildobjekt 8" descr="iStock_000006202820XSmall.jpg"/>
            <p:cNvPicPr>
              <a:picLocks noChangeAspect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643042" y="1721922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Bildobjekt 9" descr="MK10676.jpg"/>
            <p:cNvPicPr>
              <a:picLocks noChangeAspect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643042" y="1071546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Bildobjekt 10" descr="iStock_000000753328XSmall.jpg"/>
            <p:cNvPicPr>
              <a:picLocks noChangeAspect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643042" y="3047248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Bildobjekt 14" descr="SCB-logga_orange.png"/>
          <p:cNvPicPr>
            <a:picLocks noChangeAspect="1"/>
          </p:cNvPicPr>
          <p:nvPr/>
        </p:nvPicPr>
        <p:blipFill>
          <a:blip r:embed="rId7"/>
          <a:srcRect t="5209" r="20650" b="2106"/>
          <a:stretch>
            <a:fillRect/>
          </a:stretch>
        </p:blipFill>
        <p:spPr bwMode="auto">
          <a:xfrm>
            <a:off x="0" y="7938"/>
            <a:ext cx="1071563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Bildobjekt 20" descr="SCB-logga_orange.png"/>
          <p:cNvPicPr>
            <a:picLocks noChangeAspect="1"/>
          </p:cNvPicPr>
          <p:nvPr userDrawn="1"/>
        </p:nvPicPr>
        <p:blipFill>
          <a:blip r:embed="rId7"/>
          <a:srcRect t="5209" r="20650" b="2106"/>
          <a:stretch>
            <a:fillRect/>
          </a:stretch>
        </p:blipFill>
        <p:spPr bwMode="auto">
          <a:xfrm>
            <a:off x="0" y="7938"/>
            <a:ext cx="1071563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19CFC-2046-4B1A-AD69-F87805DC7E0C}" type="datetime1">
              <a:rPr lang="sv-SE"/>
              <a:pPr>
                <a:defRPr/>
              </a:pPr>
              <a:t>2013-10-21</a:t>
            </a:fld>
            <a:endParaRPr lang="sv-SE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EDBDC-0A68-4A91-82CF-A9B0D1A19E7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Rubrikbild">
    <p:bg>
      <p:bgPr>
        <a:solidFill>
          <a:srgbClr val="0493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 12"/>
          <p:cNvGrpSpPr>
            <a:grpSpLocks/>
          </p:cNvGrpSpPr>
          <p:nvPr/>
        </p:nvGrpSpPr>
        <p:grpSpPr bwMode="auto">
          <a:xfrm>
            <a:off x="8604250" y="3343275"/>
            <a:ext cx="539750" cy="3157538"/>
            <a:chOff x="1643042" y="428604"/>
            <a:chExt cx="539496" cy="3158140"/>
          </a:xfrm>
        </p:grpSpPr>
        <p:pic>
          <p:nvPicPr>
            <p:cNvPr id="5" name="Bildobjekt 6" descr="BA10756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43042" y="428604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Bildobjekt 7" descr="iStock_000002716975XSmall.jpg"/>
            <p:cNvPicPr>
              <a:picLocks noChangeAspect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43042" y="2382004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Bildobjekt 8" descr="iStock_000006202820XSmall.jpg"/>
            <p:cNvPicPr>
              <a:picLocks noChangeAspect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643042" y="1721922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Bildobjekt 9" descr="MK10676.jpg"/>
            <p:cNvPicPr>
              <a:picLocks noChangeAspect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643042" y="1071546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Bildobjekt 10" descr="iStock_000000753328XSmall.jpg"/>
            <p:cNvPicPr>
              <a:picLocks noChangeAspect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643042" y="3047248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Bildobjekt 14" descr="SCB-logga_blue.png"/>
          <p:cNvPicPr>
            <a:picLocks noChangeAspect="1"/>
          </p:cNvPicPr>
          <p:nvPr/>
        </p:nvPicPr>
        <p:blipFill>
          <a:blip r:embed="rId7"/>
          <a:srcRect t="5209" r="15790" b="2083"/>
          <a:stretch>
            <a:fillRect/>
          </a:stretch>
        </p:blipFill>
        <p:spPr bwMode="auto">
          <a:xfrm>
            <a:off x="0" y="0"/>
            <a:ext cx="1143000" cy="635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Bildobjekt 20" descr="SCB-logga_blue.png"/>
          <p:cNvPicPr>
            <a:picLocks noChangeAspect="1"/>
          </p:cNvPicPr>
          <p:nvPr userDrawn="1"/>
        </p:nvPicPr>
        <p:blipFill>
          <a:blip r:embed="rId7"/>
          <a:srcRect t="5209" r="15790" b="2083"/>
          <a:stretch>
            <a:fillRect/>
          </a:stretch>
        </p:blipFill>
        <p:spPr bwMode="auto">
          <a:xfrm>
            <a:off x="0" y="0"/>
            <a:ext cx="1143000" cy="635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5995-5E20-421B-A138-BC90494B3128}" type="datetime1">
              <a:rPr lang="sv-SE"/>
              <a:pPr>
                <a:defRPr/>
              </a:pPr>
              <a:t>2013-10-21</a:t>
            </a:fld>
            <a:endParaRPr lang="sv-SE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B75FB-3DEB-488F-9153-9A7297E0F42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Rubrikbild">
    <p:bg>
      <p:bgPr>
        <a:solidFill>
          <a:srgbClr val="9AB2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 12"/>
          <p:cNvGrpSpPr>
            <a:grpSpLocks/>
          </p:cNvGrpSpPr>
          <p:nvPr/>
        </p:nvGrpSpPr>
        <p:grpSpPr bwMode="auto">
          <a:xfrm>
            <a:off x="8604250" y="3343275"/>
            <a:ext cx="539750" cy="3157538"/>
            <a:chOff x="1643042" y="428604"/>
            <a:chExt cx="539496" cy="3158140"/>
          </a:xfrm>
        </p:grpSpPr>
        <p:pic>
          <p:nvPicPr>
            <p:cNvPr id="5" name="Bildobjekt 6" descr="BA10756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43042" y="428604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Bildobjekt 7" descr="iStock_000002716975XSmall.jpg"/>
            <p:cNvPicPr>
              <a:picLocks noChangeAspect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43042" y="2382004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Bildobjekt 8" descr="iStock_000006202820XSmall.jpg"/>
            <p:cNvPicPr>
              <a:picLocks noChangeAspect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643042" y="1721922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Bildobjekt 9" descr="MK10676.jpg"/>
            <p:cNvPicPr>
              <a:picLocks noChangeAspect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643042" y="1071546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Bildobjekt 10" descr="iStock_000000753328XSmall.jpg"/>
            <p:cNvPicPr>
              <a:picLocks noChangeAspect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643042" y="3047248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Bildobjekt 14" descr="SCB-logga_green.png"/>
          <p:cNvPicPr>
            <a:picLocks noChangeAspect="1"/>
          </p:cNvPicPr>
          <p:nvPr/>
        </p:nvPicPr>
        <p:blipFill>
          <a:blip r:embed="rId7"/>
          <a:srcRect t="21191" r="39131" b="23180"/>
          <a:stretch>
            <a:fillRect/>
          </a:stretch>
        </p:blipFill>
        <p:spPr bwMode="auto">
          <a:xfrm>
            <a:off x="0" y="690563"/>
            <a:ext cx="85725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Bildobjekt 20" descr="SCB-logga_green.png"/>
          <p:cNvPicPr>
            <a:picLocks noChangeAspect="1"/>
          </p:cNvPicPr>
          <p:nvPr userDrawn="1"/>
        </p:nvPicPr>
        <p:blipFill>
          <a:blip r:embed="rId7"/>
          <a:srcRect t="21191" r="39131" b="23180"/>
          <a:stretch>
            <a:fillRect/>
          </a:stretch>
        </p:blipFill>
        <p:spPr bwMode="auto">
          <a:xfrm>
            <a:off x="0" y="690563"/>
            <a:ext cx="85725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B8D35-CC15-41CD-973C-79A338F0A89A}" type="datetime1">
              <a:rPr lang="sv-SE"/>
              <a:pPr>
                <a:defRPr/>
              </a:pPr>
              <a:t>2013-10-21</a:t>
            </a:fld>
            <a:endParaRPr lang="sv-SE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3131B-8402-4023-B581-96887857AC2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Rubrikbil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 12"/>
          <p:cNvGrpSpPr>
            <a:grpSpLocks/>
          </p:cNvGrpSpPr>
          <p:nvPr/>
        </p:nvGrpSpPr>
        <p:grpSpPr bwMode="auto">
          <a:xfrm>
            <a:off x="8604250" y="3343275"/>
            <a:ext cx="539750" cy="3157538"/>
            <a:chOff x="1643042" y="428604"/>
            <a:chExt cx="539496" cy="3158140"/>
          </a:xfrm>
        </p:grpSpPr>
        <p:pic>
          <p:nvPicPr>
            <p:cNvPr id="5" name="Bildobjekt 6" descr="BA10756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43042" y="428604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Bildobjekt 7" descr="iStock_000002716975XSmall.jpg"/>
            <p:cNvPicPr>
              <a:picLocks noChangeAspect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43042" y="2382004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Bildobjekt 8" descr="iStock_000006202820XSmall.jpg"/>
            <p:cNvPicPr>
              <a:picLocks noChangeAspect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643042" y="1721922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Bildobjekt 9" descr="MK10676.jpg"/>
            <p:cNvPicPr>
              <a:picLocks noChangeAspect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643042" y="1071546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Bildobjekt 10" descr="iStock_000000753328XSmall.jpg"/>
            <p:cNvPicPr>
              <a:picLocks noChangeAspect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643042" y="3047248"/>
              <a:ext cx="539496" cy="53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" name="Bildobjekt 13" descr="SCB-logga_lila.png"/>
          <p:cNvPicPr>
            <a:picLocks noChangeAspect="1"/>
          </p:cNvPicPr>
          <p:nvPr/>
        </p:nvPicPr>
        <p:blipFill>
          <a:blip r:embed="rId7"/>
          <a:srcRect t="3336"/>
          <a:stretch>
            <a:fillRect/>
          </a:stretch>
        </p:blipFill>
        <p:spPr bwMode="auto">
          <a:xfrm>
            <a:off x="0" y="71438"/>
            <a:ext cx="11811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Bildobjekt 20" descr="SCB-logga_lila.png"/>
          <p:cNvPicPr>
            <a:picLocks noChangeAspect="1"/>
          </p:cNvPicPr>
          <p:nvPr userDrawn="1"/>
        </p:nvPicPr>
        <p:blipFill>
          <a:blip r:embed="rId7"/>
          <a:srcRect t="3336"/>
          <a:stretch>
            <a:fillRect/>
          </a:stretch>
        </p:blipFill>
        <p:spPr bwMode="auto">
          <a:xfrm>
            <a:off x="0" y="71438"/>
            <a:ext cx="11811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D640D-792E-4079-84D7-B024EF981A18}" type="datetime1">
              <a:rPr lang="sv-SE"/>
              <a:pPr>
                <a:defRPr/>
              </a:pPr>
              <a:t>2013-10-21</a:t>
            </a:fld>
            <a:endParaRPr lang="sv-SE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F9577-D3FE-43DC-9BBC-E4C3F44B5E5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8887" y="4406900"/>
            <a:ext cx="72358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7" y="2906713"/>
            <a:ext cx="723582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DC79B-19E2-4F0C-B947-6A3EA3357EDB}" type="datetime1">
              <a:rPr lang="sv-SE"/>
              <a:pPr>
                <a:defRPr/>
              </a:pPr>
              <a:t>2013-10-21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8FB3D-4E98-400B-BF15-C94065C3DE4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0" y="274638"/>
            <a:ext cx="6628743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236912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247571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CCD90-C141-4248-B81A-663B9072201F}" type="datetime1">
              <a:rPr lang="sv-SE"/>
              <a:pPr>
                <a:defRPr/>
              </a:pPr>
              <a:t>2013-10-21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0E5A3-8591-4684-8717-8D413CAA230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1" y="274638"/>
            <a:ext cx="6639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8" y="1535113"/>
            <a:ext cx="32385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258888" y="2174875"/>
            <a:ext cx="32385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236231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2362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33E61-F881-4661-B35A-0D7A0ED6A32A}" type="datetime1">
              <a:rPr lang="sv-SE"/>
              <a:pPr>
                <a:defRPr/>
              </a:pPr>
              <a:t>2013-10-21</a:t>
            </a:fld>
            <a:endParaRPr lang="sv-SE" dirty="0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3BF27-9E75-42A3-B844-773A6E19B8C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1255713" y="377825"/>
            <a:ext cx="74310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1255713" y="1600200"/>
            <a:ext cx="74310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263650" y="6492875"/>
            <a:ext cx="1327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99548F5-6CDE-476D-9815-6DC9596AA1CF}" type="datetime1">
              <a:rPr lang="sv-SE"/>
              <a:pPr>
                <a:defRPr/>
              </a:pPr>
              <a:t>2013-10-21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8547512-6612-4404-8490-7D79CC78851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pic>
        <p:nvPicPr>
          <p:cNvPr id="1031" name="Bildobjekt 6" descr="logga.png"/>
          <p:cNvPicPr>
            <a:picLocks noChangeAspect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0" y="757238"/>
            <a:ext cx="652463" cy="534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Bildobjekt 10" descr="kvadrater_lodrat.png"/>
          <p:cNvPicPr>
            <a:picLocks noChangeAspect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8856663" y="4346575"/>
            <a:ext cx="287337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Bildobjekt 8" descr="kvadrater_lodrat.png"/>
          <p:cNvPicPr>
            <a:picLocks noChangeAspect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8856663" y="4346575"/>
            <a:ext cx="287337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9" r:id="rId2"/>
    <p:sldLayoutId id="2147483681" r:id="rId3"/>
    <p:sldLayoutId id="2147483682" r:id="rId4"/>
    <p:sldLayoutId id="2147483683" r:id="rId5"/>
    <p:sldLayoutId id="2147483684" r:id="rId6"/>
    <p:sldLayoutId id="2147483678" r:id="rId7"/>
    <p:sldLayoutId id="2147483677" r:id="rId8"/>
    <p:sldLayoutId id="2147483676" r:id="rId9"/>
    <p:sldLayoutId id="2147483675" r:id="rId10"/>
    <p:sldLayoutId id="2147483674" r:id="rId11"/>
    <p:sldLayoutId id="2147483673" r:id="rId12"/>
    <p:sldLayoutId id="2147483672" r:id="rId13"/>
    <p:sldLayoutId id="2147483671" r:id="rId14"/>
    <p:sldLayoutId id="2147483670" r:id="rId15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rgbClr val="7F7F7F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7F7F7F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7F7F7F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7F7F7F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7F7F7F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7F7F7F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7F7F7F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7F7F7F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7F7F7F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b.se/hob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1258888" y="476250"/>
            <a:ext cx="6626225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development of a register-based census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Census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2011 in Sweden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458" name="textruta 5"/>
          <p:cNvSpPr txBox="1">
            <a:spLocks noChangeArrowheads="1"/>
          </p:cNvSpPr>
          <p:nvPr/>
        </p:nvSpPr>
        <p:spPr bwMode="auto">
          <a:xfrm>
            <a:off x="5148263" y="3429000"/>
            <a:ext cx="28082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2400">
                <a:cs typeface="Arial" charset="0"/>
                <a:hlinkClick r:id="rId3"/>
              </a:rPr>
              <a:t>www.scb.se/hob</a:t>
            </a:r>
            <a:endParaRPr lang="sv-SE" sz="2400">
              <a:cs typeface="Arial" charset="0"/>
            </a:endParaRPr>
          </a:p>
        </p:txBody>
      </p:sp>
      <p:pic>
        <p:nvPicPr>
          <p:cNvPr id="19459" name="Picture 4" descr="HS5ClipImage_4c32c77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76375" y="2420938"/>
            <a:ext cx="328612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ruta 6"/>
          <p:cNvSpPr txBox="1">
            <a:spLocks noChangeArrowheads="1"/>
          </p:cNvSpPr>
          <p:nvPr/>
        </p:nvSpPr>
        <p:spPr bwMode="auto">
          <a:xfrm>
            <a:off x="1403350" y="5661025"/>
            <a:ext cx="20288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200">
                <a:cs typeface="Arial" charset="0"/>
              </a:rPr>
              <a:t>UN EGM 29 oct-1nov 2013</a:t>
            </a:r>
          </a:p>
          <a:p>
            <a:r>
              <a:rPr lang="sv-SE" sz="1200">
                <a:cs typeface="Arial" charset="0"/>
              </a:rPr>
              <a:t>Åke Bruhn</a:t>
            </a:r>
          </a:p>
          <a:p>
            <a:r>
              <a:rPr lang="sv-SE" sz="1200">
                <a:cs typeface="Arial" charset="0"/>
              </a:rPr>
              <a:t>Project Manager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>
              <a:latin typeface="Arial" charset="0"/>
              <a:cs typeface="Arial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843213" y="1844675"/>
            <a:ext cx="4108450" cy="45259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dirty="0" smtClean="0"/>
              <a:t>Thank you for your interest !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dirty="0" smtClean="0"/>
              <a:t>Questions ?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36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Åke Bruhn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a</a:t>
            </a:r>
            <a:r>
              <a:rPr lang="en-US" dirty="0" smtClean="0"/>
              <a:t>ke.bruhn@scb.se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A218A8-CF3F-4A9D-AF8F-DF2126FAC60C}" type="slidenum">
              <a:rPr lang="sv-SE"/>
              <a:pPr>
                <a:defRPr/>
              </a:pPr>
              <a:t>10</a:t>
            </a:fld>
            <a:endParaRPr lang="sv-S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8888" y="115888"/>
            <a:ext cx="7431087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v-S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Census 2010 situation in UNECE </a:t>
            </a:r>
            <a:endParaRPr lang="sv-S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B3F19-6B42-474F-8B97-3D623F720F76}" type="slidenum">
              <a:rPr lang="sv-SE"/>
              <a:pPr>
                <a:defRPr/>
              </a:pPr>
              <a:t>2</a:t>
            </a:fld>
            <a:endParaRPr lang="sv-SE"/>
          </a:p>
        </p:txBody>
      </p:sp>
      <p:pic>
        <p:nvPicPr>
          <p:cNvPr id="21507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1052513"/>
            <a:ext cx="7345363" cy="536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Why develop a totally register-based Population and Housing Census?</a:t>
            </a:r>
            <a:endParaRPr lang="en-US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2530" name="Platshållare för innehåll 2"/>
          <p:cNvSpPr>
            <a:spLocks noGrp="1"/>
          </p:cNvSpPr>
          <p:nvPr>
            <p:ph idx="1"/>
          </p:nvPr>
        </p:nvSpPr>
        <p:spPr>
          <a:xfrm>
            <a:off x="1187450" y="1700213"/>
            <a:ext cx="7431088" cy="4210050"/>
          </a:xfrm>
        </p:spPr>
        <p:txBody>
          <a:bodyPr/>
          <a:lstStyle/>
          <a:p>
            <a:pPr fontAlgn="b"/>
            <a:r>
              <a:rPr 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t>A long history of Censuses - Latest Population and Housing Census in 1990</a:t>
            </a:r>
          </a:p>
          <a:p>
            <a:pPr fontAlgn="b"/>
            <a:r>
              <a:rPr 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t>Between 1970 and 1990 a mix of register and questionnaires </a:t>
            </a:r>
          </a:p>
          <a:p>
            <a:pPr fontAlgn="b"/>
            <a:r>
              <a:rPr 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t>Until 1985 a control of the registration of the population</a:t>
            </a:r>
          </a:p>
          <a:p>
            <a:pPr>
              <a:lnSpc>
                <a:spcPct val="90000"/>
              </a:lnSpc>
            </a:pPr>
            <a:r>
              <a:rPr lang="en-US" smtClean="0">
                <a:latin typeface="Arial" charset="0"/>
                <a:cs typeface="Arial" charset="0"/>
              </a:rPr>
              <a:t>EU regulation regarding Census 2011 </a:t>
            </a:r>
          </a:p>
          <a:p>
            <a:pPr>
              <a:lnSpc>
                <a:spcPct val="90000"/>
              </a:lnSpc>
            </a:pPr>
            <a:r>
              <a:rPr lang="en-US" smtClean="0">
                <a:latin typeface="Arial" charset="0"/>
                <a:cs typeface="Arial" charset="0"/>
              </a:rPr>
              <a:t>A fully register-based Census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Arial" charset="0"/>
                <a:cs typeface="Arial" charset="0"/>
              </a:rPr>
              <a:t>Cost aspects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Arial" charset="0"/>
                <a:cs typeface="Arial" charset="0"/>
              </a:rPr>
              <a:t>Reduction of response burdens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Arial" charset="0"/>
                <a:cs typeface="Arial" charset="0"/>
              </a:rPr>
              <a:t>Through time reduced response rate</a:t>
            </a:r>
          </a:p>
          <a:p>
            <a:pPr>
              <a:lnSpc>
                <a:spcPct val="90000"/>
              </a:lnSpc>
            </a:pPr>
            <a:r>
              <a:rPr lang="en-US" smtClean="0">
                <a:latin typeface="Arial" charset="0"/>
                <a:cs typeface="Arial" charset="0"/>
              </a:rPr>
              <a:t>Provides means for yearly statistics on households, housing and dwellings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ED1A49-DBE2-4C4A-A76A-41737175AE1F}" type="slidenum">
              <a:rPr lang="sv-SE" sz="1200" b="1"/>
              <a:pPr>
                <a:defRPr/>
              </a:pPr>
              <a:t>3</a:t>
            </a:fld>
            <a:endParaRPr lang="sv-SE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Needed conditions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Infrastructure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adresses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i</a:t>
            </a:r>
            <a:r>
              <a:rPr lang="en-US" dirty="0" smtClean="0"/>
              <a:t>dentifiers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Administrative routines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f</a:t>
            </a:r>
            <a:r>
              <a:rPr lang="en-US" dirty="0" smtClean="0"/>
              <a:t>irst registration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u</a:t>
            </a:r>
            <a:r>
              <a:rPr lang="en-US" dirty="0" smtClean="0"/>
              <a:t>pdating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</a:t>
            </a:r>
            <a:r>
              <a:rPr lang="en-US" dirty="0" smtClean="0"/>
              <a:t>rust and willingness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Regulations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</a:t>
            </a:r>
            <a:r>
              <a:rPr lang="en-US" dirty="0" smtClean="0"/>
              <a:t>tatistical act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d</a:t>
            </a:r>
            <a:r>
              <a:rPr lang="en-US" dirty="0" smtClean="0"/>
              <a:t>ata act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</a:t>
            </a:r>
            <a:r>
              <a:rPr lang="en-US" dirty="0" smtClean="0"/>
              <a:t>ecrecy act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EF7909-22BB-43CC-BBDF-4609E099AA00}" type="slidenum">
              <a:rPr lang="sv-SE"/>
              <a:pPr>
                <a:defRPr/>
              </a:pPr>
              <a:t>4</a:t>
            </a:fld>
            <a:endParaRPr lang="sv-S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62000">
              <a:defRPr/>
            </a:pPr>
            <a:fld id="{E4107CC8-F1A4-427D-89EA-EC262364037A}" type="slidenum">
              <a:rPr lang="sv-SE"/>
              <a:pPr defTabSz="762000">
                <a:defRPr/>
              </a:pPr>
              <a:t>5</a:t>
            </a:fld>
            <a:endParaRPr lang="sv-SE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313" y="228600"/>
            <a:ext cx="7558087" cy="1676400"/>
          </a:xfrm>
        </p:spPr>
        <p:txBody>
          <a:bodyPr/>
          <a:lstStyle/>
          <a:p>
            <a:r>
              <a:rPr lang="sv-SE" sz="3200" smtClean="0">
                <a:latin typeface="Arial" charset="0"/>
                <a:cs typeface="Arial" charset="0"/>
              </a:rPr>
              <a:t>Census Regulations</a:t>
            </a:r>
            <a:endParaRPr lang="en-GB" sz="3200" smtClean="0">
              <a:latin typeface="Arial" charset="0"/>
              <a:cs typeface="Arial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31913" y="1412875"/>
            <a:ext cx="7812087" cy="4845050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Government resolution 1995 that the next census should be totally register-based</a:t>
            </a:r>
          </a:p>
          <a:p>
            <a:r>
              <a:rPr lang="en-US" smtClean="0">
                <a:latin typeface="Arial" charset="0"/>
                <a:cs typeface="Arial" charset="0"/>
              </a:rPr>
              <a:t>A task for investigating mutual possibilities was given in 2001</a:t>
            </a:r>
          </a:p>
          <a:p>
            <a:r>
              <a:rPr lang="en-US" smtClean="0">
                <a:latin typeface="Arial" charset="0"/>
                <a:cs typeface="Arial" charset="0"/>
              </a:rPr>
              <a:t>Law on Dwelling register in June 2006</a:t>
            </a:r>
          </a:p>
          <a:p>
            <a:r>
              <a:rPr lang="en-US" smtClean="0">
                <a:latin typeface="Arial" charset="0"/>
                <a:cs typeface="Arial" charset="0"/>
              </a:rPr>
              <a:t>Law on registration of population with a dwelling identity in July 2006</a:t>
            </a:r>
          </a:p>
          <a:p>
            <a:r>
              <a:rPr lang="en-US" smtClean="0">
                <a:latin typeface="Arial" charset="0"/>
                <a:cs typeface="Arial" charset="0"/>
              </a:rPr>
              <a:t>Ordinance for a Dwelling register in Mars 2007</a:t>
            </a:r>
          </a:p>
          <a:p>
            <a:r>
              <a:rPr lang="en-US" smtClean="0">
                <a:latin typeface="Arial" charset="0"/>
                <a:cs typeface="Arial" charset="0"/>
              </a:rPr>
              <a:t>Regulations of the National Land Survey Board in August 2007</a:t>
            </a:r>
          </a:p>
          <a:p>
            <a:r>
              <a:rPr lang="en-US" smtClean="0">
                <a:latin typeface="Arial" charset="0"/>
                <a:cs typeface="Arial" charset="0"/>
              </a:rPr>
              <a:t>EU regulation in June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ubrik 1"/>
          <p:cNvSpPr>
            <a:spLocks noGrp="1"/>
          </p:cNvSpPr>
          <p:nvPr>
            <p:ph type="title"/>
          </p:nvPr>
        </p:nvSpPr>
        <p:spPr>
          <a:xfrm>
            <a:off x="1255713" y="260350"/>
            <a:ext cx="7431087" cy="936625"/>
          </a:xfrm>
        </p:spPr>
        <p:txBody>
          <a:bodyPr/>
          <a:lstStyle/>
          <a:p>
            <a:pPr algn="ctr"/>
            <a:r>
              <a:rPr lang="sv-SE" sz="3200" smtClean="0">
                <a:latin typeface="Arial" charset="0"/>
                <a:cs typeface="Arial" charset="0"/>
              </a:rPr>
              <a:t>Input register-based Census</a:t>
            </a:r>
          </a:p>
        </p:txBody>
      </p:sp>
      <p:sp>
        <p:nvSpPr>
          <p:cNvPr id="3" name="Rektangel med rundade hörn 2"/>
          <p:cNvSpPr/>
          <p:nvPr/>
        </p:nvSpPr>
        <p:spPr>
          <a:xfrm>
            <a:off x="6427788" y="3214688"/>
            <a:ext cx="1714500" cy="500062"/>
          </a:xfrm>
          <a:prstGeom prst="round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b="1" dirty="0">
              <a:solidFill>
                <a:schemeClr val="tx1"/>
              </a:solidFill>
            </a:endParaRPr>
          </a:p>
        </p:txBody>
      </p:sp>
      <p:sp>
        <p:nvSpPr>
          <p:cNvPr id="4" name="Rektangel med rundade hörn 3"/>
          <p:cNvSpPr/>
          <p:nvPr/>
        </p:nvSpPr>
        <p:spPr>
          <a:xfrm>
            <a:off x="4070350" y="3214688"/>
            <a:ext cx="1714500" cy="500062"/>
          </a:xfrm>
          <a:prstGeom prst="round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b="1" dirty="0">
              <a:solidFill>
                <a:schemeClr val="tx1"/>
              </a:solidFill>
            </a:endParaRPr>
          </a:p>
        </p:txBody>
      </p:sp>
      <p:sp>
        <p:nvSpPr>
          <p:cNvPr id="5" name="Ellips 4"/>
          <p:cNvSpPr/>
          <p:nvPr/>
        </p:nvSpPr>
        <p:spPr>
          <a:xfrm>
            <a:off x="1498600" y="1571625"/>
            <a:ext cx="857250" cy="785813"/>
          </a:xfrm>
          <a:prstGeom prst="ellipse">
            <a:avLst/>
          </a:prstGeom>
          <a:solidFill>
            <a:srgbClr val="CCFF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sp>
        <p:nvSpPr>
          <p:cNvPr id="6" name="Ellips 5"/>
          <p:cNvSpPr/>
          <p:nvPr/>
        </p:nvSpPr>
        <p:spPr>
          <a:xfrm>
            <a:off x="4141788" y="1714500"/>
            <a:ext cx="714375" cy="714375"/>
          </a:xfrm>
          <a:prstGeom prst="ellipse">
            <a:avLst/>
          </a:prstGeom>
          <a:solidFill>
            <a:srgbClr val="CCFF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sp>
        <p:nvSpPr>
          <p:cNvPr id="7" name="Rektangel med rundade hörn 6"/>
          <p:cNvSpPr/>
          <p:nvPr/>
        </p:nvSpPr>
        <p:spPr>
          <a:xfrm>
            <a:off x="7856538" y="5357813"/>
            <a:ext cx="857250" cy="642937"/>
          </a:xfrm>
          <a:prstGeom prst="roundRect">
            <a:avLst/>
          </a:prstGeom>
          <a:solidFill>
            <a:srgbClr val="EAEAEA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600"/>
          </a:p>
        </p:txBody>
      </p:sp>
      <p:sp>
        <p:nvSpPr>
          <p:cNvPr id="8" name="Rektangel med rundade hörn 7"/>
          <p:cNvSpPr/>
          <p:nvPr/>
        </p:nvSpPr>
        <p:spPr>
          <a:xfrm>
            <a:off x="6856413" y="5357813"/>
            <a:ext cx="928687" cy="642937"/>
          </a:xfrm>
          <a:prstGeom prst="roundRect">
            <a:avLst/>
          </a:prstGeom>
          <a:solidFill>
            <a:srgbClr val="EAEAEA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600"/>
          </a:p>
        </p:txBody>
      </p:sp>
      <p:sp>
        <p:nvSpPr>
          <p:cNvPr id="9" name="Rektangel med rundade hörn 8"/>
          <p:cNvSpPr/>
          <p:nvPr/>
        </p:nvSpPr>
        <p:spPr>
          <a:xfrm>
            <a:off x="5856288" y="5357813"/>
            <a:ext cx="785812" cy="642937"/>
          </a:xfrm>
          <a:prstGeom prst="roundRect">
            <a:avLst/>
          </a:prstGeom>
          <a:solidFill>
            <a:srgbClr val="EAEAEA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600"/>
          </a:p>
        </p:txBody>
      </p:sp>
      <p:sp>
        <p:nvSpPr>
          <p:cNvPr id="10" name="Rektangel med rundade hörn 9"/>
          <p:cNvSpPr/>
          <p:nvPr/>
        </p:nvSpPr>
        <p:spPr>
          <a:xfrm>
            <a:off x="5076825" y="5357813"/>
            <a:ext cx="636588" cy="642937"/>
          </a:xfrm>
          <a:prstGeom prst="roundRect">
            <a:avLst/>
          </a:prstGeom>
          <a:solidFill>
            <a:srgbClr val="EAEAEA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600"/>
          </a:p>
        </p:txBody>
      </p:sp>
      <p:sp>
        <p:nvSpPr>
          <p:cNvPr id="11" name="Rektangel med rundade hörn 10"/>
          <p:cNvSpPr/>
          <p:nvPr/>
        </p:nvSpPr>
        <p:spPr>
          <a:xfrm>
            <a:off x="4070350" y="5357813"/>
            <a:ext cx="862013" cy="642937"/>
          </a:xfrm>
          <a:prstGeom prst="roundRect">
            <a:avLst/>
          </a:prstGeom>
          <a:solidFill>
            <a:srgbClr val="EAEAEA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600"/>
          </a:p>
        </p:txBody>
      </p:sp>
      <p:sp>
        <p:nvSpPr>
          <p:cNvPr id="12" name="Rektangel med rundade hörn 11"/>
          <p:cNvSpPr/>
          <p:nvPr/>
        </p:nvSpPr>
        <p:spPr>
          <a:xfrm>
            <a:off x="4356100" y="4143375"/>
            <a:ext cx="1143000" cy="500063"/>
          </a:xfrm>
          <a:prstGeom prst="roundRect">
            <a:avLst/>
          </a:prstGeom>
          <a:solidFill>
            <a:srgbClr val="EAEAEA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600"/>
          </a:p>
        </p:txBody>
      </p:sp>
      <p:sp>
        <p:nvSpPr>
          <p:cNvPr id="13" name="Rektangel med rundade hörn 12"/>
          <p:cNvSpPr/>
          <p:nvPr/>
        </p:nvSpPr>
        <p:spPr>
          <a:xfrm>
            <a:off x="781050" y="5357813"/>
            <a:ext cx="857250" cy="642937"/>
          </a:xfrm>
          <a:prstGeom prst="roundRect">
            <a:avLst/>
          </a:prstGeom>
          <a:solidFill>
            <a:srgbClr val="EAEAEA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600"/>
          </a:p>
        </p:txBody>
      </p:sp>
      <p:sp>
        <p:nvSpPr>
          <p:cNvPr id="25613" name="textruta 7"/>
          <p:cNvSpPr txBox="1">
            <a:spLocks noChangeArrowheads="1"/>
          </p:cNvSpPr>
          <p:nvPr/>
        </p:nvSpPr>
        <p:spPr bwMode="auto">
          <a:xfrm>
            <a:off x="755650" y="1125538"/>
            <a:ext cx="19986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200" b="1">
                <a:latin typeface="Calibri" pitchFamily="34" charset="0"/>
              </a:rPr>
              <a:t>External</a:t>
            </a:r>
            <a:r>
              <a:rPr lang="sv-SE" sz="1600" b="1">
                <a:latin typeface="Calibri" pitchFamily="34" charset="0"/>
              </a:rPr>
              <a:t> </a:t>
            </a:r>
            <a:r>
              <a:rPr lang="sv-SE" sz="1200" b="1">
                <a:latin typeface="Calibri" pitchFamily="34" charset="0"/>
              </a:rPr>
              <a:t>keepers of registers</a:t>
            </a:r>
          </a:p>
        </p:txBody>
      </p:sp>
      <p:cxnSp>
        <p:nvCxnSpPr>
          <p:cNvPr id="15" name="Rak 14"/>
          <p:cNvCxnSpPr/>
          <p:nvPr/>
        </p:nvCxnSpPr>
        <p:spPr>
          <a:xfrm>
            <a:off x="1141413" y="2643188"/>
            <a:ext cx="7358062" cy="1587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615" name="Rektangel 14"/>
          <p:cNvSpPr>
            <a:spLocks noChangeArrowheads="1"/>
          </p:cNvSpPr>
          <p:nvPr/>
        </p:nvSpPr>
        <p:spPr bwMode="auto">
          <a:xfrm>
            <a:off x="755650" y="2781300"/>
            <a:ext cx="20716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1200" b="1">
                <a:latin typeface="Calibri" pitchFamily="34" charset="0"/>
              </a:rPr>
              <a:t>SCB:s</a:t>
            </a:r>
            <a:r>
              <a:rPr lang="sv-SE" sz="1600" b="1">
                <a:latin typeface="Calibri" pitchFamily="34" charset="0"/>
              </a:rPr>
              <a:t> </a:t>
            </a:r>
            <a:r>
              <a:rPr lang="sv-SE" sz="1200" b="1">
                <a:latin typeface="Calibri" pitchFamily="34" charset="0"/>
              </a:rPr>
              <a:t>spheres</a:t>
            </a:r>
          </a:p>
        </p:txBody>
      </p:sp>
      <p:sp>
        <p:nvSpPr>
          <p:cNvPr id="17" name="Rektangel med rundade hörn 16"/>
          <p:cNvSpPr/>
          <p:nvPr/>
        </p:nvSpPr>
        <p:spPr>
          <a:xfrm>
            <a:off x="1498600" y="3214688"/>
            <a:ext cx="1714500" cy="500062"/>
          </a:xfrm>
          <a:prstGeom prst="roundRect">
            <a:avLst/>
          </a:prstGeom>
          <a:solidFill>
            <a:srgbClr val="FFFFC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b="1" dirty="0">
              <a:solidFill>
                <a:schemeClr val="tx1"/>
              </a:solidFill>
            </a:endParaRPr>
          </a:p>
        </p:txBody>
      </p:sp>
      <p:sp>
        <p:nvSpPr>
          <p:cNvPr id="25617" name="textruta 19"/>
          <p:cNvSpPr txBox="1">
            <a:spLocks noChangeArrowheads="1"/>
          </p:cNvSpPr>
          <p:nvPr/>
        </p:nvSpPr>
        <p:spPr bwMode="auto">
          <a:xfrm>
            <a:off x="1762125" y="3286125"/>
            <a:ext cx="12366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v-SE" sz="1600" b="1">
                <a:latin typeface="Calibri" pitchFamily="34" charset="0"/>
              </a:rPr>
              <a:t>Businesses</a:t>
            </a:r>
          </a:p>
        </p:txBody>
      </p:sp>
      <p:sp>
        <p:nvSpPr>
          <p:cNvPr id="25618" name="textruta 20"/>
          <p:cNvSpPr txBox="1">
            <a:spLocks noChangeArrowheads="1"/>
          </p:cNvSpPr>
          <p:nvPr/>
        </p:nvSpPr>
        <p:spPr bwMode="auto">
          <a:xfrm>
            <a:off x="4284663" y="3286125"/>
            <a:ext cx="12144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v-SE" sz="1600" b="1">
                <a:latin typeface="Calibri" pitchFamily="34" charset="0"/>
              </a:rPr>
              <a:t>Individuals</a:t>
            </a:r>
          </a:p>
        </p:txBody>
      </p:sp>
      <p:sp>
        <p:nvSpPr>
          <p:cNvPr id="25619" name="textruta 22"/>
          <p:cNvSpPr txBox="1">
            <a:spLocks noChangeArrowheads="1"/>
          </p:cNvSpPr>
          <p:nvPr/>
        </p:nvSpPr>
        <p:spPr bwMode="auto">
          <a:xfrm>
            <a:off x="6678613" y="3286125"/>
            <a:ext cx="11969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sv-SE" sz="1600" b="1">
                <a:latin typeface="Calibri" pitchFamily="34" charset="0"/>
              </a:rPr>
              <a:t>Real Estates</a:t>
            </a:r>
          </a:p>
        </p:txBody>
      </p:sp>
      <p:sp>
        <p:nvSpPr>
          <p:cNvPr id="21" name="Ellips 20"/>
          <p:cNvSpPr/>
          <p:nvPr/>
        </p:nvSpPr>
        <p:spPr>
          <a:xfrm>
            <a:off x="7356475" y="1714500"/>
            <a:ext cx="714375" cy="714375"/>
          </a:xfrm>
          <a:prstGeom prst="ellipse">
            <a:avLst/>
          </a:prstGeom>
          <a:solidFill>
            <a:srgbClr val="CCFF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sp>
        <p:nvSpPr>
          <p:cNvPr id="22" name="Ellips 21"/>
          <p:cNvSpPr/>
          <p:nvPr/>
        </p:nvSpPr>
        <p:spPr>
          <a:xfrm>
            <a:off x="6499225" y="1714500"/>
            <a:ext cx="714375" cy="714375"/>
          </a:xfrm>
          <a:prstGeom prst="ellipse">
            <a:avLst/>
          </a:prstGeom>
          <a:solidFill>
            <a:srgbClr val="CCFF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sp>
        <p:nvSpPr>
          <p:cNvPr id="25622" name="textruta 35"/>
          <p:cNvSpPr txBox="1">
            <a:spLocks noChangeArrowheads="1"/>
          </p:cNvSpPr>
          <p:nvPr/>
        </p:nvSpPr>
        <p:spPr bwMode="auto">
          <a:xfrm>
            <a:off x="4356100" y="4214813"/>
            <a:ext cx="1143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v-SE" sz="1600" b="1">
                <a:latin typeface="Calibri" pitchFamily="34" charset="0"/>
              </a:rPr>
              <a:t>Population</a:t>
            </a:r>
          </a:p>
        </p:txBody>
      </p:sp>
      <p:sp>
        <p:nvSpPr>
          <p:cNvPr id="25623" name="textruta 36"/>
          <p:cNvSpPr txBox="1">
            <a:spLocks noChangeArrowheads="1"/>
          </p:cNvSpPr>
          <p:nvPr/>
        </p:nvSpPr>
        <p:spPr bwMode="auto">
          <a:xfrm>
            <a:off x="3984625" y="5500688"/>
            <a:ext cx="987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sv-SE" sz="1400" b="1">
                <a:latin typeface="Calibri" pitchFamily="34" charset="0"/>
              </a:rPr>
              <a:t>Household</a:t>
            </a:r>
          </a:p>
        </p:txBody>
      </p:sp>
      <p:sp>
        <p:nvSpPr>
          <p:cNvPr id="25624" name="textruta 37"/>
          <p:cNvSpPr txBox="1">
            <a:spLocks noChangeArrowheads="1"/>
          </p:cNvSpPr>
          <p:nvPr/>
        </p:nvSpPr>
        <p:spPr bwMode="auto">
          <a:xfrm>
            <a:off x="5003800" y="5500688"/>
            <a:ext cx="720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v-SE" sz="1400" b="1">
                <a:latin typeface="Calibri" pitchFamily="34" charset="0"/>
              </a:rPr>
              <a:t>Family</a:t>
            </a:r>
          </a:p>
        </p:txBody>
      </p:sp>
      <p:sp>
        <p:nvSpPr>
          <p:cNvPr id="25625" name="textruta 38"/>
          <p:cNvSpPr txBox="1">
            <a:spLocks noChangeArrowheads="1"/>
          </p:cNvSpPr>
          <p:nvPr/>
        </p:nvSpPr>
        <p:spPr bwMode="auto">
          <a:xfrm>
            <a:off x="5795963" y="5445125"/>
            <a:ext cx="8921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sv-SE" sz="1400" b="1">
                <a:latin typeface="Calibri" pitchFamily="34" charset="0"/>
              </a:rPr>
              <a:t>Living </a:t>
            </a:r>
          </a:p>
          <a:p>
            <a:pPr algn="ctr"/>
            <a:r>
              <a:rPr lang="sv-SE" sz="1400" b="1">
                <a:latin typeface="Calibri" pitchFamily="34" charset="0"/>
              </a:rPr>
              <a:t>condition</a:t>
            </a:r>
          </a:p>
        </p:txBody>
      </p:sp>
      <p:sp>
        <p:nvSpPr>
          <p:cNvPr id="25626" name="textruta 39"/>
          <p:cNvSpPr txBox="1">
            <a:spLocks noChangeArrowheads="1"/>
          </p:cNvSpPr>
          <p:nvPr/>
        </p:nvSpPr>
        <p:spPr bwMode="auto">
          <a:xfrm>
            <a:off x="6934200" y="5500688"/>
            <a:ext cx="7889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sv-SE" sz="1400" b="1">
                <a:latin typeface="Calibri" pitchFamily="34" charset="0"/>
              </a:rPr>
              <a:t>Housing</a:t>
            </a:r>
          </a:p>
        </p:txBody>
      </p:sp>
      <p:sp>
        <p:nvSpPr>
          <p:cNvPr id="25627" name="textruta 40"/>
          <p:cNvSpPr txBox="1">
            <a:spLocks noChangeArrowheads="1"/>
          </p:cNvSpPr>
          <p:nvPr/>
        </p:nvSpPr>
        <p:spPr bwMode="auto">
          <a:xfrm>
            <a:off x="7915275" y="5500688"/>
            <a:ext cx="793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sv-SE" sz="1400" b="1">
                <a:latin typeface="Calibri" pitchFamily="34" charset="0"/>
              </a:rPr>
              <a:t>Building</a:t>
            </a:r>
          </a:p>
        </p:txBody>
      </p:sp>
      <p:sp>
        <p:nvSpPr>
          <p:cNvPr id="25628" name="textruta 34"/>
          <p:cNvSpPr txBox="1">
            <a:spLocks noChangeArrowheads="1"/>
          </p:cNvSpPr>
          <p:nvPr/>
        </p:nvSpPr>
        <p:spPr bwMode="auto">
          <a:xfrm>
            <a:off x="827088" y="5445125"/>
            <a:ext cx="7921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1400" b="1">
                <a:latin typeface="Calibri" pitchFamily="34" charset="0"/>
              </a:rPr>
              <a:t>Employ-ment</a:t>
            </a:r>
          </a:p>
        </p:txBody>
      </p:sp>
      <p:sp>
        <p:nvSpPr>
          <p:cNvPr id="30" name="Rektangel med rundade hörn 29"/>
          <p:cNvSpPr/>
          <p:nvPr/>
        </p:nvSpPr>
        <p:spPr>
          <a:xfrm>
            <a:off x="1998663" y="5357813"/>
            <a:ext cx="571500" cy="642937"/>
          </a:xfrm>
          <a:prstGeom prst="roundRect">
            <a:avLst/>
          </a:prstGeom>
          <a:solidFill>
            <a:srgbClr val="EAEAEA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600"/>
          </a:p>
        </p:txBody>
      </p:sp>
      <p:sp>
        <p:nvSpPr>
          <p:cNvPr id="25630" name="textruta 51"/>
          <p:cNvSpPr txBox="1">
            <a:spLocks noChangeArrowheads="1"/>
          </p:cNvSpPr>
          <p:nvPr/>
        </p:nvSpPr>
        <p:spPr bwMode="auto">
          <a:xfrm>
            <a:off x="1979613" y="5445125"/>
            <a:ext cx="666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400" b="1">
                <a:latin typeface="Calibri" pitchFamily="34" charset="0"/>
              </a:rPr>
              <a:t>Occu-</a:t>
            </a:r>
          </a:p>
          <a:p>
            <a:r>
              <a:rPr lang="sv-SE" sz="1400" b="1">
                <a:latin typeface="Calibri" pitchFamily="34" charset="0"/>
              </a:rPr>
              <a:t>pation</a:t>
            </a:r>
          </a:p>
        </p:txBody>
      </p:sp>
      <p:sp>
        <p:nvSpPr>
          <p:cNvPr id="32" name="Rektangel med rundade hörn 31"/>
          <p:cNvSpPr/>
          <p:nvPr/>
        </p:nvSpPr>
        <p:spPr>
          <a:xfrm>
            <a:off x="2927350" y="5357813"/>
            <a:ext cx="1000125" cy="642937"/>
          </a:xfrm>
          <a:prstGeom prst="roundRect">
            <a:avLst/>
          </a:prstGeom>
          <a:solidFill>
            <a:srgbClr val="EAEAEA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600"/>
          </a:p>
        </p:txBody>
      </p:sp>
      <p:sp>
        <p:nvSpPr>
          <p:cNvPr id="25632" name="textruta 53"/>
          <p:cNvSpPr txBox="1">
            <a:spLocks noChangeArrowheads="1"/>
          </p:cNvSpPr>
          <p:nvPr/>
        </p:nvSpPr>
        <p:spPr bwMode="auto">
          <a:xfrm>
            <a:off x="2855913" y="5500688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v-SE" sz="1400" b="1">
                <a:latin typeface="Calibri" pitchFamily="34" charset="0"/>
              </a:rPr>
              <a:t>Education</a:t>
            </a:r>
          </a:p>
        </p:txBody>
      </p:sp>
      <p:sp>
        <p:nvSpPr>
          <p:cNvPr id="34" name="Vänster klammerparentes 33"/>
          <p:cNvSpPr/>
          <p:nvPr/>
        </p:nvSpPr>
        <p:spPr>
          <a:xfrm rot="5400000">
            <a:off x="1674813" y="4610100"/>
            <a:ext cx="285750" cy="1066800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cxnSp>
        <p:nvCxnSpPr>
          <p:cNvPr id="35" name="Rak pil 34"/>
          <p:cNvCxnSpPr>
            <a:stCxn id="17" idx="2"/>
          </p:cNvCxnSpPr>
          <p:nvPr/>
        </p:nvCxnSpPr>
        <p:spPr>
          <a:xfrm rot="5400000">
            <a:off x="1498600" y="4071938"/>
            <a:ext cx="1214438" cy="50006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 35"/>
          <p:cNvCxnSpPr>
            <a:stCxn id="25622" idx="1"/>
          </p:cNvCxnSpPr>
          <p:nvPr/>
        </p:nvCxnSpPr>
        <p:spPr>
          <a:xfrm rot="10800000" flipV="1">
            <a:off x="1927225" y="4384675"/>
            <a:ext cx="2428875" cy="6159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 36"/>
          <p:cNvCxnSpPr>
            <a:stCxn id="4" idx="2"/>
            <a:endCxn id="12" idx="0"/>
          </p:cNvCxnSpPr>
          <p:nvPr/>
        </p:nvCxnSpPr>
        <p:spPr>
          <a:xfrm rot="16200000" flipH="1">
            <a:off x="4713287" y="3929063"/>
            <a:ext cx="428625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Vänster klammerparentes 37"/>
          <p:cNvSpPr/>
          <p:nvPr/>
        </p:nvSpPr>
        <p:spPr>
          <a:xfrm rot="5400000">
            <a:off x="4677569" y="3607594"/>
            <a:ext cx="285750" cy="3071812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cxnSp>
        <p:nvCxnSpPr>
          <p:cNvPr id="39" name="Rak pil 38"/>
          <p:cNvCxnSpPr>
            <a:stCxn id="12" idx="2"/>
          </p:cNvCxnSpPr>
          <p:nvPr/>
        </p:nvCxnSpPr>
        <p:spPr>
          <a:xfrm rot="5400000">
            <a:off x="4713288" y="4714875"/>
            <a:ext cx="285750" cy="14287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pil 39"/>
          <p:cNvCxnSpPr/>
          <p:nvPr/>
        </p:nvCxnSpPr>
        <p:spPr>
          <a:xfrm rot="5400000">
            <a:off x="6106319" y="4107656"/>
            <a:ext cx="1571625" cy="78581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ak pil 40"/>
          <p:cNvCxnSpPr/>
          <p:nvPr/>
        </p:nvCxnSpPr>
        <p:spPr>
          <a:xfrm rot="16200000" flipH="1">
            <a:off x="6927850" y="4071938"/>
            <a:ext cx="1214438" cy="50006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Vinklad  41"/>
          <p:cNvCxnSpPr>
            <a:stCxn id="22" idx="4"/>
          </p:cNvCxnSpPr>
          <p:nvPr/>
        </p:nvCxnSpPr>
        <p:spPr>
          <a:xfrm rot="16200000" flipH="1">
            <a:off x="6677819" y="2607469"/>
            <a:ext cx="785813" cy="42862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Vinklad  42"/>
          <p:cNvCxnSpPr>
            <a:stCxn id="21" idx="4"/>
            <a:endCxn id="3" idx="0"/>
          </p:cNvCxnSpPr>
          <p:nvPr/>
        </p:nvCxnSpPr>
        <p:spPr>
          <a:xfrm rot="5400000">
            <a:off x="7106444" y="2607469"/>
            <a:ext cx="785813" cy="42862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43" name="textruta 80"/>
          <p:cNvSpPr txBox="1">
            <a:spLocks noChangeArrowheads="1"/>
          </p:cNvSpPr>
          <p:nvPr/>
        </p:nvSpPr>
        <p:spPr bwMode="auto">
          <a:xfrm>
            <a:off x="6443663" y="1773238"/>
            <a:ext cx="7858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v-SE" sz="1200" b="1">
                <a:latin typeface="Calibri" pitchFamily="34" charset="0"/>
              </a:rPr>
              <a:t>National Land Survey</a:t>
            </a:r>
          </a:p>
        </p:txBody>
      </p:sp>
      <p:sp>
        <p:nvSpPr>
          <p:cNvPr id="25644" name="textruta 81"/>
          <p:cNvSpPr txBox="1">
            <a:spLocks noChangeArrowheads="1"/>
          </p:cNvSpPr>
          <p:nvPr/>
        </p:nvSpPr>
        <p:spPr bwMode="auto">
          <a:xfrm>
            <a:off x="7308850" y="1844675"/>
            <a:ext cx="809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sv-SE" sz="1200" b="1">
                <a:latin typeface="Calibri" pitchFamily="34" charset="0"/>
              </a:rPr>
              <a:t>National</a:t>
            </a:r>
          </a:p>
          <a:p>
            <a:pPr algn="ctr"/>
            <a:r>
              <a:rPr lang="sv-SE" sz="1200" b="1">
                <a:latin typeface="Calibri" pitchFamily="34" charset="0"/>
              </a:rPr>
              <a:t>Tax Board</a:t>
            </a:r>
          </a:p>
        </p:txBody>
      </p:sp>
      <p:cxnSp>
        <p:nvCxnSpPr>
          <p:cNvPr id="46" name="Rak pil 45"/>
          <p:cNvCxnSpPr/>
          <p:nvPr/>
        </p:nvCxnSpPr>
        <p:spPr>
          <a:xfrm rot="5400000">
            <a:off x="4749800" y="3035300"/>
            <a:ext cx="357188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Figur 46"/>
          <p:cNvCxnSpPr>
            <a:stCxn id="54" idx="0"/>
          </p:cNvCxnSpPr>
          <p:nvPr/>
        </p:nvCxnSpPr>
        <p:spPr>
          <a:xfrm rot="5400000" flipH="1" flipV="1">
            <a:off x="6034881" y="892969"/>
            <a:ext cx="142875" cy="1500188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ak 47"/>
          <p:cNvCxnSpPr>
            <a:endCxn id="22" idx="0"/>
          </p:cNvCxnSpPr>
          <p:nvPr/>
        </p:nvCxnSpPr>
        <p:spPr>
          <a:xfrm rot="5400000">
            <a:off x="6785769" y="1642269"/>
            <a:ext cx="142875" cy="15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48" name="textruta 127"/>
          <p:cNvSpPr txBox="1">
            <a:spLocks noChangeArrowheads="1"/>
          </p:cNvSpPr>
          <p:nvPr/>
        </p:nvSpPr>
        <p:spPr bwMode="auto">
          <a:xfrm>
            <a:off x="1476375" y="1773238"/>
            <a:ext cx="873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latin typeface="Calibri" pitchFamily="34" charset="0"/>
              </a:rPr>
              <a:t>Businesses</a:t>
            </a:r>
          </a:p>
        </p:txBody>
      </p:sp>
      <p:sp>
        <p:nvSpPr>
          <p:cNvPr id="25649" name="textruta 130"/>
          <p:cNvSpPr txBox="1">
            <a:spLocks noChangeArrowheads="1"/>
          </p:cNvSpPr>
          <p:nvPr/>
        </p:nvSpPr>
        <p:spPr bwMode="auto">
          <a:xfrm>
            <a:off x="4140200" y="1916113"/>
            <a:ext cx="6699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200" b="1">
                <a:latin typeface="Calibri" pitchFamily="34" charset="0"/>
              </a:rPr>
              <a:t>Schools</a:t>
            </a:r>
          </a:p>
        </p:txBody>
      </p:sp>
      <p:sp>
        <p:nvSpPr>
          <p:cNvPr id="51" name="Ellips 50"/>
          <p:cNvSpPr/>
          <p:nvPr/>
        </p:nvSpPr>
        <p:spPr>
          <a:xfrm>
            <a:off x="2355850" y="1571625"/>
            <a:ext cx="785813" cy="785813"/>
          </a:xfrm>
          <a:prstGeom prst="ellipse">
            <a:avLst/>
          </a:prstGeom>
          <a:solidFill>
            <a:srgbClr val="CCFF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sp>
        <p:nvSpPr>
          <p:cNvPr id="25651" name="textruta 134"/>
          <p:cNvSpPr txBox="1">
            <a:spLocks noChangeArrowheads="1"/>
          </p:cNvSpPr>
          <p:nvPr/>
        </p:nvSpPr>
        <p:spPr bwMode="auto">
          <a:xfrm>
            <a:off x="2339975" y="1700213"/>
            <a:ext cx="811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sv-SE" sz="1200" b="1">
                <a:latin typeface="Calibri" pitchFamily="34" charset="0"/>
              </a:rPr>
              <a:t>National </a:t>
            </a:r>
          </a:p>
          <a:p>
            <a:pPr algn="ctr"/>
            <a:r>
              <a:rPr lang="sv-SE" sz="1200" b="1">
                <a:latin typeface="Calibri" pitchFamily="34" charset="0"/>
              </a:rPr>
              <a:t>Tax Board</a:t>
            </a:r>
          </a:p>
        </p:txBody>
      </p:sp>
      <p:cxnSp>
        <p:nvCxnSpPr>
          <p:cNvPr id="53" name="Vinklad  52"/>
          <p:cNvCxnSpPr>
            <a:stCxn id="5" idx="4"/>
            <a:endCxn id="17" idx="0"/>
          </p:cNvCxnSpPr>
          <p:nvPr/>
        </p:nvCxnSpPr>
        <p:spPr>
          <a:xfrm rot="16200000" flipH="1">
            <a:off x="1712913" y="2571750"/>
            <a:ext cx="857250" cy="42862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Ellips 53"/>
          <p:cNvSpPr/>
          <p:nvPr/>
        </p:nvSpPr>
        <p:spPr>
          <a:xfrm>
            <a:off x="4999038" y="1714500"/>
            <a:ext cx="714375" cy="714375"/>
          </a:xfrm>
          <a:prstGeom prst="ellipse">
            <a:avLst/>
          </a:prstGeom>
          <a:solidFill>
            <a:srgbClr val="CCFF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sp>
        <p:nvSpPr>
          <p:cNvPr id="25654" name="textruta 67"/>
          <p:cNvSpPr txBox="1">
            <a:spLocks noChangeArrowheads="1"/>
          </p:cNvSpPr>
          <p:nvPr/>
        </p:nvSpPr>
        <p:spPr bwMode="auto">
          <a:xfrm>
            <a:off x="4932363" y="1844675"/>
            <a:ext cx="8112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sv-SE" sz="1200" b="1">
                <a:latin typeface="Calibri" pitchFamily="34" charset="0"/>
              </a:rPr>
              <a:t>National</a:t>
            </a:r>
          </a:p>
          <a:p>
            <a:pPr algn="ctr"/>
            <a:r>
              <a:rPr lang="sv-SE" sz="1200" b="1">
                <a:latin typeface="Calibri" pitchFamily="34" charset="0"/>
              </a:rPr>
              <a:t>Tax Board</a:t>
            </a:r>
          </a:p>
        </p:txBody>
      </p:sp>
      <p:cxnSp>
        <p:nvCxnSpPr>
          <p:cNvPr id="56" name="Vinklad  55"/>
          <p:cNvCxnSpPr>
            <a:stCxn id="6" idx="4"/>
            <a:endCxn id="4" idx="0"/>
          </p:cNvCxnSpPr>
          <p:nvPr/>
        </p:nvCxnSpPr>
        <p:spPr>
          <a:xfrm rot="16200000" flipH="1">
            <a:off x="4320381" y="2607469"/>
            <a:ext cx="785813" cy="42862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Vinklad  56"/>
          <p:cNvCxnSpPr>
            <a:stCxn id="54" idx="4"/>
            <a:endCxn id="4" idx="0"/>
          </p:cNvCxnSpPr>
          <p:nvPr/>
        </p:nvCxnSpPr>
        <p:spPr>
          <a:xfrm rot="5400000">
            <a:off x="4749006" y="2607469"/>
            <a:ext cx="785813" cy="42862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Vinklad  57"/>
          <p:cNvCxnSpPr/>
          <p:nvPr/>
        </p:nvCxnSpPr>
        <p:spPr>
          <a:xfrm rot="5400000">
            <a:off x="2105819" y="2607469"/>
            <a:ext cx="857250" cy="35718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Vänster klammerparentes 58"/>
          <p:cNvSpPr/>
          <p:nvPr/>
        </p:nvSpPr>
        <p:spPr>
          <a:xfrm rot="5400000">
            <a:off x="7639844" y="4574381"/>
            <a:ext cx="285750" cy="1138238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cxnSp>
        <p:nvCxnSpPr>
          <p:cNvPr id="60" name="Rak 59"/>
          <p:cNvCxnSpPr/>
          <p:nvPr/>
        </p:nvCxnSpPr>
        <p:spPr>
          <a:xfrm>
            <a:off x="1141413" y="3929063"/>
            <a:ext cx="7358062" cy="1587"/>
          </a:xfrm>
          <a:prstGeom prst="line">
            <a:avLst/>
          </a:prstGeom>
          <a:ln w="12700">
            <a:solidFill>
              <a:srgbClr val="0070C0"/>
            </a:solidFill>
            <a:prstDash val="lg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660" name="Rektangel 61"/>
          <p:cNvSpPr>
            <a:spLocks noChangeArrowheads="1"/>
          </p:cNvSpPr>
          <p:nvPr/>
        </p:nvSpPr>
        <p:spPr bwMode="auto">
          <a:xfrm>
            <a:off x="755650" y="4076700"/>
            <a:ext cx="1293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200" b="1">
                <a:latin typeface="Calibri" pitchFamily="34" charset="0"/>
              </a:rPr>
              <a:t>Subject fields for </a:t>
            </a:r>
          </a:p>
          <a:p>
            <a:r>
              <a:rPr lang="sv-SE" sz="1200" b="1">
                <a:latin typeface="Calibri" pitchFamily="34" charset="0"/>
              </a:rPr>
              <a:t>Census/Statistics</a:t>
            </a:r>
          </a:p>
        </p:txBody>
      </p:sp>
      <p:sp>
        <p:nvSpPr>
          <p:cNvPr id="63" name="Platshållare för bildnummer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856E2-5FB0-4158-9FD8-433EDEEEC3A3}" type="slidenum">
              <a:rPr lang="sv-SE" sz="1200" b="1"/>
              <a:pPr>
                <a:defRPr/>
              </a:pPr>
              <a:t>6</a:t>
            </a:fld>
            <a:endParaRPr lang="sv-SE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62000">
              <a:defRPr/>
            </a:pPr>
            <a:fld id="{4EF6FA48-6E62-4B79-8E88-C615B650C262}" type="slidenum">
              <a:rPr lang="sv-SE"/>
              <a:pPr defTabSz="762000">
                <a:defRPr/>
              </a:pPr>
              <a:t>7</a:t>
            </a:fld>
            <a:endParaRPr lang="sv-SE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260350"/>
            <a:ext cx="7885112" cy="1503363"/>
          </a:xfrm>
        </p:spPr>
        <p:txBody>
          <a:bodyPr/>
          <a:lstStyle/>
          <a:p>
            <a:r>
              <a:rPr lang="en-US" sz="3200" smtClean="0">
                <a:latin typeface="Arial" charset="0"/>
                <a:cs typeface="Arial" charset="0"/>
              </a:rPr>
              <a:t>Household, housing and dwelling </a:t>
            </a:r>
            <a:br>
              <a:rPr lang="en-US" sz="3200" smtClean="0">
                <a:latin typeface="Arial" charset="0"/>
                <a:cs typeface="Arial" charset="0"/>
              </a:rPr>
            </a:br>
            <a:r>
              <a:rPr lang="en-US" sz="3200" smtClean="0">
                <a:latin typeface="Arial" charset="0"/>
                <a:cs typeface="Arial" charset="0"/>
              </a:rPr>
              <a:t>statistics from registers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773238"/>
            <a:ext cx="7772400" cy="4714875"/>
          </a:xfrm>
        </p:spPr>
        <p:txBody>
          <a:bodyPr/>
          <a:lstStyle/>
          <a:p>
            <a:pPr marL="457200" indent="-457200">
              <a:spcBef>
                <a:spcPct val="15000"/>
              </a:spcBef>
              <a:buFontTx/>
              <a:buChar char="•"/>
            </a:pPr>
            <a:r>
              <a:rPr lang="en-US" smtClean="0">
                <a:latin typeface="Arial" charset="0"/>
                <a:cs typeface="Arial" charset="0"/>
              </a:rPr>
              <a:t>Pre-conditions </a:t>
            </a:r>
            <a:r>
              <a:rPr lang="en-US" smtClean="0">
                <a:latin typeface="Arial" charset="0"/>
                <a:cs typeface="Times New Roman" pitchFamily="18" charset="0"/>
              </a:rPr>
              <a:t>: </a:t>
            </a:r>
          </a:p>
          <a:p>
            <a:pPr marL="838200" lvl="1" indent="-381000">
              <a:spcBef>
                <a:spcPct val="15000"/>
              </a:spcBef>
              <a:buClr>
                <a:schemeClr val="accent2"/>
              </a:buClr>
            </a:pPr>
            <a:r>
              <a:rPr lang="en-US" b="1" i="1" smtClean="0">
                <a:latin typeface="Arial" charset="0"/>
                <a:cs typeface="Times New Roman" pitchFamily="18" charset="0"/>
              </a:rPr>
              <a:t>Addresses</a:t>
            </a:r>
            <a:r>
              <a:rPr lang="en-US" smtClean="0">
                <a:latin typeface="Arial" charset="0"/>
                <a:cs typeface="Times New Roman" pitchFamily="18" charset="0"/>
              </a:rPr>
              <a:t> and an up to date dwelling register. Every separate dwelling must be identified by a unique address</a:t>
            </a:r>
          </a:p>
          <a:p>
            <a:pPr marL="457200" indent="-457200">
              <a:spcBef>
                <a:spcPct val="15000"/>
              </a:spcBef>
              <a:buFontTx/>
              <a:buChar char="•"/>
            </a:pPr>
            <a:r>
              <a:rPr lang="en-US" smtClean="0">
                <a:latin typeface="Arial" charset="0"/>
                <a:cs typeface="Times New Roman" pitchFamily="18" charset="0"/>
              </a:rPr>
              <a:t>Dwelling and building Statistics</a:t>
            </a:r>
          </a:p>
          <a:p>
            <a:pPr marL="838200" lvl="1" indent="-381000">
              <a:spcBef>
                <a:spcPct val="15000"/>
              </a:spcBef>
              <a:buClr>
                <a:schemeClr val="accent2"/>
              </a:buClr>
            </a:pPr>
            <a:r>
              <a:rPr lang="en-US" smtClean="0">
                <a:latin typeface="Arial" charset="0"/>
                <a:cs typeface="Times New Roman" pitchFamily="18" charset="0"/>
              </a:rPr>
              <a:t>Enabled by</a:t>
            </a:r>
            <a:br>
              <a:rPr lang="en-US" smtClean="0">
                <a:latin typeface="Arial" charset="0"/>
                <a:cs typeface="Times New Roman" pitchFamily="18" charset="0"/>
              </a:rPr>
            </a:br>
            <a:r>
              <a:rPr lang="en-US" b="1" i="1" smtClean="0">
                <a:latin typeface="Arial" charset="0"/>
                <a:cs typeface="Times New Roman" pitchFamily="18" charset="0"/>
              </a:rPr>
              <a:t>dwelling register</a:t>
            </a:r>
            <a:r>
              <a:rPr lang="en-US" smtClean="0">
                <a:latin typeface="Arial" charset="0"/>
                <a:cs typeface="Times New Roman" pitchFamily="18" charset="0"/>
              </a:rPr>
              <a:t> with unique identities</a:t>
            </a:r>
          </a:p>
          <a:p>
            <a:pPr marL="457200" indent="-457200">
              <a:spcBef>
                <a:spcPct val="15000"/>
              </a:spcBef>
              <a:buFontTx/>
              <a:buChar char="•"/>
            </a:pPr>
            <a:r>
              <a:rPr lang="en-US" smtClean="0">
                <a:latin typeface="Arial" charset="0"/>
                <a:cs typeface="Times New Roman" pitchFamily="18" charset="0"/>
              </a:rPr>
              <a:t>Household Statistics</a:t>
            </a:r>
          </a:p>
          <a:p>
            <a:pPr marL="838200" lvl="1" indent="-381000">
              <a:spcBef>
                <a:spcPct val="15000"/>
              </a:spcBef>
              <a:buClr>
                <a:schemeClr val="accent2"/>
              </a:buClr>
            </a:pPr>
            <a:r>
              <a:rPr lang="en-US" smtClean="0">
                <a:latin typeface="Arial" charset="0"/>
                <a:cs typeface="Times New Roman" pitchFamily="18" charset="0"/>
              </a:rPr>
              <a:t>Enabled by </a:t>
            </a:r>
            <a:br>
              <a:rPr lang="en-US" smtClean="0">
                <a:latin typeface="Arial" charset="0"/>
                <a:cs typeface="Times New Roman" pitchFamily="18" charset="0"/>
              </a:rPr>
            </a:br>
            <a:r>
              <a:rPr lang="en-US" b="1" i="1" smtClean="0">
                <a:latin typeface="Arial" charset="0"/>
                <a:cs typeface="Times New Roman" pitchFamily="18" charset="0"/>
              </a:rPr>
              <a:t>registration with the dwelling identity in the population register</a:t>
            </a:r>
          </a:p>
          <a:p>
            <a:pPr marL="457200" indent="-457200">
              <a:spcBef>
                <a:spcPct val="15000"/>
              </a:spcBef>
              <a:buFontTx/>
              <a:buChar char="•"/>
            </a:pPr>
            <a:r>
              <a:rPr lang="en-US" smtClean="0">
                <a:latin typeface="Arial" charset="0"/>
                <a:cs typeface="Times New Roman" pitchFamily="18" charset="0"/>
              </a:rPr>
              <a:t>Housing statistics</a:t>
            </a:r>
          </a:p>
          <a:p>
            <a:pPr marL="838200" lvl="1" indent="-381000">
              <a:spcBef>
                <a:spcPct val="15000"/>
              </a:spcBef>
              <a:buClr>
                <a:schemeClr val="accent2"/>
              </a:buClr>
            </a:pPr>
            <a:r>
              <a:rPr lang="en-US" smtClean="0">
                <a:latin typeface="Arial" charset="0"/>
                <a:cs typeface="Times New Roman" pitchFamily="18" charset="0"/>
              </a:rPr>
              <a:t>Enabled by </a:t>
            </a:r>
            <a:br>
              <a:rPr lang="en-US" smtClean="0">
                <a:latin typeface="Arial" charset="0"/>
                <a:cs typeface="Times New Roman" pitchFamily="18" charset="0"/>
              </a:rPr>
            </a:br>
            <a:r>
              <a:rPr lang="en-US" b="1" i="1" smtClean="0">
                <a:latin typeface="Arial" charset="0"/>
                <a:cs typeface="Times New Roman" pitchFamily="18" charset="0"/>
              </a:rPr>
              <a:t>linking of dwelling- and population registers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62000">
              <a:defRPr/>
            </a:pPr>
            <a:fld id="{2AF677B7-86F1-47D7-87B6-477DFCFC997A}" type="slidenum">
              <a:rPr lang="sv-SE"/>
              <a:pPr defTabSz="762000">
                <a:defRPr/>
              </a:pPr>
              <a:t>8</a:t>
            </a:fld>
            <a:endParaRPr lang="sv-SE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75" y="260350"/>
            <a:ext cx="7858125" cy="1263650"/>
          </a:xfrm>
        </p:spPr>
        <p:txBody>
          <a:bodyPr/>
          <a:lstStyle/>
          <a:p>
            <a:r>
              <a:rPr lang="sv-SE" sz="3200" smtClean="0">
                <a:latin typeface="Arial" charset="0"/>
                <a:cs typeface="Arial" charset="0"/>
              </a:rPr>
              <a:t>Who is doing what?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268413"/>
            <a:ext cx="7772400" cy="5256212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000" b="1" i="1" smtClean="0">
                <a:latin typeface="Arial" charset="0"/>
                <a:cs typeface="Arial" charset="0"/>
              </a:rPr>
              <a:t>Local authorities</a:t>
            </a:r>
            <a:r>
              <a:rPr lang="en-US" sz="2000" smtClean="0">
                <a:latin typeface="Arial" charset="0"/>
                <a:cs typeface="Arial" charset="0"/>
              </a:rPr>
              <a:t> gives addresses to every entrance and keeps the dwelling register up to date</a:t>
            </a:r>
          </a:p>
          <a:p>
            <a:pPr>
              <a:lnSpc>
                <a:spcPct val="110000"/>
              </a:lnSpc>
            </a:pPr>
            <a:r>
              <a:rPr lang="en-US" sz="2000" b="1" i="1" smtClean="0">
                <a:latin typeface="Arial" charset="0"/>
                <a:cs typeface="Arial" charset="0"/>
              </a:rPr>
              <a:t>Land Survey Board</a:t>
            </a:r>
            <a:r>
              <a:rPr lang="en-US" sz="2000" smtClean="0">
                <a:latin typeface="Arial" charset="0"/>
                <a:cs typeface="Arial" charset="0"/>
              </a:rPr>
              <a:t> collects and delivers data about real estates, buildings and dwellings</a:t>
            </a:r>
          </a:p>
          <a:p>
            <a:pPr>
              <a:lnSpc>
                <a:spcPct val="110000"/>
              </a:lnSpc>
            </a:pPr>
            <a:r>
              <a:rPr lang="en-US" sz="2000" b="1" i="1" smtClean="0">
                <a:latin typeface="Arial" charset="0"/>
                <a:cs typeface="Arial" charset="0"/>
              </a:rPr>
              <a:t>Real estate owners </a:t>
            </a:r>
            <a:r>
              <a:rPr lang="en-US" sz="2000" smtClean="0">
                <a:latin typeface="Arial" charset="0"/>
                <a:cs typeface="Arial" charset="0"/>
              </a:rPr>
              <a:t>reports initial data to The Land Survey Board and changes to the local authorities </a:t>
            </a:r>
          </a:p>
          <a:p>
            <a:pPr>
              <a:lnSpc>
                <a:spcPct val="110000"/>
              </a:lnSpc>
            </a:pPr>
            <a:r>
              <a:rPr lang="en-US" sz="2000" b="1" i="1" smtClean="0">
                <a:latin typeface="Arial" charset="0"/>
                <a:cs typeface="Arial" charset="0"/>
              </a:rPr>
              <a:t>Real estate owners </a:t>
            </a:r>
            <a:r>
              <a:rPr lang="en-US" sz="2000" smtClean="0">
                <a:latin typeface="Arial" charset="0"/>
                <a:cs typeface="Arial" charset="0"/>
              </a:rPr>
              <a:t>reports dwelling identities to each occupant</a:t>
            </a:r>
          </a:p>
          <a:p>
            <a:pPr>
              <a:lnSpc>
                <a:spcPct val="110000"/>
              </a:lnSpc>
            </a:pPr>
            <a:r>
              <a:rPr lang="en-US" sz="2000" b="1" i="1" smtClean="0">
                <a:latin typeface="Arial" charset="0"/>
                <a:cs typeface="Arial" charset="0"/>
              </a:rPr>
              <a:t>Tax board </a:t>
            </a:r>
            <a:r>
              <a:rPr lang="en-US" sz="2000" smtClean="0">
                <a:latin typeface="Arial" charset="0"/>
                <a:cs typeface="Arial" charset="0"/>
              </a:rPr>
              <a:t>register the population in dwellings instead of as today in real estates</a:t>
            </a:r>
          </a:p>
          <a:p>
            <a:pPr>
              <a:lnSpc>
                <a:spcPct val="110000"/>
              </a:lnSpc>
            </a:pPr>
            <a:r>
              <a:rPr lang="en-US" sz="2000" b="1" i="1" smtClean="0">
                <a:latin typeface="Arial" charset="0"/>
                <a:cs typeface="Arial" charset="0"/>
              </a:rPr>
              <a:t>SCB</a:t>
            </a:r>
            <a:r>
              <a:rPr lang="en-US" sz="2000" smtClean="0">
                <a:latin typeface="Arial" charset="0"/>
                <a:cs typeface="Arial" charset="0"/>
              </a:rPr>
              <a:t> links registers and uses administrative registers for producing statistics</a:t>
            </a:r>
          </a:p>
          <a:p>
            <a:pPr>
              <a:lnSpc>
                <a:spcPct val="110000"/>
              </a:lnSpc>
            </a:pPr>
            <a:r>
              <a:rPr lang="en-US" sz="2000" b="1" i="1" smtClean="0">
                <a:latin typeface="Arial" charset="0"/>
                <a:cs typeface="Arial" charset="0"/>
              </a:rPr>
              <a:t>Residents</a:t>
            </a:r>
            <a:r>
              <a:rPr lang="en-US" sz="2000" smtClean="0">
                <a:latin typeface="Arial" charset="0"/>
                <a:cs typeface="Arial" charset="0"/>
              </a:rPr>
              <a:t> in multi-dwelling buildings report their dwelling number to the Tax Board – </a:t>
            </a:r>
            <a:r>
              <a:rPr lang="en-US" sz="2000" smtClean="0">
                <a:solidFill>
                  <a:srgbClr val="FF0000"/>
                </a:solidFill>
                <a:latin typeface="Arial" charset="0"/>
                <a:cs typeface="Arial" charset="0"/>
              </a:rPr>
              <a:t>and get their dwelling number added to their addresses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sv-SE" sz="200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sv-SE" sz="1600" b="1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sv-SE" sz="1600" b="1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03A92-5BDB-4FF1-AA8C-41A94FA0D566}" type="slidenum">
              <a:rPr lang="sv-SE"/>
              <a:pPr>
                <a:defRPr/>
              </a:pPr>
              <a:t>9</a:t>
            </a:fld>
            <a:endParaRPr lang="sv-SE"/>
          </a:p>
        </p:txBody>
      </p:sp>
      <p:sp>
        <p:nvSpPr>
          <p:cNvPr id="30722" name="Rubrik 1"/>
          <p:cNvSpPr txBox="1">
            <a:spLocks/>
          </p:cNvSpPr>
          <p:nvPr/>
        </p:nvSpPr>
        <p:spPr bwMode="auto">
          <a:xfrm>
            <a:off x="1187450" y="476250"/>
            <a:ext cx="743108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sv-SE" sz="4200">
                <a:solidFill>
                  <a:srgbClr val="7F7F7F"/>
                </a:solidFill>
                <a:cs typeface="Arial" charset="0"/>
              </a:rPr>
              <a:t>Census - HoB</a:t>
            </a:r>
          </a:p>
        </p:txBody>
      </p:sp>
      <p:cxnSp>
        <p:nvCxnSpPr>
          <p:cNvPr id="5" name="Rak 4"/>
          <p:cNvCxnSpPr/>
          <p:nvPr/>
        </p:nvCxnSpPr>
        <p:spPr>
          <a:xfrm>
            <a:off x="1331913" y="4941888"/>
            <a:ext cx="648017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Rak 5"/>
          <p:cNvCxnSpPr/>
          <p:nvPr/>
        </p:nvCxnSpPr>
        <p:spPr>
          <a:xfrm rot="5400000">
            <a:off x="1259681" y="4869657"/>
            <a:ext cx="14446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ak 6"/>
          <p:cNvCxnSpPr/>
          <p:nvPr/>
        </p:nvCxnSpPr>
        <p:spPr>
          <a:xfrm rot="5400000">
            <a:off x="2699543" y="4869657"/>
            <a:ext cx="14446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 rot="5400000">
            <a:off x="4139406" y="4869657"/>
            <a:ext cx="14446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ak 8"/>
          <p:cNvCxnSpPr/>
          <p:nvPr/>
        </p:nvCxnSpPr>
        <p:spPr>
          <a:xfrm rot="5400000">
            <a:off x="7020718" y="4869657"/>
            <a:ext cx="14446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ak 9"/>
          <p:cNvCxnSpPr/>
          <p:nvPr/>
        </p:nvCxnSpPr>
        <p:spPr>
          <a:xfrm rot="5400000">
            <a:off x="5579268" y="4869657"/>
            <a:ext cx="14446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729" name="textruta 10"/>
          <p:cNvSpPr txBox="1">
            <a:spLocks noChangeArrowheads="1"/>
          </p:cNvSpPr>
          <p:nvPr/>
        </p:nvSpPr>
        <p:spPr bwMode="auto">
          <a:xfrm>
            <a:off x="1763713" y="5157788"/>
            <a:ext cx="5762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1200" b="1">
                <a:cs typeface="Arial" charset="0"/>
              </a:rPr>
              <a:t>2011</a:t>
            </a:r>
          </a:p>
        </p:txBody>
      </p:sp>
      <p:sp>
        <p:nvSpPr>
          <p:cNvPr id="30730" name="Rektangel 11"/>
          <p:cNvSpPr>
            <a:spLocks noChangeArrowheads="1"/>
          </p:cNvSpPr>
          <p:nvPr/>
        </p:nvSpPr>
        <p:spPr bwMode="auto">
          <a:xfrm>
            <a:off x="3203575" y="5157788"/>
            <a:ext cx="5254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200" b="1">
                <a:cs typeface="Arial" charset="0"/>
              </a:rPr>
              <a:t>2012</a:t>
            </a:r>
          </a:p>
        </p:txBody>
      </p:sp>
      <p:sp>
        <p:nvSpPr>
          <p:cNvPr id="30731" name="Rektangel 12"/>
          <p:cNvSpPr>
            <a:spLocks noChangeArrowheads="1"/>
          </p:cNvSpPr>
          <p:nvPr/>
        </p:nvSpPr>
        <p:spPr bwMode="auto">
          <a:xfrm>
            <a:off x="4643438" y="5157788"/>
            <a:ext cx="5254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200" b="1">
                <a:cs typeface="Arial" charset="0"/>
              </a:rPr>
              <a:t>2013</a:t>
            </a:r>
          </a:p>
        </p:txBody>
      </p:sp>
      <p:sp>
        <p:nvSpPr>
          <p:cNvPr id="30732" name="Rektangel 13"/>
          <p:cNvSpPr>
            <a:spLocks noChangeArrowheads="1"/>
          </p:cNvSpPr>
          <p:nvPr/>
        </p:nvSpPr>
        <p:spPr bwMode="auto">
          <a:xfrm>
            <a:off x="6084888" y="5157788"/>
            <a:ext cx="523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200" b="1">
                <a:cs typeface="Arial" charset="0"/>
              </a:rPr>
              <a:t>2014</a:t>
            </a:r>
          </a:p>
        </p:txBody>
      </p:sp>
      <p:cxnSp>
        <p:nvCxnSpPr>
          <p:cNvPr id="15" name="Rak pil 14"/>
          <p:cNvCxnSpPr/>
          <p:nvPr/>
        </p:nvCxnSpPr>
        <p:spPr>
          <a:xfrm>
            <a:off x="7812088" y="4941888"/>
            <a:ext cx="360362" cy="158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734" name="Rektangel 15"/>
          <p:cNvSpPr>
            <a:spLocks noChangeArrowheads="1"/>
          </p:cNvSpPr>
          <p:nvPr/>
        </p:nvSpPr>
        <p:spPr bwMode="auto">
          <a:xfrm>
            <a:off x="7380288" y="5157788"/>
            <a:ext cx="523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 sz="1200" b="1">
                <a:cs typeface="Arial" charset="0"/>
              </a:rPr>
              <a:t>2015</a:t>
            </a:r>
          </a:p>
        </p:txBody>
      </p:sp>
      <p:cxnSp>
        <p:nvCxnSpPr>
          <p:cNvPr id="17" name="Rak 16"/>
          <p:cNvCxnSpPr/>
          <p:nvPr/>
        </p:nvCxnSpPr>
        <p:spPr>
          <a:xfrm>
            <a:off x="1430338" y="2776538"/>
            <a:ext cx="4546600" cy="14287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736" name="textruta 17"/>
          <p:cNvSpPr txBox="1">
            <a:spLocks noChangeArrowheads="1"/>
          </p:cNvSpPr>
          <p:nvPr/>
        </p:nvSpPr>
        <p:spPr bwMode="auto">
          <a:xfrm>
            <a:off x="1546225" y="2271713"/>
            <a:ext cx="10080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1200" b="1">
                <a:cs typeface="Arial" charset="0"/>
              </a:rPr>
              <a:t>Collection</a:t>
            </a:r>
          </a:p>
        </p:txBody>
      </p:sp>
      <p:cxnSp>
        <p:nvCxnSpPr>
          <p:cNvPr id="19" name="Rak 18"/>
          <p:cNvCxnSpPr/>
          <p:nvPr/>
        </p:nvCxnSpPr>
        <p:spPr>
          <a:xfrm rot="5400000" flipH="1" flipV="1">
            <a:off x="2481262" y="2416176"/>
            <a:ext cx="7207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738" name="textruta 19"/>
          <p:cNvSpPr txBox="1">
            <a:spLocks noChangeArrowheads="1"/>
          </p:cNvSpPr>
          <p:nvPr/>
        </p:nvSpPr>
        <p:spPr bwMode="auto">
          <a:xfrm>
            <a:off x="2841625" y="2200275"/>
            <a:ext cx="1584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cs typeface="Arial" charset="0"/>
              </a:rPr>
              <a:t>Processing, quality assessment</a:t>
            </a:r>
          </a:p>
        </p:txBody>
      </p:sp>
      <p:cxnSp>
        <p:nvCxnSpPr>
          <p:cNvPr id="21" name="Rak 20"/>
          <p:cNvCxnSpPr/>
          <p:nvPr/>
        </p:nvCxnSpPr>
        <p:spPr>
          <a:xfrm rot="5400000" flipH="1" flipV="1">
            <a:off x="5616575" y="2430463"/>
            <a:ext cx="72072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ak 21"/>
          <p:cNvCxnSpPr/>
          <p:nvPr/>
        </p:nvCxnSpPr>
        <p:spPr>
          <a:xfrm>
            <a:off x="1401763" y="2055813"/>
            <a:ext cx="4575175" cy="14287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741" name="textruta 22"/>
          <p:cNvSpPr txBox="1">
            <a:spLocks noChangeArrowheads="1"/>
          </p:cNvSpPr>
          <p:nvPr/>
        </p:nvSpPr>
        <p:spPr bwMode="auto">
          <a:xfrm>
            <a:off x="1401763" y="1624013"/>
            <a:ext cx="2232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2000" b="1">
                <a:solidFill>
                  <a:srgbClr val="0070C0"/>
                </a:solidFill>
                <a:cs typeface="Arial" charset="0"/>
              </a:rPr>
              <a:t>Census 2011</a:t>
            </a:r>
          </a:p>
        </p:txBody>
      </p:sp>
      <p:sp>
        <p:nvSpPr>
          <p:cNvPr id="30742" name="textruta 23"/>
          <p:cNvSpPr txBox="1">
            <a:spLocks noChangeArrowheads="1"/>
          </p:cNvSpPr>
          <p:nvPr/>
        </p:nvSpPr>
        <p:spPr bwMode="auto">
          <a:xfrm>
            <a:off x="1403350" y="3049588"/>
            <a:ext cx="67691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2000" b="1">
                <a:solidFill>
                  <a:srgbClr val="C00000"/>
                </a:solidFill>
                <a:cs typeface="Arial" charset="0"/>
              </a:rPr>
              <a:t>HoB (</a:t>
            </a:r>
            <a:r>
              <a:rPr lang="en-US" sz="1600" b="1">
                <a:solidFill>
                  <a:srgbClr val="C00000"/>
                </a:solidFill>
                <a:cs typeface="Arial" charset="0"/>
              </a:rPr>
              <a:t>New household, housing and dwelling statistics</a:t>
            </a:r>
            <a:r>
              <a:rPr lang="sv-SE" sz="1600" b="1">
                <a:solidFill>
                  <a:srgbClr val="C00000"/>
                </a:solidFill>
                <a:cs typeface="Arial" charset="0"/>
              </a:rPr>
              <a:t>)</a:t>
            </a:r>
          </a:p>
        </p:txBody>
      </p:sp>
      <p:cxnSp>
        <p:nvCxnSpPr>
          <p:cNvPr id="25" name="Rak 24"/>
          <p:cNvCxnSpPr/>
          <p:nvPr/>
        </p:nvCxnSpPr>
        <p:spPr>
          <a:xfrm>
            <a:off x="1403350" y="4273550"/>
            <a:ext cx="684053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ak 25"/>
          <p:cNvCxnSpPr/>
          <p:nvPr/>
        </p:nvCxnSpPr>
        <p:spPr>
          <a:xfrm rot="5400000" flipH="1" flipV="1">
            <a:off x="1764506" y="3913982"/>
            <a:ext cx="7191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Rak 26"/>
          <p:cNvCxnSpPr/>
          <p:nvPr/>
        </p:nvCxnSpPr>
        <p:spPr>
          <a:xfrm>
            <a:off x="1403350" y="3554413"/>
            <a:ext cx="684053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Höger 27"/>
          <p:cNvSpPr/>
          <p:nvPr/>
        </p:nvSpPr>
        <p:spPr>
          <a:xfrm>
            <a:off x="5240338" y="3603625"/>
            <a:ext cx="3240087" cy="555625"/>
          </a:xfrm>
          <a:prstGeom prst="rightArrow">
            <a:avLst/>
          </a:prstGeom>
          <a:noFill/>
          <a:ln>
            <a:solidFill>
              <a:srgbClr val="FAA5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sp>
        <p:nvSpPr>
          <p:cNvPr id="30747" name="textruta 28"/>
          <p:cNvSpPr txBox="1">
            <a:spLocks noChangeArrowheads="1"/>
          </p:cNvSpPr>
          <p:nvPr/>
        </p:nvSpPr>
        <p:spPr bwMode="auto">
          <a:xfrm>
            <a:off x="1331913" y="3770313"/>
            <a:ext cx="863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cs typeface="Arial" charset="0"/>
              </a:rPr>
              <a:t>Planning</a:t>
            </a:r>
          </a:p>
        </p:txBody>
      </p:sp>
      <p:sp>
        <p:nvSpPr>
          <p:cNvPr id="30748" name="textruta 29"/>
          <p:cNvSpPr txBox="1">
            <a:spLocks noChangeArrowheads="1"/>
          </p:cNvSpPr>
          <p:nvPr/>
        </p:nvSpPr>
        <p:spPr bwMode="auto">
          <a:xfrm>
            <a:off x="2300288" y="3698875"/>
            <a:ext cx="19446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cs typeface="Arial" charset="0"/>
              </a:rPr>
              <a:t>Content, quality improvement </a:t>
            </a:r>
          </a:p>
        </p:txBody>
      </p:sp>
      <p:sp>
        <p:nvSpPr>
          <p:cNvPr id="31" name="textruta 30"/>
          <p:cNvSpPr txBox="1"/>
          <p:nvPr/>
        </p:nvSpPr>
        <p:spPr>
          <a:xfrm>
            <a:off x="5405438" y="2209800"/>
            <a:ext cx="822325" cy="4603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err="1">
                <a:latin typeface="Arial" pitchFamily="34" charset="0"/>
                <a:cs typeface="Arial" pitchFamily="34" charset="0"/>
              </a:rPr>
              <a:t>Dissemi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-nation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5-udd 33"/>
          <p:cNvSpPr/>
          <p:nvPr/>
        </p:nvSpPr>
        <p:spPr>
          <a:xfrm>
            <a:off x="2700338" y="4868863"/>
            <a:ext cx="142875" cy="14446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sp>
        <p:nvSpPr>
          <p:cNvPr id="35" name="5-udd 34"/>
          <p:cNvSpPr/>
          <p:nvPr/>
        </p:nvSpPr>
        <p:spPr>
          <a:xfrm>
            <a:off x="1403350" y="5589588"/>
            <a:ext cx="144463" cy="14287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sp>
        <p:nvSpPr>
          <p:cNvPr id="30752" name="textruta 35"/>
          <p:cNvSpPr txBox="1">
            <a:spLocks noChangeArrowheads="1"/>
          </p:cNvSpPr>
          <p:nvPr/>
        </p:nvSpPr>
        <p:spPr bwMode="auto">
          <a:xfrm>
            <a:off x="1547813" y="5516563"/>
            <a:ext cx="28797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1200" b="1">
                <a:cs typeface="Arial" charset="0"/>
              </a:rPr>
              <a:t>= Time of referens Census 2011</a:t>
            </a:r>
          </a:p>
        </p:txBody>
      </p:sp>
      <p:sp>
        <p:nvSpPr>
          <p:cNvPr id="37" name="5-udd 36"/>
          <p:cNvSpPr/>
          <p:nvPr/>
        </p:nvSpPr>
        <p:spPr>
          <a:xfrm>
            <a:off x="4140200" y="4868863"/>
            <a:ext cx="144463" cy="144462"/>
          </a:xfrm>
          <a:prstGeom prst="star5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sp>
        <p:nvSpPr>
          <p:cNvPr id="38" name="5-udd 37"/>
          <p:cNvSpPr/>
          <p:nvPr/>
        </p:nvSpPr>
        <p:spPr>
          <a:xfrm>
            <a:off x="5580063" y="4868863"/>
            <a:ext cx="144462" cy="144462"/>
          </a:xfrm>
          <a:prstGeom prst="star5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sp>
        <p:nvSpPr>
          <p:cNvPr id="39" name="5-udd 38"/>
          <p:cNvSpPr/>
          <p:nvPr/>
        </p:nvSpPr>
        <p:spPr>
          <a:xfrm>
            <a:off x="7019925" y="4868863"/>
            <a:ext cx="144463" cy="144462"/>
          </a:xfrm>
          <a:prstGeom prst="star5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sp>
        <p:nvSpPr>
          <p:cNvPr id="40" name="5-udd 39"/>
          <p:cNvSpPr/>
          <p:nvPr/>
        </p:nvSpPr>
        <p:spPr>
          <a:xfrm>
            <a:off x="1403350" y="5876925"/>
            <a:ext cx="144463" cy="144463"/>
          </a:xfrm>
          <a:prstGeom prst="star5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sp>
        <p:nvSpPr>
          <p:cNvPr id="30757" name="textruta 40"/>
          <p:cNvSpPr txBox="1">
            <a:spLocks noChangeArrowheads="1"/>
          </p:cNvSpPr>
          <p:nvPr/>
        </p:nvSpPr>
        <p:spPr bwMode="auto">
          <a:xfrm>
            <a:off x="1547813" y="5805488"/>
            <a:ext cx="4248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1200" b="1">
                <a:cs typeface="Arial" charset="0"/>
              </a:rPr>
              <a:t>= Time of referens HoB yearly statistics</a:t>
            </a:r>
          </a:p>
        </p:txBody>
      </p:sp>
      <p:sp>
        <p:nvSpPr>
          <p:cNvPr id="30758" name="textruta 41"/>
          <p:cNvSpPr txBox="1">
            <a:spLocks noChangeArrowheads="1"/>
          </p:cNvSpPr>
          <p:nvPr/>
        </p:nvSpPr>
        <p:spPr bwMode="auto">
          <a:xfrm>
            <a:off x="5232400" y="3722688"/>
            <a:ext cx="1381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1200" b="1">
                <a:cs typeface="Arial" charset="0"/>
              </a:rPr>
              <a:t>Dissemination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CB-Mall 2010">
  <a:themeElements>
    <a:clrScheme name="Temafärger-SCB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AA50F"/>
      </a:accent1>
      <a:accent2>
        <a:srgbClr val="9A9A9A"/>
      </a:accent2>
      <a:accent3>
        <a:srgbClr val="F0F0F0"/>
      </a:accent3>
      <a:accent4>
        <a:srgbClr val="0493AC"/>
      </a:accent4>
      <a:accent5>
        <a:srgbClr val="9AB23B"/>
      </a:accent5>
      <a:accent6>
        <a:srgbClr val="71277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SCB-Mall 2010</Template>
  <TotalTime>1846</TotalTime>
  <Words>469</Words>
  <Application>Microsoft Office PowerPoint</Application>
  <PresentationFormat>On-screen Show (4:3)</PresentationFormat>
  <Paragraphs>120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6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Calibri</vt:lpstr>
      <vt:lpstr>Arial</vt:lpstr>
      <vt:lpstr>Times New Roman</vt:lpstr>
      <vt:lpstr>SCB-Mall 2010</vt:lpstr>
      <vt:lpstr>SCB-Mall 2010</vt:lpstr>
      <vt:lpstr>SCB-Mall 2010</vt:lpstr>
      <vt:lpstr>SCB-Mall 2010</vt:lpstr>
      <vt:lpstr>SCB-Mall 2010</vt:lpstr>
      <vt:lpstr>SCB-Mall 2010</vt:lpstr>
      <vt:lpstr>The development of a register-based census Census 2011 in Sweden</vt:lpstr>
      <vt:lpstr>Census 2010 situation in UNECE </vt:lpstr>
      <vt:lpstr>Why develop a totally register-based Population and Housing Census?</vt:lpstr>
      <vt:lpstr>Needed conditions</vt:lpstr>
      <vt:lpstr>Census Regulations</vt:lpstr>
      <vt:lpstr>Input register-based Census</vt:lpstr>
      <vt:lpstr>Household, housing and dwelling  statistics from registers</vt:lpstr>
      <vt:lpstr>Who is doing what?</vt:lpstr>
      <vt:lpstr>Slide 9</vt:lpstr>
      <vt:lpstr>Slide 10</vt:lpstr>
    </vt:vector>
  </TitlesOfParts>
  <Company>SCB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Population and Housing Censuses History</dc:title>
  <dc:creator>Martin Verhage</dc:creator>
  <cp:lastModifiedBy>United Nations</cp:lastModifiedBy>
  <cp:revision>190</cp:revision>
  <cp:lastPrinted>2013-10-18T07:53:47Z</cp:lastPrinted>
  <dcterms:created xsi:type="dcterms:W3CDTF">2010-09-23T08:15:25Z</dcterms:created>
  <dcterms:modified xsi:type="dcterms:W3CDTF">2013-10-21T14:21:54Z</dcterms:modified>
</cp:coreProperties>
</file>