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82"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3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9FDCE5C-706F-4618-9876-CEAC1F2F01CE}" type="datetimeFigureOut">
              <a:rPr lang="id-ID"/>
              <a:pPr>
                <a:defRPr/>
              </a:pPr>
              <a:t>18/10/2013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ACFF736-4C7F-4FA7-AA8C-3582750E68A5}"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altLang="id-ID"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E687F8-A3BA-4C45-AC57-482526277AF7}" type="slidenum">
              <a:rPr lang="en-US" altLang="id-ID">
                <a:latin typeface="Arial" charset="0"/>
              </a:rPr>
              <a:pPr fontAlgn="base">
                <a:spcBef>
                  <a:spcPct val="0"/>
                </a:spcBef>
                <a:spcAft>
                  <a:spcPct val="0"/>
                </a:spcAft>
              </a:pPr>
              <a:t>1</a:t>
            </a:fld>
            <a:endParaRPr lang="en-US" altLang="id-ID">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D87D583B-F4C4-493B-9D28-D146CA0D75C6}" type="datetimeFigureOut">
              <a:rPr lang="id-ID"/>
              <a:pPr>
                <a:defRPr/>
              </a:pPr>
              <a:t>18/10/2013</a:t>
            </a:fld>
            <a:endParaRPr lang="id-ID"/>
          </a:p>
        </p:txBody>
      </p:sp>
      <p:sp>
        <p:nvSpPr>
          <p:cNvPr id="6" name="Footer Placeholder 1"/>
          <p:cNvSpPr>
            <a:spLocks noGrp="1"/>
          </p:cNvSpPr>
          <p:nvPr>
            <p:ph type="ftr" sz="quarter" idx="11"/>
          </p:nvPr>
        </p:nvSpPr>
        <p:spPr/>
        <p:txBody>
          <a:bodyPr/>
          <a:lstStyle>
            <a:lvl1pPr>
              <a:defRPr/>
            </a:lvl1pPr>
          </a:lstStyle>
          <a:p>
            <a:pPr>
              <a:defRPr/>
            </a:pPr>
            <a:endParaRPr lang="id-ID"/>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8CC6D87-655F-467E-9036-EA7E9CBB4DC1}"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B020886-E820-44C1-8DF1-9B4EF03567C0}" type="datetimeFigureOut">
              <a:rPr lang="id-ID"/>
              <a:pPr>
                <a:defRPr/>
              </a:pPr>
              <a:t>18/10/2013</a:t>
            </a:fld>
            <a:endParaRPr lang="id-ID"/>
          </a:p>
        </p:txBody>
      </p:sp>
      <p:sp>
        <p:nvSpPr>
          <p:cNvPr id="5" name="Footer Placeholder 27"/>
          <p:cNvSpPr>
            <a:spLocks noGrp="1"/>
          </p:cNvSpPr>
          <p:nvPr>
            <p:ph type="ftr" sz="quarter" idx="11"/>
          </p:nvPr>
        </p:nvSpPr>
        <p:spPr/>
        <p:txBody>
          <a:bodyPr/>
          <a:lstStyle>
            <a:lvl1pPr>
              <a:defRPr/>
            </a:lvl1pPr>
          </a:lstStyle>
          <a:p>
            <a:pPr>
              <a:defRPr/>
            </a:pPr>
            <a:endParaRPr lang="id-ID"/>
          </a:p>
        </p:txBody>
      </p:sp>
      <p:sp>
        <p:nvSpPr>
          <p:cNvPr id="6" name="Slide Number Placeholder 4"/>
          <p:cNvSpPr>
            <a:spLocks noGrp="1"/>
          </p:cNvSpPr>
          <p:nvPr>
            <p:ph type="sldNum" sz="quarter" idx="12"/>
          </p:nvPr>
        </p:nvSpPr>
        <p:spPr/>
        <p:txBody>
          <a:bodyPr/>
          <a:lstStyle>
            <a:lvl1pPr>
              <a:defRPr/>
            </a:lvl1pPr>
          </a:lstStyle>
          <a:p>
            <a:pPr>
              <a:defRPr/>
            </a:pPr>
            <a:fld id="{8DCEB963-42A8-4BB7-8B02-88653EE243BB}"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FF7E60-B57B-45C9-91EE-BAA6622E1AA3}" type="datetimeFigureOut">
              <a:rPr lang="id-ID"/>
              <a:pPr>
                <a:defRPr/>
              </a:pPr>
              <a:t>18/10/2013</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0DBD7C79-7DE9-4DFB-8579-32226EE3EB76}"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3C2E503-A82E-494C-9106-476654E67D35}" type="datetimeFigureOut">
              <a:rPr lang="id-ID"/>
              <a:pPr>
                <a:defRPr/>
              </a:pPr>
              <a:t>18/10/2013</a:t>
            </a:fld>
            <a:endParaRPr lang="id-ID"/>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id-ID"/>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FDBE9660-3408-410F-ABD0-6D4814866C97}"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25A1E2E2-8623-400D-B6E1-0F383ACFECAE}" type="datetimeFigureOut">
              <a:rPr lang="id-ID"/>
              <a:pPr>
                <a:defRPr/>
              </a:pPr>
              <a:t>18/10/2013</a:t>
            </a:fld>
            <a:endParaRPr lang="id-ID"/>
          </a:p>
        </p:txBody>
      </p:sp>
      <p:sp>
        <p:nvSpPr>
          <p:cNvPr id="7" name="Footer Placeholder 10"/>
          <p:cNvSpPr>
            <a:spLocks noGrp="1"/>
          </p:cNvSpPr>
          <p:nvPr>
            <p:ph type="ftr" sz="quarter" idx="11"/>
          </p:nvPr>
        </p:nvSpPr>
        <p:spPr/>
        <p:txBody>
          <a:bodyPr/>
          <a:lstStyle>
            <a:lvl1pPr>
              <a:defRPr/>
            </a:lvl1pPr>
          </a:lstStyle>
          <a:p>
            <a:pPr>
              <a:defRPr/>
            </a:pPr>
            <a:endParaRPr lang="id-ID"/>
          </a:p>
        </p:txBody>
      </p:sp>
      <p:sp>
        <p:nvSpPr>
          <p:cNvPr id="9" name="Slide Number Placeholder 15"/>
          <p:cNvSpPr>
            <a:spLocks noGrp="1"/>
          </p:cNvSpPr>
          <p:nvPr>
            <p:ph type="sldNum" sz="quarter" idx="12"/>
          </p:nvPr>
        </p:nvSpPr>
        <p:spPr/>
        <p:txBody>
          <a:bodyPr/>
          <a:lstStyle>
            <a:lvl1pPr>
              <a:defRPr/>
            </a:lvl1pPr>
          </a:lstStyle>
          <a:p>
            <a:pPr>
              <a:defRPr/>
            </a:pPr>
            <a:fld id="{3C815062-B110-4AB9-AD63-F9186885A385}" type="slidenum">
              <a:rPr lang="id-ID"/>
              <a:pPr>
                <a:defRPr/>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9C289DA-77E4-4A84-B930-ACA7933AECDE}" type="datetimeFigureOut">
              <a:rPr lang="id-ID"/>
              <a:pPr>
                <a:defRPr/>
              </a:pPr>
              <a:t>18/10/2013</a:t>
            </a:fld>
            <a:endParaRPr lang="id-ID"/>
          </a:p>
        </p:txBody>
      </p:sp>
      <p:sp>
        <p:nvSpPr>
          <p:cNvPr id="6" name="Footer Placeholder 27"/>
          <p:cNvSpPr>
            <a:spLocks noGrp="1"/>
          </p:cNvSpPr>
          <p:nvPr>
            <p:ph type="ftr" sz="quarter" idx="11"/>
          </p:nvPr>
        </p:nvSpPr>
        <p:spPr/>
        <p:txBody>
          <a:bodyPr/>
          <a:lstStyle>
            <a:lvl1pPr>
              <a:defRPr/>
            </a:lvl1pPr>
          </a:lstStyle>
          <a:p>
            <a:pPr>
              <a:defRPr/>
            </a:pPr>
            <a:endParaRPr lang="id-ID"/>
          </a:p>
        </p:txBody>
      </p:sp>
      <p:sp>
        <p:nvSpPr>
          <p:cNvPr id="7" name="Slide Number Placeholder 4"/>
          <p:cNvSpPr>
            <a:spLocks noGrp="1"/>
          </p:cNvSpPr>
          <p:nvPr>
            <p:ph type="sldNum" sz="quarter" idx="12"/>
          </p:nvPr>
        </p:nvSpPr>
        <p:spPr/>
        <p:txBody>
          <a:bodyPr/>
          <a:lstStyle>
            <a:lvl1pPr>
              <a:defRPr/>
            </a:lvl1pPr>
          </a:lstStyle>
          <a:p>
            <a:pPr>
              <a:defRPr/>
            </a:pPr>
            <a:fld id="{87F24B72-84E1-4964-A063-51C64AD2A3A5}"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2433ACA-7F70-4572-A018-131514B69B01}" type="datetimeFigureOut">
              <a:rPr lang="id-ID"/>
              <a:pPr>
                <a:defRPr/>
              </a:pPr>
              <a:t>18/10/2013</a:t>
            </a:fld>
            <a:endParaRPr lang="id-ID"/>
          </a:p>
        </p:txBody>
      </p:sp>
      <p:sp>
        <p:nvSpPr>
          <p:cNvPr id="9" name="Footer Placeholder 5"/>
          <p:cNvSpPr>
            <a:spLocks noGrp="1"/>
          </p:cNvSpPr>
          <p:nvPr>
            <p:ph type="ftr" sz="quarter" idx="11"/>
          </p:nvPr>
        </p:nvSpPr>
        <p:spPr/>
        <p:txBody>
          <a:bodyPr/>
          <a:lstStyle>
            <a:lvl1pPr>
              <a:defRPr/>
            </a:lvl1pPr>
          </a:lstStyle>
          <a:p>
            <a:pPr>
              <a:defRPr/>
            </a:pPr>
            <a:endParaRPr lang="id-ID"/>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D7E6CE5D-7B82-4787-84EE-2CABD4F8DAA8}"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7B3BD278-0660-4147-BDF2-AB2E7895051E}" type="datetimeFigureOut">
              <a:rPr lang="id-ID"/>
              <a:pPr>
                <a:defRPr/>
              </a:pPr>
              <a:t>18/10/2013</a:t>
            </a:fld>
            <a:endParaRPr lang="id-ID"/>
          </a:p>
        </p:txBody>
      </p:sp>
      <p:sp>
        <p:nvSpPr>
          <p:cNvPr id="4" name="Footer Placeholder 27"/>
          <p:cNvSpPr>
            <a:spLocks noGrp="1"/>
          </p:cNvSpPr>
          <p:nvPr>
            <p:ph type="ftr" sz="quarter" idx="11"/>
          </p:nvPr>
        </p:nvSpPr>
        <p:spPr/>
        <p:txBody>
          <a:bodyPr/>
          <a:lstStyle>
            <a:lvl1pPr>
              <a:defRPr/>
            </a:lvl1pPr>
          </a:lstStyle>
          <a:p>
            <a:pPr>
              <a:defRPr/>
            </a:pPr>
            <a:endParaRPr lang="id-ID"/>
          </a:p>
        </p:txBody>
      </p:sp>
      <p:sp>
        <p:nvSpPr>
          <p:cNvPr id="5" name="Slide Number Placeholder 4"/>
          <p:cNvSpPr>
            <a:spLocks noGrp="1"/>
          </p:cNvSpPr>
          <p:nvPr>
            <p:ph type="sldNum" sz="quarter" idx="12"/>
          </p:nvPr>
        </p:nvSpPr>
        <p:spPr/>
        <p:txBody>
          <a:bodyPr/>
          <a:lstStyle>
            <a:lvl1pPr>
              <a:defRPr/>
            </a:lvl1pPr>
          </a:lstStyle>
          <a:p>
            <a:pPr>
              <a:defRPr/>
            </a:pPr>
            <a:fld id="{66C1BDBE-0D68-455D-851D-B59E2291E3C8}"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E638532D-A286-49B3-9B44-8C1758E6D8AA}" type="datetimeFigureOut">
              <a:rPr lang="id-ID"/>
              <a:pPr>
                <a:defRPr/>
              </a:pPr>
              <a:t>18/10/2013</a:t>
            </a:fld>
            <a:endParaRPr lang="id-ID"/>
          </a:p>
        </p:txBody>
      </p:sp>
      <p:sp>
        <p:nvSpPr>
          <p:cNvPr id="3" name="Footer Placeholder 23"/>
          <p:cNvSpPr>
            <a:spLocks noGrp="1"/>
          </p:cNvSpPr>
          <p:nvPr>
            <p:ph type="ftr" sz="quarter" idx="11"/>
          </p:nvPr>
        </p:nvSpPr>
        <p:spPr/>
        <p:txBody>
          <a:bodyPr/>
          <a:lstStyle>
            <a:lvl1pPr>
              <a:defRPr/>
            </a:lvl1pPr>
          </a:lstStyle>
          <a:p>
            <a:pPr>
              <a:defRPr/>
            </a:pPr>
            <a:endParaRPr lang="id-ID"/>
          </a:p>
        </p:txBody>
      </p:sp>
      <p:sp>
        <p:nvSpPr>
          <p:cNvPr id="4" name="Slide Number Placeholder 6"/>
          <p:cNvSpPr>
            <a:spLocks noGrp="1"/>
          </p:cNvSpPr>
          <p:nvPr>
            <p:ph type="sldNum" sz="quarter" idx="12"/>
          </p:nvPr>
        </p:nvSpPr>
        <p:spPr/>
        <p:txBody>
          <a:bodyPr/>
          <a:lstStyle>
            <a:lvl1pPr>
              <a:defRPr/>
            </a:lvl1pPr>
          </a:lstStyle>
          <a:p>
            <a:pPr>
              <a:defRPr/>
            </a:pPr>
            <a:fld id="{AC2390AB-FEE0-442F-BD49-2FD0D93DD919}"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4C0ABEC5-5E7B-4F85-B26F-D4DC5BDEE19C}" type="datetimeFigureOut">
              <a:rPr lang="id-ID"/>
              <a:pPr>
                <a:defRPr/>
              </a:pPr>
              <a:t>18/10/2013</a:t>
            </a:fld>
            <a:endParaRPr lang="id-ID"/>
          </a:p>
        </p:txBody>
      </p:sp>
      <p:sp>
        <p:nvSpPr>
          <p:cNvPr id="7" name="Footer Placeholder 28"/>
          <p:cNvSpPr>
            <a:spLocks noGrp="1"/>
          </p:cNvSpPr>
          <p:nvPr>
            <p:ph type="ftr" sz="quarter" idx="11"/>
          </p:nvPr>
        </p:nvSpPr>
        <p:spPr/>
        <p:txBody>
          <a:bodyPr/>
          <a:lstStyle>
            <a:lvl1pPr>
              <a:defRPr/>
            </a:lvl1pPr>
          </a:lstStyle>
          <a:p>
            <a:pPr>
              <a:defRPr/>
            </a:pPr>
            <a:endParaRPr lang="id-ID"/>
          </a:p>
        </p:txBody>
      </p:sp>
      <p:sp>
        <p:nvSpPr>
          <p:cNvPr id="8" name="Slide Number Placeholder 6"/>
          <p:cNvSpPr>
            <a:spLocks noGrp="1"/>
          </p:cNvSpPr>
          <p:nvPr>
            <p:ph type="sldNum" sz="quarter" idx="12"/>
          </p:nvPr>
        </p:nvSpPr>
        <p:spPr/>
        <p:txBody>
          <a:bodyPr/>
          <a:lstStyle>
            <a:lvl1pPr>
              <a:defRPr/>
            </a:lvl1pPr>
          </a:lstStyle>
          <a:p>
            <a:pPr>
              <a:defRPr/>
            </a:pPr>
            <a:fld id="{5DA5C02C-48B1-4E05-9921-42F304763C64}"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F12D6593-59E4-4926-98D3-7DD847CA777E}" type="datetimeFigureOut">
              <a:rPr lang="id-ID"/>
              <a:pPr>
                <a:defRPr/>
              </a:pPr>
              <a:t>18/10/2013</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30"/>
          <p:cNvSpPr>
            <a:spLocks noGrp="1"/>
          </p:cNvSpPr>
          <p:nvPr>
            <p:ph type="sldNum" sz="quarter" idx="12"/>
          </p:nvPr>
        </p:nvSpPr>
        <p:spPr/>
        <p:txBody>
          <a:bodyPr/>
          <a:lstStyle>
            <a:lvl1pPr>
              <a:defRPr/>
            </a:lvl1pPr>
          </a:lstStyle>
          <a:p>
            <a:pPr>
              <a:defRPr/>
            </a:pPr>
            <a:fld id="{1E9944A0-9DD2-4BA1-9A02-1B5477026E2A}"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0965"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80E99CC3-2DAE-482B-906B-12212473F0BE}" type="datetimeFigureOut">
              <a:rPr lang="id-ID"/>
              <a:pPr>
                <a:defRPr/>
              </a:pPr>
              <a:t>18/10/2013</a:t>
            </a:fld>
            <a:endParaRPr lang="id-ID"/>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id-ID"/>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48D36FF9-8161-49CF-9868-8DC32C17C66F}" type="slidenum">
              <a:rPr lang="id-ID"/>
              <a:pPr>
                <a:defRPr/>
              </a:pPr>
              <a:t>‹#›</a:t>
            </a:fld>
            <a:endParaRPr lang="id-ID"/>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3" r:id="rId4"/>
    <p:sldLayoutId id="2147483687" r:id="rId5"/>
    <p:sldLayoutId id="2147483682" r:id="rId6"/>
    <p:sldLayoutId id="2147483688" r:id="rId7"/>
    <p:sldLayoutId id="2147483689" r:id="rId8"/>
    <p:sldLayoutId id="2147483690" r:id="rId9"/>
    <p:sldLayoutId id="2147483681" r:id="rId10"/>
    <p:sldLayoutId id="2147483691"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3635375" y="2636838"/>
            <a:ext cx="3240088" cy="2160587"/>
          </a:xfrm>
        </p:spPr>
        <p:txBody>
          <a:bodyPr/>
          <a:lstStyle/>
          <a:p>
            <a:pPr>
              <a:spcBef>
                <a:spcPct val="0"/>
              </a:spcBef>
            </a:pPr>
            <a:r>
              <a:rPr lang="id-ID" altLang="id-ID" sz="2800" smtClean="0">
                <a:solidFill>
                  <a:srgbClr val="0070C0"/>
                </a:solidFill>
              </a:rPr>
              <a:t>M.Sairi Hasbullah</a:t>
            </a:r>
          </a:p>
          <a:p>
            <a:pPr>
              <a:spcBef>
                <a:spcPct val="0"/>
              </a:spcBef>
            </a:pPr>
            <a:r>
              <a:rPr lang="id-ID" altLang="id-ID" sz="2000" smtClean="0">
                <a:solidFill>
                  <a:srgbClr val="0070C0"/>
                </a:solidFill>
              </a:rPr>
              <a:t>The Head of BPS-Statistics Jawa Timur</a:t>
            </a:r>
            <a:endParaRPr lang="en-US" altLang="id-ID" sz="2000" smtClean="0">
              <a:solidFill>
                <a:srgbClr val="0070C0"/>
              </a:solidFill>
            </a:endParaRPr>
          </a:p>
          <a:p>
            <a:pPr>
              <a:spcBef>
                <a:spcPct val="0"/>
              </a:spcBef>
            </a:pPr>
            <a:r>
              <a:rPr lang="en-US" altLang="id-ID" sz="2000" smtClean="0">
                <a:solidFill>
                  <a:srgbClr val="0070C0"/>
                </a:solidFill>
              </a:rPr>
              <a:t>BPS-Statistics Indonesia</a:t>
            </a:r>
            <a:endParaRPr lang="id-ID" altLang="id-ID" sz="2000" smtClean="0">
              <a:solidFill>
                <a:srgbClr val="0070C0"/>
              </a:solidFill>
            </a:endParaRPr>
          </a:p>
          <a:p>
            <a:pPr>
              <a:spcBef>
                <a:spcPct val="0"/>
              </a:spcBef>
            </a:pPr>
            <a:endParaRPr lang="id-ID" altLang="id-ID" smtClean="0">
              <a:solidFill>
                <a:srgbClr val="0070C0"/>
              </a:solidFill>
            </a:endParaRPr>
          </a:p>
          <a:p>
            <a:pPr>
              <a:spcBef>
                <a:spcPct val="0"/>
              </a:spcBef>
            </a:pPr>
            <a:endParaRPr lang="id-ID" altLang="id-ID" smtClean="0">
              <a:solidFill>
                <a:srgbClr val="0070C0"/>
              </a:solidFill>
            </a:endParaRPr>
          </a:p>
        </p:txBody>
      </p:sp>
      <p:pic>
        <p:nvPicPr>
          <p:cNvPr id="14338" name="Picture 4" descr="C:\Documents and Settings\Administrator\My Documents\Direktur Hansos\GAMBAR DAN KARIKATUR SAIRI\Pak Sairi H.jpg"/>
          <p:cNvPicPr>
            <a:picLocks noChangeAspect="1" noChangeArrowheads="1"/>
          </p:cNvPicPr>
          <p:nvPr/>
        </p:nvPicPr>
        <p:blipFill>
          <a:blip r:embed="rId3"/>
          <a:srcRect/>
          <a:stretch>
            <a:fillRect/>
          </a:stretch>
        </p:blipFill>
        <p:spPr bwMode="auto">
          <a:xfrm>
            <a:off x="6875463" y="476250"/>
            <a:ext cx="1944687" cy="4176713"/>
          </a:xfrm>
          <a:prstGeom prst="rect">
            <a:avLst/>
          </a:prstGeom>
          <a:noFill/>
          <a:ln w="9525">
            <a:noFill/>
            <a:miter lim="800000"/>
            <a:headEnd/>
            <a:tailEnd/>
          </a:ln>
        </p:spPr>
      </p:pic>
      <p:sp>
        <p:nvSpPr>
          <p:cNvPr id="4" name="TextBox 3"/>
          <p:cNvSpPr txBox="1"/>
          <p:nvPr/>
        </p:nvSpPr>
        <p:spPr>
          <a:xfrm>
            <a:off x="2195513" y="608013"/>
            <a:ext cx="5113337" cy="1754187"/>
          </a:xfrm>
          <a:prstGeom prst="rect">
            <a:avLst/>
          </a:prstGeom>
          <a:noFill/>
        </p:spPr>
        <p:txBody>
          <a:bodyPr>
            <a:spAutoFit/>
          </a:bodyPr>
          <a:lstStyle/>
          <a:p>
            <a:pPr fontAlgn="auto">
              <a:spcBef>
                <a:spcPts val="0"/>
              </a:spcBef>
              <a:spcAft>
                <a:spcPts val="0"/>
              </a:spcAft>
              <a:defRPr/>
            </a:pPr>
            <a:r>
              <a:rPr lang="en-US" sz="3600" b="1" dirty="0">
                <a:solidFill>
                  <a:schemeClr val="accent2">
                    <a:lumMod val="75000"/>
                  </a:schemeClr>
                </a:solidFill>
                <a:latin typeface="Arial Black" pitchFamily="34" charset="0"/>
              </a:rPr>
              <a:t>The 2010 </a:t>
            </a:r>
            <a:r>
              <a:rPr lang="id-ID" sz="3600" b="1" dirty="0">
                <a:solidFill>
                  <a:schemeClr val="accent2">
                    <a:lumMod val="75000"/>
                  </a:schemeClr>
                </a:solidFill>
                <a:latin typeface="Arial Black" pitchFamily="34" charset="0"/>
              </a:rPr>
              <a:t/>
            </a:r>
            <a:br>
              <a:rPr lang="id-ID" sz="3600" b="1" dirty="0">
                <a:solidFill>
                  <a:schemeClr val="accent2">
                    <a:lumMod val="75000"/>
                  </a:schemeClr>
                </a:solidFill>
                <a:latin typeface="Arial Black" pitchFamily="34" charset="0"/>
              </a:rPr>
            </a:br>
            <a:r>
              <a:rPr lang="en-US" sz="3600" b="1" dirty="0">
                <a:solidFill>
                  <a:schemeClr val="accent2">
                    <a:lumMod val="75000"/>
                  </a:schemeClr>
                </a:solidFill>
                <a:latin typeface="Arial Black" pitchFamily="34" charset="0"/>
              </a:rPr>
              <a:t>Indonesia Population Census</a:t>
            </a:r>
            <a:endParaRPr lang="id-ID" sz="3600" dirty="0">
              <a:latin typeface="+mn-lt"/>
            </a:endParaRPr>
          </a:p>
        </p:txBody>
      </p:sp>
      <p:sp>
        <p:nvSpPr>
          <p:cNvPr id="14340" name="TextBox 7"/>
          <p:cNvSpPr txBox="1">
            <a:spLocks noChangeArrowheads="1"/>
          </p:cNvSpPr>
          <p:nvPr/>
        </p:nvSpPr>
        <p:spPr bwMode="auto">
          <a:xfrm>
            <a:off x="1665288" y="5330825"/>
            <a:ext cx="5616575" cy="1138238"/>
          </a:xfrm>
          <a:prstGeom prst="rect">
            <a:avLst/>
          </a:prstGeom>
          <a:noFill/>
          <a:ln w="9525">
            <a:noFill/>
            <a:miter lim="800000"/>
            <a:headEnd/>
            <a:tailEnd/>
          </a:ln>
        </p:spPr>
        <p:txBody>
          <a:bodyPr>
            <a:spAutoFit/>
          </a:bodyPr>
          <a:lstStyle/>
          <a:p>
            <a:pPr algn="ctr"/>
            <a:r>
              <a:rPr lang="id-ID" altLang="id-ID" sz="1600">
                <a:solidFill>
                  <a:srgbClr val="C00000"/>
                </a:solidFill>
                <a:latin typeface="Franklin Gothic Book" pitchFamily="34" charset="0"/>
              </a:rPr>
              <a:t>Presented on the United Nations Expert Group Meeting on </a:t>
            </a:r>
          </a:p>
          <a:p>
            <a:pPr algn="ctr"/>
            <a:r>
              <a:rPr lang="id-ID" altLang="id-ID" sz="1600">
                <a:solidFill>
                  <a:srgbClr val="C00000"/>
                </a:solidFill>
                <a:latin typeface="Franklin Gothic Book" pitchFamily="34" charset="0"/>
              </a:rPr>
              <a:t>Revising the Principles and Recomendations for Population and Housing Censuses.</a:t>
            </a:r>
          </a:p>
          <a:p>
            <a:pPr algn="ctr"/>
            <a:r>
              <a:rPr lang="id-ID" altLang="id-ID" sz="2000">
                <a:solidFill>
                  <a:srgbClr val="C00000"/>
                </a:solidFill>
                <a:latin typeface="Franklin Gothic Book" pitchFamily="34" charset="0"/>
              </a:rPr>
              <a:t>New York, 29 October-1 November 2013</a:t>
            </a:r>
            <a:endParaRPr lang="en-US" altLang="id-ID" sz="2000">
              <a:solidFill>
                <a:srgbClr val="C00000"/>
              </a:solidFill>
              <a:latin typeface="Franklin Gothic Boo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20725"/>
            <a:ext cx="8229600" cy="1143000"/>
          </a:xfrm>
        </p:spPr>
        <p:txBody>
          <a:bodyPr>
            <a:normAutofit fontScale="90000"/>
          </a:bodyPr>
          <a:lstStyle/>
          <a:p>
            <a:pPr fontAlgn="auto">
              <a:spcAft>
                <a:spcPts val="0"/>
              </a:spcAft>
              <a:defRPr/>
            </a:pPr>
            <a:r>
              <a:rPr lang="en-US" altLang="id-ID" smtClean="0"/>
              <a:t>Extra Time for Those who  have not been Counted  Yet</a:t>
            </a:r>
          </a:p>
        </p:txBody>
      </p:sp>
      <p:sp>
        <p:nvSpPr>
          <p:cNvPr id="24578" name="Content Placeholder 2"/>
          <p:cNvSpPr>
            <a:spLocks noGrp="1"/>
          </p:cNvSpPr>
          <p:nvPr>
            <p:ph idx="1"/>
          </p:nvPr>
        </p:nvSpPr>
        <p:spPr>
          <a:xfrm>
            <a:off x="457200" y="2000250"/>
            <a:ext cx="8229600" cy="4643438"/>
          </a:xfrm>
        </p:spPr>
        <p:txBody>
          <a:bodyPr/>
          <a:lstStyle/>
          <a:p>
            <a:r>
              <a:rPr lang="en-US" altLang="id-ID" sz="2800" smtClean="0"/>
              <a:t>BPS-Statistics Indonesia gave an opportunity for those who have not been counted yet during the enumeration period: Giving extra  2 weeks to report to BPS District or to  local officers in order to be counted by the special team.</a:t>
            </a:r>
          </a:p>
          <a:p>
            <a:r>
              <a:rPr lang="en-US" altLang="id-ID" sz="2800" smtClean="0"/>
              <a:t>Special team for  special areas (condominium,  high level officers,  housing estates etc)</a:t>
            </a:r>
          </a:p>
          <a:p>
            <a:r>
              <a:rPr lang="en-US" altLang="id-ID" sz="2800" smtClean="0"/>
              <a:t>Special enumeration for  member of legislative body and high level exsecutive leaders.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57188"/>
            <a:ext cx="8229600" cy="1143000"/>
          </a:xfrm>
        </p:spPr>
        <p:txBody>
          <a:bodyPr/>
          <a:lstStyle/>
          <a:p>
            <a:pPr fontAlgn="auto">
              <a:spcAft>
                <a:spcPts val="0"/>
              </a:spcAft>
              <a:defRPr/>
            </a:pPr>
            <a:r>
              <a:rPr lang="en-US" altLang="id-ID" smtClean="0"/>
              <a:t>Data Processing </a:t>
            </a:r>
          </a:p>
        </p:txBody>
      </p:sp>
      <p:sp>
        <p:nvSpPr>
          <p:cNvPr id="25602" name="Content Placeholder 2"/>
          <p:cNvSpPr>
            <a:spLocks noGrp="1"/>
          </p:cNvSpPr>
          <p:nvPr>
            <p:ph idx="1"/>
          </p:nvPr>
        </p:nvSpPr>
        <p:spPr/>
        <p:txBody>
          <a:bodyPr/>
          <a:lstStyle/>
          <a:p>
            <a:r>
              <a:rPr lang="en-US" altLang="id-ID" smtClean="0"/>
              <a:t>Use of ICR Technology</a:t>
            </a:r>
          </a:p>
          <a:p>
            <a:r>
              <a:rPr lang="en-US" altLang="id-ID" smtClean="0"/>
              <a:t>33 Processing centers were set up through out Indonesia (33 provinces)</a:t>
            </a:r>
          </a:p>
          <a:p>
            <a:r>
              <a:rPr lang="en-US" altLang="id-ID" smtClean="0"/>
              <a:t>The processing involves: receiving, guillotine, scanning, correction, completion and validation of around  60 million households.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The problems of Data Processing</a:t>
            </a:r>
            <a:endParaRPr lang="id-ID" dirty="0"/>
          </a:p>
        </p:txBody>
      </p:sp>
      <p:sp>
        <p:nvSpPr>
          <p:cNvPr id="3" name="Content Placeholder 2"/>
          <p:cNvSpPr>
            <a:spLocks noGrp="1"/>
          </p:cNvSpPr>
          <p:nvPr>
            <p:ph idx="1"/>
          </p:nvPr>
        </p:nvSpPr>
        <p:spPr/>
        <p:txBody>
          <a:bodyPr>
            <a:normAutofit fontScale="92500" lnSpcReduction="20000"/>
          </a:bodyPr>
          <a:lstStyle/>
          <a:p>
            <a:pPr fontAlgn="auto">
              <a:spcAft>
                <a:spcPts val="0"/>
              </a:spcAft>
              <a:buFont typeface="Wingdings 2"/>
              <a:buChar char=""/>
              <a:defRPr/>
            </a:pPr>
            <a:r>
              <a:rPr lang="id-ID" dirty="0" smtClean="0"/>
              <a:t>The questioner should be with color (not black and white color)</a:t>
            </a:r>
          </a:p>
          <a:p>
            <a:pPr fontAlgn="auto">
              <a:spcAft>
                <a:spcPts val="0"/>
              </a:spcAft>
              <a:buFont typeface="Wingdings 2"/>
              <a:buChar char=""/>
              <a:defRPr/>
            </a:pPr>
            <a:r>
              <a:rPr lang="id-ID" dirty="0" smtClean="0"/>
              <a:t>If the questioner use black and white color the box (for answer code) often be read as 11.</a:t>
            </a:r>
          </a:p>
          <a:p>
            <a:pPr fontAlgn="auto">
              <a:spcAft>
                <a:spcPts val="0"/>
              </a:spcAft>
              <a:buFont typeface="Wingdings 2"/>
              <a:buChar char=""/>
              <a:defRPr/>
            </a:pPr>
            <a:r>
              <a:rPr lang="id-ID" dirty="0" smtClean="0"/>
              <a:t>The Scanner machines are very sensitive to dust in the questionaire.</a:t>
            </a:r>
          </a:p>
          <a:p>
            <a:pPr fontAlgn="auto">
              <a:spcAft>
                <a:spcPts val="0"/>
              </a:spcAft>
              <a:buFont typeface="Wingdings 2"/>
              <a:buChar char=""/>
              <a:defRPr/>
            </a:pPr>
            <a:r>
              <a:rPr lang="id-ID" dirty="0" smtClean="0"/>
              <a:t>Pencil used should be very sharp, if not the figue 1 read by scanner as 0.</a:t>
            </a:r>
          </a:p>
          <a:p>
            <a:pPr fontAlgn="auto">
              <a:spcAft>
                <a:spcPts val="0"/>
              </a:spcAft>
              <a:buFont typeface="Wingdings 2"/>
              <a:buChar char=""/>
              <a:defRPr/>
            </a:pPr>
            <a:r>
              <a:rPr lang="id-ID" dirty="0" smtClean="0"/>
              <a:t>For the big country like Indonesia the management of the document for data processing should be very  careful and effective.</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fontAlgn="auto">
              <a:spcAft>
                <a:spcPts val="0"/>
              </a:spcAft>
              <a:defRPr/>
            </a:pPr>
            <a:r>
              <a:rPr lang="en-US" altLang="id-ID" sz="4100" smtClean="0"/>
              <a:t>Post Enumeration Survey (PES)</a:t>
            </a:r>
          </a:p>
        </p:txBody>
      </p:sp>
      <p:sp>
        <p:nvSpPr>
          <p:cNvPr id="27650" name="Content Placeholder 2"/>
          <p:cNvSpPr>
            <a:spLocks noGrp="1"/>
          </p:cNvSpPr>
          <p:nvPr>
            <p:ph idx="1"/>
          </p:nvPr>
        </p:nvSpPr>
        <p:spPr>
          <a:xfrm>
            <a:off x="457200" y="1600200"/>
            <a:ext cx="8229600" cy="4873625"/>
          </a:xfrm>
        </p:spPr>
        <p:txBody>
          <a:bodyPr/>
          <a:lstStyle/>
          <a:p>
            <a:r>
              <a:rPr lang="en-US" altLang="id-ID" smtClean="0"/>
              <a:t>To know the  degree of  census errors (coverage and content errors)</a:t>
            </a:r>
          </a:p>
          <a:p>
            <a:r>
              <a:rPr lang="en-US" altLang="id-ID" smtClean="0"/>
              <a:t>PES  was conducted in 33 provinces with 1200 census blocks out of  842 850 total census blocks.</a:t>
            </a:r>
          </a:p>
          <a:p>
            <a:r>
              <a:rPr lang="en-US" altLang="id-ID" smtClean="0"/>
              <a:t>PES  was conducted by special enumerators. Independent from the census enumerators.</a:t>
            </a:r>
          </a:p>
          <a:p>
            <a:pPr>
              <a:buFont typeface="Arial" charset="0"/>
              <a:buNone/>
            </a:pPr>
            <a:endParaRPr lang="en-US" altLang="id-ID"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fontAlgn="auto">
              <a:spcAft>
                <a:spcPts val="0"/>
              </a:spcAft>
              <a:defRPr/>
            </a:pPr>
            <a:r>
              <a:rPr lang="en-US" altLang="id-ID" smtClean="0"/>
              <a:t>Disemination of the Results</a:t>
            </a:r>
          </a:p>
        </p:txBody>
      </p:sp>
      <p:sp>
        <p:nvSpPr>
          <p:cNvPr id="28674" name="Content Placeholder 2"/>
          <p:cNvSpPr>
            <a:spLocks noGrp="1"/>
          </p:cNvSpPr>
          <p:nvPr>
            <p:ph idx="1"/>
          </p:nvPr>
        </p:nvSpPr>
        <p:spPr/>
        <p:txBody>
          <a:bodyPr/>
          <a:lstStyle/>
          <a:p>
            <a:r>
              <a:rPr lang="en-US" altLang="id-ID" smtClean="0"/>
              <a:t>The general report: 16 of August 2010 (2,5 months after the census) consists of total number of population by sex and regions (provinces and districts throughout Indonesia)</a:t>
            </a:r>
          </a:p>
          <a:p>
            <a:r>
              <a:rPr lang="en-US" altLang="id-ID" smtClean="0"/>
              <a:t>The complete /detailed report: November-desember 2010 ( 5-6 months after  the field enumeration)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49288"/>
            <a:ext cx="8229600" cy="1143000"/>
          </a:xfrm>
        </p:spPr>
        <p:txBody>
          <a:bodyPr>
            <a:normAutofit fontScale="90000"/>
          </a:bodyPr>
          <a:lstStyle/>
          <a:p>
            <a:pPr fontAlgn="auto">
              <a:spcAft>
                <a:spcPts val="0"/>
              </a:spcAft>
              <a:defRPr/>
            </a:pPr>
            <a:r>
              <a:rPr lang="en-US" altLang="id-ID" sz="4100" smtClean="0"/>
              <a:t>The Road  to Success: Census Campaign (1)</a:t>
            </a:r>
          </a:p>
        </p:txBody>
      </p:sp>
      <p:sp>
        <p:nvSpPr>
          <p:cNvPr id="29698" name="Content Placeholder 2"/>
          <p:cNvSpPr>
            <a:spLocks noGrp="1"/>
          </p:cNvSpPr>
          <p:nvPr>
            <p:ph idx="1"/>
          </p:nvPr>
        </p:nvSpPr>
        <p:spPr>
          <a:xfrm>
            <a:off x="457200" y="1973263"/>
            <a:ext cx="8229600" cy="4527550"/>
          </a:xfrm>
        </p:spPr>
        <p:txBody>
          <a:bodyPr/>
          <a:lstStyle/>
          <a:p>
            <a:r>
              <a:rPr lang="en-US" altLang="id-ID" smtClean="0"/>
              <a:t>To  better inform the public about the important of census.</a:t>
            </a:r>
          </a:p>
          <a:p>
            <a:r>
              <a:rPr lang="en-US" altLang="id-ID" smtClean="0"/>
              <a:t>To get awareness and cooperation from the people.</a:t>
            </a:r>
          </a:p>
          <a:p>
            <a:r>
              <a:rPr lang="en-US" altLang="id-ID" smtClean="0"/>
              <a:t>Key Messages: benefit of the census (allocation of public utilities, infrastructure and the fulfillment of people’basic needs)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863600"/>
            <a:ext cx="8229600" cy="1143000"/>
          </a:xfrm>
        </p:spPr>
        <p:txBody>
          <a:bodyPr>
            <a:normAutofit fontScale="90000"/>
          </a:bodyPr>
          <a:lstStyle/>
          <a:p>
            <a:pPr fontAlgn="auto">
              <a:spcAft>
                <a:spcPts val="0"/>
              </a:spcAft>
              <a:defRPr/>
            </a:pPr>
            <a:r>
              <a:rPr lang="en-US" altLang="id-ID" smtClean="0"/>
              <a:t>The Road  to Success: Census Campaign (2)</a:t>
            </a:r>
          </a:p>
        </p:txBody>
      </p:sp>
      <p:sp>
        <p:nvSpPr>
          <p:cNvPr id="30722" name="Content Placeholder 2"/>
          <p:cNvSpPr>
            <a:spLocks noGrp="1"/>
          </p:cNvSpPr>
          <p:nvPr>
            <p:ph idx="1"/>
          </p:nvPr>
        </p:nvSpPr>
        <p:spPr>
          <a:xfrm>
            <a:off x="457200" y="2187575"/>
            <a:ext cx="8229600" cy="4527550"/>
          </a:xfrm>
        </p:spPr>
        <p:txBody>
          <a:bodyPr/>
          <a:lstStyle/>
          <a:p>
            <a:r>
              <a:rPr lang="en-US" altLang="id-ID" smtClean="0"/>
              <a:t>Campaign Media: TV Spot (Public Service Announcements) in 6 Most popular  television during the prime time program. TV blocking  time Talkshow. Pers conference. Radio Spot. Printed media campaign (advertisements), billboard, banner, special car sticker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20725"/>
            <a:ext cx="8229600" cy="1143000"/>
          </a:xfrm>
        </p:spPr>
        <p:txBody>
          <a:bodyPr>
            <a:normAutofit fontScale="90000"/>
          </a:bodyPr>
          <a:lstStyle/>
          <a:p>
            <a:pPr fontAlgn="auto">
              <a:spcAft>
                <a:spcPts val="0"/>
              </a:spcAft>
              <a:defRPr/>
            </a:pPr>
            <a:r>
              <a:rPr lang="en-US" altLang="id-ID" smtClean="0"/>
              <a:t>The Road  to Success: Census Campaign (3)</a:t>
            </a:r>
          </a:p>
        </p:txBody>
      </p:sp>
      <p:sp>
        <p:nvSpPr>
          <p:cNvPr id="31746" name="Content Placeholder 2"/>
          <p:cNvSpPr>
            <a:spLocks noGrp="1"/>
          </p:cNvSpPr>
          <p:nvPr>
            <p:ph idx="1"/>
          </p:nvPr>
        </p:nvSpPr>
        <p:spPr>
          <a:xfrm>
            <a:off x="457200" y="2044700"/>
            <a:ext cx="8229600" cy="4813300"/>
          </a:xfrm>
        </p:spPr>
        <p:txBody>
          <a:bodyPr/>
          <a:lstStyle/>
          <a:p>
            <a:r>
              <a:rPr lang="en-US" altLang="id-ID" sz="3500" smtClean="0"/>
              <a:t>Souvenir: mug, pencil, ballpoint, comic book, pillow,  goody bag, block note, T- shirt, shoes, umbrella, hat, pin, and many other items.</a:t>
            </a:r>
          </a:p>
          <a:p>
            <a:r>
              <a:rPr lang="en-US" altLang="id-ID" sz="3500" smtClean="0"/>
              <a:t>Special forces campaign from Women Organization lead by the BPS-Statistics Indonesia’s women organization: intercity travelling campaign. </a:t>
            </a:r>
          </a:p>
          <a:p>
            <a:endParaRPr lang="en-US" altLang="id-ID" sz="35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P2183604.JPG"/>
          <p:cNvPicPr>
            <a:picLocks noChangeAspect="1"/>
          </p:cNvPicPr>
          <p:nvPr/>
        </p:nvPicPr>
        <p:blipFill>
          <a:blip r:embed="rId2"/>
          <a:srcRect/>
          <a:stretch>
            <a:fillRect/>
          </a:stretch>
        </p:blipFill>
        <p:spPr bwMode="auto">
          <a:xfrm>
            <a:off x="3886200" y="842963"/>
            <a:ext cx="2428875" cy="1820862"/>
          </a:xfrm>
          <a:prstGeom prst="rect">
            <a:avLst/>
          </a:prstGeom>
          <a:noFill/>
          <a:ln w="9525">
            <a:noFill/>
            <a:miter lim="800000"/>
            <a:headEnd/>
            <a:tailEnd/>
          </a:ln>
        </p:spPr>
      </p:pic>
      <p:pic>
        <p:nvPicPr>
          <p:cNvPr id="32770" name="Picture 5" descr="1 Sepatu SP2010.jpg"/>
          <p:cNvPicPr>
            <a:picLocks noChangeAspect="1"/>
          </p:cNvPicPr>
          <p:nvPr/>
        </p:nvPicPr>
        <p:blipFill>
          <a:blip r:embed="rId3"/>
          <a:srcRect b="36546"/>
          <a:stretch>
            <a:fillRect/>
          </a:stretch>
        </p:blipFill>
        <p:spPr bwMode="auto">
          <a:xfrm>
            <a:off x="285750" y="3500438"/>
            <a:ext cx="3500438" cy="3098800"/>
          </a:xfrm>
          <a:prstGeom prst="rect">
            <a:avLst/>
          </a:prstGeom>
          <a:noFill/>
          <a:ln w="9525">
            <a:noFill/>
            <a:miter lim="800000"/>
            <a:headEnd/>
            <a:tailEnd/>
          </a:ln>
        </p:spPr>
      </p:pic>
      <p:pic>
        <p:nvPicPr>
          <p:cNvPr id="32771" name="Picture 6" descr="DSC_1050.JPG"/>
          <p:cNvPicPr>
            <a:picLocks noChangeAspect="1"/>
          </p:cNvPicPr>
          <p:nvPr/>
        </p:nvPicPr>
        <p:blipFill>
          <a:blip r:embed="rId4"/>
          <a:srcRect/>
          <a:stretch>
            <a:fillRect/>
          </a:stretch>
        </p:blipFill>
        <p:spPr bwMode="auto">
          <a:xfrm>
            <a:off x="285750" y="857250"/>
            <a:ext cx="1671638" cy="2517775"/>
          </a:xfrm>
          <a:prstGeom prst="rect">
            <a:avLst/>
          </a:prstGeom>
          <a:noFill/>
          <a:ln w="9525">
            <a:noFill/>
            <a:miter lim="800000"/>
            <a:headEnd/>
            <a:tailEnd/>
          </a:ln>
        </p:spPr>
      </p:pic>
      <p:pic>
        <p:nvPicPr>
          <p:cNvPr id="32772" name="Picture 7" descr="DSC_1054.JPG"/>
          <p:cNvPicPr>
            <a:picLocks noChangeAspect="1"/>
          </p:cNvPicPr>
          <p:nvPr/>
        </p:nvPicPr>
        <p:blipFill>
          <a:blip r:embed="rId5"/>
          <a:srcRect/>
          <a:stretch>
            <a:fillRect/>
          </a:stretch>
        </p:blipFill>
        <p:spPr bwMode="auto">
          <a:xfrm>
            <a:off x="2143125" y="857250"/>
            <a:ext cx="1660525" cy="2500313"/>
          </a:xfrm>
          <a:prstGeom prst="rect">
            <a:avLst/>
          </a:prstGeom>
          <a:noFill/>
          <a:ln w="9525">
            <a:noFill/>
            <a:miter lim="800000"/>
            <a:headEnd/>
            <a:tailEnd/>
          </a:ln>
        </p:spPr>
      </p:pic>
      <p:pic>
        <p:nvPicPr>
          <p:cNvPr id="32773" name="Picture 8" descr="DSC_1073.JPG"/>
          <p:cNvPicPr>
            <a:picLocks noChangeAspect="1"/>
          </p:cNvPicPr>
          <p:nvPr/>
        </p:nvPicPr>
        <p:blipFill>
          <a:blip r:embed="rId6"/>
          <a:srcRect l="5290" t="39568" r="3288" b="7304"/>
          <a:stretch>
            <a:fillRect/>
          </a:stretch>
        </p:blipFill>
        <p:spPr bwMode="auto">
          <a:xfrm>
            <a:off x="6429375" y="2714625"/>
            <a:ext cx="2400300" cy="2100263"/>
          </a:xfrm>
          <a:prstGeom prst="rect">
            <a:avLst/>
          </a:prstGeom>
          <a:noFill/>
          <a:ln w="9525">
            <a:noFill/>
            <a:miter lim="800000"/>
            <a:headEnd/>
            <a:tailEnd/>
          </a:ln>
        </p:spPr>
      </p:pic>
      <p:pic>
        <p:nvPicPr>
          <p:cNvPr id="32774" name="Picture 9" descr="DSC_1167.JPG"/>
          <p:cNvPicPr>
            <a:picLocks noChangeAspect="1"/>
          </p:cNvPicPr>
          <p:nvPr/>
        </p:nvPicPr>
        <p:blipFill>
          <a:blip r:embed="rId7"/>
          <a:srcRect/>
          <a:stretch>
            <a:fillRect/>
          </a:stretch>
        </p:blipFill>
        <p:spPr bwMode="auto">
          <a:xfrm>
            <a:off x="6491288" y="4929188"/>
            <a:ext cx="2366962" cy="1571625"/>
          </a:xfrm>
          <a:prstGeom prst="rect">
            <a:avLst/>
          </a:prstGeom>
          <a:noFill/>
          <a:ln w="9525">
            <a:noFill/>
            <a:miter lim="800000"/>
            <a:headEnd/>
            <a:tailEnd/>
          </a:ln>
        </p:spPr>
      </p:pic>
      <p:pic>
        <p:nvPicPr>
          <p:cNvPr id="32775" name="Picture 10" descr="P2183597.JPG"/>
          <p:cNvPicPr>
            <a:picLocks noChangeAspect="1"/>
          </p:cNvPicPr>
          <p:nvPr/>
        </p:nvPicPr>
        <p:blipFill>
          <a:blip r:embed="rId8"/>
          <a:srcRect/>
          <a:stretch>
            <a:fillRect/>
          </a:stretch>
        </p:blipFill>
        <p:spPr bwMode="auto">
          <a:xfrm>
            <a:off x="3886200" y="4714875"/>
            <a:ext cx="2519363" cy="1889125"/>
          </a:xfrm>
          <a:prstGeom prst="rect">
            <a:avLst/>
          </a:prstGeom>
          <a:noFill/>
          <a:ln w="9525">
            <a:noFill/>
            <a:miter lim="800000"/>
            <a:headEnd/>
            <a:tailEnd/>
          </a:ln>
        </p:spPr>
      </p:pic>
      <p:pic>
        <p:nvPicPr>
          <p:cNvPr id="32776" name="Picture 11" descr="P2183598.JPG"/>
          <p:cNvPicPr>
            <a:picLocks noChangeAspect="1"/>
          </p:cNvPicPr>
          <p:nvPr/>
        </p:nvPicPr>
        <p:blipFill>
          <a:blip r:embed="rId9"/>
          <a:srcRect/>
          <a:stretch>
            <a:fillRect/>
          </a:stretch>
        </p:blipFill>
        <p:spPr bwMode="auto">
          <a:xfrm>
            <a:off x="6429375" y="857250"/>
            <a:ext cx="2381250" cy="1785938"/>
          </a:xfrm>
          <a:prstGeom prst="rect">
            <a:avLst/>
          </a:prstGeom>
          <a:noFill/>
          <a:ln w="9525">
            <a:noFill/>
            <a:miter lim="800000"/>
            <a:headEnd/>
            <a:tailEnd/>
          </a:ln>
        </p:spPr>
      </p:pic>
      <p:pic>
        <p:nvPicPr>
          <p:cNvPr id="32777" name="Picture 4" descr="_DSC0312 copy.png"/>
          <p:cNvPicPr>
            <a:picLocks noChangeAspect="1"/>
          </p:cNvPicPr>
          <p:nvPr/>
        </p:nvPicPr>
        <p:blipFill>
          <a:blip r:embed="rId10"/>
          <a:srcRect t="17731" b="41595"/>
          <a:stretch>
            <a:fillRect/>
          </a:stretch>
        </p:blipFill>
        <p:spPr bwMode="auto">
          <a:xfrm>
            <a:off x="3857625" y="2428875"/>
            <a:ext cx="2668588" cy="22145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63600"/>
            <a:ext cx="8229600" cy="1143000"/>
          </a:xfrm>
        </p:spPr>
        <p:txBody>
          <a:bodyPr>
            <a:normAutofit fontScale="90000"/>
          </a:bodyPr>
          <a:lstStyle/>
          <a:p>
            <a:pPr fontAlgn="auto">
              <a:spcAft>
                <a:spcPts val="0"/>
              </a:spcAft>
              <a:defRPr/>
            </a:pPr>
            <a:r>
              <a:rPr lang="en-US" altLang="id-ID" smtClean="0"/>
              <a:t>The Road  to Success: Census Campaign (4)</a:t>
            </a:r>
          </a:p>
        </p:txBody>
      </p:sp>
      <p:sp>
        <p:nvSpPr>
          <p:cNvPr id="33794" name="Content Placeholder 2"/>
          <p:cNvSpPr>
            <a:spLocks noGrp="1"/>
          </p:cNvSpPr>
          <p:nvPr>
            <p:ph idx="1"/>
          </p:nvPr>
        </p:nvSpPr>
        <p:spPr>
          <a:xfrm>
            <a:off x="457200" y="2187575"/>
            <a:ext cx="8229600" cy="4527550"/>
          </a:xfrm>
        </p:spPr>
        <p:txBody>
          <a:bodyPr/>
          <a:lstStyle/>
          <a:p>
            <a:r>
              <a:rPr lang="en-US" altLang="id-ID" smtClean="0"/>
              <a:t>Seminars conducted  both in Jakarta and in the regions (provinces and districts)</a:t>
            </a:r>
          </a:p>
          <a:p>
            <a:r>
              <a:rPr lang="en-US" altLang="id-ID" smtClean="0"/>
              <a:t>Special meeting with  community organization, civil society .</a:t>
            </a:r>
          </a:p>
          <a:p>
            <a:r>
              <a:rPr lang="en-US" altLang="id-ID" smtClean="0"/>
              <a:t>Market visit by BPS-Statistics Indonesia Women Organization (Dharma Wanita) to  both tradisional  and modern market.</a:t>
            </a:r>
          </a:p>
          <a:p>
            <a:endParaRPr lang="en-US" altLang="id-ID" smtClean="0"/>
          </a:p>
          <a:p>
            <a:endParaRPr lang="en-US" altLang="id-ID"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57188"/>
            <a:ext cx="8229600" cy="1143000"/>
          </a:xfrm>
        </p:spPr>
        <p:txBody>
          <a:bodyPr/>
          <a:lstStyle/>
          <a:p>
            <a:pPr fontAlgn="auto">
              <a:spcAft>
                <a:spcPts val="0"/>
              </a:spcAft>
              <a:defRPr/>
            </a:pPr>
            <a:r>
              <a:rPr lang="en-US" altLang="id-ID" dirty="0" smtClean="0"/>
              <a:t>Objectives</a:t>
            </a:r>
          </a:p>
        </p:txBody>
      </p:sp>
      <p:sp>
        <p:nvSpPr>
          <p:cNvPr id="10243" name="Content Placeholder 2"/>
          <p:cNvSpPr>
            <a:spLocks noGrp="1"/>
          </p:cNvSpPr>
          <p:nvPr>
            <p:ph idx="1"/>
          </p:nvPr>
        </p:nvSpPr>
        <p:spPr>
          <a:xfrm>
            <a:off x="457200" y="1600200"/>
            <a:ext cx="8229600" cy="4852988"/>
          </a:xfrm>
        </p:spPr>
        <p:txBody>
          <a:bodyPr>
            <a:normAutofit lnSpcReduction="10000"/>
          </a:bodyPr>
          <a:lstStyle/>
          <a:p>
            <a:pPr fontAlgn="auto">
              <a:spcAft>
                <a:spcPts val="0"/>
              </a:spcAft>
              <a:buFont typeface="Arial" charset="0"/>
              <a:buNone/>
              <a:defRPr/>
            </a:pPr>
            <a:r>
              <a:rPr lang="en-US" altLang="id-ID" smtClean="0"/>
              <a:t>Enumerate all peoples living in Indonesia:</a:t>
            </a:r>
          </a:p>
          <a:p>
            <a:pPr fontAlgn="auto">
              <a:spcAft>
                <a:spcPts val="0"/>
              </a:spcAft>
              <a:buFont typeface="Wingdings 2"/>
              <a:buChar char=""/>
              <a:defRPr/>
            </a:pPr>
            <a:r>
              <a:rPr lang="en-US" altLang="id-ID" smtClean="0"/>
              <a:t>How large Indonesia as a nation in terms of population.</a:t>
            </a:r>
          </a:p>
          <a:p>
            <a:pPr fontAlgn="auto">
              <a:spcAft>
                <a:spcPts val="0"/>
              </a:spcAft>
              <a:buFont typeface="Wingdings 2"/>
              <a:buChar char=""/>
              <a:defRPr/>
            </a:pPr>
            <a:r>
              <a:rPr lang="en-US" altLang="id-ID" smtClean="0"/>
              <a:t>What we as Indonesian doing (jobs characteristics)</a:t>
            </a:r>
          </a:p>
          <a:p>
            <a:pPr fontAlgn="auto">
              <a:spcAft>
                <a:spcPts val="0"/>
              </a:spcAft>
              <a:buFont typeface="Wingdings 2"/>
              <a:buChar char=""/>
              <a:defRPr/>
            </a:pPr>
            <a:r>
              <a:rPr lang="en-US" altLang="id-ID" smtClean="0"/>
              <a:t>The Achievement of Indonesian people in quality of life.</a:t>
            </a:r>
          </a:p>
          <a:p>
            <a:pPr fontAlgn="auto">
              <a:spcAft>
                <a:spcPts val="0"/>
              </a:spcAft>
              <a:buFont typeface="Wingdings 2"/>
              <a:buChar char=""/>
              <a:defRPr/>
            </a:pPr>
            <a:r>
              <a:rPr lang="en-US" altLang="id-ID" smtClean="0"/>
              <a:t>The Richness of Indonesian in terms of its diversities as a nation.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79463"/>
            <a:ext cx="8229600" cy="1292225"/>
          </a:xfrm>
        </p:spPr>
        <p:txBody>
          <a:bodyPr>
            <a:normAutofit fontScale="90000"/>
          </a:bodyPr>
          <a:lstStyle/>
          <a:p>
            <a:pPr fontAlgn="auto">
              <a:spcAft>
                <a:spcPts val="0"/>
              </a:spcAft>
              <a:defRPr/>
            </a:pPr>
            <a:r>
              <a:rPr lang="en-US" altLang="id-ID" sz="4000" smtClean="0"/>
              <a:t>Success of the campaign: The people Invite and wait  for us to come</a:t>
            </a:r>
          </a:p>
        </p:txBody>
      </p:sp>
      <p:sp>
        <p:nvSpPr>
          <p:cNvPr id="34818" name="Content Placeholder 2"/>
          <p:cNvSpPr>
            <a:spLocks noGrp="1"/>
          </p:cNvSpPr>
          <p:nvPr>
            <p:ph idx="1"/>
          </p:nvPr>
        </p:nvSpPr>
        <p:spPr>
          <a:xfrm>
            <a:off x="457200" y="2330450"/>
            <a:ext cx="8229600" cy="4527550"/>
          </a:xfrm>
        </p:spPr>
        <p:txBody>
          <a:bodyPr/>
          <a:lstStyle/>
          <a:p>
            <a:r>
              <a:rPr lang="en-US" altLang="id-ID" smtClean="0"/>
              <a:t>Throughout Indonesia  most people wait the enumerators to come  and census them.</a:t>
            </a:r>
          </a:p>
          <a:p>
            <a:r>
              <a:rPr lang="en-US" altLang="id-ID" smtClean="0"/>
              <a:t>People, in all level, ask actively if they had not been cencused.</a:t>
            </a:r>
          </a:p>
          <a:p>
            <a:r>
              <a:rPr lang="en-US" altLang="id-ID" smtClean="0"/>
              <a:t>We call census campaign as the Census War.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fontAlgn="auto">
              <a:spcAft>
                <a:spcPts val="0"/>
              </a:spcAft>
              <a:defRPr/>
            </a:pPr>
            <a:r>
              <a:rPr lang="en-US" altLang="id-ID" smtClean="0"/>
              <a:t>What were the problems</a:t>
            </a:r>
          </a:p>
        </p:txBody>
      </p:sp>
      <p:sp>
        <p:nvSpPr>
          <p:cNvPr id="35842" name="Content Placeholder 2"/>
          <p:cNvSpPr>
            <a:spLocks noGrp="1"/>
          </p:cNvSpPr>
          <p:nvPr>
            <p:ph idx="1"/>
          </p:nvPr>
        </p:nvSpPr>
        <p:spPr>
          <a:xfrm>
            <a:off x="457200" y="1600200"/>
            <a:ext cx="8229600" cy="5043488"/>
          </a:xfrm>
        </p:spPr>
        <p:txBody>
          <a:bodyPr/>
          <a:lstStyle/>
          <a:p>
            <a:r>
              <a:rPr lang="en-US" altLang="id-ID" sz="3400" smtClean="0"/>
              <a:t>Eventhough there were successful campaign lead to the succes  of the enumeration, but there was small number of people who  were less cooperative especially those who live in condominium, exclusive areas, apartment etc.</a:t>
            </a:r>
          </a:p>
          <a:p>
            <a:r>
              <a:rPr lang="en-US" altLang="id-ID" sz="3400" smtClean="0"/>
              <a:t>BPS-Statistics Indonesia  tried to persuade them,  through soft approach, to participate.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77850"/>
            <a:ext cx="8229600" cy="1143000"/>
          </a:xfrm>
        </p:spPr>
        <p:txBody>
          <a:bodyPr>
            <a:normAutofit fontScale="90000"/>
          </a:bodyPr>
          <a:lstStyle/>
          <a:p>
            <a:pPr fontAlgn="auto">
              <a:spcAft>
                <a:spcPts val="0"/>
              </a:spcAft>
              <a:defRPr/>
            </a:pPr>
            <a:r>
              <a:rPr lang="en-US" altLang="id-ID" sz="4100" smtClean="0"/>
              <a:t>2.5 Months: General Report of the Census Result</a:t>
            </a:r>
          </a:p>
        </p:txBody>
      </p:sp>
      <p:sp>
        <p:nvSpPr>
          <p:cNvPr id="36866" name="Content Placeholder 2"/>
          <p:cNvSpPr>
            <a:spLocks noGrp="1"/>
          </p:cNvSpPr>
          <p:nvPr>
            <p:ph idx="1"/>
          </p:nvPr>
        </p:nvSpPr>
        <p:spPr>
          <a:xfrm>
            <a:off x="457200" y="1857375"/>
            <a:ext cx="8229600" cy="5000625"/>
          </a:xfrm>
        </p:spPr>
        <p:txBody>
          <a:bodyPr/>
          <a:lstStyle/>
          <a:p>
            <a:r>
              <a:rPr lang="en-US" altLang="id-ID" sz="3400" smtClean="0"/>
              <a:t>The President of the Republic of Indonesia gave speech  during the parliament meeting, 16 of August 2010, concerning the general results of Indonesia May 2010 Population Census.</a:t>
            </a:r>
          </a:p>
          <a:p>
            <a:r>
              <a:rPr lang="en-US" altLang="id-ID" sz="3400" smtClean="0"/>
              <a:t>All Governor s and  head of the districts/municipalities also announced the general results of the census to their people.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681038"/>
            <a:ext cx="9144000" cy="1143000"/>
          </a:xfrm>
        </p:spPr>
        <p:txBody>
          <a:bodyPr>
            <a:normAutofit fontScale="90000"/>
          </a:bodyPr>
          <a:lstStyle/>
          <a:p>
            <a:pPr fontAlgn="auto">
              <a:spcAft>
                <a:spcPts val="0"/>
              </a:spcAft>
              <a:defRPr/>
            </a:pPr>
            <a:r>
              <a:rPr lang="en-US" altLang="id-ID" sz="2700" b="1" smtClean="0">
                <a:solidFill>
                  <a:srgbClr val="C00000"/>
                </a:solidFill>
                <a:ea typeface="Calibri" pitchFamily="34" charset="0"/>
                <a:cs typeface="Times New Roman" pitchFamily="18" charset="0"/>
              </a:rPr>
              <a:t>Population Trend of Indonesia</a:t>
            </a:r>
            <a:r>
              <a:rPr lang="en-US" altLang="id-ID" sz="2700" smtClean="0">
                <a:ea typeface="Calibri" pitchFamily="34" charset="0"/>
                <a:cs typeface="Times New Roman" pitchFamily="18" charset="0"/>
              </a:rPr>
              <a:t/>
            </a:r>
            <a:br>
              <a:rPr lang="en-US" altLang="id-ID" sz="2700" smtClean="0">
                <a:ea typeface="Calibri" pitchFamily="34" charset="0"/>
                <a:cs typeface="Times New Roman" pitchFamily="18" charset="0"/>
              </a:rPr>
            </a:br>
            <a:r>
              <a:rPr lang="en-US" altLang="id-ID" sz="2700" b="1" smtClean="0">
                <a:solidFill>
                  <a:srgbClr val="C00000"/>
                </a:solidFill>
                <a:ea typeface="Calibri" pitchFamily="34" charset="0"/>
                <a:cs typeface="Times New Roman" pitchFamily="18" charset="0"/>
              </a:rPr>
              <a:t>1930 – 2010</a:t>
            </a:r>
            <a:r>
              <a:rPr lang="en-US" altLang="id-ID" sz="2700" smtClean="0">
                <a:ea typeface="Calibri" pitchFamily="34" charset="0"/>
                <a:cs typeface="Times New Roman" pitchFamily="18" charset="0"/>
              </a:rPr>
              <a:t/>
            </a:r>
            <a:br>
              <a:rPr lang="en-US" altLang="id-ID" sz="2700" smtClean="0">
                <a:ea typeface="Calibri" pitchFamily="34" charset="0"/>
                <a:cs typeface="Times New Roman" pitchFamily="18" charset="0"/>
              </a:rPr>
            </a:br>
            <a:endParaRPr lang="en-US" altLang="id-ID" sz="2700" smtClean="0">
              <a:ea typeface="Calibri" pitchFamily="34" charset="0"/>
              <a:cs typeface="Times New Roman" pitchFamily="18" charset="0"/>
            </a:endParaRPr>
          </a:p>
        </p:txBody>
      </p:sp>
      <p:sp>
        <p:nvSpPr>
          <p:cNvPr id="3" name="Content Placeholder 2"/>
          <p:cNvSpPr>
            <a:spLocks noGrp="1"/>
          </p:cNvSpPr>
          <p:nvPr>
            <p:ph idx="1"/>
          </p:nvPr>
        </p:nvSpPr>
        <p:spPr>
          <a:xfrm>
            <a:off x="457200" y="4505325"/>
            <a:ext cx="8229600" cy="2138363"/>
          </a:xfrm>
        </p:spPr>
        <p:txBody>
          <a:bodyPr rtlCol="0">
            <a:normAutofit fontScale="70000" lnSpcReduction="20000"/>
          </a:bodyPr>
          <a:lstStyle/>
          <a:p>
            <a:pPr marL="390724" indent="-390724" fontAlgn="auto">
              <a:spcAft>
                <a:spcPts val="0"/>
              </a:spcAft>
              <a:buFont typeface="Arial" pitchFamily="34" charset="0"/>
              <a:buChar char="•"/>
              <a:defRPr/>
            </a:pPr>
            <a:r>
              <a:rPr lang="en-US" dirty="0" smtClean="0"/>
              <a:t>In 1930,  from the Result of 1930 Population Census, the  total population of Indonesia reached of 60,7 million, increased to 97,1 million in 1961 and 119,2 million in 1971.</a:t>
            </a:r>
          </a:p>
          <a:p>
            <a:pPr marL="390724" indent="-390724" fontAlgn="auto">
              <a:spcAft>
                <a:spcPts val="0"/>
              </a:spcAft>
              <a:buFont typeface="Arial" pitchFamily="34" charset="0"/>
              <a:buChar char="•"/>
              <a:defRPr/>
            </a:pPr>
            <a:r>
              <a:rPr lang="en-US" dirty="0" smtClean="0"/>
              <a:t>Within only 39 years, the total population of Indonesia doubled from 119,2 million in 1971 to 237,6 million in 2010 (2010 Population Census).</a:t>
            </a:r>
          </a:p>
        </p:txBody>
      </p:sp>
      <p:pic>
        <p:nvPicPr>
          <p:cNvPr id="37891" name="Picture 2" descr="C:\WNYC\COREFILES\Modul\BUKU ANGKA SEMENTARA 9 Agustus 2010\Links\tren.png"/>
          <p:cNvPicPr>
            <a:picLocks noChangeAspect="1" noChangeArrowheads="1"/>
          </p:cNvPicPr>
          <p:nvPr/>
        </p:nvPicPr>
        <p:blipFill>
          <a:blip r:embed="rId2"/>
          <a:srcRect/>
          <a:stretch>
            <a:fillRect/>
          </a:stretch>
        </p:blipFill>
        <p:spPr bwMode="auto">
          <a:xfrm>
            <a:off x="1346200" y="1589088"/>
            <a:ext cx="6484938" cy="2462212"/>
          </a:xfrm>
          <a:prstGeom prst="rect">
            <a:avLst/>
          </a:prstGeom>
          <a:noFill/>
          <a:ln w="9525">
            <a:noFill/>
            <a:miter lim="800000"/>
            <a:headEnd/>
            <a:tailEnd/>
          </a:ln>
        </p:spPr>
      </p:pic>
      <p:sp>
        <p:nvSpPr>
          <p:cNvPr id="37892" name="TextBox 4"/>
          <p:cNvSpPr txBox="1">
            <a:spLocks noChangeArrowheads="1"/>
          </p:cNvSpPr>
          <p:nvPr/>
        </p:nvSpPr>
        <p:spPr bwMode="auto">
          <a:xfrm>
            <a:off x="1246188" y="3890963"/>
            <a:ext cx="5845175" cy="320675"/>
          </a:xfrm>
          <a:prstGeom prst="rect">
            <a:avLst/>
          </a:prstGeom>
          <a:noFill/>
          <a:ln w="9525">
            <a:noFill/>
            <a:miter lim="800000"/>
            <a:headEnd/>
            <a:tailEnd/>
          </a:ln>
        </p:spPr>
        <p:txBody>
          <a:bodyPr lIns="104192" tIns="52097" rIns="104192" bIns="52097">
            <a:spAutoFit/>
          </a:bodyPr>
          <a:lstStyle/>
          <a:p>
            <a:r>
              <a:rPr lang="en-US" altLang="id-ID" sz="1400">
                <a:latin typeface="Calibri" pitchFamily="34" charset="0"/>
              </a:rPr>
              <a:t>Source: BPS-Statistics Indonesia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47638"/>
            <a:ext cx="9144000" cy="1143000"/>
          </a:xfrm>
        </p:spPr>
        <p:txBody>
          <a:bodyPr/>
          <a:lstStyle/>
          <a:p>
            <a:pPr fontAlgn="auto">
              <a:spcAft>
                <a:spcPts val="0"/>
              </a:spcAft>
              <a:defRPr/>
            </a:pPr>
            <a:r>
              <a:rPr lang="en-US" altLang="id-ID" sz="2700" b="1" smtClean="0">
                <a:solidFill>
                  <a:srgbClr val="C00000"/>
                </a:solidFill>
                <a:ea typeface="Calibri" pitchFamily="34" charset="0"/>
                <a:cs typeface="Times New Roman" pitchFamily="18" charset="0"/>
              </a:rPr>
              <a:t>Population Growth of Indonesia 2000 – 2010</a:t>
            </a:r>
          </a:p>
        </p:txBody>
      </p:sp>
      <p:sp>
        <p:nvSpPr>
          <p:cNvPr id="6" name="Content Placeholder 2"/>
          <p:cNvSpPr>
            <a:spLocks noGrp="1"/>
          </p:cNvSpPr>
          <p:nvPr>
            <p:ph idx="1"/>
          </p:nvPr>
        </p:nvSpPr>
        <p:spPr>
          <a:xfrm>
            <a:off x="457200" y="5503863"/>
            <a:ext cx="8229600" cy="1100137"/>
          </a:xfrm>
        </p:spPr>
        <p:txBody>
          <a:bodyPr rtlCol="0">
            <a:normAutofit fontScale="47500" lnSpcReduction="20000"/>
          </a:bodyPr>
          <a:lstStyle/>
          <a:p>
            <a:pPr marL="0" indent="0" fontAlgn="auto">
              <a:spcAft>
                <a:spcPts val="0"/>
              </a:spcAft>
              <a:buFont typeface="Arial" charset="0"/>
              <a:buNone/>
              <a:defRPr/>
            </a:pPr>
            <a:r>
              <a:rPr lang="en-US" dirty="0" err="1" smtClean="0"/>
              <a:t>Althrough</a:t>
            </a:r>
            <a:r>
              <a:rPr lang="en-US" dirty="0" smtClean="0"/>
              <a:t> the small provinces of Papua, </a:t>
            </a:r>
            <a:r>
              <a:rPr lang="en-US" dirty="0" err="1" smtClean="0"/>
              <a:t>Kepulauan</a:t>
            </a:r>
            <a:r>
              <a:rPr lang="en-US" dirty="0" smtClean="0"/>
              <a:t> Riau, East Kalimantan, and West Papua experienced the highest population growth, but the problem was that the high level of population growth of West Java Province achieved of 1,89% annually. It means the surrounding Jakarta (the capital city of Indonesia) experienced a very high population growth which would contribute to the population problem of Jakarta</a:t>
            </a:r>
          </a:p>
        </p:txBody>
      </p:sp>
      <p:pic>
        <p:nvPicPr>
          <p:cNvPr id="38915" name="Picture 3" descr="C:\WNYC\COREFILES\Modul\BUKU ANGKA SEMENTARA 9 Agustus 2010\images\Untitled.png"/>
          <p:cNvPicPr>
            <a:picLocks noChangeAspect="1" noChangeArrowheads="1"/>
          </p:cNvPicPr>
          <p:nvPr/>
        </p:nvPicPr>
        <p:blipFill>
          <a:blip r:embed="rId2"/>
          <a:srcRect t="1459" b="3728"/>
          <a:stretch>
            <a:fillRect/>
          </a:stretch>
        </p:blipFill>
        <p:spPr bwMode="auto">
          <a:xfrm>
            <a:off x="1951038" y="1030288"/>
            <a:ext cx="5143500" cy="427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fontAlgn="auto">
              <a:spcAft>
                <a:spcPts val="0"/>
              </a:spcAft>
              <a:defRPr/>
            </a:pPr>
            <a:r>
              <a:rPr lang="en-US" altLang="id-ID" smtClean="0"/>
              <a:t>Comparation</a:t>
            </a:r>
          </a:p>
        </p:txBody>
      </p:sp>
      <p:graphicFrame>
        <p:nvGraphicFramePr>
          <p:cNvPr id="1032" name="Object 8"/>
          <p:cNvGraphicFramePr>
            <a:graphicFrameLocks noChangeAspect="1"/>
          </p:cNvGraphicFramePr>
          <p:nvPr/>
        </p:nvGraphicFramePr>
        <p:xfrm>
          <a:off x="1144588" y="1214438"/>
          <a:ext cx="8609012" cy="3143250"/>
        </p:xfrm>
        <a:graphic>
          <a:graphicData uri="http://schemas.openxmlformats.org/presentationml/2006/ole">
            <p:oleObj spid="_x0000_s1032" name="Document" r:id="rId3" imgW="6252582" imgH="2065892" progId="Word.Document.12">
              <p:embed/>
            </p:oleObj>
          </a:graphicData>
        </a:graphic>
      </p:graphicFrame>
      <p:sp>
        <p:nvSpPr>
          <p:cNvPr id="1028" name="TextBox 6"/>
          <p:cNvSpPr txBox="1">
            <a:spLocks noChangeArrowheads="1"/>
          </p:cNvSpPr>
          <p:nvPr/>
        </p:nvSpPr>
        <p:spPr bwMode="auto">
          <a:xfrm>
            <a:off x="842963" y="4273550"/>
            <a:ext cx="6954837" cy="2259013"/>
          </a:xfrm>
          <a:prstGeom prst="rect">
            <a:avLst/>
          </a:prstGeom>
          <a:noFill/>
          <a:ln w="9525">
            <a:noFill/>
            <a:miter lim="800000"/>
            <a:headEnd/>
            <a:tailEnd/>
          </a:ln>
        </p:spPr>
        <p:txBody>
          <a:bodyPr lIns="104192" tIns="52097" rIns="104192" bIns="52097">
            <a:spAutoFit/>
          </a:bodyPr>
          <a:lstStyle/>
          <a:p>
            <a:pPr fontAlgn="auto">
              <a:spcBef>
                <a:spcPts val="0"/>
              </a:spcBef>
              <a:spcAft>
                <a:spcPts val="0"/>
              </a:spcAft>
              <a:defRPr/>
            </a:pPr>
            <a:r>
              <a:rPr lang="en-US" sz="2000" dirty="0">
                <a:solidFill>
                  <a:schemeClr val="accent5">
                    <a:lumMod val="50000"/>
                  </a:schemeClr>
                </a:solidFill>
                <a:latin typeface="+mn-lt"/>
              </a:rPr>
              <a:t>Cost for enumerators: </a:t>
            </a:r>
          </a:p>
          <a:p>
            <a:pPr fontAlgn="auto">
              <a:spcBef>
                <a:spcPts val="0"/>
              </a:spcBef>
              <a:spcAft>
                <a:spcPts val="0"/>
              </a:spcAft>
              <a:buFont typeface="Arial" charset="0"/>
              <a:buChar char="•"/>
              <a:defRPr/>
            </a:pPr>
            <a:r>
              <a:rPr lang="en-US" sz="2000" dirty="0">
                <a:solidFill>
                  <a:schemeClr val="accent5">
                    <a:lumMod val="50000"/>
                  </a:schemeClr>
                </a:solidFill>
                <a:latin typeface="+mn-lt"/>
              </a:rPr>
              <a:t> Malaysia paid 250 ringgit or equivalent  to US $ 83.3 per month per enumerator.</a:t>
            </a:r>
          </a:p>
          <a:p>
            <a:pPr fontAlgn="auto">
              <a:spcBef>
                <a:spcPts val="0"/>
              </a:spcBef>
              <a:spcAft>
                <a:spcPts val="0"/>
              </a:spcAft>
              <a:buFont typeface="Arial" charset="0"/>
              <a:buChar char="•"/>
              <a:defRPr/>
            </a:pPr>
            <a:r>
              <a:rPr lang="en-US" sz="2000" dirty="0">
                <a:solidFill>
                  <a:schemeClr val="accent5">
                    <a:lumMod val="50000"/>
                  </a:schemeClr>
                </a:solidFill>
                <a:latin typeface="+mn-lt"/>
              </a:rPr>
              <a:t>India  paid 5 500 </a:t>
            </a:r>
            <a:r>
              <a:rPr lang="en-US" sz="2000" dirty="0" err="1">
                <a:solidFill>
                  <a:schemeClr val="accent5">
                    <a:lumMod val="50000"/>
                  </a:schemeClr>
                </a:solidFill>
                <a:latin typeface="+mn-lt"/>
              </a:rPr>
              <a:t>ruppee</a:t>
            </a:r>
            <a:r>
              <a:rPr lang="en-US" sz="2000" dirty="0">
                <a:solidFill>
                  <a:schemeClr val="accent5">
                    <a:lumMod val="50000"/>
                  </a:schemeClr>
                </a:solidFill>
                <a:latin typeface="+mn-lt"/>
              </a:rPr>
              <a:t>  or equivalent to US $ 117 per month per person</a:t>
            </a:r>
          </a:p>
          <a:p>
            <a:pPr fontAlgn="auto">
              <a:spcBef>
                <a:spcPts val="0"/>
              </a:spcBef>
              <a:spcAft>
                <a:spcPts val="0"/>
              </a:spcAft>
              <a:buFont typeface="Arial" charset="0"/>
              <a:buChar char="•"/>
              <a:defRPr/>
            </a:pPr>
            <a:r>
              <a:rPr lang="en-US" sz="2000" dirty="0">
                <a:solidFill>
                  <a:schemeClr val="accent5">
                    <a:lumMod val="50000"/>
                  </a:schemeClr>
                </a:solidFill>
                <a:latin typeface="+mn-lt"/>
              </a:rPr>
              <a:t>Indonesia paid </a:t>
            </a:r>
            <a:r>
              <a:rPr lang="en-US" sz="2000" dirty="0" err="1">
                <a:solidFill>
                  <a:schemeClr val="accent5">
                    <a:lumMod val="50000"/>
                  </a:schemeClr>
                </a:solidFill>
                <a:latin typeface="+mn-lt"/>
              </a:rPr>
              <a:t>Rp</a:t>
            </a:r>
            <a:r>
              <a:rPr lang="en-US" sz="2000" dirty="0">
                <a:solidFill>
                  <a:schemeClr val="accent5">
                    <a:lumMod val="50000"/>
                  </a:schemeClr>
                </a:solidFill>
                <a:latin typeface="+mn-lt"/>
              </a:rPr>
              <a:t> 2 000 000 or equivalent to US $ 222.2 per month per enumerator.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620713"/>
            <a:ext cx="8229600" cy="5616575"/>
          </a:xfrm>
        </p:spPr>
        <p:txBody>
          <a:bodyPr>
            <a:normAutofit/>
          </a:bodyPr>
          <a:lstStyle/>
          <a:p>
            <a:pPr marL="390724" indent="-390724" algn="ctr" fontAlgn="auto">
              <a:spcBef>
                <a:spcPts val="0"/>
              </a:spcBef>
              <a:spcAft>
                <a:spcPts val="0"/>
              </a:spcAft>
              <a:buFont typeface="Arial" charset="0"/>
              <a:buNone/>
              <a:defRPr/>
            </a:pPr>
            <a:r>
              <a:rPr lang="id-ID" sz="4600" b="1" dirty="0" smtClean="0">
                <a:solidFill>
                  <a:schemeClr val="accent1">
                    <a:lumMod val="50000"/>
                  </a:schemeClr>
                </a:solidFill>
              </a:rPr>
              <a:t>M. Sairi Hasbullah</a:t>
            </a:r>
          </a:p>
          <a:p>
            <a:pPr marL="390724" indent="-390724" algn="ctr" fontAlgn="auto">
              <a:spcBef>
                <a:spcPts val="0"/>
              </a:spcBef>
              <a:spcAft>
                <a:spcPts val="0"/>
              </a:spcAft>
              <a:buFont typeface="Arial" charset="0"/>
              <a:buNone/>
              <a:defRPr/>
            </a:pPr>
            <a:r>
              <a:rPr lang="id-ID" sz="2800" b="1" dirty="0" smtClean="0">
                <a:solidFill>
                  <a:schemeClr val="accent1">
                    <a:lumMod val="50000"/>
                  </a:schemeClr>
                </a:solidFill>
              </a:rPr>
              <a:t>BPS-Statistics Indonesia</a:t>
            </a:r>
          </a:p>
          <a:p>
            <a:pPr marL="390724" indent="-390724" algn="ctr" fontAlgn="auto">
              <a:spcBef>
                <a:spcPts val="0"/>
              </a:spcBef>
              <a:spcAft>
                <a:spcPts val="0"/>
              </a:spcAft>
              <a:buFont typeface="Arial" charset="0"/>
              <a:buNone/>
              <a:defRPr/>
            </a:pPr>
            <a:r>
              <a:rPr lang="id-ID" sz="2800" b="1" dirty="0" smtClean="0">
                <a:solidFill>
                  <a:schemeClr val="accent1">
                    <a:lumMod val="50000"/>
                  </a:schemeClr>
                </a:solidFill>
              </a:rPr>
              <a:t>The Head of BPS- Statistics Jawa Timur </a:t>
            </a:r>
          </a:p>
          <a:p>
            <a:pPr marL="390724" indent="-390724" algn="ctr" fontAlgn="auto">
              <a:spcBef>
                <a:spcPts val="0"/>
              </a:spcBef>
              <a:spcAft>
                <a:spcPts val="0"/>
              </a:spcAft>
              <a:buFont typeface="Arial" charset="0"/>
              <a:buNone/>
              <a:defRPr/>
            </a:pPr>
            <a:endParaRPr lang="id-ID" sz="2800" b="1" dirty="0">
              <a:solidFill>
                <a:schemeClr val="accent1">
                  <a:lumMod val="50000"/>
                </a:schemeClr>
              </a:solidFill>
            </a:endParaRPr>
          </a:p>
          <a:p>
            <a:pPr marL="390724" indent="-390724" algn="ctr" fontAlgn="auto">
              <a:spcBef>
                <a:spcPts val="0"/>
              </a:spcBef>
              <a:spcAft>
                <a:spcPts val="0"/>
              </a:spcAft>
              <a:buFont typeface="Arial" charset="0"/>
              <a:buNone/>
              <a:defRPr/>
            </a:pPr>
            <a:endParaRPr lang="id-ID" sz="2800" b="1" dirty="0" smtClean="0">
              <a:solidFill>
                <a:schemeClr val="accent1">
                  <a:lumMod val="50000"/>
                </a:schemeClr>
              </a:solidFill>
            </a:endParaRPr>
          </a:p>
          <a:p>
            <a:pPr marL="390724" indent="-390724" algn="ctr" fontAlgn="auto">
              <a:spcBef>
                <a:spcPts val="0"/>
              </a:spcBef>
              <a:spcAft>
                <a:spcPts val="0"/>
              </a:spcAft>
              <a:buFont typeface="Arial" charset="0"/>
              <a:buNone/>
              <a:defRPr/>
            </a:pPr>
            <a:endParaRPr lang="id-ID" sz="4600" b="1" dirty="0" smtClean="0">
              <a:solidFill>
                <a:schemeClr val="accent1">
                  <a:lumMod val="50000"/>
                </a:schemeClr>
              </a:solidFill>
            </a:endParaRPr>
          </a:p>
          <a:p>
            <a:pPr marL="390724" indent="-390724" algn="ctr" fontAlgn="auto">
              <a:spcBef>
                <a:spcPts val="0"/>
              </a:spcBef>
              <a:spcAft>
                <a:spcPts val="0"/>
              </a:spcAft>
              <a:buFont typeface="Arial" charset="0"/>
              <a:buNone/>
              <a:defRPr/>
            </a:pPr>
            <a:endParaRPr lang="id-ID" b="1" dirty="0" smtClean="0">
              <a:solidFill>
                <a:schemeClr val="accent1">
                  <a:lumMod val="50000"/>
                </a:schemeClr>
              </a:solidFill>
            </a:endParaRPr>
          </a:p>
          <a:p>
            <a:pPr marL="390724" indent="-390724" algn="ctr" fontAlgn="auto">
              <a:spcBef>
                <a:spcPts val="0"/>
              </a:spcBef>
              <a:spcAft>
                <a:spcPts val="0"/>
              </a:spcAft>
              <a:buFont typeface="Arial" charset="0"/>
              <a:buNone/>
              <a:defRPr/>
            </a:pPr>
            <a:endParaRPr lang="id-ID" b="1" dirty="0" smtClean="0">
              <a:solidFill>
                <a:schemeClr val="accent1">
                  <a:lumMod val="50000"/>
                </a:schemeClr>
              </a:solidFill>
            </a:endParaRPr>
          </a:p>
          <a:p>
            <a:pPr marL="390724" indent="-390724" algn="ctr" fontAlgn="auto">
              <a:spcBef>
                <a:spcPts val="0"/>
              </a:spcBef>
              <a:spcAft>
                <a:spcPts val="0"/>
              </a:spcAft>
              <a:buFont typeface="Arial" charset="0"/>
              <a:buNone/>
              <a:defRPr/>
            </a:pPr>
            <a:r>
              <a:rPr lang="id-ID" b="1" dirty="0" smtClean="0">
                <a:solidFill>
                  <a:schemeClr val="accent1">
                    <a:lumMod val="50000"/>
                  </a:schemeClr>
                </a:solidFill>
              </a:rPr>
              <a:t>New York. USA</a:t>
            </a:r>
          </a:p>
          <a:p>
            <a:pPr marL="390724" indent="-390724" algn="ctr" fontAlgn="auto">
              <a:spcBef>
                <a:spcPts val="0"/>
              </a:spcBef>
              <a:spcAft>
                <a:spcPts val="0"/>
              </a:spcAft>
              <a:buFont typeface="Arial" charset="0"/>
              <a:buNone/>
              <a:defRPr/>
            </a:pPr>
            <a:r>
              <a:rPr lang="id-ID" sz="2800" b="1" dirty="0" smtClean="0">
                <a:solidFill>
                  <a:schemeClr val="accent1">
                    <a:lumMod val="50000"/>
                  </a:schemeClr>
                </a:solidFill>
              </a:rPr>
              <a:t>29 October-1 November 2013</a:t>
            </a:r>
            <a:endParaRPr lang="en-US" sz="2800" b="1" dirty="0" smtClean="0">
              <a:solidFill>
                <a:schemeClr val="accent1">
                  <a:lumMod val="50000"/>
                </a:schemeClr>
              </a:solidFill>
            </a:endParaRPr>
          </a:p>
        </p:txBody>
      </p:sp>
      <p:sp>
        <p:nvSpPr>
          <p:cNvPr id="41986" name="TextBox 1"/>
          <p:cNvSpPr txBox="1">
            <a:spLocks noChangeArrowheads="1"/>
          </p:cNvSpPr>
          <p:nvPr/>
        </p:nvSpPr>
        <p:spPr bwMode="auto">
          <a:xfrm>
            <a:off x="3059113" y="2492375"/>
            <a:ext cx="5632450" cy="1847850"/>
          </a:xfrm>
          <a:prstGeom prst="rect">
            <a:avLst/>
          </a:prstGeom>
          <a:noFill/>
          <a:ln w="9525">
            <a:noFill/>
            <a:miter lim="800000"/>
            <a:headEnd/>
            <a:tailEnd/>
          </a:ln>
        </p:spPr>
        <p:txBody>
          <a:bodyPr>
            <a:spAutoFit/>
          </a:bodyPr>
          <a:lstStyle/>
          <a:p>
            <a:r>
              <a:rPr lang="en-US" sz="2400" b="1">
                <a:solidFill>
                  <a:srgbClr val="C00000"/>
                </a:solidFill>
                <a:latin typeface="Franklin Gothic Book" pitchFamily="34" charset="0"/>
              </a:rPr>
              <a:t>Thank you for the opportunity to share our census with you all, and we also would like to learn from your experiences</a:t>
            </a:r>
          </a:p>
          <a:p>
            <a:endParaRPr lang="id-ID">
              <a:latin typeface="Franklin Gothic Book" pitchFamily="34" charset="0"/>
            </a:endParaRPr>
          </a:p>
        </p:txBody>
      </p:sp>
      <p:pic>
        <p:nvPicPr>
          <p:cNvPr id="41987" name="Picture 3" descr="C:\Documents and Settings\Administrator\My Documents\Direktur Hansos\GAMBAR DAN KARIKATUR SAIRI\Pak Sairi H.jpg"/>
          <p:cNvPicPr>
            <a:picLocks noChangeAspect="1" noChangeArrowheads="1"/>
          </p:cNvPicPr>
          <p:nvPr/>
        </p:nvPicPr>
        <p:blipFill>
          <a:blip r:embed="rId2"/>
          <a:srcRect/>
          <a:stretch>
            <a:fillRect/>
          </a:stretch>
        </p:blipFill>
        <p:spPr bwMode="auto">
          <a:xfrm>
            <a:off x="323850" y="2205038"/>
            <a:ext cx="1871663" cy="36718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85813"/>
            <a:ext cx="8229600" cy="1143000"/>
          </a:xfrm>
        </p:spPr>
        <p:txBody>
          <a:bodyPr>
            <a:normAutofit fontScale="90000"/>
          </a:bodyPr>
          <a:lstStyle/>
          <a:p>
            <a:pPr fontAlgn="auto">
              <a:spcAft>
                <a:spcPts val="0"/>
              </a:spcAft>
              <a:defRPr/>
            </a:pPr>
            <a:r>
              <a:rPr lang="en-US" altLang="id-ID" smtClean="0"/>
              <a:t>Indonesia, 2010 Population Census: The Largest</a:t>
            </a:r>
          </a:p>
        </p:txBody>
      </p:sp>
      <p:sp>
        <p:nvSpPr>
          <p:cNvPr id="17410" name="Content Placeholder 2"/>
          <p:cNvSpPr>
            <a:spLocks noGrp="1"/>
          </p:cNvSpPr>
          <p:nvPr>
            <p:ph idx="1"/>
          </p:nvPr>
        </p:nvSpPr>
        <p:spPr>
          <a:xfrm>
            <a:off x="457200" y="2266950"/>
            <a:ext cx="8229600" cy="4162425"/>
          </a:xfrm>
        </p:spPr>
        <p:txBody>
          <a:bodyPr/>
          <a:lstStyle/>
          <a:p>
            <a:r>
              <a:rPr lang="en-US" altLang="id-ID" sz="2700" smtClean="0"/>
              <a:t>The Census constitute a crucial input in the processes of planning and development.  </a:t>
            </a:r>
          </a:p>
          <a:p>
            <a:r>
              <a:rPr lang="en-US" altLang="id-ID" sz="2700" smtClean="0"/>
              <a:t>The 2010 Indonesia population census, which performed on 1-31 May 2010, is one of the biggest census exercise ever attempted in Indonesian history, covering Indonesia’s population of more than 23</a:t>
            </a:r>
            <a:r>
              <a:rPr lang="id-ID" altLang="id-ID" sz="2700" smtClean="0"/>
              <a:t>7</a:t>
            </a:r>
            <a:r>
              <a:rPr lang="en-US" altLang="id-ID" sz="2700" smtClean="0"/>
              <a:t> million people. </a:t>
            </a:r>
          </a:p>
          <a:p>
            <a:r>
              <a:rPr lang="en-US" altLang="id-ID" sz="2700" smtClean="0"/>
              <a:t>The previous censuses were  conducted in 1961, 1971,1980,1990 and 2000.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42938"/>
            <a:ext cx="8229600" cy="1143000"/>
          </a:xfrm>
        </p:spPr>
        <p:txBody>
          <a:bodyPr>
            <a:normAutofit fontScale="90000"/>
          </a:bodyPr>
          <a:lstStyle/>
          <a:p>
            <a:pPr fontAlgn="auto">
              <a:spcAft>
                <a:spcPts val="0"/>
              </a:spcAft>
              <a:defRPr/>
            </a:pPr>
            <a:r>
              <a:rPr lang="en-US" altLang="id-ID" sz="4600" smtClean="0"/>
              <a:t>Questionnaire and enumeration approach</a:t>
            </a:r>
          </a:p>
        </p:txBody>
      </p:sp>
      <p:sp>
        <p:nvSpPr>
          <p:cNvPr id="18434" name="Content Placeholder 2"/>
          <p:cNvSpPr>
            <a:spLocks noGrp="1"/>
          </p:cNvSpPr>
          <p:nvPr>
            <p:ph idx="1"/>
          </p:nvPr>
        </p:nvSpPr>
        <p:spPr>
          <a:xfrm>
            <a:off x="457200" y="2116138"/>
            <a:ext cx="8229600" cy="4527550"/>
          </a:xfrm>
        </p:spPr>
        <p:txBody>
          <a:bodyPr/>
          <a:lstStyle/>
          <a:p>
            <a:pPr algn="just"/>
            <a:r>
              <a:rPr lang="en-US" altLang="id-ID" sz="2700" smtClean="0"/>
              <a:t>4 types of questionnaires:L1: for household listing: L2: for homeless and ships crews; C1: complete enumeration  for individual and households characteristics (the true census); C2: for special objects: remote areas or special conditions, </a:t>
            </a:r>
          </a:p>
          <a:p>
            <a:pPr algn="just"/>
            <a:r>
              <a:rPr lang="en-US" altLang="id-ID" sz="2700" smtClean="0"/>
              <a:t>Enumeration Method: face to face interview; self enumeration (condominium, apartment, and for special exclusive elite households).</a:t>
            </a:r>
          </a:p>
          <a:p>
            <a:pPr algn="just"/>
            <a:r>
              <a:rPr lang="en-US" altLang="id-ID" sz="2700" smtClean="0"/>
              <a:t>Language  Used: Indonesian, English, Chinese, Korean  and Japanese (for expatriates)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87375"/>
            <a:ext cx="8229600" cy="1143000"/>
          </a:xfrm>
        </p:spPr>
        <p:txBody>
          <a:bodyPr/>
          <a:lstStyle/>
          <a:p>
            <a:pPr fontAlgn="auto">
              <a:spcAft>
                <a:spcPts val="0"/>
              </a:spcAft>
              <a:defRPr/>
            </a:pPr>
            <a:r>
              <a:rPr lang="en-US" altLang="id-ID" smtClean="0"/>
              <a:t>43 Questions</a:t>
            </a:r>
          </a:p>
        </p:txBody>
      </p:sp>
      <p:sp>
        <p:nvSpPr>
          <p:cNvPr id="19458" name="Content Placeholder 2"/>
          <p:cNvSpPr>
            <a:spLocks noGrp="1"/>
          </p:cNvSpPr>
          <p:nvPr>
            <p:ph idx="1"/>
          </p:nvPr>
        </p:nvSpPr>
        <p:spPr>
          <a:xfrm>
            <a:off x="468313" y="1700213"/>
            <a:ext cx="8229600" cy="4875212"/>
          </a:xfrm>
        </p:spPr>
        <p:txBody>
          <a:bodyPr/>
          <a:lstStyle/>
          <a:p>
            <a:pPr algn="just"/>
            <a:r>
              <a:rPr lang="en-US" altLang="id-ID" smtClean="0"/>
              <a:t>Indonesia 2010 population census consists of 43 questions ranging from: the name, basic information related to household members, vital statistics related to fertility and mortality, population mobility especially permanent migration, religion, ethnicity, nationality human capital variables such as education, employment, health and environment, and housing characteristics.</a:t>
            </a:r>
          </a:p>
          <a:p>
            <a:endParaRPr lang="en-US" altLang="id-ID"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altLang="id-ID" sz="4100" smtClean="0"/>
              <a:t>A Big Task (1)</a:t>
            </a:r>
          </a:p>
        </p:txBody>
      </p:sp>
      <p:sp>
        <p:nvSpPr>
          <p:cNvPr id="14339" name="Content Placeholder 2"/>
          <p:cNvSpPr>
            <a:spLocks noGrp="1"/>
          </p:cNvSpPr>
          <p:nvPr>
            <p:ph idx="1"/>
          </p:nvPr>
        </p:nvSpPr>
        <p:spPr/>
        <p:txBody>
          <a:bodyPr>
            <a:normAutofit lnSpcReduction="10000"/>
          </a:bodyPr>
          <a:lstStyle/>
          <a:p>
            <a:pPr fontAlgn="auto">
              <a:spcAft>
                <a:spcPts val="0"/>
              </a:spcAft>
              <a:buFont typeface="Wingdings 2"/>
              <a:buChar char=""/>
              <a:defRPr/>
            </a:pPr>
            <a:r>
              <a:rPr lang="en-US" altLang="id-ID" sz="2500" smtClean="0"/>
              <a:t>The Indonesia Census  was conducted in 33 provinces, 471 Districs, 6523 subdistricts and 88 361 villages (880 000 Census Block)</a:t>
            </a:r>
          </a:p>
          <a:p>
            <a:pPr fontAlgn="auto">
              <a:spcAft>
                <a:spcPts val="0"/>
              </a:spcAft>
              <a:buFont typeface="Wingdings 2"/>
              <a:buChar char=""/>
              <a:defRPr/>
            </a:pPr>
            <a:r>
              <a:rPr lang="en-US" altLang="id-ID" sz="2500" smtClean="0"/>
              <a:t>With around 700 000 field enumerators and supervisors (local people mostly community  volunteers).</a:t>
            </a:r>
          </a:p>
          <a:p>
            <a:pPr fontAlgn="auto">
              <a:spcAft>
                <a:spcPts val="0"/>
              </a:spcAft>
              <a:buFont typeface="Wingdings 2"/>
              <a:buChar char=""/>
              <a:defRPr/>
            </a:pPr>
            <a:r>
              <a:rPr lang="en-US" altLang="id-ID" sz="2500" smtClean="0"/>
              <a:t>Training for field enumerators and supervisors: Using DVD as instruction media and direct communication to assure the same standard of training</a:t>
            </a:r>
          </a:p>
          <a:p>
            <a:pPr fontAlgn="auto">
              <a:spcAft>
                <a:spcPts val="0"/>
              </a:spcAft>
              <a:buFont typeface="Wingdings 2"/>
              <a:buChar char=""/>
              <a:defRPr/>
            </a:pPr>
            <a:r>
              <a:rPr lang="en-US" altLang="id-ID" sz="2500" smtClean="0"/>
              <a:t>The census  was conducted by Team. Every Team consisted of 3 enumerators and 1 supervisor.</a:t>
            </a:r>
          </a:p>
          <a:p>
            <a:pPr fontAlgn="auto">
              <a:spcAft>
                <a:spcPts val="0"/>
              </a:spcAft>
              <a:buFont typeface="Wingdings 2"/>
              <a:buChar char=""/>
              <a:defRPr/>
            </a:pPr>
            <a:r>
              <a:rPr lang="en-US" altLang="id-ID" sz="2500" smtClean="0"/>
              <a:t>Special Day: 15 of May 2010: Census to the  homeless.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altLang="id-ID" smtClean="0"/>
              <a:t>A Big Task (2)</a:t>
            </a:r>
          </a:p>
        </p:txBody>
      </p:sp>
      <p:sp>
        <p:nvSpPr>
          <p:cNvPr id="15363" name="Content Placeholder 2"/>
          <p:cNvSpPr>
            <a:spLocks noGrp="1"/>
          </p:cNvSpPr>
          <p:nvPr>
            <p:ph idx="1"/>
          </p:nvPr>
        </p:nvSpPr>
        <p:spPr>
          <a:xfrm>
            <a:off x="500063" y="1214438"/>
            <a:ext cx="8229600" cy="5643562"/>
          </a:xfrm>
        </p:spPr>
        <p:txBody>
          <a:bodyPr>
            <a:normAutofit lnSpcReduction="10000"/>
          </a:bodyPr>
          <a:lstStyle/>
          <a:p>
            <a:pPr fontAlgn="auto">
              <a:spcAft>
                <a:spcPts val="0"/>
              </a:spcAft>
              <a:buFont typeface="Wingdings 2"/>
              <a:buChar char=""/>
              <a:defRPr/>
            </a:pPr>
            <a:r>
              <a:rPr lang="en-US" altLang="id-ID" sz="3100" smtClean="0"/>
              <a:t>It is certainly not easy to implement population census successfully in a very large country like Indonesia with its scattered islands.</a:t>
            </a:r>
          </a:p>
          <a:p>
            <a:pPr fontAlgn="auto">
              <a:spcAft>
                <a:spcPts val="0"/>
              </a:spcAft>
              <a:buFont typeface="Wingdings 2"/>
              <a:buChar char=""/>
              <a:defRPr/>
            </a:pPr>
            <a:r>
              <a:rPr lang="en-US" altLang="id-ID" sz="3100" smtClean="0"/>
              <a:t>Census requires: the readiness of well planned equipment, manpower, finance, and mobilization of all resources within the government, local authorities and communities.</a:t>
            </a:r>
          </a:p>
          <a:p>
            <a:pPr fontAlgn="auto">
              <a:spcAft>
                <a:spcPts val="0"/>
              </a:spcAft>
              <a:buFont typeface="Wingdings 2"/>
              <a:buChar char=""/>
              <a:defRPr/>
            </a:pPr>
            <a:r>
              <a:rPr lang="en-US" altLang="id-ID" sz="3100" smtClean="0"/>
              <a:t>Among the most important is the ability to organize the whole dimensions of census activities.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14375"/>
            <a:ext cx="8229600" cy="1143000"/>
          </a:xfrm>
        </p:spPr>
        <p:txBody>
          <a:bodyPr/>
          <a:lstStyle/>
          <a:p>
            <a:pPr fontAlgn="auto">
              <a:spcAft>
                <a:spcPts val="0"/>
              </a:spcAft>
              <a:defRPr/>
            </a:pPr>
            <a:r>
              <a:rPr lang="id-ID" altLang="id-ID" sz="3200" dirty="0" smtClean="0"/>
              <a:t>The Important of Precise and </a:t>
            </a:r>
            <a:r>
              <a:rPr lang="en-US" altLang="id-ID" sz="3200" dirty="0" smtClean="0"/>
              <a:t>Good Planning</a:t>
            </a:r>
          </a:p>
        </p:txBody>
      </p:sp>
      <p:sp>
        <p:nvSpPr>
          <p:cNvPr id="22530" name="Content Placeholder 2"/>
          <p:cNvSpPr>
            <a:spLocks noGrp="1"/>
          </p:cNvSpPr>
          <p:nvPr>
            <p:ph idx="1"/>
          </p:nvPr>
        </p:nvSpPr>
        <p:spPr>
          <a:xfrm>
            <a:off x="468313" y="1844675"/>
            <a:ext cx="8229600" cy="4527550"/>
          </a:xfrm>
        </p:spPr>
        <p:txBody>
          <a:bodyPr/>
          <a:lstStyle/>
          <a:p>
            <a:pPr algn="just"/>
            <a:r>
              <a:rPr lang="en-US" altLang="id-ID" sz="3000" smtClean="0"/>
              <a:t>Good planning: to formulate the basic concept, the operational plan covering timing, the population to be enumerated, the unit of enumeration, the questionnaires, the census moment, the duration of enumeration, the preliminary field works  and many other things that have to be well prepared.</a:t>
            </a:r>
          </a:p>
          <a:p>
            <a:pPr algn="just"/>
            <a:r>
              <a:rPr lang="en-US" altLang="id-ID" sz="3000" smtClean="0"/>
              <a:t>The  need to have good field enumerators and supervisors requirement is highly important.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altLang="id-ID" smtClean="0"/>
              <a:t>Quality Assurance</a:t>
            </a:r>
          </a:p>
        </p:txBody>
      </p:sp>
      <p:sp>
        <p:nvSpPr>
          <p:cNvPr id="17411" name="Content Placeholder 2"/>
          <p:cNvSpPr>
            <a:spLocks noGrp="1"/>
          </p:cNvSpPr>
          <p:nvPr>
            <p:ph idx="1"/>
          </p:nvPr>
        </p:nvSpPr>
        <p:spPr/>
        <p:txBody>
          <a:bodyPr>
            <a:normAutofit lnSpcReduction="10000"/>
          </a:bodyPr>
          <a:lstStyle/>
          <a:p>
            <a:pPr fontAlgn="auto">
              <a:spcAft>
                <a:spcPts val="0"/>
              </a:spcAft>
              <a:buFont typeface="Wingdings 2"/>
              <a:buChar char=""/>
              <a:defRPr/>
            </a:pPr>
            <a:r>
              <a:rPr lang="en-US" altLang="id-ID" smtClean="0"/>
              <a:t>There have been multi level supervisor including the taskforce team from BPS in the district, provincial and national level.</a:t>
            </a:r>
          </a:p>
          <a:p>
            <a:pPr fontAlgn="auto">
              <a:spcAft>
                <a:spcPts val="0"/>
              </a:spcAft>
              <a:buFont typeface="Wingdings 2"/>
              <a:buChar char=""/>
              <a:defRPr/>
            </a:pPr>
            <a:r>
              <a:rPr lang="en-US" altLang="id-ID" smtClean="0"/>
              <a:t>BPS-Statistics Indonesia also created a special forces to guarantee the quality gained in the field by the enumerators. At least 1600 BPS staffs and the students of  the Institute of Statistics went to the field for quality assurance.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75</TotalTime>
  <Words>1210</Words>
  <Application>Microsoft Office PowerPoint</Application>
  <PresentationFormat>On-screen Show (4:3)</PresentationFormat>
  <Paragraphs>83</Paragraphs>
  <Slides>26</Slides>
  <Notes>1</Notes>
  <HiddenSlides>0</HiddenSlides>
  <MMClips>0</MMClips>
  <ScaleCrop>false</ScaleCrop>
  <HeadingPairs>
    <vt:vector size="8" baseType="variant">
      <vt:variant>
        <vt:lpstr>Fonts Used</vt:lpstr>
      </vt:variant>
      <vt:variant>
        <vt:i4>6</vt:i4>
      </vt:variant>
      <vt:variant>
        <vt:lpstr>Design Template</vt:lpstr>
      </vt:variant>
      <vt:variant>
        <vt:i4>9</vt:i4>
      </vt:variant>
      <vt:variant>
        <vt:lpstr>Embedded OLE Servers</vt:lpstr>
      </vt:variant>
      <vt:variant>
        <vt:i4>1</vt:i4>
      </vt:variant>
      <vt:variant>
        <vt:lpstr>Slide Titles</vt:lpstr>
      </vt:variant>
      <vt:variant>
        <vt:i4>26</vt:i4>
      </vt:variant>
    </vt:vector>
  </HeadingPairs>
  <TitlesOfParts>
    <vt:vector size="42" baseType="lpstr">
      <vt:lpstr>Franklin Gothic Book</vt:lpstr>
      <vt:lpstr>Arial</vt:lpstr>
      <vt:lpstr>Franklin Gothic Medium</vt:lpstr>
      <vt:lpstr>Wingdings 2</vt:lpstr>
      <vt:lpstr>Calibri</vt:lpstr>
      <vt:lpstr>Arial Black</vt:lpstr>
      <vt:lpstr>Trek</vt:lpstr>
      <vt:lpstr>Trek</vt:lpstr>
      <vt:lpstr>Trek</vt:lpstr>
      <vt:lpstr>Trek</vt:lpstr>
      <vt:lpstr>Trek</vt:lpstr>
      <vt:lpstr>Trek</vt:lpstr>
      <vt:lpstr>Trek</vt:lpstr>
      <vt:lpstr>Trek</vt:lpstr>
      <vt:lpstr>Trek</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BPS</dc:creator>
  <cp:lastModifiedBy>United Nations</cp:lastModifiedBy>
  <cp:revision>5</cp:revision>
  <dcterms:created xsi:type="dcterms:W3CDTF">2013-10-05T01:36:16Z</dcterms:created>
  <dcterms:modified xsi:type="dcterms:W3CDTF">2013-10-18T14:31:21Z</dcterms:modified>
</cp:coreProperties>
</file>