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5" r:id="rId3"/>
    <p:sldMasterId id="2147483656" r:id="rId4"/>
    <p:sldMasterId id="2147483657" r:id="rId5"/>
  </p:sldMasterIdLst>
  <p:notesMasterIdLst>
    <p:notesMasterId r:id="rId23"/>
  </p:notesMasterIdLst>
  <p:handoutMasterIdLst>
    <p:handoutMasterId r:id="rId24"/>
  </p:handoutMasterIdLst>
  <p:sldIdLst>
    <p:sldId id="256" r:id="rId6"/>
    <p:sldId id="283" r:id="rId7"/>
    <p:sldId id="310" r:id="rId8"/>
    <p:sldId id="300" r:id="rId9"/>
    <p:sldId id="309" r:id="rId10"/>
    <p:sldId id="292" r:id="rId11"/>
    <p:sldId id="298" r:id="rId12"/>
    <p:sldId id="290" r:id="rId13"/>
    <p:sldId id="301" r:id="rId14"/>
    <p:sldId id="302" r:id="rId15"/>
    <p:sldId id="303" r:id="rId16"/>
    <p:sldId id="304" r:id="rId17"/>
    <p:sldId id="305" r:id="rId18"/>
    <p:sldId id="307" r:id="rId19"/>
    <p:sldId id="291" r:id="rId20"/>
    <p:sldId id="296" r:id="rId21"/>
    <p:sldId id="267" r:id="rId22"/>
  </p:sldIdLst>
  <p:sldSz cx="9144000" cy="5143500" type="screen16x9"/>
  <p:notesSz cx="6797675" cy="9928225"/>
  <p:defaultTextStyle>
    <a:defPPr>
      <a:defRPr lang="et-EE"/>
    </a:defPPr>
    <a:lvl1pPr algn="l" rtl="0" eaLnBrk="0" fontAlgn="base" hangingPunct="0">
      <a:spcBef>
        <a:spcPct val="0"/>
      </a:spcBef>
      <a:spcAft>
        <a:spcPct val="0"/>
      </a:spcAft>
      <a:defRPr sz="3200" b="1" kern="1200">
        <a:solidFill>
          <a:srgbClr val="003951"/>
        </a:solidFill>
        <a:latin typeface="Arial" charset="0"/>
        <a:ea typeface="+mn-ea"/>
        <a:cs typeface="+mn-cs"/>
      </a:defRPr>
    </a:lvl1pPr>
    <a:lvl2pPr marL="457200" algn="l" rtl="0" eaLnBrk="0" fontAlgn="base" hangingPunct="0">
      <a:spcBef>
        <a:spcPct val="0"/>
      </a:spcBef>
      <a:spcAft>
        <a:spcPct val="0"/>
      </a:spcAft>
      <a:defRPr sz="3200" b="1" kern="1200">
        <a:solidFill>
          <a:srgbClr val="003951"/>
        </a:solidFill>
        <a:latin typeface="Arial" charset="0"/>
        <a:ea typeface="+mn-ea"/>
        <a:cs typeface="+mn-cs"/>
      </a:defRPr>
    </a:lvl2pPr>
    <a:lvl3pPr marL="914400" algn="l" rtl="0" eaLnBrk="0" fontAlgn="base" hangingPunct="0">
      <a:spcBef>
        <a:spcPct val="0"/>
      </a:spcBef>
      <a:spcAft>
        <a:spcPct val="0"/>
      </a:spcAft>
      <a:defRPr sz="3200" b="1" kern="1200">
        <a:solidFill>
          <a:srgbClr val="003951"/>
        </a:solidFill>
        <a:latin typeface="Arial" charset="0"/>
        <a:ea typeface="+mn-ea"/>
        <a:cs typeface="+mn-cs"/>
      </a:defRPr>
    </a:lvl3pPr>
    <a:lvl4pPr marL="1371600" algn="l" rtl="0" eaLnBrk="0" fontAlgn="base" hangingPunct="0">
      <a:spcBef>
        <a:spcPct val="0"/>
      </a:spcBef>
      <a:spcAft>
        <a:spcPct val="0"/>
      </a:spcAft>
      <a:defRPr sz="3200" b="1" kern="1200">
        <a:solidFill>
          <a:srgbClr val="003951"/>
        </a:solidFill>
        <a:latin typeface="Arial" charset="0"/>
        <a:ea typeface="+mn-ea"/>
        <a:cs typeface="+mn-cs"/>
      </a:defRPr>
    </a:lvl4pPr>
    <a:lvl5pPr marL="1828800" algn="l" rtl="0" eaLnBrk="0" fontAlgn="base" hangingPunct="0">
      <a:spcBef>
        <a:spcPct val="0"/>
      </a:spcBef>
      <a:spcAft>
        <a:spcPct val="0"/>
      </a:spcAft>
      <a:defRPr sz="3200" b="1" kern="1200">
        <a:solidFill>
          <a:srgbClr val="003951"/>
        </a:solidFill>
        <a:latin typeface="Arial" charset="0"/>
        <a:ea typeface="+mn-ea"/>
        <a:cs typeface="+mn-cs"/>
      </a:defRPr>
    </a:lvl5pPr>
    <a:lvl6pPr marL="2286000" algn="l" defTabSz="914400" rtl="0" eaLnBrk="1" latinLnBrk="0" hangingPunct="1">
      <a:defRPr sz="3200" b="1" kern="1200">
        <a:solidFill>
          <a:srgbClr val="003951"/>
        </a:solidFill>
        <a:latin typeface="Arial" charset="0"/>
        <a:ea typeface="+mn-ea"/>
        <a:cs typeface="+mn-cs"/>
      </a:defRPr>
    </a:lvl6pPr>
    <a:lvl7pPr marL="2743200" algn="l" defTabSz="914400" rtl="0" eaLnBrk="1" latinLnBrk="0" hangingPunct="1">
      <a:defRPr sz="3200" b="1" kern="1200">
        <a:solidFill>
          <a:srgbClr val="003951"/>
        </a:solidFill>
        <a:latin typeface="Arial" charset="0"/>
        <a:ea typeface="+mn-ea"/>
        <a:cs typeface="+mn-cs"/>
      </a:defRPr>
    </a:lvl7pPr>
    <a:lvl8pPr marL="3200400" algn="l" defTabSz="914400" rtl="0" eaLnBrk="1" latinLnBrk="0" hangingPunct="1">
      <a:defRPr sz="3200" b="1" kern="1200">
        <a:solidFill>
          <a:srgbClr val="003951"/>
        </a:solidFill>
        <a:latin typeface="Arial" charset="0"/>
        <a:ea typeface="+mn-ea"/>
        <a:cs typeface="+mn-cs"/>
      </a:defRPr>
    </a:lvl8pPr>
    <a:lvl9pPr marL="3657600" algn="l" defTabSz="914400" rtl="0" eaLnBrk="1" latinLnBrk="0" hangingPunct="1">
      <a:defRPr sz="3200" b="1" kern="1200">
        <a:solidFill>
          <a:srgbClr val="00395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38" autoAdjust="0"/>
    <p:restoredTop sz="94660"/>
  </p:normalViewPr>
  <p:slideViewPr>
    <p:cSldViewPr showGuides="1">
      <p:cViewPr>
        <p:scale>
          <a:sx n="100" d="100"/>
          <a:sy n="100" d="100"/>
        </p:scale>
        <p:origin x="-450" y="-864"/>
      </p:cViewPr>
      <p:guideLst>
        <p:guide orient="horz" pos="1620"/>
        <p:guide pos="2880"/>
        <p:guide pos="552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C0A3ED0-37BC-4C9D-9BAD-992A0AD11382}" type="datetimeFigureOut">
              <a:rPr lang="et-EE" smtClean="0"/>
              <a:pPr/>
              <a:t>9.12.2016</a:t>
            </a:fld>
            <a:endParaRPr lang="et-EE"/>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CD76A96-CA49-4F44-870B-48571221C17C}" type="slidenum">
              <a:rPr lang="et-EE" smtClean="0"/>
              <a:pPr/>
              <a:t>‹#›</a:t>
            </a:fld>
            <a:endParaRPr lang="et-EE"/>
          </a:p>
        </p:txBody>
      </p:sp>
    </p:spTree>
    <p:extLst>
      <p:ext uri="{BB962C8B-B14F-4D97-AF65-F5344CB8AC3E}">
        <p14:creationId xmlns:p14="http://schemas.microsoft.com/office/powerpoint/2010/main" val="2224345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2EE0FDF-150A-4853-93AF-287B8679F450}" type="datetimeFigureOut">
              <a:rPr lang="et-EE" smtClean="0"/>
              <a:pPr/>
              <a:t>9.12.2016</a:t>
            </a:fld>
            <a:endParaRPr lang="et-EE"/>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9320D62-C236-4605-9C36-E371B54CACC9}" type="slidenum">
              <a:rPr lang="et-EE" smtClean="0"/>
              <a:pPr/>
              <a:t>‹#›</a:t>
            </a:fld>
            <a:endParaRPr lang="et-EE"/>
          </a:p>
        </p:txBody>
      </p:sp>
    </p:spTree>
    <p:extLst>
      <p:ext uri="{BB962C8B-B14F-4D97-AF65-F5344CB8AC3E}">
        <p14:creationId xmlns:p14="http://schemas.microsoft.com/office/powerpoint/2010/main" val="305439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39320D62-C236-4605-9C36-E371B54CACC9}" type="slidenum">
              <a:rPr lang="et-EE" smtClean="0"/>
              <a:pPr/>
              <a:t>1</a:t>
            </a:fld>
            <a:endParaRPr lang="et-E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p:spPr>
      </p:sp>
      <p:sp>
        <p:nvSpPr>
          <p:cNvPr id="121859" name="Rectangle 3"/>
          <p:cNvSpPr>
            <a:spLocks noGrp="1"/>
          </p:cNvSpPr>
          <p:nvPr>
            <p:ph type="body" idx="1"/>
          </p:nvPr>
        </p:nvSpPr>
        <p:spPr bwMode="auto">
          <a:xfrm>
            <a:off x="917576" y="4729476"/>
            <a:ext cx="4962525" cy="232376"/>
          </a:xfrm>
          <a:noFill/>
        </p:spPr>
        <p:txBody>
          <a:bodyPr wrap="square" numCol="1" anchor="t" anchorCtr="0" compatLnSpc="1">
            <a:prstTxWarp prst="textNoShape">
              <a:avLst/>
            </a:prstTxWarp>
          </a:bodyPr>
          <a:lstStyle/>
          <a:p>
            <a:endParaRPr lang="et-E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6CF75C5-EDE3-4857-8AFB-811758234864}" type="slidenum">
              <a:rPr lang="et-EE" smtClean="0"/>
              <a:pPr/>
              <a:t>4</a:t>
            </a:fld>
            <a:endParaRPr lang="et-EE"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endParaRPr lang="et-E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t-E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t-E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O:\EEGT\Presentatsioonid\esitluse põhjad\tööfailid\esitlused failid\englogo-08-08.png"/>
          <p:cNvPicPr>
            <a:picLocks noChangeAspect="1" noChangeArrowheads="1"/>
          </p:cNvPicPr>
          <p:nvPr userDrawn="1"/>
        </p:nvPicPr>
        <p:blipFill>
          <a:blip r:embed="rId2" cstate="print"/>
          <a:srcRect/>
          <a:stretch>
            <a:fillRect/>
          </a:stretch>
        </p:blipFill>
        <p:spPr bwMode="auto">
          <a:xfrm>
            <a:off x="0" y="0"/>
            <a:ext cx="9144000" cy="5148262"/>
          </a:xfrm>
          <a:prstGeom prst="rect">
            <a:avLst/>
          </a:prstGeom>
          <a:noFill/>
        </p:spPr>
      </p:pic>
      <p:sp>
        <p:nvSpPr>
          <p:cNvPr id="10243" name="Rectangle 3"/>
          <p:cNvSpPr>
            <a:spLocks noGrp="1" noChangeArrowheads="1"/>
          </p:cNvSpPr>
          <p:nvPr>
            <p:ph type="ctrTitle"/>
          </p:nvPr>
        </p:nvSpPr>
        <p:spPr>
          <a:xfrm>
            <a:off x="914400" y="673894"/>
            <a:ext cx="4498975" cy="640556"/>
          </a:xfrm>
        </p:spPr>
        <p:txBody>
          <a:bodyPr anchor="b"/>
          <a:lstStyle>
            <a:lvl1pPr>
              <a:defRPr sz="3000" b="0"/>
            </a:lvl1pPr>
          </a:lstStyle>
          <a:p>
            <a:r>
              <a:rPr lang="et-EE"/>
              <a:t>PEALKIRI</a:t>
            </a:r>
            <a:endParaRPr lang="en-GB"/>
          </a:p>
        </p:txBody>
      </p:sp>
      <p:sp>
        <p:nvSpPr>
          <p:cNvPr id="10244" name="Rectangle 4"/>
          <p:cNvSpPr>
            <a:spLocks noGrp="1" noChangeArrowheads="1"/>
          </p:cNvSpPr>
          <p:nvPr>
            <p:ph type="subTitle" idx="1"/>
          </p:nvPr>
        </p:nvSpPr>
        <p:spPr>
          <a:xfrm>
            <a:off x="914400" y="1485900"/>
            <a:ext cx="4495800" cy="1314450"/>
          </a:xfrm>
        </p:spPr>
        <p:txBody>
          <a:bodyPr/>
          <a:lstStyle>
            <a:lvl1pPr marL="0" indent="0">
              <a:buFont typeface="Wingdings" pitchFamily="2" charset="2"/>
              <a:buNone/>
              <a:defRPr sz="1400"/>
            </a:lvl1pPr>
          </a:lstStyle>
          <a:p>
            <a:r>
              <a:rPr lang="et-EE"/>
              <a:t>Esitaja Nimi Perekonnanimi</a:t>
            </a:r>
          </a:p>
          <a:p>
            <a:r>
              <a:rPr lang="et-EE"/>
              <a:t>00.00.2006</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Footer Placeholder 3"/>
          <p:cNvSpPr>
            <a:spLocks noGrp="1"/>
          </p:cNvSpPr>
          <p:nvPr>
            <p:ph type="ftr" sz="quarter" idx="10"/>
          </p:nvPr>
        </p:nvSpPr>
        <p:spPr/>
        <p:txBody>
          <a:bodyPr/>
          <a:lstStyle>
            <a:lvl1pPr>
              <a:defRPr/>
            </a:lvl1pPr>
          </a:lstStyle>
          <a:p>
            <a:pPr algn="r"/>
            <a:endParaRPr lang="en-GB" dirty="0"/>
          </a:p>
        </p:txBody>
      </p:sp>
      <p:sp>
        <p:nvSpPr>
          <p:cNvPr id="6" name="Date Placeholder 6"/>
          <p:cNvSpPr>
            <a:spLocks noGrp="1"/>
          </p:cNvSpPr>
          <p:nvPr>
            <p:ph type="dt" sz="half" idx="2"/>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4988" y="951310"/>
            <a:ext cx="1878012" cy="3849290"/>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1247776" y="951310"/>
            <a:ext cx="5484813" cy="38492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Footer Placeholder 3"/>
          <p:cNvSpPr>
            <a:spLocks noGrp="1"/>
          </p:cNvSpPr>
          <p:nvPr>
            <p:ph type="ftr" sz="quarter" idx="10"/>
          </p:nvPr>
        </p:nvSpPr>
        <p:spPr/>
        <p:txBody>
          <a:bodyPr/>
          <a:lstStyle>
            <a:lvl1pPr>
              <a:defRPr/>
            </a:lvl1pPr>
          </a:lstStyle>
          <a:p>
            <a:pPr algn="r"/>
            <a:endParaRPr lang="en-GB" dirty="0"/>
          </a:p>
        </p:txBody>
      </p:sp>
      <p:sp>
        <p:nvSpPr>
          <p:cNvPr id="5" name="Date Placeholder 6"/>
          <p:cNvSpPr>
            <a:spLocks noGrp="1"/>
          </p:cNvSpPr>
          <p:nvPr>
            <p:ph type="dt" sz="half" idx="2"/>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
        <p:nvSpPr>
          <p:cNvPr id="4" name="Footer Placeholder 3"/>
          <p:cNvSpPr>
            <a:spLocks noGrp="1"/>
          </p:cNvSpPr>
          <p:nvPr>
            <p:ph type="ftr" sz="quarter" idx="10"/>
          </p:nvPr>
        </p:nvSpPr>
        <p:spPr/>
        <p:txBody>
          <a:bodyPr/>
          <a:lstStyle>
            <a:lvl1pPr>
              <a:defRPr/>
            </a:lvl1pPr>
          </a:lstStyle>
          <a:p>
            <a:pPr algn="r"/>
            <a:endParaRPr lang="en-GB" dirty="0"/>
          </a:p>
        </p:txBody>
      </p:sp>
      <p:sp>
        <p:nvSpPr>
          <p:cNvPr id="6" name="Date Placeholder 6"/>
          <p:cNvSpPr>
            <a:spLocks noGrp="1"/>
          </p:cNvSpPr>
          <p:nvPr>
            <p:ph type="dt" sz="half" idx="2"/>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Footer Placeholder 3"/>
          <p:cNvSpPr>
            <a:spLocks noGrp="1"/>
          </p:cNvSpPr>
          <p:nvPr>
            <p:ph type="ftr" sz="quarter" idx="10"/>
          </p:nvPr>
        </p:nvSpPr>
        <p:spPr/>
        <p:txBody>
          <a:bodyPr/>
          <a:lstStyle>
            <a:lvl1pPr>
              <a:defRPr/>
            </a:lvl1pPr>
          </a:lstStyle>
          <a:p>
            <a:pPr algn="r"/>
            <a:endParaRPr lang="en-GB" dirty="0"/>
          </a:p>
        </p:txBody>
      </p:sp>
      <p:sp>
        <p:nvSpPr>
          <p:cNvPr id="6" name="Date Placeholder 6"/>
          <p:cNvSpPr>
            <a:spLocks noGrp="1"/>
          </p:cNvSpPr>
          <p:nvPr>
            <p:ph type="dt" sz="half" idx="2"/>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lgn="r"/>
            <a:endParaRPr lang="en-GB" dirty="0"/>
          </a:p>
        </p:txBody>
      </p:sp>
      <p:sp>
        <p:nvSpPr>
          <p:cNvPr id="6" name="Date Placeholder 6"/>
          <p:cNvSpPr>
            <a:spLocks noGrp="1"/>
          </p:cNvSpPr>
          <p:nvPr>
            <p:ph type="dt" sz="half" idx="2"/>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395288" y="1059656"/>
            <a:ext cx="4106862"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54550" y="1059656"/>
            <a:ext cx="410845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Footer Placeholder 4"/>
          <p:cNvSpPr>
            <a:spLocks noGrp="1"/>
          </p:cNvSpPr>
          <p:nvPr>
            <p:ph type="ftr" sz="quarter" idx="10"/>
          </p:nvPr>
        </p:nvSpPr>
        <p:spPr/>
        <p:txBody>
          <a:bodyPr/>
          <a:lstStyle>
            <a:lvl1pPr>
              <a:defRPr/>
            </a:lvl1pPr>
          </a:lstStyle>
          <a:p>
            <a:pPr algn="r"/>
            <a:endParaRPr lang="en-GB" dirty="0"/>
          </a:p>
        </p:txBody>
      </p:sp>
      <p:sp>
        <p:nvSpPr>
          <p:cNvPr id="7" name="Date Placeholder 6"/>
          <p:cNvSpPr>
            <a:spLocks noGrp="1"/>
          </p:cNvSpPr>
          <p:nvPr>
            <p:ph type="dt" sz="half" idx="11"/>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Footer Placeholder 6"/>
          <p:cNvSpPr>
            <a:spLocks noGrp="1"/>
          </p:cNvSpPr>
          <p:nvPr>
            <p:ph type="ftr" sz="quarter" idx="10"/>
          </p:nvPr>
        </p:nvSpPr>
        <p:spPr/>
        <p:txBody>
          <a:bodyPr/>
          <a:lstStyle>
            <a:lvl1pPr>
              <a:defRPr/>
            </a:lvl1pPr>
          </a:lstStyle>
          <a:p>
            <a:pPr algn="r"/>
            <a:endParaRPr lang="en-GB" dirty="0"/>
          </a:p>
        </p:txBody>
      </p:sp>
      <p:sp>
        <p:nvSpPr>
          <p:cNvPr id="9" name="Date Placeholder 6"/>
          <p:cNvSpPr>
            <a:spLocks noGrp="1"/>
          </p:cNvSpPr>
          <p:nvPr>
            <p:ph type="dt" sz="half" idx="11"/>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Footer Placeholder 2"/>
          <p:cNvSpPr>
            <a:spLocks noGrp="1"/>
          </p:cNvSpPr>
          <p:nvPr>
            <p:ph type="ftr" sz="quarter" idx="10"/>
          </p:nvPr>
        </p:nvSpPr>
        <p:spPr/>
        <p:txBody>
          <a:bodyPr/>
          <a:lstStyle>
            <a:lvl1pPr>
              <a:defRPr/>
            </a:lvl1pPr>
          </a:lstStyle>
          <a:p>
            <a:endParaRPr lang="en-GB"/>
          </a:p>
        </p:txBody>
      </p:sp>
      <p:sp>
        <p:nvSpPr>
          <p:cNvPr id="5" name="Date Placeholder 6"/>
          <p:cNvSpPr>
            <a:spLocks noGrp="1"/>
          </p:cNvSpPr>
          <p:nvPr>
            <p:ph type="dt" sz="half" idx="2"/>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lgn="r"/>
            <a:endParaRPr lang="en-GB" dirty="0"/>
          </a:p>
        </p:txBody>
      </p:sp>
      <p:sp>
        <p:nvSpPr>
          <p:cNvPr id="4" name="Date Placeholder 6"/>
          <p:cNvSpPr>
            <a:spLocks noGrp="1"/>
          </p:cNvSpPr>
          <p:nvPr>
            <p:ph type="dt" sz="half" idx="2"/>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lgn="r"/>
            <a:endParaRPr lang="en-GB" dirty="0"/>
          </a:p>
        </p:txBody>
      </p:sp>
      <p:sp>
        <p:nvSpPr>
          <p:cNvPr id="7" name="Date Placeholder 6"/>
          <p:cNvSpPr>
            <a:spLocks noGrp="1"/>
          </p:cNvSpPr>
          <p:nvPr>
            <p:ph type="dt" sz="half" idx="11"/>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Footer Placeholder 3"/>
          <p:cNvSpPr>
            <a:spLocks noGrp="1"/>
          </p:cNvSpPr>
          <p:nvPr>
            <p:ph type="ftr" sz="quarter" idx="10"/>
          </p:nvPr>
        </p:nvSpPr>
        <p:spPr/>
        <p:txBody>
          <a:bodyPr/>
          <a:lstStyle>
            <a:lvl1pPr>
              <a:defRPr/>
            </a:lvl1pPr>
          </a:lstStyle>
          <a:p>
            <a:pPr algn="r"/>
            <a:endParaRPr lang="en-GB" dirty="0"/>
          </a:p>
        </p:txBody>
      </p:sp>
      <p:sp>
        <p:nvSpPr>
          <p:cNvPr id="6" name="Date Placeholder 6"/>
          <p:cNvSpPr>
            <a:spLocks noGrp="1"/>
          </p:cNvSpPr>
          <p:nvPr>
            <p:ph type="dt" sz="half" idx="2"/>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lgn="r"/>
            <a:endParaRPr lang="en-GB" dirty="0"/>
          </a:p>
        </p:txBody>
      </p:sp>
      <p:sp>
        <p:nvSpPr>
          <p:cNvPr id="7" name="Date Placeholder 6"/>
          <p:cNvSpPr>
            <a:spLocks noGrp="1"/>
          </p:cNvSpPr>
          <p:nvPr>
            <p:ph type="dt" sz="half" idx="11"/>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Footer Placeholder 3"/>
          <p:cNvSpPr>
            <a:spLocks noGrp="1"/>
          </p:cNvSpPr>
          <p:nvPr>
            <p:ph type="ftr" sz="quarter" idx="10"/>
          </p:nvPr>
        </p:nvSpPr>
        <p:spPr/>
        <p:txBody>
          <a:bodyPr/>
          <a:lstStyle>
            <a:lvl1pPr>
              <a:defRPr/>
            </a:lvl1pPr>
          </a:lstStyle>
          <a:p>
            <a:pPr algn="r"/>
            <a:endParaRPr lang="en-GB" dirty="0"/>
          </a:p>
        </p:txBody>
      </p:sp>
      <p:sp>
        <p:nvSpPr>
          <p:cNvPr id="6" name="Date Placeholder 6"/>
          <p:cNvSpPr>
            <a:spLocks noGrp="1"/>
          </p:cNvSpPr>
          <p:nvPr>
            <p:ph type="dt" sz="half" idx="2"/>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2264" y="357188"/>
            <a:ext cx="2090737" cy="3902869"/>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395288" y="357188"/>
            <a:ext cx="6124575" cy="3902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Footer Placeholder 3"/>
          <p:cNvSpPr>
            <a:spLocks noGrp="1"/>
          </p:cNvSpPr>
          <p:nvPr>
            <p:ph type="ftr" sz="quarter" idx="10"/>
          </p:nvPr>
        </p:nvSpPr>
        <p:spPr/>
        <p:txBody>
          <a:bodyPr/>
          <a:lstStyle>
            <a:lvl1pPr>
              <a:defRPr/>
            </a:lvl1pPr>
          </a:lstStyle>
          <a:p>
            <a:pPr algn="r"/>
            <a:endParaRPr lang="en-GB" dirty="0"/>
          </a:p>
        </p:txBody>
      </p:sp>
      <p:sp>
        <p:nvSpPr>
          <p:cNvPr id="6" name="Date Placeholder 6"/>
          <p:cNvSpPr>
            <a:spLocks noGrp="1"/>
          </p:cNvSpPr>
          <p:nvPr>
            <p:ph type="dt" sz="half" idx="2"/>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lgn="r"/>
            <a:endParaRPr lang="en-GB" dirty="0"/>
          </a:p>
        </p:txBody>
      </p:sp>
      <p:sp>
        <p:nvSpPr>
          <p:cNvPr id="6" name="Date Placeholder 6"/>
          <p:cNvSpPr>
            <a:spLocks noGrp="1"/>
          </p:cNvSpPr>
          <p:nvPr>
            <p:ph type="dt" sz="half" idx="2"/>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1247776" y="1653778"/>
            <a:ext cx="3681413" cy="31468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5081588" y="1653778"/>
            <a:ext cx="3681412" cy="31468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Footer Placeholder 4"/>
          <p:cNvSpPr>
            <a:spLocks noGrp="1"/>
          </p:cNvSpPr>
          <p:nvPr>
            <p:ph type="ftr" sz="quarter" idx="10"/>
          </p:nvPr>
        </p:nvSpPr>
        <p:spPr/>
        <p:txBody>
          <a:bodyPr/>
          <a:lstStyle>
            <a:lvl1pPr>
              <a:defRPr/>
            </a:lvl1pPr>
          </a:lstStyle>
          <a:p>
            <a:pPr algn="r"/>
            <a:endParaRPr lang="en-GB" dirty="0"/>
          </a:p>
        </p:txBody>
      </p:sp>
      <p:sp>
        <p:nvSpPr>
          <p:cNvPr id="7" name="Date Placeholder 6"/>
          <p:cNvSpPr>
            <a:spLocks noGrp="1"/>
          </p:cNvSpPr>
          <p:nvPr>
            <p:ph type="dt" sz="half" idx="11"/>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Footer Placeholder 6"/>
          <p:cNvSpPr>
            <a:spLocks noGrp="1"/>
          </p:cNvSpPr>
          <p:nvPr>
            <p:ph type="ftr" sz="quarter" idx="10"/>
          </p:nvPr>
        </p:nvSpPr>
        <p:spPr/>
        <p:txBody>
          <a:bodyPr/>
          <a:lstStyle>
            <a:lvl1pPr>
              <a:defRPr/>
            </a:lvl1pPr>
          </a:lstStyle>
          <a:p>
            <a:pPr algn="r"/>
            <a:endParaRPr lang="en-GB" dirty="0"/>
          </a:p>
        </p:txBody>
      </p:sp>
      <p:sp>
        <p:nvSpPr>
          <p:cNvPr id="8" name="Date Placeholder 6"/>
          <p:cNvSpPr>
            <a:spLocks noGrp="1"/>
          </p:cNvSpPr>
          <p:nvPr>
            <p:ph type="dt" sz="half" idx="11"/>
          </p:nvPr>
        </p:nvSpPr>
        <p:spPr>
          <a:xfrm>
            <a:off x="1142976"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Footer Placeholder 2"/>
          <p:cNvSpPr>
            <a:spLocks noGrp="1"/>
          </p:cNvSpPr>
          <p:nvPr>
            <p:ph type="ftr" sz="quarter" idx="10"/>
          </p:nvPr>
        </p:nvSpPr>
        <p:spPr/>
        <p:txBody>
          <a:bodyPr/>
          <a:lstStyle>
            <a:lvl1pPr>
              <a:defRPr/>
            </a:lvl1pPr>
          </a:lstStyle>
          <a:p>
            <a:pPr algn="r"/>
            <a:endParaRPr lang="en-GB" dirty="0"/>
          </a:p>
        </p:txBody>
      </p:sp>
      <p:sp>
        <p:nvSpPr>
          <p:cNvPr id="5" name="Date Placeholder 6"/>
          <p:cNvSpPr>
            <a:spLocks noGrp="1"/>
          </p:cNvSpPr>
          <p:nvPr>
            <p:ph type="dt" sz="half" idx="2"/>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lgn="r"/>
            <a:endParaRPr lang="en-GB" dirty="0"/>
          </a:p>
        </p:txBody>
      </p:sp>
      <p:sp>
        <p:nvSpPr>
          <p:cNvPr id="4" name="Date Placeholder 6"/>
          <p:cNvSpPr>
            <a:spLocks noGrp="1"/>
          </p:cNvSpPr>
          <p:nvPr>
            <p:ph type="dt" sz="half" idx="2"/>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lgn="r"/>
            <a:endParaRPr lang="en-GB" dirty="0"/>
          </a:p>
        </p:txBody>
      </p:sp>
      <p:sp>
        <p:nvSpPr>
          <p:cNvPr id="7" name="Date Placeholder 6"/>
          <p:cNvSpPr>
            <a:spLocks noGrp="1"/>
          </p:cNvSpPr>
          <p:nvPr>
            <p:ph type="dt" sz="half" idx="11"/>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7" name="Date Placeholder 6"/>
          <p:cNvSpPr>
            <a:spLocks noGrp="1"/>
          </p:cNvSpPr>
          <p:nvPr>
            <p:ph type="dt" sz="half" idx="11"/>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bwMode="auto">
          <a:xfrm>
            <a:off x="467544" y="2067694"/>
            <a:ext cx="8295457" cy="273290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t-EE" dirty="0" smtClean="0"/>
              <a:t>Sisu tekst</a:t>
            </a:r>
          </a:p>
          <a:p>
            <a:pPr lvl="1"/>
            <a:r>
              <a:rPr lang="et-EE" dirty="0" smtClean="0"/>
              <a:t>sisu</a:t>
            </a:r>
          </a:p>
          <a:p>
            <a:pPr lvl="2"/>
            <a:r>
              <a:rPr lang="et-EE" dirty="0" smtClean="0"/>
              <a:t>Sisu</a:t>
            </a:r>
          </a:p>
          <a:p>
            <a:pPr lvl="3"/>
            <a:endParaRPr lang="en-GB" dirty="0" smtClean="0"/>
          </a:p>
        </p:txBody>
      </p:sp>
      <p:sp>
        <p:nvSpPr>
          <p:cNvPr id="9220" name="Rectangle 4"/>
          <p:cNvSpPr>
            <a:spLocks noGrp="1" noChangeArrowheads="1"/>
          </p:cNvSpPr>
          <p:nvPr>
            <p:ph type="ftr" sz="quarter" idx="3"/>
          </p:nvPr>
        </p:nvSpPr>
        <p:spPr bwMode="auto">
          <a:xfrm>
            <a:off x="5857884" y="4972050"/>
            <a:ext cx="2895600" cy="1714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80000"/>
              </a:lnSpc>
              <a:spcBef>
                <a:spcPct val="20000"/>
              </a:spcBef>
              <a:defRPr sz="1200" b="0"/>
            </a:lvl1pPr>
          </a:lstStyle>
          <a:p>
            <a:pPr algn="r"/>
            <a:endParaRPr lang="en-GB" dirty="0"/>
          </a:p>
        </p:txBody>
      </p:sp>
      <p:sp>
        <p:nvSpPr>
          <p:cNvPr id="9222" name="Rectangle 6"/>
          <p:cNvSpPr>
            <a:spLocks noGrp="1" noChangeArrowheads="1"/>
          </p:cNvSpPr>
          <p:nvPr>
            <p:ph type="title"/>
          </p:nvPr>
        </p:nvSpPr>
        <p:spPr bwMode="auto">
          <a:xfrm>
            <a:off x="467545" y="1365895"/>
            <a:ext cx="8281170" cy="485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t-EE" dirty="0" smtClean="0"/>
              <a:t>Pealkiri</a:t>
            </a:r>
          </a:p>
        </p:txBody>
      </p:sp>
      <p:sp>
        <p:nvSpPr>
          <p:cNvPr id="7" name="Date Placeholder 6"/>
          <p:cNvSpPr>
            <a:spLocks noGrp="1"/>
          </p:cNvSpPr>
          <p:nvPr>
            <p:ph type="dt" sz="half" idx="2"/>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pic>
        <p:nvPicPr>
          <p:cNvPr id="1027" name="Picture 3"/>
          <p:cNvPicPr>
            <a:picLocks noChangeAspect="1" noChangeArrowheads="1"/>
          </p:cNvPicPr>
          <p:nvPr userDrawn="1"/>
        </p:nvPicPr>
        <p:blipFill>
          <a:blip r:embed="rId13" cstate="print"/>
          <a:srcRect/>
          <a:stretch>
            <a:fillRect/>
          </a:stretch>
        </p:blipFill>
        <p:spPr bwMode="auto">
          <a:xfrm>
            <a:off x="0" y="0"/>
            <a:ext cx="1641688" cy="1245258"/>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0"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sldNum="0" hdr="0" ftr="0" dt="0"/>
  <p:txStyles>
    <p:titleStyle>
      <a:lvl1pPr algn="l" rtl="0" eaLnBrk="0" fontAlgn="base" hangingPunct="0">
        <a:spcBef>
          <a:spcPct val="0"/>
        </a:spcBef>
        <a:spcAft>
          <a:spcPct val="0"/>
        </a:spcAft>
        <a:defRPr sz="3200" b="1">
          <a:solidFill>
            <a:srgbClr val="003951"/>
          </a:solidFill>
          <a:latin typeface="+mj-lt"/>
          <a:ea typeface="+mj-ea"/>
          <a:cs typeface="+mj-cs"/>
        </a:defRPr>
      </a:lvl1pPr>
      <a:lvl2pPr algn="l" rtl="0" eaLnBrk="0" fontAlgn="base" hangingPunct="0">
        <a:spcBef>
          <a:spcPct val="0"/>
        </a:spcBef>
        <a:spcAft>
          <a:spcPct val="0"/>
        </a:spcAft>
        <a:defRPr sz="3200" b="1">
          <a:solidFill>
            <a:srgbClr val="003951"/>
          </a:solidFill>
          <a:latin typeface="Arial" charset="0"/>
        </a:defRPr>
      </a:lvl2pPr>
      <a:lvl3pPr algn="l" rtl="0" eaLnBrk="0" fontAlgn="base" hangingPunct="0">
        <a:spcBef>
          <a:spcPct val="0"/>
        </a:spcBef>
        <a:spcAft>
          <a:spcPct val="0"/>
        </a:spcAft>
        <a:defRPr sz="3200" b="1">
          <a:solidFill>
            <a:srgbClr val="003951"/>
          </a:solidFill>
          <a:latin typeface="Arial" charset="0"/>
        </a:defRPr>
      </a:lvl3pPr>
      <a:lvl4pPr algn="l" rtl="0" eaLnBrk="0" fontAlgn="base" hangingPunct="0">
        <a:spcBef>
          <a:spcPct val="0"/>
        </a:spcBef>
        <a:spcAft>
          <a:spcPct val="0"/>
        </a:spcAft>
        <a:defRPr sz="3200" b="1">
          <a:solidFill>
            <a:srgbClr val="003951"/>
          </a:solidFill>
          <a:latin typeface="Arial" charset="0"/>
        </a:defRPr>
      </a:lvl4pPr>
      <a:lvl5pPr algn="l" rtl="0" eaLnBrk="0" fontAlgn="base" hangingPunct="0">
        <a:spcBef>
          <a:spcPct val="0"/>
        </a:spcBef>
        <a:spcAft>
          <a:spcPct val="0"/>
        </a:spcAft>
        <a:defRPr sz="3200" b="1">
          <a:solidFill>
            <a:srgbClr val="003951"/>
          </a:solidFill>
          <a:latin typeface="Arial" charset="0"/>
        </a:defRPr>
      </a:lvl5pPr>
      <a:lvl6pPr marL="457200" algn="l" rtl="0" eaLnBrk="0" fontAlgn="base" hangingPunct="0">
        <a:spcBef>
          <a:spcPct val="0"/>
        </a:spcBef>
        <a:spcAft>
          <a:spcPct val="0"/>
        </a:spcAft>
        <a:defRPr sz="3200" b="1">
          <a:solidFill>
            <a:srgbClr val="003951"/>
          </a:solidFill>
          <a:latin typeface="Arial" charset="0"/>
        </a:defRPr>
      </a:lvl6pPr>
      <a:lvl7pPr marL="914400" algn="l" rtl="0" eaLnBrk="0" fontAlgn="base" hangingPunct="0">
        <a:spcBef>
          <a:spcPct val="0"/>
        </a:spcBef>
        <a:spcAft>
          <a:spcPct val="0"/>
        </a:spcAft>
        <a:defRPr sz="3200" b="1">
          <a:solidFill>
            <a:srgbClr val="003951"/>
          </a:solidFill>
          <a:latin typeface="Arial" charset="0"/>
        </a:defRPr>
      </a:lvl7pPr>
      <a:lvl8pPr marL="1371600" algn="l" rtl="0" eaLnBrk="0" fontAlgn="base" hangingPunct="0">
        <a:spcBef>
          <a:spcPct val="0"/>
        </a:spcBef>
        <a:spcAft>
          <a:spcPct val="0"/>
        </a:spcAft>
        <a:defRPr sz="3200" b="1">
          <a:solidFill>
            <a:srgbClr val="003951"/>
          </a:solidFill>
          <a:latin typeface="Arial" charset="0"/>
        </a:defRPr>
      </a:lvl8pPr>
      <a:lvl9pPr marL="1828800" algn="l" rtl="0" eaLnBrk="0" fontAlgn="base" hangingPunct="0">
        <a:spcBef>
          <a:spcPct val="0"/>
        </a:spcBef>
        <a:spcAft>
          <a:spcPct val="0"/>
        </a:spcAft>
        <a:defRPr sz="3200" b="1">
          <a:solidFill>
            <a:srgbClr val="003951"/>
          </a:solidFill>
          <a:latin typeface="Arial" charset="0"/>
        </a:defRPr>
      </a:lvl9pPr>
    </p:titleStyle>
    <p:bodyStyle>
      <a:lvl1pPr marL="361950" indent="-361950" algn="l" rtl="0" eaLnBrk="0" fontAlgn="base" hangingPunct="0">
        <a:spcBef>
          <a:spcPct val="20000"/>
        </a:spcBef>
        <a:spcAft>
          <a:spcPct val="0"/>
        </a:spcAft>
        <a:buClr>
          <a:srgbClr val="A72F16"/>
        </a:buClr>
        <a:buFont typeface="Wingdings" pitchFamily="2" charset="2"/>
        <a:buChar char="n"/>
        <a:defRPr sz="2400">
          <a:solidFill>
            <a:schemeClr val="tx1"/>
          </a:solidFill>
          <a:latin typeface="+mn-lt"/>
          <a:ea typeface="+mn-ea"/>
          <a:cs typeface="+mn-cs"/>
        </a:defRPr>
      </a:lvl1pPr>
      <a:lvl2pPr marL="1079500" indent="-363538" algn="l" rtl="0" eaLnBrk="0" fontAlgn="base" hangingPunct="0">
        <a:spcBef>
          <a:spcPct val="20000"/>
        </a:spcBef>
        <a:spcAft>
          <a:spcPct val="0"/>
        </a:spcAft>
        <a:buClr>
          <a:srgbClr val="A72F16"/>
        </a:buClr>
        <a:buFont typeface="Wingdings" pitchFamily="2" charset="2"/>
        <a:buChar char="n"/>
        <a:defRPr sz="2400">
          <a:solidFill>
            <a:schemeClr val="tx2"/>
          </a:solidFill>
          <a:latin typeface="+mn-lt"/>
        </a:defRPr>
      </a:lvl2pPr>
      <a:lvl3pPr marL="1795463" indent="-363538" algn="l" rtl="0" eaLnBrk="0" fontAlgn="base" hangingPunct="0">
        <a:spcBef>
          <a:spcPct val="20000"/>
        </a:spcBef>
        <a:spcAft>
          <a:spcPct val="0"/>
        </a:spcAft>
        <a:buClr>
          <a:srgbClr val="A72F16"/>
        </a:buClr>
        <a:buFont typeface="Wingdings" pitchFamily="2" charset="2"/>
        <a:buChar char="n"/>
        <a:defRPr sz="2000">
          <a:solidFill>
            <a:schemeClr val="tx1"/>
          </a:solidFill>
          <a:latin typeface="+mn-lt"/>
        </a:defRPr>
      </a:lvl3pPr>
      <a:lvl4pPr marL="2203450" indent="-228600" algn="l" rtl="0" eaLnBrk="0" fontAlgn="base" hangingPunct="0">
        <a:spcBef>
          <a:spcPct val="20000"/>
        </a:spcBef>
        <a:spcAft>
          <a:spcPct val="0"/>
        </a:spcAft>
        <a:buChar char="–"/>
        <a:defRPr sz="2000">
          <a:solidFill>
            <a:schemeClr val="tx1"/>
          </a:solidFill>
          <a:latin typeface="+mn-lt"/>
        </a:defRPr>
      </a:lvl4pPr>
      <a:lvl5pPr marL="2611438" indent="-228600" algn="l" rtl="0" eaLnBrk="0" fontAlgn="base" hangingPunct="0">
        <a:spcBef>
          <a:spcPct val="20000"/>
        </a:spcBef>
        <a:spcAft>
          <a:spcPct val="0"/>
        </a:spcAft>
        <a:buChar char="»"/>
        <a:defRPr sz="2000">
          <a:solidFill>
            <a:schemeClr val="tx1"/>
          </a:solidFill>
          <a:latin typeface="+mn-lt"/>
        </a:defRPr>
      </a:lvl5pPr>
      <a:lvl6pPr marL="3068638" indent="-228600" algn="l" rtl="0" eaLnBrk="0" fontAlgn="base" hangingPunct="0">
        <a:spcBef>
          <a:spcPct val="20000"/>
        </a:spcBef>
        <a:spcAft>
          <a:spcPct val="0"/>
        </a:spcAft>
        <a:buChar char="»"/>
        <a:defRPr sz="2000">
          <a:solidFill>
            <a:schemeClr val="tx1"/>
          </a:solidFill>
          <a:latin typeface="+mn-lt"/>
        </a:defRPr>
      </a:lvl6pPr>
      <a:lvl7pPr marL="3525838" indent="-228600" algn="l" rtl="0" eaLnBrk="0" fontAlgn="base" hangingPunct="0">
        <a:spcBef>
          <a:spcPct val="20000"/>
        </a:spcBef>
        <a:spcAft>
          <a:spcPct val="0"/>
        </a:spcAft>
        <a:buChar char="»"/>
        <a:defRPr sz="2000">
          <a:solidFill>
            <a:schemeClr val="tx1"/>
          </a:solidFill>
          <a:latin typeface="+mn-lt"/>
        </a:defRPr>
      </a:lvl7pPr>
      <a:lvl8pPr marL="3983038" indent="-228600" algn="l" rtl="0" eaLnBrk="0" fontAlgn="base" hangingPunct="0">
        <a:spcBef>
          <a:spcPct val="20000"/>
        </a:spcBef>
        <a:spcAft>
          <a:spcPct val="0"/>
        </a:spcAft>
        <a:buChar char="»"/>
        <a:defRPr sz="2000">
          <a:solidFill>
            <a:schemeClr val="tx1"/>
          </a:solidFill>
          <a:latin typeface="+mn-lt"/>
        </a:defRPr>
      </a:lvl8pPr>
      <a:lvl9pPr marL="4440238" indent="-228600" algn="l" rtl="0" eaLnBrk="0" fontAlgn="base" hangingPunct="0">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ftr" sz="quarter" idx="3"/>
          </p:nvPr>
        </p:nvSpPr>
        <p:spPr bwMode="auto">
          <a:xfrm>
            <a:off x="5857884" y="4972050"/>
            <a:ext cx="2895600" cy="1714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80000"/>
              </a:lnSpc>
              <a:spcBef>
                <a:spcPct val="20000"/>
              </a:spcBef>
              <a:defRPr sz="1200" b="0"/>
            </a:lvl1pPr>
          </a:lstStyle>
          <a:p>
            <a:pPr algn="r"/>
            <a:endParaRPr lang="en-GB" dirty="0"/>
          </a:p>
        </p:txBody>
      </p:sp>
      <p:sp>
        <p:nvSpPr>
          <p:cNvPr id="12296" name="Rectangle 8"/>
          <p:cNvSpPr>
            <a:spLocks noGrp="1" noChangeArrowheads="1"/>
          </p:cNvSpPr>
          <p:nvPr>
            <p:ph type="body" idx="1"/>
          </p:nvPr>
        </p:nvSpPr>
        <p:spPr bwMode="auto">
          <a:xfrm>
            <a:off x="308744" y="1131590"/>
            <a:ext cx="8367712" cy="3600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t-EE" dirty="0" smtClean="0"/>
              <a:t>Sisu tekst</a:t>
            </a:r>
          </a:p>
          <a:p>
            <a:pPr lvl="1"/>
            <a:r>
              <a:rPr lang="et-EE" dirty="0" smtClean="0"/>
              <a:t>sisu</a:t>
            </a:r>
          </a:p>
          <a:p>
            <a:pPr lvl="2"/>
            <a:r>
              <a:rPr lang="et-EE" dirty="0" smtClean="0"/>
              <a:t>Sisu</a:t>
            </a:r>
          </a:p>
          <a:p>
            <a:pPr lvl="3"/>
            <a:endParaRPr lang="en-GB" dirty="0" smtClean="0"/>
          </a:p>
        </p:txBody>
      </p:sp>
      <p:sp>
        <p:nvSpPr>
          <p:cNvPr id="12297" name="Rectangle 9"/>
          <p:cNvSpPr>
            <a:spLocks noGrp="1" noChangeArrowheads="1"/>
          </p:cNvSpPr>
          <p:nvPr>
            <p:ph type="title"/>
          </p:nvPr>
        </p:nvSpPr>
        <p:spPr bwMode="auto">
          <a:xfrm>
            <a:off x="1115616" y="483518"/>
            <a:ext cx="7489825" cy="485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t-EE" dirty="0" smtClean="0"/>
              <a:t>Pealkiri</a:t>
            </a:r>
          </a:p>
        </p:txBody>
      </p:sp>
      <p:pic>
        <p:nvPicPr>
          <p:cNvPr id="12298" name="Picture 10" descr="Eesti statistika_2"/>
          <p:cNvPicPr>
            <a:picLocks noChangeAspect="1" noChangeArrowheads="1"/>
          </p:cNvPicPr>
          <p:nvPr userDrawn="1"/>
        </p:nvPicPr>
        <p:blipFill>
          <a:blip r:embed="rId13" cstate="print"/>
          <a:srcRect/>
          <a:stretch>
            <a:fillRect/>
          </a:stretch>
        </p:blipFill>
        <p:spPr bwMode="auto">
          <a:xfrm>
            <a:off x="-7934" y="-11903"/>
            <a:ext cx="905175" cy="905175"/>
          </a:xfrm>
          <a:prstGeom prst="rect">
            <a:avLst/>
          </a:prstGeom>
          <a:noFill/>
        </p:spPr>
      </p:pic>
      <p:sp>
        <p:nvSpPr>
          <p:cNvPr id="9" name="Date Placeholder 6"/>
          <p:cNvSpPr>
            <a:spLocks noGrp="1"/>
          </p:cNvSpPr>
          <p:nvPr>
            <p:ph type="dt" sz="half" idx="2"/>
          </p:nvPr>
        </p:nvSpPr>
        <p:spPr>
          <a:xfrm>
            <a:off x="467544" y="4869657"/>
            <a:ext cx="2133600" cy="273844"/>
          </a:xfrm>
          <a:prstGeom prst="rect">
            <a:avLst/>
          </a:prstGeom>
        </p:spPr>
        <p:txBody>
          <a:bodyPr vert="horz" lIns="91440" tIns="45720" rIns="91440" bIns="45720" rtlCol="0" anchor="ctr"/>
          <a:lstStyle>
            <a:lvl1pPr algn="l">
              <a:defRPr sz="1200" b="0">
                <a:solidFill>
                  <a:srgbClr val="003951"/>
                </a:solidFill>
              </a:defRPr>
            </a:lvl1pPr>
          </a:lstStyle>
          <a:p>
            <a:endParaRPr lang="et-EE"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rtl="0" fontAlgn="base">
        <a:spcBef>
          <a:spcPct val="0"/>
        </a:spcBef>
        <a:spcAft>
          <a:spcPct val="0"/>
        </a:spcAft>
        <a:defRPr sz="3200" b="1">
          <a:solidFill>
            <a:srgbClr val="003951"/>
          </a:solidFill>
          <a:latin typeface="+mj-lt"/>
          <a:ea typeface="+mj-ea"/>
          <a:cs typeface="+mj-cs"/>
        </a:defRPr>
      </a:lvl1pPr>
      <a:lvl2pPr algn="l" rtl="0" fontAlgn="base">
        <a:spcBef>
          <a:spcPct val="0"/>
        </a:spcBef>
        <a:spcAft>
          <a:spcPct val="0"/>
        </a:spcAft>
        <a:defRPr sz="3200" b="1">
          <a:solidFill>
            <a:srgbClr val="003951"/>
          </a:solidFill>
          <a:latin typeface="Arial" charset="0"/>
        </a:defRPr>
      </a:lvl2pPr>
      <a:lvl3pPr algn="l" rtl="0" fontAlgn="base">
        <a:spcBef>
          <a:spcPct val="0"/>
        </a:spcBef>
        <a:spcAft>
          <a:spcPct val="0"/>
        </a:spcAft>
        <a:defRPr sz="3200" b="1">
          <a:solidFill>
            <a:srgbClr val="003951"/>
          </a:solidFill>
          <a:latin typeface="Arial" charset="0"/>
        </a:defRPr>
      </a:lvl3pPr>
      <a:lvl4pPr algn="l" rtl="0" fontAlgn="base">
        <a:spcBef>
          <a:spcPct val="0"/>
        </a:spcBef>
        <a:spcAft>
          <a:spcPct val="0"/>
        </a:spcAft>
        <a:defRPr sz="3200" b="1">
          <a:solidFill>
            <a:srgbClr val="003951"/>
          </a:solidFill>
          <a:latin typeface="Arial" charset="0"/>
        </a:defRPr>
      </a:lvl4pPr>
      <a:lvl5pPr algn="l" rtl="0" fontAlgn="base">
        <a:spcBef>
          <a:spcPct val="0"/>
        </a:spcBef>
        <a:spcAft>
          <a:spcPct val="0"/>
        </a:spcAft>
        <a:defRPr sz="3200" b="1">
          <a:solidFill>
            <a:srgbClr val="003951"/>
          </a:solidFill>
          <a:latin typeface="Arial" charset="0"/>
        </a:defRPr>
      </a:lvl5pPr>
      <a:lvl6pPr marL="457200" algn="l" rtl="0" fontAlgn="base">
        <a:spcBef>
          <a:spcPct val="0"/>
        </a:spcBef>
        <a:spcAft>
          <a:spcPct val="0"/>
        </a:spcAft>
        <a:defRPr sz="3200" b="1">
          <a:solidFill>
            <a:srgbClr val="003951"/>
          </a:solidFill>
          <a:latin typeface="Arial" charset="0"/>
        </a:defRPr>
      </a:lvl6pPr>
      <a:lvl7pPr marL="914400" algn="l" rtl="0" fontAlgn="base">
        <a:spcBef>
          <a:spcPct val="0"/>
        </a:spcBef>
        <a:spcAft>
          <a:spcPct val="0"/>
        </a:spcAft>
        <a:defRPr sz="3200" b="1">
          <a:solidFill>
            <a:srgbClr val="003951"/>
          </a:solidFill>
          <a:latin typeface="Arial" charset="0"/>
        </a:defRPr>
      </a:lvl7pPr>
      <a:lvl8pPr marL="1371600" algn="l" rtl="0" fontAlgn="base">
        <a:spcBef>
          <a:spcPct val="0"/>
        </a:spcBef>
        <a:spcAft>
          <a:spcPct val="0"/>
        </a:spcAft>
        <a:defRPr sz="3200" b="1">
          <a:solidFill>
            <a:srgbClr val="003951"/>
          </a:solidFill>
          <a:latin typeface="Arial" charset="0"/>
        </a:defRPr>
      </a:lvl8pPr>
      <a:lvl9pPr marL="1828800" algn="l" rtl="0" fontAlgn="base">
        <a:spcBef>
          <a:spcPct val="0"/>
        </a:spcBef>
        <a:spcAft>
          <a:spcPct val="0"/>
        </a:spcAft>
        <a:defRPr sz="3200" b="1">
          <a:solidFill>
            <a:srgbClr val="003951"/>
          </a:solidFill>
          <a:latin typeface="Arial" charset="0"/>
        </a:defRPr>
      </a:lvl9pPr>
    </p:titleStyle>
    <p:bodyStyle>
      <a:lvl1pPr marL="361950" indent="-361950" algn="l" rtl="0" fontAlgn="base">
        <a:spcBef>
          <a:spcPct val="20000"/>
        </a:spcBef>
        <a:spcAft>
          <a:spcPct val="0"/>
        </a:spcAft>
        <a:buClr>
          <a:srgbClr val="A72F16"/>
        </a:buClr>
        <a:buFont typeface="Wingdings" pitchFamily="2" charset="2"/>
        <a:buChar char="n"/>
        <a:defRPr sz="2400">
          <a:solidFill>
            <a:schemeClr val="tx1"/>
          </a:solidFill>
          <a:latin typeface="+mn-lt"/>
          <a:ea typeface="+mn-ea"/>
          <a:cs typeface="+mn-cs"/>
        </a:defRPr>
      </a:lvl1pPr>
      <a:lvl2pPr marL="1079500" indent="-363538" algn="l" rtl="0" fontAlgn="base">
        <a:spcBef>
          <a:spcPct val="20000"/>
        </a:spcBef>
        <a:spcAft>
          <a:spcPct val="0"/>
        </a:spcAft>
        <a:buClr>
          <a:srgbClr val="A72F16"/>
        </a:buClr>
        <a:buFont typeface="Wingdings" pitchFamily="2" charset="2"/>
        <a:buChar char="n"/>
        <a:defRPr sz="2400">
          <a:solidFill>
            <a:schemeClr val="tx2"/>
          </a:solidFill>
          <a:latin typeface="+mn-lt"/>
        </a:defRPr>
      </a:lvl2pPr>
      <a:lvl3pPr marL="1795463" indent="-363538" algn="l" rtl="0" fontAlgn="base">
        <a:spcBef>
          <a:spcPct val="20000"/>
        </a:spcBef>
        <a:spcAft>
          <a:spcPct val="0"/>
        </a:spcAft>
        <a:buClr>
          <a:srgbClr val="A72F16"/>
        </a:buClr>
        <a:buFont typeface="Wingdings" pitchFamily="2" charset="2"/>
        <a:buChar char="n"/>
        <a:defRPr sz="2000">
          <a:solidFill>
            <a:schemeClr val="tx1"/>
          </a:solidFill>
          <a:latin typeface="+mn-lt"/>
        </a:defRPr>
      </a:lvl3pPr>
      <a:lvl4pPr marL="2203450" indent="-228600" algn="l" rtl="0" fontAlgn="base">
        <a:spcBef>
          <a:spcPct val="20000"/>
        </a:spcBef>
        <a:spcAft>
          <a:spcPct val="0"/>
        </a:spcAft>
        <a:buChar char="–"/>
        <a:defRPr sz="2000">
          <a:solidFill>
            <a:schemeClr val="tx1"/>
          </a:solidFill>
          <a:latin typeface="+mn-lt"/>
        </a:defRPr>
      </a:lvl4pPr>
      <a:lvl5pPr marL="2611438" indent="-228600" algn="l" rtl="0" fontAlgn="base">
        <a:spcBef>
          <a:spcPct val="20000"/>
        </a:spcBef>
        <a:spcAft>
          <a:spcPct val="0"/>
        </a:spcAft>
        <a:buChar char="»"/>
        <a:defRPr sz="2000">
          <a:solidFill>
            <a:schemeClr val="tx1"/>
          </a:solidFill>
          <a:latin typeface="+mn-lt"/>
        </a:defRPr>
      </a:lvl5pPr>
      <a:lvl6pPr marL="3068638" indent="-228600" algn="l" rtl="0" fontAlgn="base">
        <a:spcBef>
          <a:spcPct val="20000"/>
        </a:spcBef>
        <a:spcAft>
          <a:spcPct val="0"/>
        </a:spcAft>
        <a:buChar char="»"/>
        <a:defRPr sz="2000">
          <a:solidFill>
            <a:schemeClr val="tx1"/>
          </a:solidFill>
          <a:latin typeface="+mn-lt"/>
        </a:defRPr>
      </a:lvl6pPr>
      <a:lvl7pPr marL="3525838" indent="-228600" algn="l" rtl="0" fontAlgn="base">
        <a:spcBef>
          <a:spcPct val="20000"/>
        </a:spcBef>
        <a:spcAft>
          <a:spcPct val="0"/>
        </a:spcAft>
        <a:buChar char="»"/>
        <a:defRPr sz="2000">
          <a:solidFill>
            <a:schemeClr val="tx1"/>
          </a:solidFill>
          <a:latin typeface="+mn-lt"/>
        </a:defRPr>
      </a:lvl7pPr>
      <a:lvl8pPr marL="3983038" indent="-228600" algn="l" rtl="0" fontAlgn="base">
        <a:spcBef>
          <a:spcPct val="20000"/>
        </a:spcBef>
        <a:spcAft>
          <a:spcPct val="0"/>
        </a:spcAft>
        <a:buChar char="»"/>
        <a:defRPr sz="2000">
          <a:solidFill>
            <a:schemeClr val="tx1"/>
          </a:solidFill>
          <a:latin typeface="+mn-lt"/>
        </a:defRPr>
      </a:lvl8pPr>
      <a:lvl9pPr marL="4440238"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t-EE" smtClean="0"/>
              <a:t>Click to edit Master title style</a:t>
            </a:r>
          </a:p>
        </p:txBody>
      </p:sp>
      <p:sp>
        <p:nvSpPr>
          <p:cNvPr id="2048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t-EE" dirty="0" smtClean="0"/>
              <a:t> </a:t>
            </a:r>
          </a:p>
        </p:txBody>
      </p:sp>
      <p:pic>
        <p:nvPicPr>
          <p:cNvPr id="13" name="Picture 12" descr="sinine est lai.png"/>
          <p:cNvPicPr>
            <a:picLocks noChangeAspect="1"/>
          </p:cNvPicPr>
          <p:nvPr userDrawn="1"/>
        </p:nvPicPr>
        <p:blipFill>
          <a:blip r:embed="rId13" cstate="print"/>
          <a:stretch>
            <a:fillRect/>
          </a:stretch>
        </p:blipFill>
        <p:spPr>
          <a:xfrm>
            <a:off x="2708" y="0"/>
            <a:ext cx="9141292" cy="5143500"/>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t-EE" smtClean="0"/>
              <a:t>Click to edit Master title style</a:t>
            </a:r>
          </a:p>
        </p:txBody>
      </p:sp>
      <p:sp>
        <p:nvSpPr>
          <p:cNvPr id="3072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t-EE" smtClean="0"/>
          </a:p>
        </p:txBody>
      </p:sp>
      <p:pic>
        <p:nvPicPr>
          <p:cNvPr id="6" name="Picture 5" descr="kollane lai est-01.png"/>
          <p:cNvPicPr>
            <a:picLocks noChangeAspect="1"/>
          </p:cNvPicPr>
          <p:nvPr userDrawn="1"/>
        </p:nvPicPr>
        <p:blipFill>
          <a:blip r:embed="rId13" cstate="print"/>
          <a:stretch>
            <a:fillRect/>
          </a:stretch>
        </p:blipFill>
        <p:spPr>
          <a:xfrm>
            <a:off x="1354" y="0"/>
            <a:ext cx="9141292" cy="5143500"/>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t-EE" smtClean="0"/>
              <a:t>Click to edit Master title style</a:t>
            </a:r>
          </a:p>
        </p:txBody>
      </p:sp>
      <p:sp>
        <p:nvSpPr>
          <p:cNvPr id="3174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t-EE" dirty="0" smtClean="0"/>
          </a:p>
        </p:txBody>
      </p:sp>
      <p:pic>
        <p:nvPicPr>
          <p:cNvPr id="6" name="Picture 5" descr="punane est lai-03.png"/>
          <p:cNvPicPr>
            <a:picLocks noChangeAspect="1"/>
          </p:cNvPicPr>
          <p:nvPr userDrawn="1"/>
        </p:nvPicPr>
        <p:blipFill>
          <a:blip r:embed="rId13" cstate="print"/>
          <a:stretch>
            <a:fillRect/>
          </a:stretch>
        </p:blipFill>
        <p:spPr>
          <a:xfrm>
            <a:off x="1354" y="0"/>
            <a:ext cx="9141292" cy="5143500"/>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915566"/>
            <a:ext cx="4498975" cy="1368152"/>
          </a:xfrm>
        </p:spPr>
        <p:txBody>
          <a:bodyPr/>
          <a:lstStyle/>
          <a:p>
            <a:r>
              <a:rPr lang="et-EE" b="1" dirty="0" smtClean="0"/>
              <a:t/>
            </a:r>
            <a:br>
              <a:rPr lang="et-EE" b="1" dirty="0" smtClean="0"/>
            </a:br>
            <a:r>
              <a:rPr lang="en-GB" b="1" dirty="0" smtClean="0"/>
              <a:t>Session 8</a:t>
            </a:r>
            <a:br>
              <a:rPr lang="en-GB" b="1" dirty="0" smtClean="0"/>
            </a:br>
            <a:r>
              <a:rPr lang="en-GB" b="1" dirty="0" smtClean="0"/>
              <a:t>Data Processing</a:t>
            </a:r>
            <a:r>
              <a:rPr lang="et-EE" b="1" dirty="0" smtClean="0"/>
              <a:t/>
            </a:r>
            <a:br>
              <a:rPr lang="et-EE" b="1" dirty="0" smtClean="0"/>
            </a:br>
            <a:r>
              <a:rPr lang="en-GB" b="1" dirty="0" smtClean="0"/>
              <a:t>Estonian case study</a:t>
            </a:r>
            <a:r>
              <a:rPr lang="et-EE" b="1" dirty="0" smtClean="0"/>
              <a:t/>
            </a:r>
            <a:br>
              <a:rPr lang="et-EE" b="1" dirty="0" smtClean="0"/>
            </a:br>
            <a:endParaRPr lang="en-GB" b="1" dirty="0"/>
          </a:p>
        </p:txBody>
      </p:sp>
      <p:sp>
        <p:nvSpPr>
          <p:cNvPr id="2051" name="Rectangle 3"/>
          <p:cNvSpPr>
            <a:spLocks noGrp="1" noChangeArrowheads="1"/>
          </p:cNvSpPr>
          <p:nvPr>
            <p:ph type="subTitle" idx="1"/>
          </p:nvPr>
        </p:nvSpPr>
        <p:spPr>
          <a:xfrm>
            <a:off x="914400" y="2067694"/>
            <a:ext cx="4495800" cy="1512168"/>
          </a:xfrm>
        </p:spPr>
        <p:txBody>
          <a:bodyPr/>
          <a:lstStyle/>
          <a:p>
            <a:endParaRPr lang="et-EE" sz="1200" b="1" dirty="0" smtClean="0"/>
          </a:p>
          <a:p>
            <a:r>
              <a:rPr lang="en-US" b="1" dirty="0" smtClean="0"/>
              <a:t>United Nations Technical Meeting on Use</a:t>
            </a:r>
            <a:r>
              <a:rPr lang="et-EE" b="1" dirty="0" smtClean="0"/>
              <a:t> </a:t>
            </a:r>
            <a:r>
              <a:rPr lang="en-US" b="1" dirty="0" smtClean="0"/>
              <a:t>of Technology in Population and Housing Censuses </a:t>
            </a:r>
            <a:endParaRPr lang="et-EE" b="1" dirty="0" smtClean="0"/>
          </a:p>
          <a:p>
            <a:r>
              <a:rPr lang="et-EE" dirty="0" smtClean="0"/>
              <a:t>28</a:t>
            </a:r>
            <a:r>
              <a:rPr lang="en-US" baseline="30000" dirty="0" smtClean="0"/>
              <a:t>t h </a:t>
            </a:r>
            <a:r>
              <a:rPr lang="en-US" dirty="0" smtClean="0"/>
              <a:t>- 1</a:t>
            </a:r>
            <a:r>
              <a:rPr lang="en-US" baseline="30000" dirty="0" smtClean="0"/>
              <a:t>st</a:t>
            </a:r>
            <a:r>
              <a:rPr lang="en-US" dirty="0" smtClean="0"/>
              <a:t> December  2016</a:t>
            </a:r>
            <a:endParaRPr lang="et-EE" dirty="0" smtClean="0"/>
          </a:p>
          <a:p>
            <a:r>
              <a:rPr lang="en-US" dirty="0" smtClean="0"/>
              <a:t>Statistic</a:t>
            </a:r>
            <a:r>
              <a:rPr lang="et-EE" dirty="0" smtClean="0"/>
              <a:t>s Estonia</a:t>
            </a:r>
          </a:p>
          <a:p>
            <a:r>
              <a:rPr lang="et-EE" dirty="0" smtClean="0"/>
              <a:t>Diana Beltadze</a:t>
            </a:r>
          </a:p>
          <a:p>
            <a:endParaRPr lang="et-E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35695" y="411511"/>
            <a:ext cx="6913019" cy="936103"/>
          </a:xfrm>
        </p:spPr>
        <p:txBody>
          <a:bodyPr/>
          <a:lstStyle/>
          <a:p>
            <a:r>
              <a:rPr lang="en-US" dirty="0" smtClean="0"/>
              <a:t>Metadata driven template based tool</a:t>
            </a:r>
            <a:endParaRPr lang="et-EE" dirty="0" smtClean="0"/>
          </a:p>
        </p:txBody>
      </p:sp>
      <p:sp>
        <p:nvSpPr>
          <p:cNvPr id="17411" name="Rectangle 3"/>
          <p:cNvSpPr>
            <a:spLocks noGrp="1" noChangeArrowheads="1"/>
          </p:cNvSpPr>
          <p:nvPr>
            <p:ph type="body" idx="1"/>
          </p:nvPr>
        </p:nvSpPr>
        <p:spPr>
          <a:xfrm>
            <a:off x="467544" y="1275606"/>
            <a:ext cx="8295457" cy="3524994"/>
          </a:xfrm>
        </p:spPr>
        <p:txBody>
          <a:bodyPr/>
          <a:lstStyle/>
          <a:p>
            <a:r>
              <a:rPr lang="en-US" dirty="0" smtClean="0"/>
              <a:t>Template driven approach provides an universal solution for three main goals:</a:t>
            </a:r>
          </a:p>
          <a:p>
            <a:pPr lvl="1"/>
            <a:r>
              <a:rPr lang="en-US" dirty="0" smtClean="0"/>
              <a:t>Create an easy to use statistical data processing tool requiring minimal programming skills for transformation package creation. </a:t>
            </a:r>
          </a:p>
          <a:p>
            <a:pPr lvl="1"/>
            <a:r>
              <a:rPr lang="en-US" dirty="0" smtClean="0"/>
              <a:t>Create a metadata driven process-oriented and automated statistical data processing tool.</a:t>
            </a:r>
          </a:p>
          <a:p>
            <a:pPr lvl="1"/>
            <a:r>
              <a:rPr lang="en-US" dirty="0" smtClean="0"/>
              <a:t>Create an extendable data transformation tool.</a:t>
            </a:r>
          </a:p>
          <a:p>
            <a:endParaRPr lang="et-EE" sz="3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1691679" y="267495"/>
            <a:ext cx="7057035" cy="792087"/>
          </a:xfrm>
        </p:spPr>
        <p:txBody>
          <a:bodyPr/>
          <a:lstStyle/>
          <a:p>
            <a:r>
              <a:rPr lang="en-US" dirty="0" smtClean="0"/>
              <a:t>Data processing </a:t>
            </a:r>
            <a:r>
              <a:rPr lang="et-EE" dirty="0" smtClean="0"/>
              <a:t> </a:t>
            </a:r>
            <a:r>
              <a:rPr lang="en-US" dirty="0" smtClean="0"/>
              <a:t>with VAIS</a:t>
            </a:r>
            <a:r>
              <a:rPr lang="et-EE" dirty="0" smtClean="0"/>
              <a:t> </a:t>
            </a:r>
            <a:r>
              <a:rPr lang="et-EE" dirty="0" err="1" smtClean="0"/>
              <a:t>includes</a:t>
            </a:r>
            <a:r>
              <a:rPr lang="et-EE" dirty="0" smtClean="0"/>
              <a:t>:</a:t>
            </a:r>
          </a:p>
        </p:txBody>
      </p:sp>
      <p:sp>
        <p:nvSpPr>
          <p:cNvPr id="18435" name="Content Placeholder 4"/>
          <p:cNvSpPr>
            <a:spLocks noGrp="1"/>
          </p:cNvSpPr>
          <p:nvPr>
            <p:ph idx="1"/>
          </p:nvPr>
        </p:nvSpPr>
        <p:spPr>
          <a:xfrm>
            <a:off x="611560" y="1203598"/>
            <a:ext cx="8151441" cy="3744416"/>
          </a:xfrm>
        </p:spPr>
        <p:txBody>
          <a:bodyPr/>
          <a:lstStyle/>
          <a:p>
            <a:r>
              <a:rPr lang="en-US" sz="1600" b="1" dirty="0" smtClean="0"/>
              <a:t>Automating and speeding up data transformation</a:t>
            </a:r>
            <a:endParaRPr lang="et-EE" sz="1600" b="1" dirty="0" smtClean="0"/>
          </a:p>
          <a:p>
            <a:r>
              <a:rPr lang="en-US" sz="1600" b="1" dirty="0" smtClean="0"/>
              <a:t>Raw data, transformation metadata </a:t>
            </a:r>
            <a:endParaRPr lang="et-EE" sz="1600" b="1" dirty="0" smtClean="0"/>
          </a:p>
          <a:p>
            <a:pPr>
              <a:buNone/>
            </a:pPr>
            <a:r>
              <a:rPr lang="en-US" sz="1600" b="1" dirty="0" smtClean="0"/>
              <a:t>and source data audit trails</a:t>
            </a:r>
            <a:endParaRPr lang="et-EE" sz="1600" b="1" dirty="0" smtClean="0"/>
          </a:p>
          <a:p>
            <a:r>
              <a:rPr lang="en-US" sz="1600" b="1" dirty="0" smtClean="0"/>
              <a:t>Metadata driven template</a:t>
            </a:r>
            <a:endParaRPr lang="et-EE" sz="1600" b="1" dirty="0" smtClean="0"/>
          </a:p>
          <a:p>
            <a:pPr>
              <a:buNone/>
            </a:pPr>
            <a:r>
              <a:rPr lang="en-US" sz="1600" b="1" dirty="0" smtClean="0"/>
              <a:t>based tool</a:t>
            </a:r>
            <a:endParaRPr lang="et-EE" sz="1600" b="1" dirty="0" smtClean="0"/>
          </a:p>
          <a:p>
            <a:r>
              <a:rPr lang="en-US" sz="1600" b="1" dirty="0" smtClean="0"/>
              <a:t>Balancing automation </a:t>
            </a:r>
            <a:endParaRPr lang="et-EE" sz="1600" b="1" dirty="0" smtClean="0"/>
          </a:p>
          <a:p>
            <a:pPr>
              <a:buNone/>
            </a:pPr>
            <a:r>
              <a:rPr lang="en-US" sz="1600" b="1" dirty="0" smtClean="0"/>
              <a:t>and manual intervention</a:t>
            </a:r>
            <a:endParaRPr lang="et-EE" sz="1600" b="1" dirty="0" smtClean="0"/>
          </a:p>
          <a:p>
            <a:pPr>
              <a:buFont typeface="Wingdings" pitchFamily="2" charset="2"/>
              <a:buNone/>
            </a:pPr>
            <a:endParaRPr lang="et-EE" dirty="0" smtClean="0"/>
          </a:p>
        </p:txBody>
      </p:sp>
      <p:pic>
        <p:nvPicPr>
          <p:cNvPr id="18436" name="Object 4"/>
          <p:cNvPicPr>
            <a:picLocks noChangeArrowheads="1"/>
          </p:cNvPicPr>
          <p:nvPr/>
        </p:nvPicPr>
        <p:blipFill>
          <a:blip r:embed="rId2" cstate="print"/>
          <a:srcRect l="-923" t="-194" b="-658"/>
          <a:stretch>
            <a:fillRect/>
          </a:stretch>
        </p:blipFill>
        <p:spPr bwMode="auto">
          <a:xfrm>
            <a:off x="2123728" y="2427734"/>
            <a:ext cx="6408043" cy="23966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63688" y="339503"/>
            <a:ext cx="6480720" cy="936104"/>
          </a:xfrm>
        </p:spPr>
        <p:txBody>
          <a:bodyPr/>
          <a:lstStyle/>
          <a:p>
            <a:r>
              <a:rPr lang="en-US" sz="2400" dirty="0" smtClean="0"/>
              <a:t>Balancing automation and manual intervention </a:t>
            </a:r>
            <a:endParaRPr lang="et-EE" sz="2400" dirty="0" smtClean="0"/>
          </a:p>
        </p:txBody>
      </p:sp>
      <p:sp>
        <p:nvSpPr>
          <p:cNvPr id="19459" name="Rectangle 3"/>
          <p:cNvSpPr>
            <a:spLocks noGrp="1" noChangeArrowheads="1"/>
          </p:cNvSpPr>
          <p:nvPr>
            <p:ph type="body" idx="1"/>
          </p:nvPr>
        </p:nvSpPr>
        <p:spPr/>
        <p:txBody>
          <a:bodyPr/>
          <a:lstStyle/>
          <a:p>
            <a:pPr>
              <a:buFont typeface="Wingdings" pitchFamily="2" charset="2"/>
              <a:buNone/>
            </a:pPr>
            <a:r>
              <a:rPr lang="et-EE" sz="3200" smtClean="0"/>
              <a:t> </a:t>
            </a:r>
          </a:p>
        </p:txBody>
      </p:sp>
      <p:sp>
        <p:nvSpPr>
          <p:cNvPr id="4" name="Flowchart: Magnetic Disk 3"/>
          <p:cNvSpPr/>
          <p:nvPr/>
        </p:nvSpPr>
        <p:spPr bwMode="auto">
          <a:xfrm>
            <a:off x="909638" y="2500313"/>
            <a:ext cx="1008062" cy="1079897"/>
          </a:xfrm>
          <a:prstGeom prst="flowChartMagneticDisk">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en-US" sz="2000" b="0" dirty="0">
                <a:solidFill>
                  <a:srgbClr val="003951"/>
                </a:solidFill>
              </a:rPr>
              <a:t>RAW data</a:t>
            </a:r>
          </a:p>
        </p:txBody>
      </p:sp>
      <p:sp>
        <p:nvSpPr>
          <p:cNvPr id="5" name="Flowchart: Magnetic Disk 4"/>
          <p:cNvSpPr/>
          <p:nvPr/>
        </p:nvSpPr>
        <p:spPr bwMode="auto">
          <a:xfrm>
            <a:off x="2925763" y="3931444"/>
            <a:ext cx="2952750" cy="809625"/>
          </a:xfrm>
          <a:prstGeom prst="flowChartMagneticDisk">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en-US" sz="2000" b="0" dirty="0">
                <a:solidFill>
                  <a:srgbClr val="003951"/>
                </a:solidFill>
              </a:rPr>
              <a:t>Metadata (validation and transformation rules)</a:t>
            </a:r>
          </a:p>
        </p:txBody>
      </p:sp>
      <p:sp>
        <p:nvSpPr>
          <p:cNvPr id="6" name="Flowchart: Connector 5"/>
          <p:cNvSpPr/>
          <p:nvPr/>
        </p:nvSpPr>
        <p:spPr bwMode="auto">
          <a:xfrm>
            <a:off x="2565400" y="2958704"/>
            <a:ext cx="215900" cy="161925"/>
          </a:xfrm>
          <a:prstGeom prst="flowChartConnector">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lstStyle/>
          <a:p>
            <a:pPr>
              <a:defRPr/>
            </a:pPr>
            <a:endParaRPr lang="en-US" dirty="0">
              <a:solidFill>
                <a:srgbClr val="003951"/>
              </a:solidFill>
            </a:endParaRPr>
          </a:p>
        </p:txBody>
      </p:sp>
      <p:sp>
        <p:nvSpPr>
          <p:cNvPr id="7" name="Rectangle 6"/>
          <p:cNvSpPr/>
          <p:nvPr/>
        </p:nvSpPr>
        <p:spPr bwMode="auto">
          <a:xfrm>
            <a:off x="3322638" y="2634854"/>
            <a:ext cx="2159000" cy="80962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en-US" sz="2000" b="0" dirty="0">
                <a:solidFill>
                  <a:srgbClr val="003951"/>
                </a:solidFill>
              </a:rPr>
              <a:t>Automated data processing</a:t>
            </a:r>
          </a:p>
        </p:txBody>
      </p:sp>
      <p:sp>
        <p:nvSpPr>
          <p:cNvPr id="8" name="Flowchart: Manual Operation 7"/>
          <p:cNvSpPr/>
          <p:nvPr/>
        </p:nvSpPr>
        <p:spPr bwMode="auto">
          <a:xfrm>
            <a:off x="3286126" y="1446610"/>
            <a:ext cx="2232025" cy="809625"/>
          </a:xfrm>
          <a:prstGeom prst="flowChartManualOperation">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en-US" sz="2000" b="0" dirty="0">
                <a:solidFill>
                  <a:srgbClr val="003951"/>
                </a:solidFill>
              </a:rPr>
              <a:t>Manual data processing</a:t>
            </a:r>
          </a:p>
        </p:txBody>
      </p:sp>
      <p:sp>
        <p:nvSpPr>
          <p:cNvPr id="9" name="Flowchart: Decision 8"/>
          <p:cNvSpPr/>
          <p:nvPr/>
        </p:nvSpPr>
        <p:spPr bwMode="auto">
          <a:xfrm>
            <a:off x="5949950" y="2688432"/>
            <a:ext cx="1296988" cy="702469"/>
          </a:xfrm>
          <a:prstGeom prst="flowChartDecision">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en-US" sz="2000" b="0" dirty="0">
                <a:solidFill>
                  <a:srgbClr val="003951"/>
                </a:solidFill>
              </a:rPr>
              <a:t>OK?</a:t>
            </a:r>
          </a:p>
        </p:txBody>
      </p:sp>
      <p:sp>
        <p:nvSpPr>
          <p:cNvPr id="10" name="Flowchart: Magnetic Disk 9"/>
          <p:cNvSpPr/>
          <p:nvPr/>
        </p:nvSpPr>
        <p:spPr bwMode="auto">
          <a:xfrm>
            <a:off x="7524750" y="2500313"/>
            <a:ext cx="1295400" cy="1421606"/>
          </a:xfrm>
          <a:prstGeom prst="flowChartMagneticDisk">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en-US" sz="2000" b="0" dirty="0">
                <a:solidFill>
                  <a:srgbClr val="003951"/>
                </a:solidFill>
              </a:rPr>
              <a:t>Data Warehouse</a:t>
            </a:r>
          </a:p>
        </p:txBody>
      </p:sp>
      <p:cxnSp>
        <p:nvCxnSpPr>
          <p:cNvPr id="11" name="Straight Arrow Connector 10"/>
          <p:cNvCxnSpPr>
            <a:stCxn id="4" idx="4"/>
            <a:endCxn id="6" idx="2"/>
          </p:cNvCxnSpPr>
          <p:nvPr/>
        </p:nvCxnSpPr>
        <p:spPr bwMode="auto">
          <a:xfrm>
            <a:off x="1917700" y="3039667"/>
            <a:ext cx="647700" cy="1190"/>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6" idx="6"/>
            <a:endCxn id="7" idx="1"/>
          </p:cNvCxnSpPr>
          <p:nvPr/>
        </p:nvCxnSpPr>
        <p:spPr bwMode="auto">
          <a:xfrm>
            <a:off x="2781300" y="3039667"/>
            <a:ext cx="541338" cy="1190"/>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a:stCxn id="7" idx="3"/>
            <a:endCxn id="9" idx="1"/>
          </p:cNvCxnSpPr>
          <p:nvPr/>
        </p:nvCxnSpPr>
        <p:spPr bwMode="auto">
          <a:xfrm>
            <a:off x="5481638" y="3039667"/>
            <a:ext cx="468312" cy="1190"/>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a:stCxn id="9" idx="3"/>
            <a:endCxn id="10" idx="2"/>
          </p:cNvCxnSpPr>
          <p:nvPr/>
        </p:nvCxnSpPr>
        <p:spPr bwMode="auto">
          <a:xfrm>
            <a:off x="7246938" y="3039666"/>
            <a:ext cx="277812" cy="171450"/>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a:stCxn id="5" idx="1"/>
            <a:endCxn id="7" idx="2"/>
          </p:cNvCxnSpPr>
          <p:nvPr/>
        </p:nvCxnSpPr>
        <p:spPr bwMode="auto">
          <a:xfrm rot="5400000" flipH="1" flipV="1">
            <a:off x="4160045" y="3687763"/>
            <a:ext cx="485775" cy="1587"/>
          </a:xfrm>
          <a:prstGeom prst="straightConnector1">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6" name="Elbow Connector 35"/>
          <p:cNvCxnSpPr>
            <a:stCxn id="9" idx="0"/>
            <a:endCxn id="8" idx="3"/>
          </p:cNvCxnSpPr>
          <p:nvPr/>
        </p:nvCxnSpPr>
        <p:spPr bwMode="auto">
          <a:xfrm rot="16200000" flipV="1">
            <a:off x="5529065" y="1618258"/>
            <a:ext cx="837009" cy="1303338"/>
          </a:xfrm>
          <a:prstGeom prst="bentConnector2">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7" name="Elbow Connector 35"/>
          <p:cNvCxnSpPr>
            <a:stCxn id="8" idx="1"/>
            <a:endCxn id="6" idx="0"/>
          </p:cNvCxnSpPr>
          <p:nvPr/>
        </p:nvCxnSpPr>
        <p:spPr bwMode="auto">
          <a:xfrm rot="10800000" flipV="1">
            <a:off x="2673351" y="1851423"/>
            <a:ext cx="836613" cy="1107281"/>
          </a:xfrm>
          <a:prstGeom prst="bentConnector2">
            <a:avLst/>
          </a:prstGeom>
          <a:ln w="38100">
            <a:headEnd type="none" w="med" len="med"/>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47663" y="411511"/>
            <a:ext cx="7201051" cy="720079"/>
          </a:xfrm>
        </p:spPr>
        <p:txBody>
          <a:bodyPr/>
          <a:lstStyle/>
          <a:p>
            <a:r>
              <a:rPr lang="en-US" dirty="0" smtClean="0"/>
              <a:t>Implementation</a:t>
            </a:r>
            <a:endParaRPr lang="et-EE" dirty="0" smtClean="0"/>
          </a:p>
        </p:txBody>
      </p:sp>
      <p:sp>
        <p:nvSpPr>
          <p:cNvPr id="20483" name="Rectangle 3"/>
          <p:cNvSpPr>
            <a:spLocks noGrp="1" noChangeArrowheads="1"/>
          </p:cNvSpPr>
          <p:nvPr>
            <p:ph type="body" idx="1"/>
          </p:nvPr>
        </p:nvSpPr>
        <p:spPr>
          <a:xfrm>
            <a:off x="467544" y="1131590"/>
            <a:ext cx="8295457" cy="3669010"/>
          </a:xfrm>
        </p:spPr>
        <p:txBody>
          <a:bodyPr/>
          <a:lstStyle/>
          <a:p>
            <a:pPr eaLnBrk="1" hangingPunct="1"/>
            <a:r>
              <a:rPr lang="en-US" sz="1800" dirty="0" smtClean="0"/>
              <a:t>VAIS development </a:t>
            </a:r>
            <a:r>
              <a:rPr lang="et-EE" sz="1800" dirty="0" smtClean="0"/>
              <a:t> 05.</a:t>
            </a:r>
            <a:r>
              <a:rPr lang="en-US" sz="1800" dirty="0" smtClean="0"/>
              <a:t>2010-</a:t>
            </a:r>
            <a:r>
              <a:rPr lang="et-EE" sz="1800" dirty="0" smtClean="0"/>
              <a:t> 10</a:t>
            </a:r>
            <a:r>
              <a:rPr lang="en-US" sz="1800" dirty="0" smtClean="0"/>
              <a:t>.2011</a:t>
            </a:r>
          </a:p>
          <a:p>
            <a:pPr eaLnBrk="1" hangingPunct="1"/>
            <a:r>
              <a:rPr lang="en-US" sz="1800" dirty="0" smtClean="0"/>
              <a:t>Data processing of Population and Housing Census 2011 (</a:t>
            </a:r>
            <a:r>
              <a:rPr lang="et-EE" sz="1800" dirty="0" smtClean="0"/>
              <a:t>01</a:t>
            </a:r>
            <a:r>
              <a:rPr lang="en-US" sz="1800" dirty="0" smtClean="0"/>
              <a:t>.1</a:t>
            </a:r>
            <a:r>
              <a:rPr lang="et-EE" sz="1800" dirty="0" smtClean="0"/>
              <a:t>1</a:t>
            </a:r>
            <a:r>
              <a:rPr lang="en-US" sz="1800" dirty="0" smtClean="0"/>
              <a:t>.2011</a:t>
            </a:r>
            <a:r>
              <a:rPr lang="et-EE" sz="1800" dirty="0" smtClean="0"/>
              <a:t>-30.10.2012</a:t>
            </a:r>
            <a:r>
              <a:rPr lang="en-US" sz="1800" dirty="0" smtClean="0"/>
              <a:t>)</a:t>
            </a:r>
          </a:p>
          <a:p>
            <a:pPr eaLnBrk="1" hangingPunct="1"/>
            <a:r>
              <a:rPr lang="en-US" sz="1800" dirty="0" smtClean="0"/>
              <a:t>Reuse administrative data (2012)</a:t>
            </a:r>
          </a:p>
          <a:p>
            <a:pPr marL="1077913" lvl="2" indent="-361950" eaLnBrk="1" hangingPunct="1"/>
            <a:r>
              <a:rPr lang="en-US" sz="1800" dirty="0" smtClean="0"/>
              <a:t>Data collecting system for administrative data (ADAM) and </a:t>
            </a:r>
            <a:r>
              <a:rPr lang="en-US" sz="1800" dirty="0" err="1" smtClean="0"/>
              <a:t>eSTAT</a:t>
            </a:r>
            <a:r>
              <a:rPr lang="en-US" sz="1800" dirty="0" smtClean="0"/>
              <a:t> development for </a:t>
            </a:r>
            <a:r>
              <a:rPr lang="en-US" sz="1800" dirty="0" err="1" smtClean="0"/>
              <a:t>prefilling</a:t>
            </a:r>
            <a:r>
              <a:rPr lang="en-US" sz="1800" dirty="0" smtClean="0"/>
              <a:t> questionnaires in </a:t>
            </a:r>
            <a:r>
              <a:rPr lang="en-US" sz="1800" dirty="0" err="1" smtClean="0"/>
              <a:t>eSTAT</a:t>
            </a:r>
            <a:r>
              <a:rPr lang="en-US" sz="1800" dirty="0" smtClean="0"/>
              <a:t> with administrative data (annual bookkeeping report). (31.08.2011). VAIS is used for converting administrative data into the statistical data format. (for  the year 2012 </a:t>
            </a:r>
            <a:r>
              <a:rPr lang="en-US" sz="1800" dirty="0" err="1" smtClean="0"/>
              <a:t>i.e</a:t>
            </a:r>
            <a:r>
              <a:rPr lang="en-US" sz="1800" dirty="0" smtClean="0"/>
              <a:t>  for the reference year 2011 data collection)</a:t>
            </a:r>
          </a:p>
          <a:p>
            <a:pPr eaLnBrk="1" hangingPunct="1"/>
            <a:r>
              <a:rPr lang="en-US" sz="1800" dirty="0" smtClean="0"/>
              <a:t>Data processing of other statistical activities (first pilots 201</a:t>
            </a:r>
            <a:r>
              <a:rPr lang="et-EE" sz="1800" dirty="0" smtClean="0"/>
              <a:t>2</a:t>
            </a:r>
            <a:r>
              <a:rPr lang="en-US" sz="1800" dirty="0" smtClean="0"/>
              <a:t>)</a:t>
            </a:r>
          </a:p>
          <a:p>
            <a:pPr eaLnBrk="1" hangingPunct="1"/>
            <a:r>
              <a:rPr lang="en-US" sz="1800" dirty="0" smtClean="0"/>
              <a:t>Data processing of next registry based Population and Housing Census (pilot 2014)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t-EE" smtClean="0"/>
              <a:t>VAIS budget</a:t>
            </a:r>
          </a:p>
        </p:txBody>
      </p:sp>
      <p:sp>
        <p:nvSpPr>
          <p:cNvPr id="22531" name="Rectangle 3"/>
          <p:cNvSpPr>
            <a:spLocks noGrp="1" noChangeArrowheads="1"/>
          </p:cNvSpPr>
          <p:nvPr>
            <p:ph type="body" idx="1"/>
          </p:nvPr>
        </p:nvSpPr>
        <p:spPr/>
        <p:txBody>
          <a:bodyPr/>
          <a:lstStyle/>
          <a:p>
            <a:pPr eaLnBrk="1" hangingPunct="1"/>
            <a:r>
              <a:rPr lang="et-EE" sz="2800" smtClean="0"/>
              <a:t>Investments 0,7 million EUR</a:t>
            </a:r>
          </a:p>
          <a:p>
            <a:pPr eaLnBrk="1" hangingPunct="1"/>
            <a:r>
              <a:rPr lang="et-EE" sz="2800" smtClean="0"/>
              <a:t>Support 0,1-0,2 million EUR (11.2011-12.2012)</a:t>
            </a:r>
          </a:p>
          <a:p>
            <a:pPr eaLnBrk="1" hangingPunct="1"/>
            <a:r>
              <a:rPr lang="et-EE" sz="2800" smtClean="0"/>
              <a:t>VAIS development duration was 18 months</a:t>
            </a:r>
          </a:p>
          <a:p>
            <a:pPr eaLnBrk="1" hangingPunct="1"/>
            <a:endParaRPr lang="et-EE" sz="1400" smtClean="0"/>
          </a:p>
          <a:p>
            <a:pPr eaLnBrk="1" hangingPunct="1"/>
            <a:endParaRPr lang="et-EE" sz="1800" smtClean="0"/>
          </a:p>
          <a:p>
            <a:pPr eaLnBrk="1" hangingPunct="1"/>
            <a:endParaRPr lang="en-US" sz="1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691680" y="411510"/>
            <a:ext cx="7071321" cy="1122015"/>
          </a:xfrm>
        </p:spPr>
        <p:txBody>
          <a:bodyPr/>
          <a:lstStyle/>
          <a:p>
            <a:r>
              <a:rPr lang="en-GB" sz="2800" dirty="0" smtClean="0"/>
              <a:t>Conclusion: different ways to avoid and correct mistakes</a:t>
            </a:r>
          </a:p>
        </p:txBody>
      </p:sp>
      <p:sp>
        <p:nvSpPr>
          <p:cNvPr id="5124" name="Rectangle 3"/>
          <p:cNvSpPr>
            <a:spLocks noGrp="1" noChangeArrowheads="1"/>
          </p:cNvSpPr>
          <p:nvPr>
            <p:ph type="body" idx="1"/>
          </p:nvPr>
        </p:nvSpPr>
        <p:spPr>
          <a:xfrm>
            <a:off x="755576" y="1419622"/>
            <a:ext cx="7993137" cy="3456383"/>
          </a:xfrm>
        </p:spPr>
        <p:txBody>
          <a:bodyPr/>
          <a:lstStyle/>
          <a:p>
            <a:pPr marL="742950" lvl="1">
              <a:buClr>
                <a:srgbClr val="B22F16"/>
              </a:buClr>
              <a:buFont typeface="Wingdings" pitchFamily="2" charset="2"/>
              <a:buChar char="n"/>
            </a:pPr>
            <a:r>
              <a:rPr lang="en-GB" dirty="0" smtClean="0">
                <a:solidFill>
                  <a:srgbClr val="003951"/>
                </a:solidFill>
              </a:rPr>
              <a:t>using data from population register</a:t>
            </a:r>
          </a:p>
          <a:p>
            <a:pPr marL="742950" lvl="1">
              <a:buClr>
                <a:srgbClr val="B22F16"/>
              </a:buClr>
              <a:buFont typeface="Wingdings" pitchFamily="2" charset="2"/>
              <a:buChar char="n"/>
            </a:pPr>
            <a:r>
              <a:rPr lang="en-GB" dirty="0" smtClean="0">
                <a:solidFill>
                  <a:srgbClr val="003951"/>
                </a:solidFill>
              </a:rPr>
              <a:t>controls in time of filling in questionnaire</a:t>
            </a:r>
          </a:p>
          <a:p>
            <a:pPr marL="742950" lvl="1">
              <a:buClr>
                <a:srgbClr val="B22F16"/>
              </a:buClr>
              <a:buFont typeface="Wingdings" pitchFamily="2" charset="2"/>
              <a:buChar char="n"/>
            </a:pPr>
            <a:r>
              <a:rPr lang="en-GB" dirty="0" smtClean="0">
                <a:solidFill>
                  <a:srgbClr val="003951"/>
                </a:solidFill>
              </a:rPr>
              <a:t>using classifications in questionnaire</a:t>
            </a:r>
          </a:p>
          <a:p>
            <a:pPr marL="742950" lvl="1">
              <a:buClr>
                <a:srgbClr val="B22F16"/>
              </a:buClr>
              <a:buFont typeface="Wingdings" pitchFamily="2" charset="2"/>
              <a:buChar char="n"/>
            </a:pPr>
            <a:r>
              <a:rPr lang="en-GB" dirty="0" smtClean="0">
                <a:solidFill>
                  <a:srgbClr val="003951"/>
                </a:solidFill>
              </a:rPr>
              <a:t>identification persons and addresses</a:t>
            </a:r>
          </a:p>
          <a:p>
            <a:pPr marL="742950" lvl="1">
              <a:buClr>
                <a:srgbClr val="B22F16"/>
              </a:buClr>
              <a:buFont typeface="Wingdings" pitchFamily="2" charset="2"/>
              <a:buChar char="n"/>
            </a:pPr>
            <a:r>
              <a:rPr lang="en-GB" dirty="0" smtClean="0">
                <a:solidFill>
                  <a:srgbClr val="003951"/>
                </a:solidFill>
              </a:rPr>
              <a:t>coding</a:t>
            </a:r>
          </a:p>
          <a:p>
            <a:pPr marL="742950" lvl="1">
              <a:buClr>
                <a:srgbClr val="B22F16"/>
              </a:buClr>
              <a:buFont typeface="Wingdings" pitchFamily="2" charset="2"/>
              <a:buChar char="n"/>
            </a:pPr>
            <a:r>
              <a:rPr lang="en-GB" dirty="0" smtClean="0">
                <a:solidFill>
                  <a:srgbClr val="003951"/>
                </a:solidFill>
              </a:rPr>
              <a:t>removing duplicates</a:t>
            </a:r>
          </a:p>
          <a:p>
            <a:pPr marL="742950" lvl="1">
              <a:buClr>
                <a:srgbClr val="B22F16"/>
              </a:buClr>
              <a:buFont typeface="Wingdings" pitchFamily="2" charset="2"/>
              <a:buChar char="n"/>
            </a:pPr>
            <a:r>
              <a:rPr lang="en-GB" dirty="0" smtClean="0">
                <a:solidFill>
                  <a:srgbClr val="003951"/>
                </a:solidFill>
              </a:rPr>
              <a:t>additional controls</a:t>
            </a:r>
          </a:p>
          <a:p>
            <a:pPr marL="742950" lvl="1">
              <a:buClr>
                <a:srgbClr val="B22F16"/>
              </a:buClr>
              <a:buFont typeface="Wingdings" pitchFamily="2" charset="2"/>
              <a:buChar char="n"/>
            </a:pPr>
            <a:r>
              <a:rPr lang="en-GB" dirty="0" smtClean="0">
                <a:solidFill>
                  <a:srgbClr val="003951"/>
                </a:solidFill>
              </a:rPr>
              <a:t>imputation</a:t>
            </a:r>
          </a:p>
          <a:p>
            <a:pPr marL="742950" lvl="1">
              <a:buFontTx/>
              <a:buChar char="•"/>
            </a:pPr>
            <a:endParaRPr lang="et-EE" sz="2000" dirty="0" smtClean="0">
              <a:solidFill>
                <a:srgbClr val="003951"/>
              </a:solidFill>
            </a:endParaRPr>
          </a:p>
          <a:p>
            <a:pPr marL="742950" lvl="1">
              <a:buFontTx/>
              <a:buChar char="•"/>
            </a:pPr>
            <a:endParaRPr lang="en-US" sz="2000" dirty="0" smtClean="0"/>
          </a:p>
          <a:p>
            <a:pPr marL="0" indent="0">
              <a:buFontTx/>
              <a:buChar char="•"/>
            </a:pPr>
            <a:endParaRPr lang="et-EE" sz="2000" dirty="0" smtClean="0"/>
          </a:p>
          <a:p>
            <a:pPr marL="0" indent="0">
              <a:buFontTx/>
              <a:buChar char="•"/>
            </a:pPr>
            <a:endParaRPr lang="et-EE" sz="2000" dirty="0" smtClean="0"/>
          </a:p>
          <a:p>
            <a:pPr marL="0" indent="0">
              <a:buFontTx/>
              <a:buChar char="•"/>
            </a:pPr>
            <a:endParaRPr lang="en-GB" dirty="0" smtClean="0"/>
          </a:p>
          <a:p>
            <a:pPr marL="0" indent="0"/>
            <a:endParaRPr lang="et-EE"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403351" y="627460"/>
            <a:ext cx="7489825" cy="2159794"/>
          </a:xfrm>
        </p:spPr>
        <p:txBody>
          <a:bodyPr/>
          <a:lstStyle/>
          <a:p>
            <a:r>
              <a:rPr lang="et-EE" smtClean="0"/>
              <a:t>Thank You!</a:t>
            </a:r>
          </a:p>
        </p:txBody>
      </p:sp>
      <p:pic>
        <p:nvPicPr>
          <p:cNvPr id="37892" name="Picture 2" descr="C:\Users\dianab\Desktop\rahvaloendus_karikatuur_Postimees 2.jpg"/>
          <p:cNvPicPr>
            <a:picLocks noChangeAspect="1" noChangeArrowheads="1"/>
          </p:cNvPicPr>
          <p:nvPr/>
        </p:nvPicPr>
        <p:blipFill>
          <a:blip r:embed="rId2" cstate="print"/>
          <a:srcRect/>
          <a:stretch>
            <a:fillRect/>
          </a:stretch>
        </p:blipFill>
        <p:spPr bwMode="auto">
          <a:xfrm>
            <a:off x="3779838" y="465535"/>
            <a:ext cx="5113337" cy="369039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endParaRPr lang="et-EE"/>
          </a:p>
        </p:txBody>
      </p:sp>
      <p:pic>
        <p:nvPicPr>
          <p:cNvPr id="6" name="Picture 5" descr="kollane lai est-01.png"/>
          <p:cNvPicPr>
            <a:picLocks noChangeAspect="1"/>
          </p:cNvPicPr>
          <p:nvPr/>
        </p:nvPicPr>
        <p:blipFill>
          <a:blip r:embed="rId2" cstate="print"/>
          <a:stretch>
            <a:fillRect/>
          </a:stretch>
        </p:blipFill>
        <p:spPr>
          <a:xfrm>
            <a:off x="0" y="0"/>
            <a:ext cx="9141292" cy="5143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619671" y="411511"/>
            <a:ext cx="7129043" cy="1440160"/>
          </a:xfrm>
        </p:spPr>
        <p:txBody>
          <a:bodyPr/>
          <a:lstStyle/>
          <a:p>
            <a:r>
              <a:rPr lang="en-GB" dirty="0" smtClean="0"/>
              <a:t>Data arrangement</a:t>
            </a:r>
            <a:r>
              <a:rPr lang="et-EE" dirty="0" smtClean="0"/>
              <a:t> I </a:t>
            </a:r>
            <a:r>
              <a:rPr lang="et-EE" dirty="0" err="1" smtClean="0"/>
              <a:t>stage</a:t>
            </a:r>
            <a:endParaRPr lang="et-EE" sz="2800" b="0" dirty="0" smtClean="0"/>
          </a:p>
        </p:txBody>
      </p:sp>
      <p:pic>
        <p:nvPicPr>
          <p:cNvPr id="120836" name="Picture 3" descr="O:\EEGT\Presentatsioonid\2012\25 Ange Uudelt\1.png"/>
          <p:cNvPicPr>
            <a:picLocks noGrp="1" noChangeAspect="1" noChangeArrowheads="1"/>
          </p:cNvPicPr>
          <p:nvPr>
            <p:ph type="body" idx="1"/>
          </p:nvPr>
        </p:nvPicPr>
        <p:blipFill>
          <a:blip r:embed="rId3" cstate="print"/>
          <a:srcRect/>
          <a:stretch>
            <a:fillRect/>
          </a:stretch>
        </p:blipFill>
        <p:spPr>
          <a:xfrm>
            <a:off x="1331640" y="1707654"/>
            <a:ext cx="6958012" cy="3146822"/>
          </a:xfrm>
          <a:noFill/>
          <a:ln/>
        </p:spPr>
      </p:pic>
      <p:sp>
        <p:nvSpPr>
          <p:cNvPr id="120837" name="Oval 5"/>
          <p:cNvSpPr>
            <a:spLocks noChangeArrowheads="1"/>
          </p:cNvSpPr>
          <p:nvPr/>
        </p:nvSpPr>
        <p:spPr bwMode="auto">
          <a:xfrm>
            <a:off x="5651500" y="2301478"/>
            <a:ext cx="1441450" cy="1890713"/>
          </a:xfrm>
          <a:prstGeom prst="ellipse">
            <a:avLst/>
          </a:prstGeom>
          <a:solidFill>
            <a:schemeClr val="accent1">
              <a:alpha val="0"/>
            </a:schemeClr>
          </a:solidFill>
          <a:ln w="28575" algn="ctr">
            <a:solidFill>
              <a:srgbClr val="800000"/>
            </a:solidFill>
            <a:round/>
            <a:headEnd/>
            <a:tailEnd/>
          </a:ln>
          <a:effectLst/>
        </p:spPr>
        <p:txBody>
          <a:bodyPr wrap="none" anchor="ctr"/>
          <a:lstStyle/>
          <a:p>
            <a:endParaRPr lang="et-E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03597"/>
            <a:ext cx="8137154" cy="1080121"/>
          </a:xfrm>
        </p:spPr>
        <p:txBody>
          <a:bodyPr/>
          <a:lstStyle/>
          <a:p>
            <a:r>
              <a:rPr lang="et-EE" dirty="0" smtClean="0"/>
              <a:t/>
            </a:r>
            <a:br>
              <a:rPr lang="et-EE" dirty="0" smtClean="0"/>
            </a:br>
            <a:r>
              <a:rPr lang="et-EE" dirty="0" smtClean="0"/>
              <a:t/>
            </a:r>
            <a:br>
              <a:rPr lang="et-EE" dirty="0" smtClean="0"/>
            </a:br>
            <a:r>
              <a:rPr lang="et-EE" dirty="0" smtClean="0"/>
              <a:t/>
            </a:r>
            <a:br>
              <a:rPr lang="et-EE" dirty="0" smtClean="0"/>
            </a:br>
            <a:r>
              <a:rPr lang="en-GB" dirty="0" smtClean="0"/>
              <a:t>Data processing started on the 31.12.11 and lasted up to the 31.10.12</a:t>
            </a:r>
            <a:br>
              <a:rPr lang="en-GB" dirty="0" smtClean="0"/>
            </a:br>
            <a:endParaRPr lang="et-E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19671" y="483519"/>
            <a:ext cx="7129043" cy="576063"/>
          </a:xfrm>
        </p:spPr>
        <p:txBody>
          <a:bodyPr/>
          <a:lstStyle/>
          <a:p>
            <a:r>
              <a:rPr lang="en-US" sz="2800" dirty="0" smtClean="0"/>
              <a:t> </a:t>
            </a:r>
            <a:r>
              <a:rPr lang="et-EE" sz="2800" dirty="0" smtClean="0"/>
              <a:t>I</a:t>
            </a:r>
            <a:r>
              <a:rPr lang="en-US" sz="2800" dirty="0" err="1" smtClean="0"/>
              <a:t>ssues</a:t>
            </a:r>
            <a:r>
              <a:rPr lang="et-EE" sz="2800" dirty="0" smtClean="0"/>
              <a:t> </a:t>
            </a:r>
            <a:r>
              <a:rPr lang="en-US" sz="2800" dirty="0" smtClean="0"/>
              <a:t>after data collection</a:t>
            </a:r>
          </a:p>
        </p:txBody>
      </p:sp>
      <p:sp>
        <p:nvSpPr>
          <p:cNvPr id="13315" name="Rectangle 3"/>
          <p:cNvSpPr>
            <a:spLocks noGrp="1" noChangeArrowheads="1"/>
          </p:cNvSpPr>
          <p:nvPr>
            <p:ph idx="1"/>
          </p:nvPr>
        </p:nvSpPr>
        <p:spPr>
          <a:xfrm>
            <a:off x="539552" y="1275606"/>
            <a:ext cx="8223449" cy="3524994"/>
          </a:xfrm>
        </p:spPr>
        <p:txBody>
          <a:bodyPr/>
          <a:lstStyle/>
          <a:p>
            <a:pPr>
              <a:lnSpc>
                <a:spcPct val="90000"/>
              </a:lnSpc>
              <a:spcBef>
                <a:spcPct val="40000"/>
              </a:spcBef>
            </a:pPr>
            <a:r>
              <a:rPr lang="en-US" dirty="0" smtClean="0"/>
              <a:t>Identification of persons (missing personal codes)</a:t>
            </a:r>
          </a:p>
          <a:p>
            <a:pPr>
              <a:lnSpc>
                <a:spcPct val="90000"/>
              </a:lnSpc>
              <a:spcBef>
                <a:spcPct val="40000"/>
              </a:spcBef>
            </a:pPr>
            <a:r>
              <a:rPr lang="en-US" dirty="0" smtClean="0"/>
              <a:t>Identification of addresses </a:t>
            </a:r>
          </a:p>
          <a:p>
            <a:pPr>
              <a:lnSpc>
                <a:spcPct val="90000"/>
              </a:lnSpc>
              <a:spcBef>
                <a:spcPct val="40000"/>
              </a:spcBef>
            </a:pPr>
            <a:r>
              <a:rPr lang="en-US" dirty="0" smtClean="0"/>
              <a:t>Elimination of duplicates</a:t>
            </a:r>
          </a:p>
          <a:p>
            <a:pPr>
              <a:lnSpc>
                <a:spcPct val="90000"/>
              </a:lnSpc>
              <a:spcBef>
                <a:spcPct val="40000"/>
              </a:spcBef>
            </a:pPr>
            <a:r>
              <a:rPr lang="en-US" dirty="0" smtClean="0"/>
              <a:t>Encoding</a:t>
            </a:r>
          </a:p>
          <a:p>
            <a:pPr lvl="1">
              <a:lnSpc>
                <a:spcPct val="90000"/>
              </a:lnSpc>
              <a:spcBef>
                <a:spcPct val="40000"/>
              </a:spcBef>
              <a:buFont typeface="Wingdings" pitchFamily="2" charset="2"/>
              <a:buNone/>
            </a:pPr>
            <a:r>
              <a:rPr lang="en-GB" sz="2200" dirty="0" smtClean="0"/>
              <a:t>Majority of identification and encoding exercises </a:t>
            </a:r>
            <a:r>
              <a:rPr lang="et-EE" sz="2200" dirty="0" err="1" smtClean="0"/>
              <a:t>we</a:t>
            </a:r>
            <a:r>
              <a:rPr lang="en-GB" sz="2200" dirty="0" smtClean="0"/>
              <a:t>re completed by the end of April</a:t>
            </a:r>
            <a:r>
              <a:rPr lang="et-EE" sz="2200" dirty="0" smtClean="0"/>
              <a:t>.</a:t>
            </a:r>
            <a:endParaRPr lang="en-GB" sz="2200" dirty="0" smtClean="0"/>
          </a:p>
          <a:p>
            <a:pPr>
              <a:lnSpc>
                <a:spcPct val="90000"/>
              </a:lnSpc>
              <a:spcBef>
                <a:spcPct val="40000"/>
              </a:spcBef>
              <a:buFont typeface="Wingdings" pitchFamily="2" charset="2"/>
              <a:buNone/>
            </a:pPr>
            <a:endParaRPr lang="et-EE" sz="2000" dirty="0" smtClean="0"/>
          </a:p>
          <a:p>
            <a:pPr>
              <a:lnSpc>
                <a:spcPct val="80000"/>
              </a:lnSpc>
              <a:buFont typeface="Wingdings" pitchFamily="2" charset="2"/>
              <a:buNone/>
            </a:pPr>
            <a:endParaRPr lang="et-EE" sz="2000" dirty="0" smtClean="0"/>
          </a:p>
          <a:p>
            <a:pPr>
              <a:lnSpc>
                <a:spcPct val="80000"/>
              </a:lnSpc>
            </a:pPr>
            <a:endParaRPr lang="et-EE" sz="1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63688" y="195486"/>
            <a:ext cx="6985026" cy="768909"/>
          </a:xfrm>
        </p:spPr>
        <p:txBody>
          <a:bodyPr/>
          <a:lstStyle/>
          <a:p>
            <a:r>
              <a:rPr lang="et-EE" dirty="0" err="1" smtClean="0"/>
              <a:t>Address</a:t>
            </a:r>
            <a:r>
              <a:rPr lang="et-EE" dirty="0" smtClean="0"/>
              <a:t> </a:t>
            </a:r>
            <a:r>
              <a:rPr lang="et-EE" dirty="0" err="1" smtClean="0"/>
              <a:t>operator</a:t>
            </a:r>
            <a:r>
              <a:rPr lang="et-EE" dirty="0" smtClean="0"/>
              <a:t> </a:t>
            </a:r>
            <a:r>
              <a:rPr lang="et-EE" dirty="0" err="1" smtClean="0"/>
              <a:t>map</a:t>
            </a:r>
            <a:r>
              <a:rPr lang="et-EE" dirty="0" smtClean="0"/>
              <a:t> </a:t>
            </a:r>
            <a:r>
              <a:rPr lang="et-EE" dirty="0" err="1" smtClean="0"/>
              <a:t>application</a:t>
            </a:r>
            <a:endParaRPr lang="et-EE" dirty="0"/>
          </a:p>
        </p:txBody>
      </p:sp>
      <p:sp>
        <p:nvSpPr>
          <p:cNvPr id="5123" name="Rectangle 3"/>
          <p:cNvSpPr>
            <a:spLocks noGrp="1" noChangeArrowheads="1"/>
          </p:cNvSpPr>
          <p:nvPr>
            <p:ph type="body" idx="1"/>
          </p:nvPr>
        </p:nvSpPr>
        <p:spPr/>
        <p:txBody>
          <a:bodyPr/>
          <a:lstStyle/>
          <a:p>
            <a:endParaRPr lang="et-EE" dirty="0"/>
          </a:p>
        </p:txBody>
      </p:sp>
      <p:pic>
        <p:nvPicPr>
          <p:cNvPr id="10" name="Picture 2" descr="C:\Users\Lenovo\Google Drive\ettek\FIN\AOP_LI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915566"/>
            <a:ext cx="8429684" cy="3987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699791" y="411511"/>
            <a:ext cx="6048923" cy="864095"/>
          </a:xfrm>
        </p:spPr>
        <p:txBody>
          <a:bodyPr/>
          <a:lstStyle/>
          <a:p>
            <a:r>
              <a:rPr lang="en-GB" dirty="0" smtClean="0"/>
              <a:t>Primary data correction team</a:t>
            </a:r>
            <a:r>
              <a:rPr lang="et-EE" dirty="0" smtClean="0"/>
              <a:t>  </a:t>
            </a:r>
            <a:endParaRPr lang="en-GB" dirty="0" smtClean="0"/>
          </a:p>
        </p:txBody>
      </p:sp>
      <p:sp>
        <p:nvSpPr>
          <p:cNvPr id="6148" name="AutoShape 30"/>
          <p:cNvSpPr>
            <a:spLocks noChangeAspect="1" noChangeArrowheads="1"/>
          </p:cNvSpPr>
          <p:nvPr/>
        </p:nvSpPr>
        <p:spPr bwMode="auto">
          <a:xfrm>
            <a:off x="971550" y="1545432"/>
            <a:ext cx="7488238" cy="3078956"/>
          </a:xfrm>
          <a:prstGeom prst="rect">
            <a:avLst/>
          </a:prstGeom>
          <a:noFill/>
          <a:ln w="9525">
            <a:noFill/>
            <a:miter lim="800000"/>
            <a:headEnd/>
            <a:tailEnd/>
          </a:ln>
        </p:spPr>
        <p:txBody>
          <a:bodyPr/>
          <a:lstStyle/>
          <a:p>
            <a:endParaRPr lang="et-EE"/>
          </a:p>
        </p:txBody>
      </p:sp>
      <p:sp>
        <p:nvSpPr>
          <p:cNvPr id="6149" name="AutoShape 31"/>
          <p:cNvSpPr>
            <a:spLocks noChangeArrowheads="1"/>
          </p:cNvSpPr>
          <p:nvPr/>
        </p:nvSpPr>
        <p:spPr bwMode="auto">
          <a:xfrm>
            <a:off x="3707904" y="1347614"/>
            <a:ext cx="2597150" cy="786334"/>
          </a:xfrm>
          <a:prstGeom prst="flowChartAlternateProcess">
            <a:avLst/>
          </a:prstGeom>
          <a:solidFill>
            <a:srgbClr val="CFEEA0"/>
          </a:solidFill>
          <a:ln w="9525">
            <a:noFill/>
            <a:miter lim="800000"/>
            <a:headEnd/>
            <a:tailEnd/>
          </a:ln>
        </p:spPr>
        <p:txBody>
          <a:bodyPr/>
          <a:lstStyle/>
          <a:p>
            <a:endParaRPr lang="et-EE"/>
          </a:p>
        </p:txBody>
      </p:sp>
      <p:sp>
        <p:nvSpPr>
          <p:cNvPr id="6150" name="Text Box 32"/>
          <p:cNvSpPr txBox="1">
            <a:spLocks noChangeArrowheads="1"/>
          </p:cNvSpPr>
          <p:nvPr/>
        </p:nvSpPr>
        <p:spPr bwMode="auto">
          <a:xfrm>
            <a:off x="3875088" y="1347614"/>
            <a:ext cx="2292350" cy="1008112"/>
          </a:xfrm>
          <a:prstGeom prst="rect">
            <a:avLst/>
          </a:prstGeom>
          <a:noFill/>
          <a:ln w="9525">
            <a:noFill/>
            <a:miter lim="800000"/>
            <a:headEnd/>
            <a:tailEnd/>
          </a:ln>
        </p:spPr>
        <p:txBody>
          <a:bodyPr/>
          <a:lstStyle/>
          <a:p>
            <a:pPr algn="ctr"/>
            <a:r>
              <a:rPr lang="en-GB" sz="1800" dirty="0"/>
              <a:t>Data correction manager</a:t>
            </a:r>
          </a:p>
        </p:txBody>
      </p:sp>
      <p:sp>
        <p:nvSpPr>
          <p:cNvPr id="6151" name="AutoShape 33"/>
          <p:cNvSpPr>
            <a:spLocks noChangeArrowheads="1"/>
          </p:cNvSpPr>
          <p:nvPr/>
        </p:nvSpPr>
        <p:spPr bwMode="auto">
          <a:xfrm>
            <a:off x="1123951" y="2343150"/>
            <a:ext cx="1833563" cy="570310"/>
          </a:xfrm>
          <a:prstGeom prst="flowChartAlternateProcess">
            <a:avLst/>
          </a:prstGeom>
          <a:solidFill>
            <a:srgbClr val="CFEEA0"/>
          </a:solidFill>
          <a:ln w="9525">
            <a:noFill/>
            <a:miter lim="800000"/>
            <a:headEnd/>
            <a:tailEnd/>
          </a:ln>
        </p:spPr>
        <p:txBody>
          <a:bodyPr/>
          <a:lstStyle/>
          <a:p>
            <a:endParaRPr lang="et-EE"/>
          </a:p>
        </p:txBody>
      </p:sp>
      <p:sp>
        <p:nvSpPr>
          <p:cNvPr id="6152" name="Text Box 34"/>
          <p:cNvSpPr txBox="1">
            <a:spLocks noChangeArrowheads="1"/>
          </p:cNvSpPr>
          <p:nvPr/>
        </p:nvSpPr>
        <p:spPr bwMode="auto">
          <a:xfrm>
            <a:off x="1277939" y="2343150"/>
            <a:ext cx="1527175" cy="532210"/>
          </a:xfrm>
          <a:prstGeom prst="rect">
            <a:avLst/>
          </a:prstGeom>
          <a:noFill/>
          <a:ln w="9525">
            <a:noFill/>
            <a:miter lim="800000"/>
            <a:headEnd/>
            <a:tailEnd/>
          </a:ln>
        </p:spPr>
        <p:txBody>
          <a:bodyPr/>
          <a:lstStyle/>
          <a:p>
            <a:pPr algn="ctr"/>
            <a:r>
              <a:rPr lang="en-GB" sz="1800"/>
              <a:t>Operator for ID codes</a:t>
            </a:r>
          </a:p>
          <a:p>
            <a:endParaRPr lang="et-EE"/>
          </a:p>
        </p:txBody>
      </p:sp>
      <p:sp>
        <p:nvSpPr>
          <p:cNvPr id="6153" name="AutoShape 35"/>
          <p:cNvSpPr>
            <a:spLocks noChangeArrowheads="1"/>
          </p:cNvSpPr>
          <p:nvPr/>
        </p:nvSpPr>
        <p:spPr bwMode="auto">
          <a:xfrm>
            <a:off x="1123951" y="3027760"/>
            <a:ext cx="1833563" cy="570309"/>
          </a:xfrm>
          <a:prstGeom prst="flowChartAlternateProcess">
            <a:avLst/>
          </a:prstGeom>
          <a:solidFill>
            <a:srgbClr val="CFEEA0"/>
          </a:solidFill>
          <a:ln w="9525">
            <a:noFill/>
            <a:miter lim="800000"/>
            <a:headEnd/>
            <a:tailEnd/>
          </a:ln>
        </p:spPr>
        <p:txBody>
          <a:bodyPr/>
          <a:lstStyle/>
          <a:p>
            <a:endParaRPr lang="et-EE"/>
          </a:p>
        </p:txBody>
      </p:sp>
      <p:sp>
        <p:nvSpPr>
          <p:cNvPr id="6154" name="Text Box 36"/>
          <p:cNvSpPr txBox="1">
            <a:spLocks noChangeArrowheads="1"/>
          </p:cNvSpPr>
          <p:nvPr/>
        </p:nvSpPr>
        <p:spPr bwMode="auto">
          <a:xfrm>
            <a:off x="1277939" y="3027760"/>
            <a:ext cx="1527175" cy="456009"/>
          </a:xfrm>
          <a:prstGeom prst="rect">
            <a:avLst/>
          </a:prstGeom>
          <a:noFill/>
          <a:ln w="9525">
            <a:noFill/>
            <a:miter lim="800000"/>
            <a:headEnd/>
            <a:tailEnd/>
          </a:ln>
        </p:spPr>
        <p:txBody>
          <a:bodyPr/>
          <a:lstStyle/>
          <a:p>
            <a:pPr algn="ctr"/>
            <a:r>
              <a:rPr lang="en-GB" sz="1800"/>
              <a:t>Operator for addresses</a:t>
            </a:r>
          </a:p>
          <a:p>
            <a:endParaRPr lang="en-GB" sz="1800"/>
          </a:p>
        </p:txBody>
      </p:sp>
      <p:sp>
        <p:nvSpPr>
          <p:cNvPr id="6155" name="AutoShape 37"/>
          <p:cNvSpPr>
            <a:spLocks noChangeArrowheads="1"/>
          </p:cNvSpPr>
          <p:nvPr/>
        </p:nvSpPr>
        <p:spPr bwMode="auto">
          <a:xfrm>
            <a:off x="5861051" y="2686050"/>
            <a:ext cx="1528763" cy="570310"/>
          </a:xfrm>
          <a:prstGeom prst="flowChartAlternateProcess">
            <a:avLst/>
          </a:prstGeom>
          <a:solidFill>
            <a:srgbClr val="CFEEA0"/>
          </a:solidFill>
          <a:ln w="9525">
            <a:noFill/>
            <a:miter lim="800000"/>
            <a:headEnd/>
            <a:tailEnd/>
          </a:ln>
        </p:spPr>
        <p:txBody>
          <a:bodyPr/>
          <a:lstStyle/>
          <a:p>
            <a:endParaRPr lang="et-EE"/>
          </a:p>
        </p:txBody>
      </p:sp>
      <p:sp>
        <p:nvSpPr>
          <p:cNvPr id="6156" name="Text Box 38"/>
          <p:cNvSpPr txBox="1">
            <a:spLocks noChangeArrowheads="1"/>
          </p:cNvSpPr>
          <p:nvPr/>
        </p:nvSpPr>
        <p:spPr bwMode="auto">
          <a:xfrm>
            <a:off x="6015039" y="2787254"/>
            <a:ext cx="1222375" cy="570309"/>
          </a:xfrm>
          <a:prstGeom prst="rect">
            <a:avLst/>
          </a:prstGeom>
          <a:noFill/>
          <a:ln w="9525">
            <a:noFill/>
            <a:miter lim="800000"/>
            <a:headEnd/>
            <a:tailEnd/>
          </a:ln>
        </p:spPr>
        <p:txBody>
          <a:bodyPr/>
          <a:lstStyle/>
          <a:p>
            <a:pPr algn="ctr"/>
            <a:r>
              <a:rPr lang="en-GB" sz="1800"/>
              <a:t>Coders</a:t>
            </a:r>
          </a:p>
        </p:txBody>
      </p:sp>
      <p:sp>
        <p:nvSpPr>
          <p:cNvPr id="6157" name="AutoShape 39"/>
          <p:cNvSpPr>
            <a:spLocks noChangeArrowheads="1"/>
          </p:cNvSpPr>
          <p:nvPr/>
        </p:nvSpPr>
        <p:spPr bwMode="auto">
          <a:xfrm>
            <a:off x="4792664" y="3712369"/>
            <a:ext cx="1374775" cy="683419"/>
          </a:xfrm>
          <a:prstGeom prst="flowChartAlternateProcess">
            <a:avLst/>
          </a:prstGeom>
          <a:solidFill>
            <a:srgbClr val="CFEEA0"/>
          </a:solidFill>
          <a:ln w="9525">
            <a:noFill/>
            <a:miter lim="800000"/>
            <a:headEnd/>
            <a:tailEnd/>
          </a:ln>
        </p:spPr>
        <p:txBody>
          <a:bodyPr/>
          <a:lstStyle/>
          <a:p>
            <a:endParaRPr lang="et-EE"/>
          </a:p>
        </p:txBody>
      </p:sp>
      <p:sp>
        <p:nvSpPr>
          <p:cNvPr id="6158" name="Text Box 40"/>
          <p:cNvSpPr txBox="1">
            <a:spLocks noChangeArrowheads="1"/>
          </p:cNvSpPr>
          <p:nvPr/>
        </p:nvSpPr>
        <p:spPr bwMode="auto">
          <a:xfrm>
            <a:off x="4945064" y="3946923"/>
            <a:ext cx="1069975" cy="569119"/>
          </a:xfrm>
          <a:prstGeom prst="rect">
            <a:avLst/>
          </a:prstGeom>
          <a:noFill/>
          <a:ln w="9525">
            <a:noFill/>
            <a:miter lim="800000"/>
            <a:headEnd/>
            <a:tailEnd/>
          </a:ln>
        </p:spPr>
        <p:txBody>
          <a:bodyPr/>
          <a:lstStyle/>
          <a:p>
            <a:pPr algn="ctr"/>
            <a:r>
              <a:rPr lang="en-GB" sz="1800"/>
              <a:t>Coder</a:t>
            </a:r>
          </a:p>
          <a:p>
            <a:endParaRPr lang="en-GB"/>
          </a:p>
        </p:txBody>
      </p:sp>
      <p:sp>
        <p:nvSpPr>
          <p:cNvPr id="6159" name="AutoShape 41"/>
          <p:cNvSpPr>
            <a:spLocks noChangeArrowheads="1"/>
          </p:cNvSpPr>
          <p:nvPr/>
        </p:nvSpPr>
        <p:spPr bwMode="auto">
          <a:xfrm>
            <a:off x="6319838" y="3712369"/>
            <a:ext cx="1987550" cy="683419"/>
          </a:xfrm>
          <a:prstGeom prst="flowChartAlternateProcess">
            <a:avLst/>
          </a:prstGeom>
          <a:solidFill>
            <a:srgbClr val="CFEEA0"/>
          </a:solidFill>
          <a:ln w="9525">
            <a:noFill/>
            <a:miter lim="800000"/>
            <a:headEnd/>
            <a:tailEnd/>
          </a:ln>
        </p:spPr>
        <p:txBody>
          <a:bodyPr/>
          <a:lstStyle/>
          <a:p>
            <a:endParaRPr lang="et-EE"/>
          </a:p>
        </p:txBody>
      </p:sp>
      <p:sp>
        <p:nvSpPr>
          <p:cNvPr id="6160" name="Text Box 42"/>
          <p:cNvSpPr txBox="1">
            <a:spLocks noChangeArrowheads="1"/>
          </p:cNvSpPr>
          <p:nvPr/>
        </p:nvSpPr>
        <p:spPr bwMode="auto">
          <a:xfrm>
            <a:off x="6473826" y="3921919"/>
            <a:ext cx="1679575" cy="569119"/>
          </a:xfrm>
          <a:prstGeom prst="rect">
            <a:avLst/>
          </a:prstGeom>
          <a:noFill/>
          <a:ln w="9525">
            <a:noFill/>
            <a:miter lim="800000"/>
            <a:headEnd/>
            <a:tailEnd/>
          </a:ln>
        </p:spPr>
        <p:txBody>
          <a:bodyPr/>
          <a:lstStyle/>
          <a:p>
            <a:pPr algn="ctr"/>
            <a:r>
              <a:rPr lang="en-GB" sz="1800"/>
              <a:t>Senior coder</a:t>
            </a:r>
          </a:p>
          <a:p>
            <a:endParaRPr lang="en-GB"/>
          </a:p>
        </p:txBody>
      </p:sp>
      <p:sp>
        <p:nvSpPr>
          <p:cNvPr id="6161" name="AutoShape 43"/>
          <p:cNvSpPr>
            <a:spLocks noChangeArrowheads="1"/>
          </p:cNvSpPr>
          <p:nvPr/>
        </p:nvSpPr>
        <p:spPr bwMode="auto">
          <a:xfrm>
            <a:off x="2805113" y="3712369"/>
            <a:ext cx="1833562" cy="683419"/>
          </a:xfrm>
          <a:prstGeom prst="flowChartAlternateProcess">
            <a:avLst/>
          </a:prstGeom>
          <a:solidFill>
            <a:srgbClr val="CFEEA0"/>
          </a:solidFill>
          <a:ln w="9525">
            <a:noFill/>
            <a:miter lim="800000"/>
            <a:headEnd/>
            <a:tailEnd/>
          </a:ln>
        </p:spPr>
        <p:txBody>
          <a:bodyPr/>
          <a:lstStyle/>
          <a:p>
            <a:endParaRPr lang="et-EE"/>
          </a:p>
        </p:txBody>
      </p:sp>
      <p:sp>
        <p:nvSpPr>
          <p:cNvPr id="6162" name="Text Box 44"/>
          <p:cNvSpPr txBox="1">
            <a:spLocks noChangeArrowheads="1"/>
          </p:cNvSpPr>
          <p:nvPr/>
        </p:nvSpPr>
        <p:spPr bwMode="auto">
          <a:xfrm>
            <a:off x="2957513" y="3826669"/>
            <a:ext cx="1528762" cy="569119"/>
          </a:xfrm>
          <a:prstGeom prst="rect">
            <a:avLst/>
          </a:prstGeom>
          <a:noFill/>
          <a:ln w="9525">
            <a:noFill/>
            <a:miter lim="800000"/>
            <a:headEnd/>
            <a:tailEnd/>
          </a:ln>
        </p:spPr>
        <p:txBody>
          <a:bodyPr/>
          <a:lstStyle/>
          <a:p>
            <a:pPr algn="ctr"/>
            <a:r>
              <a:rPr lang="en-GB" sz="1800"/>
              <a:t>Operator for duplicates</a:t>
            </a:r>
          </a:p>
        </p:txBody>
      </p:sp>
      <p:sp>
        <p:nvSpPr>
          <p:cNvPr id="6163" name="Line 45"/>
          <p:cNvSpPr>
            <a:spLocks noChangeShapeType="1"/>
          </p:cNvSpPr>
          <p:nvPr/>
        </p:nvSpPr>
        <p:spPr bwMode="auto">
          <a:xfrm flipH="1">
            <a:off x="3722689" y="2115741"/>
            <a:ext cx="915987" cy="1596628"/>
          </a:xfrm>
          <a:prstGeom prst="line">
            <a:avLst/>
          </a:prstGeom>
          <a:noFill/>
          <a:ln w="25400">
            <a:solidFill>
              <a:srgbClr val="003951"/>
            </a:solidFill>
            <a:round/>
            <a:headEnd/>
            <a:tailEnd/>
          </a:ln>
        </p:spPr>
        <p:txBody>
          <a:bodyPr/>
          <a:lstStyle/>
          <a:p>
            <a:endParaRPr lang="et-EE"/>
          </a:p>
        </p:txBody>
      </p:sp>
      <p:sp>
        <p:nvSpPr>
          <p:cNvPr id="6164" name="Line 46"/>
          <p:cNvSpPr>
            <a:spLocks noChangeShapeType="1"/>
          </p:cNvSpPr>
          <p:nvPr/>
        </p:nvSpPr>
        <p:spPr bwMode="auto">
          <a:xfrm>
            <a:off x="5249863" y="2115741"/>
            <a:ext cx="1376362" cy="570309"/>
          </a:xfrm>
          <a:prstGeom prst="line">
            <a:avLst/>
          </a:prstGeom>
          <a:noFill/>
          <a:ln w="25400">
            <a:solidFill>
              <a:srgbClr val="003951"/>
            </a:solidFill>
            <a:round/>
            <a:headEnd/>
            <a:tailEnd/>
          </a:ln>
        </p:spPr>
        <p:txBody>
          <a:bodyPr/>
          <a:lstStyle/>
          <a:p>
            <a:endParaRPr lang="et-EE"/>
          </a:p>
        </p:txBody>
      </p:sp>
      <p:sp>
        <p:nvSpPr>
          <p:cNvPr id="6165" name="Line 47"/>
          <p:cNvSpPr>
            <a:spLocks noChangeShapeType="1"/>
          </p:cNvSpPr>
          <p:nvPr/>
        </p:nvSpPr>
        <p:spPr bwMode="auto">
          <a:xfrm flipH="1">
            <a:off x="2957513" y="2115741"/>
            <a:ext cx="1376362" cy="1253728"/>
          </a:xfrm>
          <a:prstGeom prst="line">
            <a:avLst/>
          </a:prstGeom>
          <a:noFill/>
          <a:ln w="25400">
            <a:solidFill>
              <a:srgbClr val="003951"/>
            </a:solidFill>
            <a:round/>
            <a:headEnd/>
            <a:tailEnd/>
          </a:ln>
        </p:spPr>
        <p:txBody>
          <a:bodyPr/>
          <a:lstStyle/>
          <a:p>
            <a:endParaRPr lang="et-EE"/>
          </a:p>
        </p:txBody>
      </p:sp>
      <p:sp>
        <p:nvSpPr>
          <p:cNvPr id="6166" name="Line 48"/>
          <p:cNvSpPr>
            <a:spLocks noChangeShapeType="1"/>
          </p:cNvSpPr>
          <p:nvPr/>
        </p:nvSpPr>
        <p:spPr bwMode="auto">
          <a:xfrm flipH="1">
            <a:off x="2957514" y="2115741"/>
            <a:ext cx="1069975" cy="570309"/>
          </a:xfrm>
          <a:prstGeom prst="line">
            <a:avLst/>
          </a:prstGeom>
          <a:noFill/>
          <a:ln w="25400">
            <a:solidFill>
              <a:srgbClr val="003951"/>
            </a:solidFill>
            <a:round/>
            <a:headEnd/>
            <a:tailEnd/>
          </a:ln>
        </p:spPr>
        <p:txBody>
          <a:bodyPr/>
          <a:lstStyle/>
          <a:p>
            <a:endParaRPr lang="et-EE"/>
          </a:p>
        </p:txBody>
      </p:sp>
      <p:sp>
        <p:nvSpPr>
          <p:cNvPr id="6167" name="Line 49"/>
          <p:cNvSpPr>
            <a:spLocks noChangeShapeType="1"/>
          </p:cNvSpPr>
          <p:nvPr/>
        </p:nvSpPr>
        <p:spPr bwMode="auto">
          <a:xfrm>
            <a:off x="6778625" y="3256360"/>
            <a:ext cx="458788" cy="456009"/>
          </a:xfrm>
          <a:prstGeom prst="line">
            <a:avLst/>
          </a:prstGeom>
          <a:noFill/>
          <a:ln w="25400">
            <a:solidFill>
              <a:srgbClr val="003951"/>
            </a:solidFill>
            <a:round/>
            <a:headEnd/>
            <a:tailEnd/>
          </a:ln>
        </p:spPr>
        <p:txBody>
          <a:bodyPr/>
          <a:lstStyle/>
          <a:p>
            <a:endParaRPr lang="et-EE"/>
          </a:p>
        </p:txBody>
      </p:sp>
      <p:sp>
        <p:nvSpPr>
          <p:cNvPr id="6168" name="Line 50"/>
          <p:cNvSpPr>
            <a:spLocks noChangeShapeType="1"/>
          </p:cNvSpPr>
          <p:nvPr/>
        </p:nvSpPr>
        <p:spPr bwMode="auto">
          <a:xfrm flipH="1">
            <a:off x="5861051" y="3256360"/>
            <a:ext cx="612775" cy="456009"/>
          </a:xfrm>
          <a:prstGeom prst="line">
            <a:avLst/>
          </a:prstGeom>
          <a:noFill/>
          <a:ln w="25400">
            <a:solidFill>
              <a:srgbClr val="003951"/>
            </a:solidFill>
            <a:round/>
            <a:headEnd/>
            <a:tailEnd/>
          </a:ln>
        </p:spPr>
        <p:txBody>
          <a:bodyPr/>
          <a:lstStyle/>
          <a:p>
            <a:endParaRPr lang="et-E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95486"/>
            <a:ext cx="4392488" cy="918102"/>
          </a:xfrm>
        </p:spPr>
        <p:txBody>
          <a:bodyPr/>
          <a:lstStyle/>
          <a:p>
            <a:r>
              <a:rPr lang="en-GB" dirty="0" smtClean="0"/>
              <a:t>Encoding of text answers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4686107"/>
              </p:ext>
            </p:extLst>
          </p:nvPr>
        </p:nvGraphicFramePr>
        <p:xfrm>
          <a:off x="683568" y="1342130"/>
          <a:ext cx="7704856" cy="3158909"/>
        </p:xfrm>
        <a:graphic>
          <a:graphicData uri="http://schemas.openxmlformats.org/drawingml/2006/table">
            <a:tbl>
              <a:tblPr firstRow="1" bandRow="1">
                <a:tableStyleId>{5C22544A-7EE6-4342-B048-85BDC9FD1C3A}</a:tableStyleId>
              </a:tblPr>
              <a:tblGrid>
                <a:gridCol w="2160312"/>
                <a:gridCol w="2520247"/>
                <a:gridCol w="3024297"/>
              </a:tblGrid>
              <a:tr h="690029">
                <a:tc>
                  <a:txBody>
                    <a:bodyPr/>
                    <a:lstStyle/>
                    <a:p>
                      <a:pPr algn="just">
                        <a:spcAft>
                          <a:spcPts val="0"/>
                        </a:spcAft>
                      </a:pPr>
                      <a:r>
                        <a:rPr lang="en-GB" sz="1800" noProof="0" smtClean="0">
                          <a:solidFill>
                            <a:schemeClr val="tx1"/>
                          </a:solidFill>
                          <a:effectLst/>
                          <a:latin typeface="Times New Roman"/>
                          <a:ea typeface="Times New Roman"/>
                        </a:rPr>
                        <a:t>Variable</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Manual</a:t>
                      </a:r>
                      <a:r>
                        <a:rPr lang="en-GB" sz="1800" baseline="0" noProof="0" smtClean="0">
                          <a:solidFill>
                            <a:schemeClr val="tx1"/>
                          </a:solidFill>
                          <a:effectLst/>
                          <a:latin typeface="Times New Roman"/>
                          <a:ea typeface="Times New Roman"/>
                        </a:rPr>
                        <a:t> %</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Automat %</a:t>
                      </a:r>
                      <a:endParaRPr lang="en-GB" sz="1800" noProof="0">
                        <a:solidFill>
                          <a:schemeClr val="tx1"/>
                        </a:solidFill>
                        <a:effectLst/>
                        <a:latin typeface="Times New Roman"/>
                        <a:ea typeface="Times New Roman"/>
                      </a:endParaRPr>
                    </a:p>
                  </a:txBody>
                  <a:tcPr marL="44450" marR="44450" marT="0" marB="0" anchor="b"/>
                </a:tc>
              </a:tr>
              <a:tr h="262355">
                <a:tc>
                  <a:txBody>
                    <a:bodyPr/>
                    <a:lstStyle/>
                    <a:p>
                      <a:pPr algn="just">
                        <a:spcAft>
                          <a:spcPts val="0"/>
                        </a:spcAft>
                      </a:pPr>
                      <a:r>
                        <a:rPr lang="en-GB" sz="1800" noProof="0" smtClean="0">
                          <a:solidFill>
                            <a:schemeClr val="tx1"/>
                          </a:solidFill>
                          <a:effectLst/>
                          <a:latin typeface="Times New Roman"/>
                          <a:ea typeface="Times New Roman"/>
                        </a:rPr>
                        <a:t>Occupation</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98,1</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1,9</a:t>
                      </a:r>
                      <a:endParaRPr lang="en-GB" sz="1800" noProof="0">
                        <a:solidFill>
                          <a:schemeClr val="tx1"/>
                        </a:solidFill>
                        <a:effectLst/>
                        <a:latin typeface="Times New Roman"/>
                        <a:ea typeface="Times New Roman"/>
                      </a:endParaRPr>
                    </a:p>
                  </a:txBody>
                  <a:tcPr marL="44450" marR="44450" marT="0" marB="0" anchor="b"/>
                </a:tc>
              </a:tr>
              <a:tr h="262355">
                <a:tc>
                  <a:txBody>
                    <a:bodyPr/>
                    <a:lstStyle/>
                    <a:p>
                      <a:pPr algn="just">
                        <a:spcAft>
                          <a:spcPts val="0"/>
                        </a:spcAft>
                      </a:pPr>
                      <a:r>
                        <a:rPr lang="en-GB" sz="1800" noProof="0" smtClean="0">
                          <a:solidFill>
                            <a:schemeClr val="tx1"/>
                          </a:solidFill>
                          <a:effectLst/>
                          <a:latin typeface="Times New Roman"/>
                          <a:ea typeface="Times New Roman"/>
                        </a:rPr>
                        <a:t>EMTAK</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91,9</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8,1</a:t>
                      </a:r>
                      <a:endParaRPr lang="en-GB" sz="1800" noProof="0">
                        <a:solidFill>
                          <a:schemeClr val="tx1"/>
                        </a:solidFill>
                        <a:effectLst/>
                        <a:latin typeface="Times New Roman"/>
                        <a:ea typeface="Times New Roman"/>
                      </a:endParaRPr>
                    </a:p>
                  </a:txBody>
                  <a:tcPr marL="44450" marR="44450" marT="0" marB="0" anchor="b"/>
                </a:tc>
              </a:tr>
              <a:tr h="262355">
                <a:tc>
                  <a:txBody>
                    <a:bodyPr/>
                    <a:lstStyle/>
                    <a:p>
                      <a:pPr algn="just">
                        <a:spcAft>
                          <a:spcPts val="0"/>
                        </a:spcAft>
                      </a:pPr>
                      <a:r>
                        <a:rPr lang="en-GB" sz="1800" noProof="0" smtClean="0">
                          <a:solidFill>
                            <a:schemeClr val="tx1"/>
                          </a:solidFill>
                          <a:effectLst/>
                          <a:latin typeface="Times New Roman"/>
                          <a:ea typeface="Times New Roman"/>
                        </a:rPr>
                        <a:t>Religion</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68,0</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32,0</a:t>
                      </a:r>
                      <a:endParaRPr lang="en-GB" sz="1800" noProof="0">
                        <a:solidFill>
                          <a:schemeClr val="tx1"/>
                        </a:solidFill>
                        <a:effectLst/>
                        <a:latin typeface="Times New Roman"/>
                        <a:ea typeface="Times New Roman"/>
                      </a:endParaRPr>
                    </a:p>
                  </a:txBody>
                  <a:tcPr marL="44450" marR="44450" marT="0" marB="0" anchor="b"/>
                </a:tc>
              </a:tr>
              <a:tr h="262355">
                <a:tc>
                  <a:txBody>
                    <a:bodyPr/>
                    <a:lstStyle/>
                    <a:p>
                      <a:pPr algn="just">
                        <a:spcAft>
                          <a:spcPts val="0"/>
                        </a:spcAft>
                      </a:pPr>
                      <a:r>
                        <a:rPr lang="en-GB" sz="1800" noProof="0" smtClean="0">
                          <a:solidFill>
                            <a:schemeClr val="tx1"/>
                          </a:solidFill>
                          <a:effectLst/>
                          <a:latin typeface="Times New Roman"/>
                          <a:ea typeface="Times New Roman"/>
                        </a:rPr>
                        <a:t>VS-RTK</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50,4</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49,6</a:t>
                      </a:r>
                      <a:endParaRPr lang="en-GB" sz="1800" noProof="0">
                        <a:solidFill>
                          <a:schemeClr val="tx1"/>
                        </a:solidFill>
                        <a:effectLst/>
                        <a:latin typeface="Times New Roman"/>
                        <a:ea typeface="Times New Roman"/>
                      </a:endParaRPr>
                    </a:p>
                  </a:txBody>
                  <a:tcPr marL="44450" marR="44450" marT="0" marB="0" anchor="b"/>
                </a:tc>
              </a:tr>
              <a:tr h="262355">
                <a:tc>
                  <a:txBody>
                    <a:bodyPr/>
                    <a:lstStyle/>
                    <a:p>
                      <a:pPr algn="just">
                        <a:spcAft>
                          <a:spcPts val="0"/>
                        </a:spcAft>
                      </a:pPr>
                      <a:r>
                        <a:rPr lang="en-GB" sz="1800" noProof="0" smtClean="0">
                          <a:solidFill>
                            <a:schemeClr val="tx1"/>
                          </a:solidFill>
                          <a:effectLst/>
                          <a:latin typeface="Times New Roman"/>
                          <a:ea typeface="Times New Roman"/>
                        </a:rPr>
                        <a:t>Citizenship</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71,4</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28,6</a:t>
                      </a:r>
                      <a:endParaRPr lang="en-GB" sz="1800" noProof="0">
                        <a:solidFill>
                          <a:schemeClr val="tx1"/>
                        </a:solidFill>
                        <a:effectLst/>
                        <a:latin typeface="Times New Roman"/>
                        <a:ea typeface="Times New Roman"/>
                      </a:endParaRPr>
                    </a:p>
                  </a:txBody>
                  <a:tcPr marL="44450" marR="44450" marT="0" marB="0" anchor="b"/>
                </a:tc>
              </a:tr>
              <a:tr h="262355">
                <a:tc>
                  <a:txBody>
                    <a:bodyPr/>
                    <a:lstStyle/>
                    <a:p>
                      <a:pPr algn="just">
                        <a:spcAft>
                          <a:spcPts val="0"/>
                        </a:spcAft>
                      </a:pPr>
                      <a:r>
                        <a:rPr lang="en-GB" sz="1800" noProof="0" smtClean="0">
                          <a:solidFill>
                            <a:schemeClr val="tx1"/>
                          </a:solidFill>
                          <a:effectLst/>
                          <a:latin typeface="Times New Roman"/>
                          <a:ea typeface="Times New Roman"/>
                        </a:rPr>
                        <a:t>Language</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0,4</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99,6</a:t>
                      </a:r>
                      <a:endParaRPr lang="en-GB" sz="1800" noProof="0">
                        <a:solidFill>
                          <a:schemeClr val="tx1"/>
                        </a:solidFill>
                        <a:effectLst/>
                        <a:latin typeface="Times New Roman"/>
                        <a:ea typeface="Times New Roman"/>
                      </a:endParaRPr>
                    </a:p>
                  </a:txBody>
                  <a:tcPr marL="44450" marR="44450" marT="0" marB="0" anchor="b"/>
                </a:tc>
              </a:tr>
              <a:tr h="262355">
                <a:tc>
                  <a:txBody>
                    <a:bodyPr/>
                    <a:lstStyle/>
                    <a:p>
                      <a:pPr algn="just">
                        <a:spcAft>
                          <a:spcPts val="0"/>
                        </a:spcAft>
                      </a:pPr>
                      <a:r>
                        <a:rPr lang="en-GB" sz="1800" noProof="0" smtClean="0">
                          <a:solidFill>
                            <a:schemeClr val="tx1"/>
                          </a:solidFill>
                          <a:effectLst/>
                          <a:latin typeface="Times New Roman"/>
                          <a:ea typeface="Times New Roman"/>
                        </a:rPr>
                        <a:t>Nationality</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73,3</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26,7</a:t>
                      </a:r>
                      <a:endParaRPr lang="en-GB" sz="1800" noProof="0">
                        <a:solidFill>
                          <a:schemeClr val="tx1"/>
                        </a:solidFill>
                        <a:effectLst/>
                        <a:latin typeface="Times New Roman"/>
                        <a:ea typeface="Times New Roman"/>
                      </a:endParaRPr>
                    </a:p>
                  </a:txBody>
                  <a:tcPr marL="44450" marR="44450" marT="0" marB="0" anchor="b"/>
                </a:tc>
              </a:tr>
              <a:tr h="262355">
                <a:tc>
                  <a:txBody>
                    <a:bodyPr/>
                    <a:lstStyle/>
                    <a:p>
                      <a:pPr algn="just">
                        <a:spcAft>
                          <a:spcPts val="0"/>
                        </a:spcAft>
                      </a:pPr>
                      <a:r>
                        <a:rPr lang="en-GB" sz="1800" noProof="0" smtClean="0">
                          <a:solidFill>
                            <a:schemeClr val="tx1"/>
                          </a:solidFill>
                          <a:effectLst/>
                          <a:latin typeface="Times New Roman"/>
                          <a:ea typeface="Times New Roman"/>
                        </a:rPr>
                        <a:t>Dialect</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52,9</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47,1</a:t>
                      </a:r>
                      <a:endParaRPr lang="en-GB" sz="1800" noProof="0">
                        <a:solidFill>
                          <a:schemeClr val="tx1"/>
                        </a:solidFill>
                        <a:effectLst/>
                        <a:latin typeface="Times New Roman"/>
                        <a:ea typeface="Times New Roman"/>
                      </a:endParaRPr>
                    </a:p>
                  </a:txBody>
                  <a:tcPr marL="44450" marR="44450" marT="0" marB="0" anchor="b"/>
                </a:tc>
              </a:tr>
              <a:tr h="262355">
                <a:tc>
                  <a:txBody>
                    <a:bodyPr/>
                    <a:lstStyle/>
                    <a:p>
                      <a:pPr algn="just">
                        <a:spcAft>
                          <a:spcPts val="0"/>
                        </a:spcAft>
                      </a:pPr>
                      <a:r>
                        <a:rPr lang="en-GB" sz="1800" noProof="0" smtClean="0">
                          <a:solidFill>
                            <a:schemeClr val="tx1"/>
                          </a:solidFill>
                          <a:effectLst/>
                          <a:latin typeface="Times New Roman"/>
                          <a:ea typeface="Times New Roman"/>
                        </a:rPr>
                        <a:t>Address</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smtClean="0">
                          <a:solidFill>
                            <a:schemeClr val="tx1"/>
                          </a:solidFill>
                          <a:effectLst/>
                          <a:latin typeface="Times New Roman"/>
                          <a:ea typeface="Times New Roman"/>
                        </a:rPr>
                        <a:t>100,0</a:t>
                      </a:r>
                      <a:endParaRPr lang="en-GB" sz="1800" noProof="0">
                        <a:solidFill>
                          <a:schemeClr val="tx1"/>
                        </a:solidFill>
                        <a:effectLst/>
                        <a:latin typeface="Times New Roman"/>
                        <a:ea typeface="Times New Roman"/>
                      </a:endParaRPr>
                    </a:p>
                  </a:txBody>
                  <a:tcPr marL="44450" marR="44450" marT="0" marB="0" anchor="b"/>
                </a:tc>
                <a:tc>
                  <a:txBody>
                    <a:bodyPr/>
                    <a:lstStyle/>
                    <a:p>
                      <a:pPr algn="just">
                        <a:spcAft>
                          <a:spcPts val="0"/>
                        </a:spcAft>
                      </a:pPr>
                      <a:r>
                        <a:rPr lang="en-GB" sz="1800" noProof="0" dirty="0" smtClean="0">
                          <a:solidFill>
                            <a:schemeClr val="tx1"/>
                          </a:solidFill>
                          <a:effectLst/>
                          <a:latin typeface="Times New Roman"/>
                          <a:ea typeface="Times New Roman"/>
                        </a:rPr>
                        <a:t>0,0</a:t>
                      </a:r>
                      <a:endParaRPr lang="en-GB" sz="1800" noProof="0" dirty="0">
                        <a:solidFill>
                          <a:schemeClr val="tx1"/>
                        </a:solidFill>
                        <a:effectLst/>
                        <a:latin typeface="Times New Roman"/>
                        <a:ea typeface="Times New Roman"/>
                      </a:endParaRPr>
                    </a:p>
                  </a:txBody>
                  <a:tcPr marL="44450" marR="44450" marT="0" marB="0" anchor="b"/>
                </a:tc>
              </a:tr>
            </a:tbl>
          </a:graphicData>
        </a:graphic>
      </p:graphicFrame>
    </p:spTree>
    <p:extLst>
      <p:ext uri="{BB962C8B-B14F-4D97-AF65-F5344CB8AC3E}">
        <p14:creationId xmlns:p14="http://schemas.microsoft.com/office/powerpoint/2010/main" val="1257603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619672" y="483518"/>
            <a:ext cx="7154441" cy="865461"/>
          </a:xfrm>
        </p:spPr>
        <p:txBody>
          <a:bodyPr/>
          <a:lstStyle/>
          <a:p>
            <a:r>
              <a:rPr lang="en-GB" sz="2800" dirty="0" smtClean="0"/>
              <a:t>Data processing work flow</a:t>
            </a:r>
          </a:p>
        </p:txBody>
      </p:sp>
      <p:sp>
        <p:nvSpPr>
          <p:cNvPr id="4100" name="Rectangle 6"/>
          <p:cNvSpPr>
            <a:spLocks noChangeArrowheads="1"/>
          </p:cNvSpPr>
          <p:nvPr/>
        </p:nvSpPr>
        <p:spPr bwMode="auto">
          <a:xfrm>
            <a:off x="1187624" y="1779662"/>
            <a:ext cx="1654870" cy="647700"/>
          </a:xfrm>
          <a:prstGeom prst="rect">
            <a:avLst/>
          </a:prstGeom>
          <a:solidFill>
            <a:srgbClr val="B22F16"/>
          </a:solidFill>
          <a:ln w="9525">
            <a:noFill/>
            <a:miter lim="800000"/>
            <a:headEnd/>
            <a:tailEnd/>
          </a:ln>
        </p:spPr>
        <p:txBody>
          <a:bodyPr wrap="none" lIns="0" tIns="0" rIns="0" bIns="0" anchor="ctr"/>
          <a:lstStyle/>
          <a:p>
            <a:endParaRPr lang="et-EE"/>
          </a:p>
        </p:txBody>
      </p:sp>
      <p:sp>
        <p:nvSpPr>
          <p:cNvPr id="4101" name="Rectangle 8"/>
          <p:cNvSpPr>
            <a:spLocks noChangeArrowheads="1"/>
          </p:cNvSpPr>
          <p:nvPr/>
        </p:nvSpPr>
        <p:spPr bwMode="auto">
          <a:xfrm>
            <a:off x="5651500" y="1924050"/>
            <a:ext cx="2665413" cy="701279"/>
          </a:xfrm>
          <a:prstGeom prst="rect">
            <a:avLst/>
          </a:prstGeom>
          <a:solidFill>
            <a:srgbClr val="CFEEA0"/>
          </a:solidFill>
          <a:ln w="9525">
            <a:noFill/>
            <a:miter lim="800000"/>
            <a:headEnd/>
            <a:tailEnd/>
          </a:ln>
        </p:spPr>
        <p:txBody>
          <a:bodyPr wrap="none" lIns="0" tIns="0" rIns="0" bIns="0" anchor="ctr"/>
          <a:lstStyle/>
          <a:p>
            <a:endParaRPr lang="et-EE"/>
          </a:p>
        </p:txBody>
      </p:sp>
      <p:sp>
        <p:nvSpPr>
          <p:cNvPr id="4102" name="Rectangle 9"/>
          <p:cNvSpPr>
            <a:spLocks noChangeArrowheads="1"/>
          </p:cNvSpPr>
          <p:nvPr/>
        </p:nvSpPr>
        <p:spPr bwMode="auto">
          <a:xfrm>
            <a:off x="5651500" y="2842023"/>
            <a:ext cx="2665413" cy="378619"/>
          </a:xfrm>
          <a:prstGeom prst="rect">
            <a:avLst/>
          </a:prstGeom>
          <a:solidFill>
            <a:srgbClr val="CFEEA0"/>
          </a:solidFill>
          <a:ln w="9525">
            <a:noFill/>
            <a:miter lim="800000"/>
            <a:headEnd/>
            <a:tailEnd/>
          </a:ln>
        </p:spPr>
        <p:txBody>
          <a:bodyPr wrap="none" lIns="0" tIns="0" rIns="0" bIns="0" anchor="ctr"/>
          <a:lstStyle/>
          <a:p>
            <a:endParaRPr lang="et-EE"/>
          </a:p>
        </p:txBody>
      </p:sp>
      <p:sp>
        <p:nvSpPr>
          <p:cNvPr id="4103" name="Rectangle 10"/>
          <p:cNvSpPr>
            <a:spLocks noChangeArrowheads="1"/>
          </p:cNvSpPr>
          <p:nvPr/>
        </p:nvSpPr>
        <p:spPr bwMode="auto">
          <a:xfrm>
            <a:off x="5651500" y="1329929"/>
            <a:ext cx="2665413" cy="378619"/>
          </a:xfrm>
          <a:prstGeom prst="rect">
            <a:avLst/>
          </a:prstGeom>
          <a:solidFill>
            <a:srgbClr val="CFEEA0"/>
          </a:solidFill>
          <a:ln w="9525">
            <a:noFill/>
            <a:miter lim="800000"/>
            <a:headEnd/>
            <a:tailEnd/>
          </a:ln>
        </p:spPr>
        <p:txBody>
          <a:bodyPr wrap="none" lIns="0" tIns="0" rIns="0" bIns="0" anchor="ctr"/>
          <a:lstStyle/>
          <a:p>
            <a:endParaRPr lang="et-EE"/>
          </a:p>
        </p:txBody>
      </p:sp>
      <p:sp>
        <p:nvSpPr>
          <p:cNvPr id="4104" name="Line 14"/>
          <p:cNvSpPr>
            <a:spLocks noChangeShapeType="1"/>
          </p:cNvSpPr>
          <p:nvPr/>
        </p:nvSpPr>
        <p:spPr bwMode="auto">
          <a:xfrm flipH="1">
            <a:off x="2843214" y="1545431"/>
            <a:ext cx="2808287" cy="647700"/>
          </a:xfrm>
          <a:prstGeom prst="line">
            <a:avLst/>
          </a:prstGeom>
          <a:noFill/>
          <a:ln w="9525">
            <a:solidFill>
              <a:srgbClr val="003951"/>
            </a:solidFill>
            <a:round/>
            <a:headEnd/>
            <a:tailEnd type="triangle" w="med" len="med"/>
          </a:ln>
        </p:spPr>
        <p:txBody>
          <a:bodyPr lIns="0" tIns="0" rIns="0" bIns="0" anchor="b"/>
          <a:lstStyle/>
          <a:p>
            <a:endParaRPr lang="et-EE"/>
          </a:p>
        </p:txBody>
      </p:sp>
      <p:sp>
        <p:nvSpPr>
          <p:cNvPr id="4105" name="Line 15"/>
          <p:cNvSpPr>
            <a:spLocks noChangeShapeType="1"/>
          </p:cNvSpPr>
          <p:nvPr/>
        </p:nvSpPr>
        <p:spPr bwMode="auto">
          <a:xfrm flipH="1">
            <a:off x="2843214" y="2247900"/>
            <a:ext cx="2808287" cy="0"/>
          </a:xfrm>
          <a:prstGeom prst="line">
            <a:avLst/>
          </a:prstGeom>
          <a:noFill/>
          <a:ln w="9525">
            <a:solidFill>
              <a:srgbClr val="003951"/>
            </a:solidFill>
            <a:round/>
            <a:headEnd/>
            <a:tailEnd type="triangle" w="med" len="med"/>
          </a:ln>
        </p:spPr>
        <p:txBody>
          <a:bodyPr lIns="0" tIns="0" rIns="0" bIns="0" anchor="b"/>
          <a:lstStyle/>
          <a:p>
            <a:endParaRPr lang="et-EE"/>
          </a:p>
        </p:txBody>
      </p:sp>
      <p:sp>
        <p:nvSpPr>
          <p:cNvPr id="4106" name="Line 17"/>
          <p:cNvSpPr>
            <a:spLocks noChangeShapeType="1"/>
          </p:cNvSpPr>
          <p:nvPr/>
        </p:nvSpPr>
        <p:spPr bwMode="auto">
          <a:xfrm>
            <a:off x="2916239" y="2301478"/>
            <a:ext cx="503237" cy="1079897"/>
          </a:xfrm>
          <a:prstGeom prst="line">
            <a:avLst/>
          </a:prstGeom>
          <a:noFill/>
          <a:ln w="9525">
            <a:solidFill>
              <a:srgbClr val="003951"/>
            </a:solidFill>
            <a:round/>
            <a:headEnd/>
            <a:tailEnd type="triangle" w="med" len="med"/>
          </a:ln>
        </p:spPr>
        <p:txBody>
          <a:bodyPr lIns="0" tIns="0" rIns="0" bIns="0" anchor="b"/>
          <a:lstStyle/>
          <a:p>
            <a:endParaRPr lang="et-EE"/>
          </a:p>
        </p:txBody>
      </p:sp>
      <p:sp>
        <p:nvSpPr>
          <p:cNvPr id="4107" name="Line 19"/>
          <p:cNvSpPr>
            <a:spLocks noChangeShapeType="1"/>
          </p:cNvSpPr>
          <p:nvPr/>
        </p:nvSpPr>
        <p:spPr bwMode="auto">
          <a:xfrm flipH="1">
            <a:off x="3779838" y="3057525"/>
            <a:ext cx="1871662" cy="323850"/>
          </a:xfrm>
          <a:prstGeom prst="line">
            <a:avLst/>
          </a:prstGeom>
          <a:noFill/>
          <a:ln w="9525">
            <a:solidFill>
              <a:srgbClr val="003951"/>
            </a:solidFill>
            <a:round/>
            <a:headEnd/>
            <a:tailEnd type="triangle" w="med" len="med"/>
          </a:ln>
        </p:spPr>
        <p:txBody>
          <a:bodyPr lIns="0" tIns="0" rIns="0" bIns="0" anchor="b"/>
          <a:lstStyle/>
          <a:p>
            <a:endParaRPr lang="et-EE"/>
          </a:p>
        </p:txBody>
      </p:sp>
      <p:sp>
        <p:nvSpPr>
          <p:cNvPr id="4108" name="Rectangle 20"/>
          <p:cNvSpPr>
            <a:spLocks noChangeArrowheads="1"/>
          </p:cNvSpPr>
          <p:nvPr/>
        </p:nvSpPr>
        <p:spPr bwMode="auto">
          <a:xfrm>
            <a:off x="1835696" y="3363838"/>
            <a:ext cx="2808288" cy="756047"/>
          </a:xfrm>
          <a:prstGeom prst="rect">
            <a:avLst/>
          </a:prstGeom>
          <a:solidFill>
            <a:srgbClr val="B22F16"/>
          </a:solidFill>
          <a:ln w="9525">
            <a:noFill/>
            <a:miter lim="800000"/>
            <a:headEnd/>
            <a:tailEnd/>
          </a:ln>
        </p:spPr>
        <p:txBody>
          <a:bodyPr wrap="none" lIns="0" tIns="0" rIns="0" bIns="0" anchor="ctr"/>
          <a:lstStyle/>
          <a:p>
            <a:endParaRPr lang="et-EE"/>
          </a:p>
        </p:txBody>
      </p:sp>
      <p:sp>
        <p:nvSpPr>
          <p:cNvPr id="4111" name="Text Box 28"/>
          <p:cNvSpPr txBox="1">
            <a:spLocks noChangeArrowheads="1"/>
          </p:cNvSpPr>
          <p:nvPr/>
        </p:nvSpPr>
        <p:spPr bwMode="auto">
          <a:xfrm>
            <a:off x="3635896" y="3219822"/>
            <a:ext cx="3241675" cy="492443"/>
          </a:xfrm>
          <a:prstGeom prst="rect">
            <a:avLst/>
          </a:prstGeom>
          <a:noFill/>
          <a:ln w="9525">
            <a:noFill/>
            <a:miter lim="800000"/>
            <a:headEnd/>
            <a:tailEnd/>
          </a:ln>
        </p:spPr>
        <p:txBody>
          <a:bodyPr lIns="0" tIns="0" rIns="0" bIns="0" anchor="b">
            <a:spAutoFit/>
          </a:bodyPr>
          <a:lstStyle/>
          <a:p>
            <a:pPr>
              <a:spcBef>
                <a:spcPct val="50000"/>
              </a:spcBef>
            </a:pPr>
            <a:endParaRPr lang="et-EE"/>
          </a:p>
        </p:txBody>
      </p:sp>
      <p:sp>
        <p:nvSpPr>
          <p:cNvPr id="4113" name="Text Box 31"/>
          <p:cNvSpPr txBox="1">
            <a:spLocks noChangeArrowheads="1"/>
          </p:cNvSpPr>
          <p:nvPr/>
        </p:nvSpPr>
        <p:spPr bwMode="auto">
          <a:xfrm>
            <a:off x="5940425" y="1323202"/>
            <a:ext cx="2520950" cy="276999"/>
          </a:xfrm>
          <a:prstGeom prst="rect">
            <a:avLst/>
          </a:prstGeom>
          <a:noFill/>
          <a:ln w="9525">
            <a:noFill/>
            <a:miter lim="800000"/>
            <a:headEnd/>
            <a:tailEnd/>
          </a:ln>
        </p:spPr>
        <p:txBody>
          <a:bodyPr lIns="0" tIns="0" rIns="0" bIns="0" anchor="b">
            <a:spAutoFit/>
          </a:bodyPr>
          <a:lstStyle/>
          <a:p>
            <a:pPr>
              <a:spcBef>
                <a:spcPct val="50000"/>
              </a:spcBef>
            </a:pPr>
            <a:r>
              <a:rPr lang="et-EE" sz="1800"/>
              <a:t>Population register</a:t>
            </a:r>
            <a:endParaRPr lang="et-EE" sz="1800">
              <a:solidFill>
                <a:schemeClr val="bg1"/>
              </a:solidFill>
            </a:endParaRPr>
          </a:p>
        </p:txBody>
      </p:sp>
      <p:sp>
        <p:nvSpPr>
          <p:cNvPr id="4114" name="Text Box 32"/>
          <p:cNvSpPr txBox="1">
            <a:spLocks noChangeArrowheads="1"/>
          </p:cNvSpPr>
          <p:nvPr/>
        </p:nvSpPr>
        <p:spPr bwMode="auto">
          <a:xfrm>
            <a:off x="5722938" y="1964175"/>
            <a:ext cx="2520950" cy="553998"/>
          </a:xfrm>
          <a:prstGeom prst="rect">
            <a:avLst/>
          </a:prstGeom>
          <a:noFill/>
          <a:ln w="9525">
            <a:noFill/>
            <a:miter lim="800000"/>
            <a:headEnd/>
            <a:tailEnd/>
          </a:ln>
        </p:spPr>
        <p:txBody>
          <a:bodyPr lIns="0" tIns="0" rIns="0" bIns="0" anchor="b">
            <a:spAutoFit/>
          </a:bodyPr>
          <a:lstStyle/>
          <a:p>
            <a:pPr algn="ctr">
              <a:spcBef>
                <a:spcPct val="50000"/>
              </a:spcBef>
            </a:pPr>
            <a:r>
              <a:rPr lang="et-EE" sz="1800"/>
              <a:t>Buildings register, </a:t>
            </a:r>
            <a:br>
              <a:rPr lang="et-EE" sz="1800"/>
            </a:br>
            <a:r>
              <a:rPr lang="et-EE" sz="1800"/>
              <a:t>Land Board</a:t>
            </a:r>
            <a:endParaRPr lang="et-EE" sz="1800">
              <a:solidFill>
                <a:schemeClr val="bg1"/>
              </a:solidFill>
            </a:endParaRPr>
          </a:p>
        </p:txBody>
      </p:sp>
      <p:sp>
        <p:nvSpPr>
          <p:cNvPr id="4115" name="Text Box 33"/>
          <p:cNvSpPr txBox="1">
            <a:spLocks noChangeArrowheads="1"/>
          </p:cNvSpPr>
          <p:nvPr/>
        </p:nvSpPr>
        <p:spPr bwMode="auto">
          <a:xfrm>
            <a:off x="6084888" y="2879349"/>
            <a:ext cx="2520950" cy="276999"/>
          </a:xfrm>
          <a:prstGeom prst="rect">
            <a:avLst/>
          </a:prstGeom>
          <a:noFill/>
          <a:ln w="9525">
            <a:noFill/>
            <a:miter lim="800000"/>
            <a:headEnd/>
            <a:tailEnd/>
          </a:ln>
        </p:spPr>
        <p:txBody>
          <a:bodyPr lIns="0" tIns="0" rIns="0" bIns="0" anchor="b">
            <a:spAutoFit/>
          </a:bodyPr>
          <a:lstStyle/>
          <a:p>
            <a:pPr>
              <a:spcBef>
                <a:spcPct val="50000"/>
              </a:spcBef>
            </a:pPr>
            <a:r>
              <a:rPr lang="et-EE" sz="1800"/>
              <a:t>Education register</a:t>
            </a:r>
            <a:endParaRPr lang="et-EE" sz="1800">
              <a:solidFill>
                <a:schemeClr val="bg1"/>
              </a:solidFill>
            </a:endParaRPr>
          </a:p>
        </p:txBody>
      </p:sp>
      <p:sp>
        <p:nvSpPr>
          <p:cNvPr id="4116" name="Text Box 34"/>
          <p:cNvSpPr txBox="1">
            <a:spLocks noChangeArrowheads="1"/>
          </p:cNvSpPr>
          <p:nvPr/>
        </p:nvSpPr>
        <p:spPr bwMode="auto">
          <a:xfrm>
            <a:off x="827088" y="2411136"/>
            <a:ext cx="2520950" cy="430887"/>
          </a:xfrm>
          <a:prstGeom prst="rect">
            <a:avLst/>
          </a:prstGeom>
          <a:noFill/>
          <a:ln w="9525">
            <a:noFill/>
            <a:miter lim="800000"/>
            <a:headEnd/>
            <a:tailEnd/>
          </a:ln>
        </p:spPr>
        <p:txBody>
          <a:bodyPr lIns="0" tIns="0" rIns="0" bIns="0" anchor="b">
            <a:spAutoFit/>
          </a:bodyPr>
          <a:lstStyle/>
          <a:p>
            <a:pPr algn="ctr">
              <a:spcBef>
                <a:spcPct val="50000"/>
              </a:spcBef>
            </a:pPr>
            <a:r>
              <a:rPr lang="et-EE" sz="1400"/>
              <a:t>Data collection system, </a:t>
            </a:r>
            <a:br>
              <a:rPr lang="et-EE" sz="1400"/>
            </a:br>
            <a:r>
              <a:rPr lang="et-EE" sz="1400"/>
              <a:t>primary data correction</a:t>
            </a:r>
            <a:endParaRPr lang="et-EE" sz="1400">
              <a:solidFill>
                <a:schemeClr val="bg1"/>
              </a:solidFill>
            </a:endParaRPr>
          </a:p>
        </p:txBody>
      </p:sp>
      <p:sp>
        <p:nvSpPr>
          <p:cNvPr id="4117" name="Text Box 35"/>
          <p:cNvSpPr txBox="1">
            <a:spLocks noChangeArrowheads="1"/>
          </p:cNvSpPr>
          <p:nvPr/>
        </p:nvSpPr>
        <p:spPr bwMode="auto">
          <a:xfrm>
            <a:off x="2124075" y="4138732"/>
            <a:ext cx="2520950" cy="430887"/>
          </a:xfrm>
          <a:prstGeom prst="rect">
            <a:avLst/>
          </a:prstGeom>
          <a:noFill/>
          <a:ln w="9525">
            <a:noFill/>
            <a:miter lim="800000"/>
            <a:headEnd/>
            <a:tailEnd/>
          </a:ln>
        </p:spPr>
        <p:txBody>
          <a:bodyPr lIns="0" tIns="0" rIns="0" bIns="0" anchor="b">
            <a:spAutoFit/>
          </a:bodyPr>
          <a:lstStyle/>
          <a:p>
            <a:pPr algn="ctr">
              <a:spcBef>
                <a:spcPct val="50000"/>
              </a:spcBef>
            </a:pPr>
            <a:r>
              <a:rPr lang="et-EE" sz="1400"/>
              <a:t>Data correction system,</a:t>
            </a:r>
            <a:br>
              <a:rPr lang="et-EE" sz="1400"/>
            </a:br>
            <a:r>
              <a:rPr lang="et-EE" sz="1400"/>
              <a:t>imputations, controls etc</a:t>
            </a:r>
            <a:endParaRPr lang="et-EE" sz="1400">
              <a:solidFill>
                <a:schemeClr val="bg1"/>
              </a:solidFill>
            </a:endParaRPr>
          </a:p>
        </p:txBody>
      </p:sp>
      <p:sp>
        <p:nvSpPr>
          <p:cNvPr id="4118" name="Text Box 36"/>
          <p:cNvSpPr txBox="1">
            <a:spLocks noChangeArrowheads="1"/>
          </p:cNvSpPr>
          <p:nvPr/>
        </p:nvSpPr>
        <p:spPr bwMode="auto">
          <a:xfrm>
            <a:off x="1907704" y="3463429"/>
            <a:ext cx="2520950" cy="692497"/>
          </a:xfrm>
          <a:prstGeom prst="rect">
            <a:avLst/>
          </a:prstGeom>
          <a:noFill/>
          <a:ln w="9525">
            <a:noFill/>
            <a:miter lim="800000"/>
            <a:headEnd/>
            <a:tailEnd/>
          </a:ln>
        </p:spPr>
        <p:txBody>
          <a:bodyPr wrap="square" lIns="0" tIns="0" rIns="0" bIns="0" anchor="b">
            <a:spAutoFit/>
          </a:bodyPr>
          <a:lstStyle/>
          <a:p>
            <a:pPr algn="ctr">
              <a:spcBef>
                <a:spcPct val="50000"/>
              </a:spcBef>
            </a:pPr>
            <a:r>
              <a:rPr lang="et-EE" sz="1800" dirty="0" smtClean="0">
                <a:solidFill>
                  <a:schemeClr val="bg1"/>
                </a:solidFill>
              </a:rPr>
              <a:t>II </a:t>
            </a:r>
            <a:r>
              <a:rPr lang="et-EE" sz="1800" dirty="0" err="1" smtClean="0">
                <a:solidFill>
                  <a:schemeClr val="bg1"/>
                </a:solidFill>
              </a:rPr>
              <a:t>stage</a:t>
            </a:r>
            <a:r>
              <a:rPr lang="et-EE" sz="1800" dirty="0" smtClean="0">
                <a:solidFill>
                  <a:schemeClr val="bg1"/>
                </a:solidFill>
              </a:rPr>
              <a:t> </a:t>
            </a:r>
          </a:p>
          <a:p>
            <a:pPr algn="ctr">
              <a:spcBef>
                <a:spcPct val="50000"/>
              </a:spcBef>
            </a:pPr>
            <a:r>
              <a:rPr lang="et-EE" sz="1800" dirty="0" smtClean="0">
                <a:solidFill>
                  <a:schemeClr val="bg1"/>
                </a:solidFill>
              </a:rPr>
              <a:t>VAIS</a:t>
            </a:r>
            <a:endParaRPr lang="et-EE" sz="1800" dirty="0">
              <a:solidFill>
                <a:schemeClr val="bg1"/>
              </a:solidFill>
            </a:endParaRPr>
          </a:p>
        </p:txBody>
      </p:sp>
      <p:sp>
        <p:nvSpPr>
          <p:cNvPr id="4119" name="Text Box 37"/>
          <p:cNvSpPr txBox="1">
            <a:spLocks noChangeArrowheads="1"/>
          </p:cNvSpPr>
          <p:nvPr/>
        </p:nvSpPr>
        <p:spPr bwMode="auto">
          <a:xfrm>
            <a:off x="683568" y="1458237"/>
            <a:ext cx="2520950" cy="969496"/>
          </a:xfrm>
          <a:prstGeom prst="rect">
            <a:avLst/>
          </a:prstGeom>
          <a:noFill/>
          <a:ln w="9525">
            <a:noFill/>
            <a:miter lim="800000"/>
            <a:headEnd/>
            <a:tailEnd/>
          </a:ln>
        </p:spPr>
        <p:txBody>
          <a:bodyPr wrap="square" lIns="0" tIns="0" rIns="0" bIns="0" anchor="b">
            <a:spAutoFit/>
          </a:bodyPr>
          <a:lstStyle/>
          <a:p>
            <a:pPr algn="ctr">
              <a:spcBef>
                <a:spcPct val="50000"/>
              </a:spcBef>
            </a:pPr>
            <a:r>
              <a:rPr lang="et-EE" sz="1800" dirty="0" smtClean="0">
                <a:solidFill>
                  <a:schemeClr val="bg1"/>
                </a:solidFill>
              </a:rPr>
              <a:t>VVIS</a:t>
            </a:r>
          </a:p>
          <a:p>
            <a:pPr algn="ctr">
              <a:spcBef>
                <a:spcPct val="50000"/>
              </a:spcBef>
            </a:pPr>
            <a:r>
              <a:rPr lang="et-EE" sz="1800" dirty="0" smtClean="0">
                <a:solidFill>
                  <a:schemeClr val="bg1"/>
                </a:solidFill>
              </a:rPr>
              <a:t>I STAGE</a:t>
            </a:r>
            <a:br>
              <a:rPr lang="et-EE" sz="1800" dirty="0" smtClean="0">
                <a:solidFill>
                  <a:schemeClr val="bg1"/>
                </a:solidFill>
              </a:rPr>
            </a:br>
            <a:r>
              <a:rPr lang="et-EE" sz="1800" dirty="0" smtClean="0">
                <a:solidFill>
                  <a:schemeClr val="bg1"/>
                </a:solidFill>
              </a:rPr>
              <a:t>VVIS</a:t>
            </a:r>
            <a:endParaRPr lang="et-EE" sz="18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19671" y="195487"/>
            <a:ext cx="7129043" cy="792087"/>
          </a:xfrm>
        </p:spPr>
        <p:txBody>
          <a:bodyPr/>
          <a:lstStyle/>
          <a:p>
            <a:r>
              <a:rPr lang="en-GB" dirty="0" smtClean="0"/>
              <a:t>Data processing</a:t>
            </a:r>
            <a:r>
              <a:rPr lang="et-EE" dirty="0" smtClean="0"/>
              <a:t>,</a:t>
            </a:r>
            <a:r>
              <a:rPr lang="en-GB" dirty="0" smtClean="0"/>
              <a:t> stage</a:t>
            </a:r>
            <a:r>
              <a:rPr lang="et-EE" dirty="0" smtClean="0"/>
              <a:t> 2</a:t>
            </a:r>
            <a:endParaRPr lang="en-GB" dirty="0" smtClean="0"/>
          </a:p>
        </p:txBody>
      </p:sp>
      <p:sp>
        <p:nvSpPr>
          <p:cNvPr id="15363" name="Rectangle 3"/>
          <p:cNvSpPr>
            <a:spLocks noGrp="1" noChangeArrowheads="1"/>
          </p:cNvSpPr>
          <p:nvPr>
            <p:ph type="body" idx="1"/>
          </p:nvPr>
        </p:nvSpPr>
        <p:spPr>
          <a:xfrm>
            <a:off x="467544" y="987574"/>
            <a:ext cx="8295457" cy="3813026"/>
          </a:xfrm>
        </p:spPr>
        <p:txBody>
          <a:bodyPr/>
          <a:lstStyle/>
          <a:p>
            <a:r>
              <a:rPr lang="en-US" dirty="0" smtClean="0"/>
              <a:t>VAIS is a collection of tools and technologies aimed at automating data processing (Phase 5 in GSBPM).</a:t>
            </a:r>
          </a:p>
          <a:p>
            <a:r>
              <a:rPr lang="en-US" dirty="0" smtClean="0"/>
              <a:t>In essence, the task of check, clean, and transforming statistical activity data can be identified as taking the raw data from one or more sources and transforming it to data warehouse(observation registry) for statistical </a:t>
            </a:r>
            <a:r>
              <a:rPr lang="en-US" dirty="0" err="1" smtClean="0"/>
              <a:t>analyse</a:t>
            </a:r>
            <a:endParaRPr lang="en-US" dirty="0" smtClean="0"/>
          </a:p>
          <a:p>
            <a:pPr>
              <a:buFont typeface="Wingdings" pitchFamily="2" charset="2"/>
              <a:buNone/>
            </a:pPr>
            <a:endParaRPr lang="et-EE" sz="3200" dirty="0" smtClean="0"/>
          </a:p>
        </p:txBody>
      </p:sp>
      <p:pic>
        <p:nvPicPr>
          <p:cNvPr id="15364" name="Picture 7" descr="C:\Documents and Settings\maiae\My Documents\My Pictures\pilt.JPG"/>
          <p:cNvPicPr>
            <a:picLocks noChangeAspect="1" noChangeArrowheads="1"/>
          </p:cNvPicPr>
          <p:nvPr/>
        </p:nvPicPr>
        <p:blipFill>
          <a:blip r:embed="rId2" cstate="print"/>
          <a:srcRect/>
          <a:stretch>
            <a:fillRect/>
          </a:stretch>
        </p:blipFill>
        <p:spPr bwMode="auto">
          <a:xfrm>
            <a:off x="971550" y="3651648"/>
            <a:ext cx="7924800" cy="9358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suslaid suure logoga">
  <a:themeElements>
    <a:clrScheme name="Sisuslaid suure logoga 12">
      <a:dk1>
        <a:srgbClr val="003951"/>
      </a:dk1>
      <a:lt1>
        <a:srgbClr val="FFFFFF"/>
      </a:lt1>
      <a:dk2>
        <a:srgbClr val="003951"/>
      </a:dk2>
      <a:lt2>
        <a:srgbClr val="808080"/>
      </a:lt2>
      <a:accent1>
        <a:srgbClr val="CFEEA0"/>
      </a:accent1>
      <a:accent2>
        <a:srgbClr val="3333CC"/>
      </a:accent2>
      <a:accent3>
        <a:srgbClr val="FFFFFF"/>
      </a:accent3>
      <a:accent4>
        <a:srgbClr val="002F44"/>
      </a:accent4>
      <a:accent5>
        <a:srgbClr val="E4F5CD"/>
      </a:accent5>
      <a:accent6>
        <a:srgbClr val="2D2DB9"/>
      </a:accent6>
      <a:hlink>
        <a:srgbClr val="B3A0A6"/>
      </a:hlink>
      <a:folHlink>
        <a:srgbClr val="B2B2B2"/>
      </a:folHlink>
    </a:clrScheme>
    <a:fontScheme name="Sisuslaid suure logog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lnDef>
  </a:objectDefaults>
  <a:extraClrSchemeLst>
    <a:extraClrScheme>
      <a:clrScheme name="Sisuslaid suure logog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suslaid suure logog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suslaid suure logog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suslaid suure logog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suslaid suure logog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suslaid suure logog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suslaid suure logog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isuslaid suure logoga 8">
        <a:dk1>
          <a:srgbClr val="003951"/>
        </a:dk1>
        <a:lt1>
          <a:srgbClr val="FFFFFF"/>
        </a:lt1>
        <a:dk2>
          <a:srgbClr val="000000"/>
        </a:dk2>
        <a:lt2>
          <a:srgbClr val="808080"/>
        </a:lt2>
        <a:accent1>
          <a:srgbClr val="00CC99"/>
        </a:accent1>
        <a:accent2>
          <a:srgbClr val="3333CC"/>
        </a:accent2>
        <a:accent3>
          <a:srgbClr val="FFFFFF"/>
        </a:accent3>
        <a:accent4>
          <a:srgbClr val="002F44"/>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suslaid suure logoga 9">
        <a:dk1>
          <a:srgbClr val="003951"/>
        </a:dk1>
        <a:lt1>
          <a:srgbClr val="FFFFFF"/>
        </a:lt1>
        <a:dk2>
          <a:srgbClr val="003951"/>
        </a:dk2>
        <a:lt2>
          <a:srgbClr val="808080"/>
        </a:lt2>
        <a:accent1>
          <a:srgbClr val="00CC99"/>
        </a:accent1>
        <a:accent2>
          <a:srgbClr val="3333CC"/>
        </a:accent2>
        <a:accent3>
          <a:srgbClr val="FFFFFF"/>
        </a:accent3>
        <a:accent4>
          <a:srgbClr val="002F44"/>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suslaid suure logoga 10">
        <a:dk1>
          <a:srgbClr val="003951"/>
        </a:dk1>
        <a:lt1>
          <a:srgbClr val="FFFFFF"/>
        </a:lt1>
        <a:dk2>
          <a:srgbClr val="003951"/>
        </a:dk2>
        <a:lt2>
          <a:srgbClr val="808080"/>
        </a:lt2>
        <a:accent1>
          <a:srgbClr val="00CC99"/>
        </a:accent1>
        <a:accent2>
          <a:srgbClr val="3333CC"/>
        </a:accent2>
        <a:accent3>
          <a:srgbClr val="FFFFFF"/>
        </a:accent3>
        <a:accent4>
          <a:srgbClr val="002F44"/>
        </a:accent4>
        <a:accent5>
          <a:srgbClr val="AAE2CA"/>
        </a:accent5>
        <a:accent6>
          <a:srgbClr val="2D2DB9"/>
        </a:accent6>
        <a:hlink>
          <a:srgbClr val="B22F16"/>
        </a:hlink>
        <a:folHlink>
          <a:srgbClr val="B2B2B2"/>
        </a:folHlink>
      </a:clrScheme>
      <a:clrMap bg1="lt1" tx1="dk1" bg2="lt2" tx2="dk2" accent1="accent1" accent2="accent2" accent3="accent3" accent4="accent4" accent5="accent5" accent6="accent6" hlink="hlink" folHlink="folHlink"/>
    </a:extraClrScheme>
    <a:extraClrScheme>
      <a:clrScheme name="Sisuslaid suure logoga 11">
        <a:dk1>
          <a:srgbClr val="003951"/>
        </a:dk1>
        <a:lt1>
          <a:srgbClr val="FFFFFF"/>
        </a:lt1>
        <a:dk2>
          <a:srgbClr val="003951"/>
        </a:dk2>
        <a:lt2>
          <a:srgbClr val="808080"/>
        </a:lt2>
        <a:accent1>
          <a:srgbClr val="00CC99"/>
        </a:accent1>
        <a:accent2>
          <a:srgbClr val="3333CC"/>
        </a:accent2>
        <a:accent3>
          <a:srgbClr val="FFFFFF"/>
        </a:accent3>
        <a:accent4>
          <a:srgbClr val="002F44"/>
        </a:accent4>
        <a:accent5>
          <a:srgbClr val="AAE2CA"/>
        </a:accent5>
        <a:accent6>
          <a:srgbClr val="2D2DB9"/>
        </a:accent6>
        <a:hlink>
          <a:srgbClr val="B3A0A6"/>
        </a:hlink>
        <a:folHlink>
          <a:srgbClr val="B2B2B2"/>
        </a:folHlink>
      </a:clrScheme>
      <a:clrMap bg1="lt1" tx1="dk1" bg2="lt2" tx2="dk2" accent1="accent1" accent2="accent2" accent3="accent3" accent4="accent4" accent5="accent5" accent6="accent6" hlink="hlink" folHlink="folHlink"/>
    </a:extraClrScheme>
    <a:extraClrScheme>
      <a:clrScheme name="Sisuslaid suure logoga 12">
        <a:dk1>
          <a:srgbClr val="003951"/>
        </a:dk1>
        <a:lt1>
          <a:srgbClr val="FFFFFF"/>
        </a:lt1>
        <a:dk2>
          <a:srgbClr val="003951"/>
        </a:dk2>
        <a:lt2>
          <a:srgbClr val="808080"/>
        </a:lt2>
        <a:accent1>
          <a:srgbClr val="CFEEA0"/>
        </a:accent1>
        <a:accent2>
          <a:srgbClr val="3333CC"/>
        </a:accent2>
        <a:accent3>
          <a:srgbClr val="FFFFFF"/>
        </a:accent3>
        <a:accent4>
          <a:srgbClr val="002F44"/>
        </a:accent4>
        <a:accent5>
          <a:srgbClr val="E4F5CD"/>
        </a:accent5>
        <a:accent6>
          <a:srgbClr val="2D2DB9"/>
        </a:accent6>
        <a:hlink>
          <a:srgbClr val="B3A0A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suslaid väikse logoga">
  <a:themeElements>
    <a:clrScheme name="Sisuslaid väikse logoga 12">
      <a:dk1>
        <a:srgbClr val="003951"/>
      </a:dk1>
      <a:lt1>
        <a:srgbClr val="FFFFFF"/>
      </a:lt1>
      <a:dk2>
        <a:srgbClr val="003951"/>
      </a:dk2>
      <a:lt2>
        <a:srgbClr val="808080"/>
      </a:lt2>
      <a:accent1>
        <a:srgbClr val="CFEEA0"/>
      </a:accent1>
      <a:accent2>
        <a:srgbClr val="3333CC"/>
      </a:accent2>
      <a:accent3>
        <a:srgbClr val="FFFFFF"/>
      </a:accent3>
      <a:accent4>
        <a:srgbClr val="002F44"/>
      </a:accent4>
      <a:accent5>
        <a:srgbClr val="E4F5CD"/>
      </a:accent5>
      <a:accent6>
        <a:srgbClr val="2D2DB9"/>
      </a:accent6>
      <a:hlink>
        <a:srgbClr val="B3A0A6"/>
      </a:hlink>
      <a:folHlink>
        <a:srgbClr val="B2B2B2"/>
      </a:folHlink>
    </a:clrScheme>
    <a:fontScheme name="Sisuslaid väikse logog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lnDef>
  </a:objectDefaults>
  <a:extraClrSchemeLst>
    <a:extraClrScheme>
      <a:clrScheme name="Sisuslaid väikse logog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suslaid väikse logog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suslaid väikse logog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suslaid väikse logog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suslaid väikse logog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suslaid väikse logog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suslaid väikse logog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isuslaid väikse logoga 8">
        <a:dk1>
          <a:srgbClr val="003951"/>
        </a:dk1>
        <a:lt1>
          <a:srgbClr val="FFFFFF"/>
        </a:lt1>
        <a:dk2>
          <a:srgbClr val="000000"/>
        </a:dk2>
        <a:lt2>
          <a:srgbClr val="808080"/>
        </a:lt2>
        <a:accent1>
          <a:srgbClr val="00CC99"/>
        </a:accent1>
        <a:accent2>
          <a:srgbClr val="3333CC"/>
        </a:accent2>
        <a:accent3>
          <a:srgbClr val="FFFFFF"/>
        </a:accent3>
        <a:accent4>
          <a:srgbClr val="002F44"/>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suslaid väikse logoga 9">
        <a:dk1>
          <a:srgbClr val="003951"/>
        </a:dk1>
        <a:lt1>
          <a:srgbClr val="FFFFFF"/>
        </a:lt1>
        <a:dk2>
          <a:srgbClr val="003951"/>
        </a:dk2>
        <a:lt2>
          <a:srgbClr val="808080"/>
        </a:lt2>
        <a:accent1>
          <a:srgbClr val="00CC99"/>
        </a:accent1>
        <a:accent2>
          <a:srgbClr val="3333CC"/>
        </a:accent2>
        <a:accent3>
          <a:srgbClr val="FFFFFF"/>
        </a:accent3>
        <a:accent4>
          <a:srgbClr val="002F44"/>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suslaid väikse logoga 10">
        <a:dk1>
          <a:srgbClr val="003951"/>
        </a:dk1>
        <a:lt1>
          <a:srgbClr val="FFFFFF"/>
        </a:lt1>
        <a:dk2>
          <a:srgbClr val="003951"/>
        </a:dk2>
        <a:lt2>
          <a:srgbClr val="808080"/>
        </a:lt2>
        <a:accent1>
          <a:srgbClr val="00CC99"/>
        </a:accent1>
        <a:accent2>
          <a:srgbClr val="3333CC"/>
        </a:accent2>
        <a:accent3>
          <a:srgbClr val="FFFFFF"/>
        </a:accent3>
        <a:accent4>
          <a:srgbClr val="002F44"/>
        </a:accent4>
        <a:accent5>
          <a:srgbClr val="AAE2CA"/>
        </a:accent5>
        <a:accent6>
          <a:srgbClr val="2D2DB9"/>
        </a:accent6>
        <a:hlink>
          <a:srgbClr val="B22F16"/>
        </a:hlink>
        <a:folHlink>
          <a:srgbClr val="B2B2B2"/>
        </a:folHlink>
      </a:clrScheme>
      <a:clrMap bg1="lt1" tx1="dk1" bg2="lt2" tx2="dk2" accent1="accent1" accent2="accent2" accent3="accent3" accent4="accent4" accent5="accent5" accent6="accent6" hlink="hlink" folHlink="folHlink"/>
    </a:extraClrScheme>
    <a:extraClrScheme>
      <a:clrScheme name="Sisuslaid väikse logoga 11">
        <a:dk1>
          <a:srgbClr val="003951"/>
        </a:dk1>
        <a:lt1>
          <a:srgbClr val="FFFFFF"/>
        </a:lt1>
        <a:dk2>
          <a:srgbClr val="003951"/>
        </a:dk2>
        <a:lt2>
          <a:srgbClr val="808080"/>
        </a:lt2>
        <a:accent1>
          <a:srgbClr val="00CC99"/>
        </a:accent1>
        <a:accent2>
          <a:srgbClr val="3333CC"/>
        </a:accent2>
        <a:accent3>
          <a:srgbClr val="FFFFFF"/>
        </a:accent3>
        <a:accent4>
          <a:srgbClr val="002F44"/>
        </a:accent4>
        <a:accent5>
          <a:srgbClr val="AAE2CA"/>
        </a:accent5>
        <a:accent6>
          <a:srgbClr val="2D2DB9"/>
        </a:accent6>
        <a:hlink>
          <a:srgbClr val="B3A0A6"/>
        </a:hlink>
        <a:folHlink>
          <a:srgbClr val="B2B2B2"/>
        </a:folHlink>
      </a:clrScheme>
      <a:clrMap bg1="lt1" tx1="dk1" bg2="lt2" tx2="dk2" accent1="accent1" accent2="accent2" accent3="accent3" accent4="accent4" accent5="accent5" accent6="accent6" hlink="hlink" folHlink="folHlink"/>
    </a:extraClrScheme>
    <a:extraClrScheme>
      <a:clrScheme name="Sisuslaid väikse logoga 12">
        <a:dk1>
          <a:srgbClr val="003951"/>
        </a:dk1>
        <a:lt1>
          <a:srgbClr val="FFFFFF"/>
        </a:lt1>
        <a:dk2>
          <a:srgbClr val="003951"/>
        </a:dk2>
        <a:lt2>
          <a:srgbClr val="808080"/>
        </a:lt2>
        <a:accent1>
          <a:srgbClr val="CFEEA0"/>
        </a:accent1>
        <a:accent2>
          <a:srgbClr val="3333CC"/>
        </a:accent2>
        <a:accent3>
          <a:srgbClr val="FFFFFF"/>
        </a:accent3>
        <a:accent4>
          <a:srgbClr val="002F44"/>
        </a:accent4>
        <a:accent5>
          <a:srgbClr val="E4F5CD"/>
        </a:accent5>
        <a:accent6>
          <a:srgbClr val="2D2DB9"/>
        </a:accent6>
        <a:hlink>
          <a:srgbClr val="B3A0A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aheleht 1">
  <a:themeElements>
    <a:clrScheme name="Vaheleht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heleh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lnDef>
  </a:objectDefaults>
  <a:extraClrSchemeLst>
    <a:extraClrScheme>
      <a:clrScheme name="Vaheleht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heleht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heleht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heleht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heleht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heleht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heleht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heleht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heleht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heleht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heleht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heleht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aheleht 2">
  <a:themeElements>
    <a:clrScheme name="Vaheleht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heleht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lnDef>
  </a:objectDefaults>
  <a:extraClrSchemeLst>
    <a:extraClrScheme>
      <a:clrScheme name="Vaheleht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heleht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heleht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heleht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heleht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heleht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heleht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heleht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heleht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heleht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heleht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heleht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aheleht 3">
  <a:themeElements>
    <a:clrScheme name="Vaheleht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heleht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t-EE" sz="3200" b="1" i="0" u="none" strike="noStrike" cap="none" normalizeH="0" baseline="0" smtClean="0">
            <a:ln>
              <a:noFill/>
            </a:ln>
            <a:solidFill>
              <a:srgbClr val="003951"/>
            </a:solidFill>
            <a:effectLst/>
            <a:latin typeface="Arial" charset="0"/>
          </a:defRPr>
        </a:defPPr>
      </a:lstStyle>
    </a:lnDef>
  </a:objectDefaults>
  <a:extraClrSchemeLst>
    <a:extraClrScheme>
      <a:clrScheme name="Vaheleht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heleht 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heleht 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heleht 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heleht 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heleht 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heleht 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heleht 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heleht 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heleht 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heleht 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heleht 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12215</TotalTime>
  <Words>465</Words>
  <Application>Microsoft Office PowerPoint</Application>
  <PresentationFormat>On-screen Show (16:9)</PresentationFormat>
  <Paragraphs>117</Paragraphs>
  <Slides>17</Slides>
  <Notes>6</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Sisuslaid suure logoga</vt:lpstr>
      <vt:lpstr>Sisuslaid väikse logoga</vt:lpstr>
      <vt:lpstr>Vaheleht 1</vt:lpstr>
      <vt:lpstr>Vaheleht 2</vt:lpstr>
      <vt:lpstr>Vaheleht 3</vt:lpstr>
      <vt:lpstr> Session 8 Data Processing Estonian case study </vt:lpstr>
      <vt:lpstr>Data arrangement I stage</vt:lpstr>
      <vt:lpstr>   Data processing started on the 31.12.11 and lasted up to the 31.10.12 </vt:lpstr>
      <vt:lpstr> Issues after data collection</vt:lpstr>
      <vt:lpstr>Address operator map application</vt:lpstr>
      <vt:lpstr>Primary data correction team  </vt:lpstr>
      <vt:lpstr>Encoding of text answers</vt:lpstr>
      <vt:lpstr>Data processing work flow</vt:lpstr>
      <vt:lpstr>Data processing, stage 2</vt:lpstr>
      <vt:lpstr>Metadata driven template based tool</vt:lpstr>
      <vt:lpstr>Data processing  with VAIS includes:</vt:lpstr>
      <vt:lpstr>Balancing automation and manual intervention </vt:lpstr>
      <vt:lpstr>Implementation</vt:lpstr>
      <vt:lpstr>VAIS budget</vt:lpstr>
      <vt:lpstr>Conclusion: different ways to avoid and correct mistakes</vt:lpstr>
      <vt:lpstr>Thank You!</vt:lpstr>
      <vt:lpstr>PowerPoint Presentation</vt:lpstr>
    </vt:vector>
  </TitlesOfParts>
  <Company>Rahandusministeerium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Andrea De Luka</cp:lastModifiedBy>
  <cp:revision>629</cp:revision>
  <dcterms:created xsi:type="dcterms:W3CDTF">2008-10-03T06:06:14Z</dcterms:created>
  <dcterms:modified xsi:type="dcterms:W3CDTF">2016-12-09T17:06:49Z</dcterms:modified>
</cp:coreProperties>
</file>