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8"/>
  </p:notesMasterIdLst>
  <p:sldIdLst>
    <p:sldId id="260" r:id="rId6"/>
    <p:sldId id="322" r:id="rId7"/>
    <p:sldId id="446" r:id="rId8"/>
    <p:sldId id="340" r:id="rId9"/>
    <p:sldId id="342" r:id="rId10"/>
    <p:sldId id="336" r:id="rId11"/>
    <p:sldId id="337" r:id="rId12"/>
    <p:sldId id="338" r:id="rId13"/>
    <p:sldId id="341" r:id="rId14"/>
    <p:sldId id="450" r:id="rId15"/>
    <p:sldId id="451" r:id="rId16"/>
    <p:sldId id="45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Rosengren" initials="HR" lastIdx="1" clrIdx="0">
    <p:extLst>
      <p:ext uri="{19B8F6BF-5375-455C-9EA6-DF929625EA0E}">
        <p15:presenceInfo xmlns:p15="http://schemas.microsoft.com/office/powerpoint/2012/main" userId="Helen Rosengr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33CC33"/>
    <a:srgbClr val="00CC00"/>
    <a:srgbClr val="66FF33"/>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0" autoAdjust="0"/>
    <p:restoredTop sz="94660"/>
  </p:normalViewPr>
  <p:slideViewPr>
    <p:cSldViewPr snapToGrid="0">
      <p:cViewPr varScale="1">
        <p:scale>
          <a:sx n="125" d="100"/>
          <a:sy n="125" d="100"/>
        </p:scale>
        <p:origin x="797"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yem Demirci" userId="fa2da6f7-7806-417e-a6df-798074905887" providerId="ADAL" clId="{F8889F9E-748D-4A46-8A82-8B2F15299478}"/>
    <pc:docChg chg="custSel delSld modSld">
      <pc:chgData name="Meryem Demirci" userId="fa2da6f7-7806-417e-a6df-798074905887" providerId="ADAL" clId="{F8889F9E-748D-4A46-8A82-8B2F15299478}" dt="2022-12-06T23:09:17.616" v="81" actId="2696"/>
      <pc:docMkLst>
        <pc:docMk/>
      </pc:docMkLst>
      <pc:sldChg chg="addSp modSp mod">
        <pc:chgData name="Meryem Demirci" userId="fa2da6f7-7806-417e-a6df-798074905887" providerId="ADAL" clId="{F8889F9E-748D-4A46-8A82-8B2F15299478}" dt="2022-12-06T23:05:00.973" v="54" actId="6549"/>
        <pc:sldMkLst>
          <pc:docMk/>
          <pc:sldMk cId="1952827446" sldId="451"/>
        </pc:sldMkLst>
        <pc:spChg chg="mod">
          <ac:chgData name="Meryem Demirci" userId="fa2da6f7-7806-417e-a6df-798074905887" providerId="ADAL" clId="{F8889F9E-748D-4A46-8A82-8B2F15299478}" dt="2022-12-06T23:02:55.967" v="26" actId="1076"/>
          <ac:spMkLst>
            <pc:docMk/>
            <pc:sldMk cId="1952827446" sldId="451"/>
            <ac:spMk id="4" creationId="{7140F1FA-46F5-4DA1-9761-3A42C9364103}"/>
          </ac:spMkLst>
        </pc:spChg>
        <pc:spChg chg="add mod">
          <ac:chgData name="Meryem Demirci" userId="fa2da6f7-7806-417e-a6df-798074905887" providerId="ADAL" clId="{F8889F9E-748D-4A46-8A82-8B2F15299478}" dt="2022-12-06T23:02:59.632" v="27" actId="1076"/>
          <ac:spMkLst>
            <pc:docMk/>
            <pc:sldMk cId="1952827446" sldId="451"/>
            <ac:spMk id="11" creationId="{F85B09F4-8A3A-4CAB-8720-4E3FD04F6E45}"/>
          </ac:spMkLst>
        </pc:spChg>
        <pc:spChg chg="add mod">
          <ac:chgData name="Meryem Demirci" userId="fa2da6f7-7806-417e-a6df-798074905887" providerId="ADAL" clId="{F8889F9E-748D-4A46-8A82-8B2F15299478}" dt="2022-12-06T23:03:03.040" v="28" actId="1076"/>
          <ac:spMkLst>
            <pc:docMk/>
            <pc:sldMk cId="1952827446" sldId="451"/>
            <ac:spMk id="13" creationId="{C055537E-4D98-4E63-9B6B-85E54E85201E}"/>
          </ac:spMkLst>
        </pc:spChg>
        <pc:spChg chg="add mod">
          <ac:chgData name="Meryem Demirci" userId="fa2da6f7-7806-417e-a6df-798074905887" providerId="ADAL" clId="{F8889F9E-748D-4A46-8A82-8B2F15299478}" dt="2022-12-06T23:03:13.930" v="30" actId="6549"/>
          <ac:spMkLst>
            <pc:docMk/>
            <pc:sldMk cId="1952827446" sldId="451"/>
            <ac:spMk id="15" creationId="{374E1506-4F14-4D0B-87E8-16C57E8A56FA}"/>
          </ac:spMkLst>
        </pc:spChg>
        <pc:spChg chg="mod">
          <ac:chgData name="Meryem Demirci" userId="fa2da6f7-7806-417e-a6df-798074905887" providerId="ADAL" clId="{F8889F9E-748D-4A46-8A82-8B2F15299478}" dt="2022-12-06T23:05:00.973" v="54" actId="6549"/>
          <ac:spMkLst>
            <pc:docMk/>
            <pc:sldMk cId="1952827446" sldId="451"/>
            <ac:spMk id="16" creationId="{A8C1C8D7-0DEA-4A6C-8261-C6F9D74967DC}"/>
          </ac:spMkLst>
        </pc:spChg>
      </pc:sldChg>
      <pc:sldChg chg="del">
        <pc:chgData name="Meryem Demirci" userId="fa2da6f7-7806-417e-a6df-798074905887" providerId="ADAL" clId="{F8889F9E-748D-4A46-8A82-8B2F15299478}" dt="2022-12-06T23:00:51.542" v="8" actId="2696"/>
        <pc:sldMkLst>
          <pc:docMk/>
          <pc:sldMk cId="3249700416" sldId="452"/>
        </pc:sldMkLst>
      </pc:sldChg>
      <pc:sldChg chg="del">
        <pc:chgData name="Meryem Demirci" userId="fa2da6f7-7806-417e-a6df-798074905887" providerId="ADAL" clId="{F8889F9E-748D-4A46-8A82-8B2F15299478}" dt="2022-12-06T23:03:22.944" v="31" actId="2696"/>
        <pc:sldMkLst>
          <pc:docMk/>
          <pc:sldMk cId="1460686737" sldId="453"/>
        </pc:sldMkLst>
      </pc:sldChg>
      <pc:sldChg chg="addSp delSp modSp mod">
        <pc:chgData name="Meryem Demirci" userId="fa2da6f7-7806-417e-a6df-798074905887" providerId="ADAL" clId="{F8889F9E-748D-4A46-8A82-8B2F15299478}" dt="2022-12-06T23:09:05.395" v="80" actId="1076"/>
        <pc:sldMkLst>
          <pc:docMk/>
          <pc:sldMk cId="1820029742" sldId="454"/>
        </pc:sldMkLst>
        <pc:spChg chg="mod">
          <ac:chgData name="Meryem Demirci" userId="fa2da6f7-7806-417e-a6df-798074905887" providerId="ADAL" clId="{F8889F9E-748D-4A46-8A82-8B2F15299478}" dt="2022-12-06T23:06:09.454" v="60" actId="1076"/>
          <ac:spMkLst>
            <pc:docMk/>
            <pc:sldMk cId="1820029742" sldId="454"/>
            <ac:spMk id="12" creationId="{9353D7E8-A00C-4586-82EE-23EC055B0237}"/>
          </ac:spMkLst>
        </pc:spChg>
        <pc:spChg chg="add mod">
          <ac:chgData name="Meryem Demirci" userId="fa2da6f7-7806-417e-a6df-798074905887" providerId="ADAL" clId="{F8889F9E-748D-4A46-8A82-8B2F15299478}" dt="2022-12-06T23:06:57.916" v="68" actId="12"/>
          <ac:spMkLst>
            <pc:docMk/>
            <pc:sldMk cId="1820029742" sldId="454"/>
            <ac:spMk id="13" creationId="{FAE5244D-FCBA-49BD-ABB1-53671842379C}"/>
          </ac:spMkLst>
        </pc:spChg>
        <pc:spChg chg="add mod">
          <ac:chgData name="Meryem Demirci" userId="fa2da6f7-7806-417e-a6df-798074905887" providerId="ADAL" clId="{F8889F9E-748D-4A46-8A82-8B2F15299478}" dt="2022-12-06T23:07:16.199" v="72" actId="12"/>
          <ac:spMkLst>
            <pc:docMk/>
            <pc:sldMk cId="1820029742" sldId="454"/>
            <ac:spMk id="15" creationId="{910DB656-EF1D-46C5-BA34-0285A629DB3B}"/>
          </ac:spMkLst>
        </pc:spChg>
        <pc:spChg chg="mod">
          <ac:chgData name="Meryem Demirci" userId="fa2da6f7-7806-417e-a6df-798074905887" providerId="ADAL" clId="{F8889F9E-748D-4A46-8A82-8B2F15299478}" dt="2022-12-06T23:09:05.395" v="80" actId="1076"/>
          <ac:spMkLst>
            <pc:docMk/>
            <pc:sldMk cId="1820029742" sldId="454"/>
            <ac:spMk id="16" creationId="{A8C1C8D7-0DEA-4A6C-8261-C6F9D74967DC}"/>
          </ac:spMkLst>
        </pc:spChg>
        <pc:spChg chg="add mod">
          <ac:chgData name="Meryem Demirci" userId="fa2da6f7-7806-417e-a6df-798074905887" providerId="ADAL" clId="{F8889F9E-748D-4A46-8A82-8B2F15299478}" dt="2022-12-06T23:08:26.552" v="76" actId="14100"/>
          <ac:spMkLst>
            <pc:docMk/>
            <pc:sldMk cId="1820029742" sldId="454"/>
            <ac:spMk id="18" creationId="{3A75F71C-0D24-4772-8928-015E63B3DBA1}"/>
          </ac:spMkLst>
        </pc:spChg>
        <pc:spChg chg="add mod">
          <ac:chgData name="Meryem Demirci" userId="fa2da6f7-7806-417e-a6df-798074905887" providerId="ADAL" clId="{F8889F9E-748D-4A46-8A82-8B2F15299478}" dt="2022-12-06T23:09:03.675" v="79" actId="14100"/>
          <ac:spMkLst>
            <pc:docMk/>
            <pc:sldMk cId="1820029742" sldId="454"/>
            <ac:spMk id="19" creationId="{26915C80-50ED-477B-A51B-1E441D7BBCDA}"/>
          </ac:spMkLst>
        </pc:spChg>
        <pc:grpChg chg="mod">
          <ac:chgData name="Meryem Demirci" userId="fa2da6f7-7806-417e-a6df-798074905887" providerId="ADAL" clId="{F8889F9E-748D-4A46-8A82-8B2F15299478}" dt="2022-12-06T23:08:14.343" v="73" actId="1076"/>
          <ac:grpSpMkLst>
            <pc:docMk/>
            <pc:sldMk cId="1820029742" sldId="454"/>
            <ac:grpSpMk id="3" creationId="{EF68DE18-AB23-427D-9D16-FB6D405FA98F}"/>
          </ac:grpSpMkLst>
        </pc:grpChg>
        <pc:picChg chg="del mod">
          <ac:chgData name="Meryem Demirci" userId="fa2da6f7-7806-417e-a6df-798074905887" providerId="ADAL" clId="{F8889F9E-748D-4A46-8A82-8B2F15299478}" dt="2022-12-06T23:03:37.462" v="36" actId="478"/>
          <ac:picMkLst>
            <pc:docMk/>
            <pc:sldMk cId="1820029742" sldId="454"/>
            <ac:picMk id="7" creationId="{9DAFB819-C105-4DB0-B2B8-308F10722D54}"/>
          </ac:picMkLst>
        </pc:picChg>
        <pc:picChg chg="del">
          <ac:chgData name="Meryem Demirci" userId="fa2da6f7-7806-417e-a6df-798074905887" providerId="ADAL" clId="{F8889F9E-748D-4A46-8A82-8B2F15299478}" dt="2022-12-06T23:03:39.547" v="37" actId="478"/>
          <ac:picMkLst>
            <pc:docMk/>
            <pc:sldMk cId="1820029742" sldId="454"/>
            <ac:picMk id="11" creationId="{5916022D-B000-4AA9-80FA-5E1090DA43DC}"/>
          </ac:picMkLst>
        </pc:picChg>
      </pc:sldChg>
      <pc:sldChg chg="del">
        <pc:chgData name="Meryem Demirci" userId="fa2da6f7-7806-417e-a6df-798074905887" providerId="ADAL" clId="{F8889F9E-748D-4A46-8A82-8B2F15299478}" dt="2022-12-06T23:09:17.616" v="81" actId="2696"/>
        <pc:sldMkLst>
          <pc:docMk/>
          <pc:sldMk cId="1742623172" sldId="4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D3E62-07FE-49EB-8FE5-1A8BDB76C5CC}" type="datetimeFigureOut">
              <a:rPr lang="en-GB" smtClean="0"/>
              <a:pPr/>
              <a:t>16/12/2022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F2DE6-EE39-4058-BB55-375D2F612DEC}" type="slidenum">
              <a:rPr lang="en-GB" smtClean="0"/>
              <a:pPr/>
              <a:t>‹#›</a:t>
            </a:fld>
            <a:endParaRPr lang="en-GB"/>
          </a:p>
        </p:txBody>
      </p:sp>
    </p:spTree>
    <p:extLst>
      <p:ext uri="{BB962C8B-B14F-4D97-AF65-F5344CB8AC3E}">
        <p14:creationId xmlns:p14="http://schemas.microsoft.com/office/powerpoint/2010/main" val="36451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1</a:t>
            </a:fld>
            <a:endParaRPr lang="en-US"/>
          </a:p>
        </p:txBody>
      </p:sp>
    </p:spTree>
    <p:extLst>
      <p:ext uri="{BB962C8B-B14F-4D97-AF65-F5344CB8AC3E}">
        <p14:creationId xmlns:p14="http://schemas.microsoft.com/office/powerpoint/2010/main" val="45942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10</a:t>
            </a:fld>
            <a:endParaRPr lang="en-US"/>
          </a:p>
        </p:txBody>
      </p:sp>
    </p:spTree>
    <p:extLst>
      <p:ext uri="{BB962C8B-B14F-4D97-AF65-F5344CB8AC3E}">
        <p14:creationId xmlns:p14="http://schemas.microsoft.com/office/powerpoint/2010/main" val="4104914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11</a:t>
            </a:fld>
            <a:endParaRPr lang="en-US"/>
          </a:p>
        </p:txBody>
      </p:sp>
    </p:spTree>
    <p:extLst>
      <p:ext uri="{BB962C8B-B14F-4D97-AF65-F5344CB8AC3E}">
        <p14:creationId xmlns:p14="http://schemas.microsoft.com/office/powerpoint/2010/main" val="784506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12</a:t>
            </a:fld>
            <a:endParaRPr lang="en-US"/>
          </a:p>
        </p:txBody>
      </p:sp>
    </p:spTree>
    <p:extLst>
      <p:ext uri="{BB962C8B-B14F-4D97-AF65-F5344CB8AC3E}">
        <p14:creationId xmlns:p14="http://schemas.microsoft.com/office/powerpoint/2010/main" val="182021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2</a:t>
            </a:fld>
            <a:endParaRPr lang="en-US"/>
          </a:p>
        </p:txBody>
      </p:sp>
    </p:spTree>
    <p:extLst>
      <p:ext uri="{BB962C8B-B14F-4D97-AF65-F5344CB8AC3E}">
        <p14:creationId xmlns:p14="http://schemas.microsoft.com/office/powerpoint/2010/main" val="1135173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3</a:t>
            </a:fld>
            <a:endParaRPr lang="en-US"/>
          </a:p>
        </p:txBody>
      </p:sp>
    </p:spTree>
    <p:extLst>
      <p:ext uri="{BB962C8B-B14F-4D97-AF65-F5344CB8AC3E}">
        <p14:creationId xmlns:p14="http://schemas.microsoft.com/office/powerpoint/2010/main" val="4156524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4</a:t>
            </a:fld>
            <a:endParaRPr lang="en-US"/>
          </a:p>
        </p:txBody>
      </p:sp>
    </p:spTree>
    <p:extLst>
      <p:ext uri="{BB962C8B-B14F-4D97-AF65-F5344CB8AC3E}">
        <p14:creationId xmlns:p14="http://schemas.microsoft.com/office/powerpoint/2010/main" val="62384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5</a:t>
            </a:fld>
            <a:endParaRPr lang="en-US"/>
          </a:p>
        </p:txBody>
      </p:sp>
    </p:spTree>
    <p:extLst>
      <p:ext uri="{BB962C8B-B14F-4D97-AF65-F5344CB8AC3E}">
        <p14:creationId xmlns:p14="http://schemas.microsoft.com/office/powerpoint/2010/main" val="4148632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6</a:t>
            </a:fld>
            <a:endParaRPr lang="en-US"/>
          </a:p>
        </p:txBody>
      </p:sp>
    </p:spTree>
    <p:extLst>
      <p:ext uri="{BB962C8B-B14F-4D97-AF65-F5344CB8AC3E}">
        <p14:creationId xmlns:p14="http://schemas.microsoft.com/office/powerpoint/2010/main" val="2544516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7</a:t>
            </a:fld>
            <a:endParaRPr lang="en-US"/>
          </a:p>
        </p:txBody>
      </p:sp>
    </p:spTree>
    <p:extLst>
      <p:ext uri="{BB962C8B-B14F-4D97-AF65-F5344CB8AC3E}">
        <p14:creationId xmlns:p14="http://schemas.microsoft.com/office/powerpoint/2010/main" val="534403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8</a:t>
            </a:fld>
            <a:endParaRPr lang="en-US"/>
          </a:p>
        </p:txBody>
      </p:sp>
    </p:spTree>
    <p:extLst>
      <p:ext uri="{BB962C8B-B14F-4D97-AF65-F5344CB8AC3E}">
        <p14:creationId xmlns:p14="http://schemas.microsoft.com/office/powerpoint/2010/main" val="1953359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51BAF-35A0-AA42-9EB7-914AEC3931DF}" type="slidenum">
              <a:rPr lang="en-US" smtClean="0"/>
              <a:pPr/>
              <a:t>9</a:t>
            </a:fld>
            <a:endParaRPr lang="en-US"/>
          </a:p>
        </p:txBody>
      </p:sp>
    </p:spTree>
    <p:extLst>
      <p:ext uri="{BB962C8B-B14F-4D97-AF65-F5344CB8AC3E}">
        <p14:creationId xmlns:p14="http://schemas.microsoft.com/office/powerpoint/2010/main" val="223193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7883C98-F910-4358-94F9-40A7B6DCC40E}"/>
              </a:ext>
            </a:extLst>
          </p:cNvPr>
          <p:cNvSpPr>
            <a:spLocks noGrp="1"/>
          </p:cNvSpPr>
          <p:nvPr>
            <p:ph type="pic" sz="quarter" idx="10"/>
          </p:nvPr>
        </p:nvSpPr>
        <p:spPr>
          <a:xfrm>
            <a:off x="0" y="1306513"/>
            <a:ext cx="12192000" cy="5551487"/>
          </a:xfrm>
        </p:spPr>
        <p:txBody>
          <a:bodyPr/>
          <a:lstStyle/>
          <a:p>
            <a:endParaRPr lang="en-US"/>
          </a:p>
        </p:txBody>
      </p:sp>
    </p:spTree>
    <p:extLst>
      <p:ext uri="{BB962C8B-B14F-4D97-AF65-F5344CB8AC3E}">
        <p14:creationId xmlns:p14="http://schemas.microsoft.com/office/powerpoint/2010/main" val="85260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5C1-0241-40A8-A05A-CE2C146C31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1609F-4F80-4299-B0C9-171EF04202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03190-FCB1-43E1-993A-6583FE4D7603}"/>
              </a:ext>
            </a:extLst>
          </p:cNvPr>
          <p:cNvSpPr>
            <a:spLocks noGrp="1"/>
          </p:cNvSpPr>
          <p:nvPr>
            <p:ph type="dt" sz="half" idx="10"/>
          </p:nvPr>
        </p:nvSpPr>
        <p:spPr/>
        <p:txBody>
          <a:bodyPr/>
          <a:lstStyle/>
          <a:p>
            <a:fld id="{ADD369D1-5AC3-452E-BBF3-8F4FE875CAE8}" type="datetime1">
              <a:rPr lang="en-US" smtClean="0"/>
              <a:pPr/>
              <a:t>16/12/2022</a:t>
            </a:fld>
            <a:endParaRPr lang="en-US"/>
          </a:p>
        </p:txBody>
      </p:sp>
      <p:sp>
        <p:nvSpPr>
          <p:cNvPr id="5" name="Footer Placeholder 4">
            <a:extLst>
              <a:ext uri="{FF2B5EF4-FFF2-40B4-BE49-F238E27FC236}">
                <a16:creationId xmlns:a16="http://schemas.microsoft.com/office/drawing/2014/main" id="{EF4903C5-6769-497F-8320-8DE30DC73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A0431-398D-48E8-A819-0C58E3B0C92C}"/>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59919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7FF310-6E9B-4DBC-861B-57BF5D7B44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B743-91DF-40FC-8E6A-6B464B1FD8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02AC5-E34B-45FF-B8A0-E4ADBB692C1A}"/>
              </a:ext>
            </a:extLst>
          </p:cNvPr>
          <p:cNvSpPr>
            <a:spLocks noGrp="1"/>
          </p:cNvSpPr>
          <p:nvPr>
            <p:ph type="dt" sz="half" idx="10"/>
          </p:nvPr>
        </p:nvSpPr>
        <p:spPr/>
        <p:txBody>
          <a:bodyPr/>
          <a:lstStyle/>
          <a:p>
            <a:fld id="{B79FBD96-18C0-4C7D-85C3-6961C156DF27}" type="datetime1">
              <a:rPr lang="en-US" smtClean="0"/>
              <a:pPr/>
              <a:t>16/12/2022</a:t>
            </a:fld>
            <a:endParaRPr lang="en-US"/>
          </a:p>
        </p:txBody>
      </p:sp>
      <p:sp>
        <p:nvSpPr>
          <p:cNvPr id="5" name="Footer Placeholder 4">
            <a:extLst>
              <a:ext uri="{FF2B5EF4-FFF2-40B4-BE49-F238E27FC236}">
                <a16:creationId xmlns:a16="http://schemas.microsoft.com/office/drawing/2014/main" id="{7B545DAE-67D9-4857-856A-8700BAB9D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C3569-FB79-4410-998E-F6C8CC8E7D69}"/>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623720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7B6D-8E29-49B2-8858-15A91CE9F3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977A45-B4E2-4815-80D6-65EDC991AD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CAA852-C49E-4FE5-9A76-BBDF681CC449}"/>
              </a:ext>
            </a:extLst>
          </p:cNvPr>
          <p:cNvSpPr>
            <a:spLocks noGrp="1"/>
          </p:cNvSpPr>
          <p:nvPr>
            <p:ph type="dt" sz="half" idx="10"/>
          </p:nvPr>
        </p:nvSpPr>
        <p:spPr/>
        <p:txBody>
          <a:bodyPr/>
          <a:lstStyle/>
          <a:p>
            <a:fld id="{72CAECF0-F0B4-47F1-8C53-65E0F4BEDD74}" type="datetime1">
              <a:rPr lang="en-US" smtClean="0"/>
              <a:pPr/>
              <a:t>16/12/2022</a:t>
            </a:fld>
            <a:endParaRPr lang="en-US"/>
          </a:p>
        </p:txBody>
      </p:sp>
      <p:sp>
        <p:nvSpPr>
          <p:cNvPr id="5" name="Footer Placeholder 4">
            <a:extLst>
              <a:ext uri="{FF2B5EF4-FFF2-40B4-BE49-F238E27FC236}">
                <a16:creationId xmlns:a16="http://schemas.microsoft.com/office/drawing/2014/main" id="{014AAF7D-D5F0-4759-A2D4-B8B409885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8D5D0-1E62-4D5D-82D8-98C18E563C47}"/>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591476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C79CA-9345-45E7-AD5B-744DB72C43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C6678-75AE-4CFA-ADA9-BA95E01BAA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AFF20-F56E-4EBF-ABE6-23F4FB85B576}"/>
              </a:ext>
            </a:extLst>
          </p:cNvPr>
          <p:cNvSpPr>
            <a:spLocks noGrp="1"/>
          </p:cNvSpPr>
          <p:nvPr>
            <p:ph type="dt" sz="half" idx="10"/>
          </p:nvPr>
        </p:nvSpPr>
        <p:spPr/>
        <p:txBody>
          <a:bodyPr/>
          <a:lstStyle/>
          <a:p>
            <a:fld id="{74B35CE3-01E2-45EC-9885-9E1127214510}" type="datetime1">
              <a:rPr lang="en-US" smtClean="0"/>
              <a:pPr/>
              <a:t>16/12/2022</a:t>
            </a:fld>
            <a:endParaRPr lang="en-US"/>
          </a:p>
        </p:txBody>
      </p:sp>
      <p:sp>
        <p:nvSpPr>
          <p:cNvPr id="5" name="Footer Placeholder 4">
            <a:extLst>
              <a:ext uri="{FF2B5EF4-FFF2-40B4-BE49-F238E27FC236}">
                <a16:creationId xmlns:a16="http://schemas.microsoft.com/office/drawing/2014/main" id="{EE7ED1E3-23EE-4849-9212-8D7BD1CAA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A4D17-DF72-4605-8667-7BFFB6405794}"/>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817813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CB553-199A-41CC-9637-B100BE909A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3DE3F7-3564-473A-A384-011EFC4B0A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F01AEC-AD48-4D72-8311-91E4EF7119DA}"/>
              </a:ext>
            </a:extLst>
          </p:cNvPr>
          <p:cNvSpPr>
            <a:spLocks noGrp="1"/>
          </p:cNvSpPr>
          <p:nvPr>
            <p:ph type="dt" sz="half" idx="10"/>
          </p:nvPr>
        </p:nvSpPr>
        <p:spPr/>
        <p:txBody>
          <a:bodyPr/>
          <a:lstStyle/>
          <a:p>
            <a:fld id="{16D5E4AB-C045-48AB-92E5-C8771FC3A525}" type="datetime1">
              <a:rPr lang="en-US" smtClean="0"/>
              <a:pPr/>
              <a:t>16/12/2022</a:t>
            </a:fld>
            <a:endParaRPr lang="en-US"/>
          </a:p>
        </p:txBody>
      </p:sp>
      <p:sp>
        <p:nvSpPr>
          <p:cNvPr id="5" name="Footer Placeholder 4">
            <a:extLst>
              <a:ext uri="{FF2B5EF4-FFF2-40B4-BE49-F238E27FC236}">
                <a16:creationId xmlns:a16="http://schemas.microsoft.com/office/drawing/2014/main" id="{66891787-5D8A-4CB4-8B4D-D31BF06FD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D380E-B121-4C3D-9799-A95D897DAC4D}"/>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568040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3F6-61FD-4255-96DD-DC9E7556E1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BA20BB-3394-43F0-B78B-73A3C03675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559D8C-1106-47A0-A0CB-4000648267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7A3D0E-373A-4DF8-9BDA-1A98F7755E9A}"/>
              </a:ext>
            </a:extLst>
          </p:cNvPr>
          <p:cNvSpPr>
            <a:spLocks noGrp="1"/>
          </p:cNvSpPr>
          <p:nvPr>
            <p:ph type="dt" sz="half" idx="10"/>
          </p:nvPr>
        </p:nvSpPr>
        <p:spPr/>
        <p:txBody>
          <a:bodyPr/>
          <a:lstStyle/>
          <a:p>
            <a:fld id="{FF2C31C3-17C8-4169-BE82-A440B591FF0B}" type="datetime1">
              <a:rPr lang="en-US" smtClean="0"/>
              <a:pPr/>
              <a:t>16/12/2022</a:t>
            </a:fld>
            <a:endParaRPr lang="en-US"/>
          </a:p>
        </p:txBody>
      </p:sp>
      <p:sp>
        <p:nvSpPr>
          <p:cNvPr id="6" name="Footer Placeholder 5">
            <a:extLst>
              <a:ext uri="{FF2B5EF4-FFF2-40B4-BE49-F238E27FC236}">
                <a16:creationId xmlns:a16="http://schemas.microsoft.com/office/drawing/2014/main" id="{3CEF5060-0964-47D6-9721-27E5297197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C398F6-F1BA-4DAB-82B5-329BA08A6A99}"/>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231900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A493-AFB3-4ED6-A240-0518F69867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8EED7A-66EF-421C-9B4F-FB3843C2A8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D6FC4A-0B63-4D42-961C-C292AA5E21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6AA7AA-C65D-4842-B5A7-AC72B6887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D99E86-BB4C-433C-A2CB-C36A93F05F2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328E8B-4F60-40F5-9C58-480C184805C8}"/>
              </a:ext>
            </a:extLst>
          </p:cNvPr>
          <p:cNvSpPr>
            <a:spLocks noGrp="1"/>
          </p:cNvSpPr>
          <p:nvPr>
            <p:ph type="dt" sz="half" idx="10"/>
          </p:nvPr>
        </p:nvSpPr>
        <p:spPr/>
        <p:txBody>
          <a:bodyPr/>
          <a:lstStyle/>
          <a:p>
            <a:fld id="{6A8C178C-2C91-4290-90D9-4776E592C5CA}" type="datetime1">
              <a:rPr lang="en-US" smtClean="0"/>
              <a:pPr/>
              <a:t>16/12/2022</a:t>
            </a:fld>
            <a:endParaRPr lang="en-US"/>
          </a:p>
        </p:txBody>
      </p:sp>
      <p:sp>
        <p:nvSpPr>
          <p:cNvPr id="8" name="Footer Placeholder 7">
            <a:extLst>
              <a:ext uri="{FF2B5EF4-FFF2-40B4-BE49-F238E27FC236}">
                <a16:creationId xmlns:a16="http://schemas.microsoft.com/office/drawing/2014/main" id="{6B99CE3D-4EA8-488A-8DF8-4E815BAD88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905025-AD12-4D12-AAA5-CCD78D3746C7}"/>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3109853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468D-3884-4854-9D6E-2D3CEC494D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07B8A8-EA57-4687-98A4-3B249B161199}"/>
              </a:ext>
            </a:extLst>
          </p:cNvPr>
          <p:cNvSpPr>
            <a:spLocks noGrp="1"/>
          </p:cNvSpPr>
          <p:nvPr>
            <p:ph type="dt" sz="half" idx="10"/>
          </p:nvPr>
        </p:nvSpPr>
        <p:spPr/>
        <p:txBody>
          <a:bodyPr/>
          <a:lstStyle/>
          <a:p>
            <a:fld id="{D5394381-0C7C-4D0C-B8EE-7755F5ECBB52}" type="datetime1">
              <a:rPr lang="en-US" smtClean="0"/>
              <a:pPr/>
              <a:t>16/12/2022</a:t>
            </a:fld>
            <a:endParaRPr lang="en-US"/>
          </a:p>
        </p:txBody>
      </p:sp>
      <p:sp>
        <p:nvSpPr>
          <p:cNvPr id="4" name="Footer Placeholder 3">
            <a:extLst>
              <a:ext uri="{FF2B5EF4-FFF2-40B4-BE49-F238E27FC236}">
                <a16:creationId xmlns:a16="http://schemas.microsoft.com/office/drawing/2014/main" id="{EC5CEEC5-90DE-4F1A-8667-D23B2CC31E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1A73A7-7384-4455-9C7D-EE42371D3161}"/>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4015692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EABA2-A28E-45FE-B37C-CACA7513EFED}"/>
              </a:ext>
            </a:extLst>
          </p:cNvPr>
          <p:cNvSpPr>
            <a:spLocks noGrp="1"/>
          </p:cNvSpPr>
          <p:nvPr>
            <p:ph type="dt" sz="half" idx="10"/>
          </p:nvPr>
        </p:nvSpPr>
        <p:spPr/>
        <p:txBody>
          <a:bodyPr/>
          <a:lstStyle/>
          <a:p>
            <a:fld id="{32F280BF-72F2-4073-B2A9-30CB8F882672}" type="datetime1">
              <a:rPr lang="en-US" smtClean="0"/>
              <a:pPr/>
              <a:t>16/12/2022</a:t>
            </a:fld>
            <a:endParaRPr lang="en-US"/>
          </a:p>
        </p:txBody>
      </p:sp>
      <p:sp>
        <p:nvSpPr>
          <p:cNvPr id="3" name="Footer Placeholder 2">
            <a:extLst>
              <a:ext uri="{FF2B5EF4-FFF2-40B4-BE49-F238E27FC236}">
                <a16:creationId xmlns:a16="http://schemas.microsoft.com/office/drawing/2014/main" id="{41F0422D-3B10-4D67-BF10-D4E187A907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E84C83-831A-46E3-A77D-42553291CB54}"/>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908371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4F0B4-93CD-46AC-BAA2-00B1BE74E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0BF6EA-AAAF-4F1A-A621-806FB7045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C42B7E-D648-4746-B9F5-3225C3E45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3700FB-C6E5-4260-B836-25617CDAB5C6}"/>
              </a:ext>
            </a:extLst>
          </p:cNvPr>
          <p:cNvSpPr>
            <a:spLocks noGrp="1"/>
          </p:cNvSpPr>
          <p:nvPr>
            <p:ph type="dt" sz="half" idx="10"/>
          </p:nvPr>
        </p:nvSpPr>
        <p:spPr/>
        <p:txBody>
          <a:bodyPr/>
          <a:lstStyle/>
          <a:p>
            <a:fld id="{6CAF661D-475A-4641-9EF8-19EC86665D51}" type="datetime1">
              <a:rPr lang="en-US" smtClean="0"/>
              <a:pPr/>
              <a:t>16/12/2022</a:t>
            </a:fld>
            <a:endParaRPr lang="en-US"/>
          </a:p>
        </p:txBody>
      </p:sp>
      <p:sp>
        <p:nvSpPr>
          <p:cNvPr id="6" name="Footer Placeholder 5">
            <a:extLst>
              <a:ext uri="{FF2B5EF4-FFF2-40B4-BE49-F238E27FC236}">
                <a16:creationId xmlns:a16="http://schemas.microsoft.com/office/drawing/2014/main" id="{ABF137DC-21F2-42E5-B0F2-40EB6579B2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59BF81-0836-4EC9-BC1E-6B3C35A1FF55}"/>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279338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2A5A-1AD6-41A1-8A9C-ADCD0B6BE2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A10B8B-D2A2-45E5-A128-E0FFBE6607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FFB75-9D18-4BD5-BB0E-1405169FBB5C}"/>
              </a:ext>
            </a:extLst>
          </p:cNvPr>
          <p:cNvSpPr>
            <a:spLocks noGrp="1"/>
          </p:cNvSpPr>
          <p:nvPr>
            <p:ph type="dt" sz="half" idx="10"/>
          </p:nvPr>
        </p:nvSpPr>
        <p:spPr/>
        <p:txBody>
          <a:bodyPr/>
          <a:lstStyle/>
          <a:p>
            <a:fld id="{00C01F3F-184C-47CE-B2FC-50B702F15F25}" type="datetime1">
              <a:rPr lang="en-US" smtClean="0"/>
              <a:pPr/>
              <a:t>16/12/2022</a:t>
            </a:fld>
            <a:endParaRPr lang="en-US"/>
          </a:p>
        </p:txBody>
      </p:sp>
      <p:sp>
        <p:nvSpPr>
          <p:cNvPr id="5" name="Footer Placeholder 4">
            <a:extLst>
              <a:ext uri="{FF2B5EF4-FFF2-40B4-BE49-F238E27FC236}">
                <a16:creationId xmlns:a16="http://schemas.microsoft.com/office/drawing/2014/main" id="{A4D58660-32DA-4BE7-87E5-433172BAF5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3DB9C-6AAB-4D32-AA9E-0D1DFE965BBB}"/>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695662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3DF1-2A76-471F-A277-2188373C2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ABA6FE-961C-4715-9002-784664655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9BBBEF-E5E3-478F-9EA8-202525292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B1E04B-AF87-4FBF-95DB-9F5D0CAF50A1}"/>
              </a:ext>
            </a:extLst>
          </p:cNvPr>
          <p:cNvSpPr>
            <a:spLocks noGrp="1"/>
          </p:cNvSpPr>
          <p:nvPr>
            <p:ph type="dt" sz="half" idx="10"/>
          </p:nvPr>
        </p:nvSpPr>
        <p:spPr/>
        <p:txBody>
          <a:bodyPr/>
          <a:lstStyle/>
          <a:p>
            <a:fld id="{FD5D1BE7-14B6-4658-8E74-1AB08837144F}" type="datetime1">
              <a:rPr lang="en-US" smtClean="0"/>
              <a:pPr/>
              <a:t>16/12/2022</a:t>
            </a:fld>
            <a:endParaRPr lang="en-US"/>
          </a:p>
        </p:txBody>
      </p:sp>
      <p:sp>
        <p:nvSpPr>
          <p:cNvPr id="6" name="Footer Placeholder 5">
            <a:extLst>
              <a:ext uri="{FF2B5EF4-FFF2-40B4-BE49-F238E27FC236}">
                <a16:creationId xmlns:a16="http://schemas.microsoft.com/office/drawing/2014/main" id="{06402D42-1556-4066-8720-5FD8990B1F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DE7EFB-E462-4A4F-9AC0-326FFC6E8118}"/>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1967104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9B20-45C2-46C4-BC8F-6C648089D1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DBDC0B-D4CF-4680-8065-D2B94D2017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36323-4B01-4BF8-9C61-F2B05A0AC3E9}"/>
              </a:ext>
            </a:extLst>
          </p:cNvPr>
          <p:cNvSpPr>
            <a:spLocks noGrp="1"/>
          </p:cNvSpPr>
          <p:nvPr>
            <p:ph type="dt" sz="half" idx="10"/>
          </p:nvPr>
        </p:nvSpPr>
        <p:spPr/>
        <p:txBody>
          <a:bodyPr/>
          <a:lstStyle/>
          <a:p>
            <a:fld id="{0CBD94A0-96BF-4E2F-B045-A2950CD54CB3}" type="datetime1">
              <a:rPr lang="en-US" smtClean="0"/>
              <a:pPr/>
              <a:t>16/12/2022</a:t>
            </a:fld>
            <a:endParaRPr lang="en-US"/>
          </a:p>
        </p:txBody>
      </p:sp>
      <p:sp>
        <p:nvSpPr>
          <p:cNvPr id="5" name="Footer Placeholder 4">
            <a:extLst>
              <a:ext uri="{FF2B5EF4-FFF2-40B4-BE49-F238E27FC236}">
                <a16:creationId xmlns:a16="http://schemas.microsoft.com/office/drawing/2014/main" id="{29D25852-EC3D-4FBD-B96E-C6BBE10C9B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FA2D4-544E-4790-A893-55EF83365919}"/>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537233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D62D52-77A6-48F6-8D87-7017603647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1DF3B3-7C06-4BBE-B86C-72A7B54329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F33A3-2CBE-4D2E-9F8E-F89C2EDEF3B7}"/>
              </a:ext>
            </a:extLst>
          </p:cNvPr>
          <p:cNvSpPr>
            <a:spLocks noGrp="1"/>
          </p:cNvSpPr>
          <p:nvPr>
            <p:ph type="dt" sz="half" idx="10"/>
          </p:nvPr>
        </p:nvSpPr>
        <p:spPr/>
        <p:txBody>
          <a:bodyPr/>
          <a:lstStyle/>
          <a:p>
            <a:fld id="{262D7664-DB75-4D6A-A3FB-23CAF4C4A300}" type="datetime1">
              <a:rPr lang="en-US" smtClean="0"/>
              <a:pPr/>
              <a:t>16/12/2022</a:t>
            </a:fld>
            <a:endParaRPr lang="en-US"/>
          </a:p>
        </p:txBody>
      </p:sp>
      <p:sp>
        <p:nvSpPr>
          <p:cNvPr id="5" name="Footer Placeholder 4">
            <a:extLst>
              <a:ext uri="{FF2B5EF4-FFF2-40B4-BE49-F238E27FC236}">
                <a16:creationId xmlns:a16="http://schemas.microsoft.com/office/drawing/2014/main" id="{8E6D9F28-F3B7-4C9F-86BA-B0526D18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AD9560-14F0-4BC2-9A30-AD4C6FAE6A3C}"/>
              </a:ext>
            </a:extLst>
          </p:cNvPr>
          <p:cNvSpPr>
            <a:spLocks noGrp="1"/>
          </p:cNvSpPr>
          <p:nvPr>
            <p:ph type="sldNum" sz="quarter" idx="12"/>
          </p:nvPr>
        </p:nvSpPr>
        <p:spPr/>
        <p:txBody>
          <a:bodyPr/>
          <a:lstStyle/>
          <a:p>
            <a:fld id="{72BE7B9D-0770-4262-BEB3-C6AB74750405}" type="slidenum">
              <a:rPr lang="en-US" smtClean="0"/>
              <a:pPr/>
              <a:t>‹#›</a:t>
            </a:fld>
            <a:endParaRPr lang="en-US"/>
          </a:p>
        </p:txBody>
      </p:sp>
    </p:spTree>
    <p:extLst>
      <p:ext uri="{BB962C8B-B14F-4D97-AF65-F5344CB8AC3E}">
        <p14:creationId xmlns:p14="http://schemas.microsoft.com/office/powerpoint/2010/main" val="127657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68C3-542F-44C9-96A1-F0C2A16BE6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FA4C16-D351-4F65-89FB-DBACEB36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400900-6EA7-497D-8795-24333B91C4B8}"/>
              </a:ext>
            </a:extLst>
          </p:cNvPr>
          <p:cNvSpPr>
            <a:spLocks noGrp="1"/>
          </p:cNvSpPr>
          <p:nvPr>
            <p:ph type="dt" sz="half" idx="10"/>
          </p:nvPr>
        </p:nvSpPr>
        <p:spPr/>
        <p:txBody>
          <a:bodyPr/>
          <a:lstStyle/>
          <a:p>
            <a:fld id="{F51280E7-7E47-4365-B707-BA1B28F62F01}" type="datetime1">
              <a:rPr lang="en-US" smtClean="0"/>
              <a:pPr/>
              <a:t>16/12/2022</a:t>
            </a:fld>
            <a:endParaRPr lang="en-US"/>
          </a:p>
        </p:txBody>
      </p:sp>
      <p:sp>
        <p:nvSpPr>
          <p:cNvPr id="5" name="Footer Placeholder 4">
            <a:extLst>
              <a:ext uri="{FF2B5EF4-FFF2-40B4-BE49-F238E27FC236}">
                <a16:creationId xmlns:a16="http://schemas.microsoft.com/office/drawing/2014/main" id="{B2589797-B810-4869-A342-2FF41F004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34DCA-3EA9-4C80-800B-09F28412179A}"/>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5622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779D-B1AF-41FB-8DC3-8A054CB9D1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B5D0B-F989-473B-A4A6-5FAC55B923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35947-BD81-4192-9D64-4C21EB384B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3584CA-3714-455D-A3CA-D75BB40CD148}"/>
              </a:ext>
            </a:extLst>
          </p:cNvPr>
          <p:cNvSpPr>
            <a:spLocks noGrp="1"/>
          </p:cNvSpPr>
          <p:nvPr>
            <p:ph type="dt" sz="half" idx="10"/>
          </p:nvPr>
        </p:nvSpPr>
        <p:spPr/>
        <p:txBody>
          <a:bodyPr/>
          <a:lstStyle/>
          <a:p>
            <a:fld id="{00D9BF81-74B2-454D-B3C4-0B3C96188DB9}" type="datetime1">
              <a:rPr lang="en-US" smtClean="0"/>
              <a:pPr/>
              <a:t>16/12/2022</a:t>
            </a:fld>
            <a:endParaRPr lang="en-US"/>
          </a:p>
        </p:txBody>
      </p:sp>
      <p:sp>
        <p:nvSpPr>
          <p:cNvPr id="6" name="Footer Placeholder 5">
            <a:extLst>
              <a:ext uri="{FF2B5EF4-FFF2-40B4-BE49-F238E27FC236}">
                <a16:creationId xmlns:a16="http://schemas.microsoft.com/office/drawing/2014/main" id="{86DA00D0-1704-4E75-A9B7-A7B79A0B1B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2CF52-148A-4C43-8039-C048C0793422}"/>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391374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9A19-02B6-4398-9A69-495F903BC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6F746E-2B25-4DB7-A428-C446904C6B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A87C10-7DD4-455A-BD08-895443C0E4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E23AD0-8756-4539-9DFC-1ABD7705E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CE2AF7-2D0C-4AEA-9F87-B1DD3323E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FF278-6076-41A4-AEE9-D12E26FC6794}"/>
              </a:ext>
            </a:extLst>
          </p:cNvPr>
          <p:cNvSpPr>
            <a:spLocks noGrp="1"/>
          </p:cNvSpPr>
          <p:nvPr>
            <p:ph type="dt" sz="half" idx="10"/>
          </p:nvPr>
        </p:nvSpPr>
        <p:spPr/>
        <p:txBody>
          <a:bodyPr/>
          <a:lstStyle/>
          <a:p>
            <a:fld id="{945D6D76-08BA-469B-9CBE-88EDBED6A81E}" type="datetime1">
              <a:rPr lang="en-US" smtClean="0"/>
              <a:pPr/>
              <a:t>16/12/2022</a:t>
            </a:fld>
            <a:endParaRPr lang="en-US"/>
          </a:p>
        </p:txBody>
      </p:sp>
      <p:sp>
        <p:nvSpPr>
          <p:cNvPr id="8" name="Footer Placeholder 7">
            <a:extLst>
              <a:ext uri="{FF2B5EF4-FFF2-40B4-BE49-F238E27FC236}">
                <a16:creationId xmlns:a16="http://schemas.microsoft.com/office/drawing/2014/main" id="{FE4DE55C-B447-481F-941F-DD79A16C3B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AED2C4-F043-4BA2-9296-0282AA280434}"/>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659130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9FDF3-3D85-42EE-9075-765365697E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1451E7-C2D6-4F80-9059-9C6F05F0D351}"/>
              </a:ext>
            </a:extLst>
          </p:cNvPr>
          <p:cNvSpPr>
            <a:spLocks noGrp="1"/>
          </p:cNvSpPr>
          <p:nvPr>
            <p:ph type="dt" sz="half" idx="10"/>
          </p:nvPr>
        </p:nvSpPr>
        <p:spPr/>
        <p:txBody>
          <a:bodyPr/>
          <a:lstStyle/>
          <a:p>
            <a:fld id="{8154AD19-2C07-47B9-BB49-F90C8D6BD495}" type="datetime1">
              <a:rPr lang="en-US" smtClean="0"/>
              <a:pPr/>
              <a:t>16/12/2022</a:t>
            </a:fld>
            <a:endParaRPr lang="en-US"/>
          </a:p>
        </p:txBody>
      </p:sp>
      <p:sp>
        <p:nvSpPr>
          <p:cNvPr id="4" name="Footer Placeholder 3">
            <a:extLst>
              <a:ext uri="{FF2B5EF4-FFF2-40B4-BE49-F238E27FC236}">
                <a16:creationId xmlns:a16="http://schemas.microsoft.com/office/drawing/2014/main" id="{FB3E5E42-82FD-4552-A39B-30CDEECCCE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F64044-42D3-4F0F-9779-43D8C6C88A68}"/>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310422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286019-7FC2-437E-9510-C0FA926FC6E5}"/>
              </a:ext>
            </a:extLst>
          </p:cNvPr>
          <p:cNvSpPr>
            <a:spLocks noGrp="1"/>
          </p:cNvSpPr>
          <p:nvPr>
            <p:ph type="dt" sz="half" idx="10"/>
          </p:nvPr>
        </p:nvSpPr>
        <p:spPr/>
        <p:txBody>
          <a:bodyPr/>
          <a:lstStyle/>
          <a:p>
            <a:fld id="{D04D0324-3BC0-45CD-95B4-C28BF8D619E0}" type="datetime1">
              <a:rPr lang="en-US" smtClean="0"/>
              <a:pPr/>
              <a:t>16/12/2022</a:t>
            </a:fld>
            <a:endParaRPr lang="en-US"/>
          </a:p>
        </p:txBody>
      </p:sp>
      <p:sp>
        <p:nvSpPr>
          <p:cNvPr id="3" name="Footer Placeholder 2">
            <a:extLst>
              <a:ext uri="{FF2B5EF4-FFF2-40B4-BE49-F238E27FC236}">
                <a16:creationId xmlns:a16="http://schemas.microsoft.com/office/drawing/2014/main" id="{29F7FF08-2C8C-42D3-A5FC-62AE468A2C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187C79-3325-44AC-963D-1954E981FB6B}"/>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78433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8373-7CF9-40A6-8CC7-356A12CD7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991DA-5705-45B6-BF52-02128B5859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5ECFB6-AB8D-4B00-A268-B6F3B9672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7FF719-B1E3-446D-9ED6-DAD6B9690AEE}"/>
              </a:ext>
            </a:extLst>
          </p:cNvPr>
          <p:cNvSpPr>
            <a:spLocks noGrp="1"/>
          </p:cNvSpPr>
          <p:nvPr>
            <p:ph type="dt" sz="half" idx="10"/>
          </p:nvPr>
        </p:nvSpPr>
        <p:spPr/>
        <p:txBody>
          <a:bodyPr/>
          <a:lstStyle/>
          <a:p>
            <a:fld id="{2FF303C4-F41B-4B8F-896A-7665CA78C5A3}" type="datetime1">
              <a:rPr lang="en-US" smtClean="0"/>
              <a:pPr/>
              <a:t>16/12/2022</a:t>
            </a:fld>
            <a:endParaRPr lang="en-US"/>
          </a:p>
        </p:txBody>
      </p:sp>
      <p:sp>
        <p:nvSpPr>
          <p:cNvPr id="6" name="Footer Placeholder 5">
            <a:extLst>
              <a:ext uri="{FF2B5EF4-FFF2-40B4-BE49-F238E27FC236}">
                <a16:creationId xmlns:a16="http://schemas.microsoft.com/office/drawing/2014/main" id="{C3F9601C-A82B-4A86-B2E1-3A418859B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168E26-49E5-4865-B763-E91C2422FDA4}"/>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407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CA612-4B23-4A8B-BECA-98D68CD7E9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BE2B4-1D2B-4A89-AC5B-3D2F644764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AF787-6C7E-4609-BFF8-DC1E90DC7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BCE61B-C032-4883-AB6E-F89465B3A2B5}"/>
              </a:ext>
            </a:extLst>
          </p:cNvPr>
          <p:cNvSpPr>
            <a:spLocks noGrp="1"/>
          </p:cNvSpPr>
          <p:nvPr>
            <p:ph type="dt" sz="half" idx="10"/>
          </p:nvPr>
        </p:nvSpPr>
        <p:spPr/>
        <p:txBody>
          <a:bodyPr/>
          <a:lstStyle/>
          <a:p>
            <a:fld id="{989A308E-D576-4FEF-8A8B-940F2BF506FB}" type="datetime1">
              <a:rPr lang="en-US" smtClean="0"/>
              <a:pPr/>
              <a:t>16/12/2022</a:t>
            </a:fld>
            <a:endParaRPr lang="en-US"/>
          </a:p>
        </p:txBody>
      </p:sp>
      <p:sp>
        <p:nvSpPr>
          <p:cNvPr id="6" name="Footer Placeholder 5">
            <a:extLst>
              <a:ext uri="{FF2B5EF4-FFF2-40B4-BE49-F238E27FC236}">
                <a16:creationId xmlns:a16="http://schemas.microsoft.com/office/drawing/2014/main" id="{5D04B4F7-25BF-43D5-8A7C-DA038C5BB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F4067-737A-4572-8766-C207D400C99B}"/>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46941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6E8647-56AD-4330-B207-47213A5036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BE2B57-3F1C-48B4-AA5A-BB0EC60732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49DEE-CB30-41AE-813F-9483EA5C3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DBC2F-E926-4048-A4E2-2F69074273F7}" type="datetime1">
              <a:rPr lang="en-US" smtClean="0"/>
              <a:pPr/>
              <a:t>16/12/2022</a:t>
            </a:fld>
            <a:endParaRPr lang="en-US"/>
          </a:p>
        </p:txBody>
      </p:sp>
      <p:sp>
        <p:nvSpPr>
          <p:cNvPr id="5" name="Footer Placeholder 4">
            <a:extLst>
              <a:ext uri="{FF2B5EF4-FFF2-40B4-BE49-F238E27FC236}">
                <a16:creationId xmlns:a16="http://schemas.microsoft.com/office/drawing/2014/main" id="{8E5267ED-AE67-49DE-8C1F-22764F38AF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761221-0CFF-4660-84D1-C51FAACEBB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E0DA8-AC27-403E-90E8-404BCA9BAC80}" type="slidenum">
              <a:rPr lang="en-US" smtClean="0"/>
              <a:pPr/>
              <a:t>‹#›</a:t>
            </a:fld>
            <a:endParaRPr lang="en-US"/>
          </a:p>
        </p:txBody>
      </p:sp>
    </p:spTree>
    <p:extLst>
      <p:ext uri="{BB962C8B-B14F-4D97-AF65-F5344CB8AC3E}">
        <p14:creationId xmlns:p14="http://schemas.microsoft.com/office/powerpoint/2010/main" val="1655035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317E3-5993-41BA-9B67-6D56D5E117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709BBC-2CA6-409B-9C6B-204635904D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0DCAC-FE22-4465-94C1-AE6DE0E83D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CF881-E318-49F3-A4E9-0A7F376F5CC3}" type="datetime1">
              <a:rPr lang="en-US" smtClean="0"/>
              <a:pPr/>
              <a:t>16/12/2022</a:t>
            </a:fld>
            <a:endParaRPr lang="en-US"/>
          </a:p>
        </p:txBody>
      </p:sp>
      <p:sp>
        <p:nvSpPr>
          <p:cNvPr id="5" name="Footer Placeholder 4">
            <a:extLst>
              <a:ext uri="{FF2B5EF4-FFF2-40B4-BE49-F238E27FC236}">
                <a16:creationId xmlns:a16="http://schemas.microsoft.com/office/drawing/2014/main" id="{ECDF8F74-C59B-4CB1-9AC3-320C72E14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AA136B-BA47-4A7B-91B0-E98061E12E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E7B9D-0770-4262-BEB3-C6AB74750405}" type="slidenum">
              <a:rPr lang="en-US" smtClean="0"/>
              <a:pPr/>
              <a:t>‹#›</a:t>
            </a:fld>
            <a:endParaRPr lang="en-US"/>
          </a:p>
        </p:txBody>
      </p:sp>
    </p:spTree>
    <p:extLst>
      <p:ext uri="{BB962C8B-B14F-4D97-AF65-F5344CB8AC3E}">
        <p14:creationId xmlns:p14="http://schemas.microsoft.com/office/powerpoint/2010/main" val="3642071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unstats.un.org/UNSDWebsite/statcom/session_53/documents/BG-3e-Handbook-E.pdf"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0" y="-10484"/>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1694170" y="2819786"/>
            <a:ext cx="8430905" cy="2548390"/>
          </a:xfrm>
          <a:prstGeom prst="rect">
            <a:avLst/>
          </a:prstGeom>
          <a:noFill/>
        </p:spPr>
        <p:txBody>
          <a:bodyPr wrap="square" rtlCol="0">
            <a:spAutoFit/>
          </a:bodyPr>
          <a:lstStyle/>
          <a:p>
            <a:pPr algn="ctr"/>
            <a:r>
              <a:rPr lang="en-GB" sz="3200" b="1" dirty="0">
                <a:solidFill>
                  <a:schemeClr val="accent5">
                    <a:lumMod val="75000"/>
                  </a:schemeClr>
                </a:solidFill>
                <a:latin typeface="Montserrat" panose="00000500000000000000" pitchFamily="50" charset="0"/>
              </a:rPr>
              <a:t>Types of administrative registers </a:t>
            </a:r>
            <a:r>
              <a:rPr lang="en-US" sz="3200" b="1" dirty="0">
                <a:solidFill>
                  <a:schemeClr val="accent5">
                    <a:lumMod val="75000"/>
                  </a:schemeClr>
                </a:solidFill>
                <a:latin typeface="Montserrat" panose="00000500000000000000" pitchFamily="50" charset="0"/>
              </a:rPr>
              <a:t> </a:t>
            </a:r>
          </a:p>
          <a:p>
            <a:endParaRPr lang="en-US" b="1" dirty="0">
              <a:solidFill>
                <a:schemeClr val="accent5">
                  <a:lumMod val="75000"/>
                </a:schemeClr>
              </a:solidFill>
              <a:latin typeface="Montserrat" panose="00000500000000000000" pitchFamily="50" charset="0"/>
            </a:endParaRPr>
          </a:p>
          <a:p>
            <a:pPr>
              <a:spcBef>
                <a:spcPct val="20000"/>
              </a:spcBef>
              <a:buClr>
                <a:srgbClr val="C00000"/>
              </a:buClr>
            </a:pPr>
            <a:endParaRPr lang="en-US" b="1" dirty="0"/>
          </a:p>
          <a:p>
            <a:pPr indent="-457200" algn="ctr">
              <a:buAutoNum type="arabicPlain" startAt="6"/>
            </a:pPr>
            <a:endParaRPr lang="en-US" sz="2400" b="1" dirty="0">
              <a:solidFill>
                <a:schemeClr val="accent5">
                  <a:lumMod val="75000"/>
                </a:schemeClr>
              </a:solidFill>
              <a:latin typeface="Montserrat" panose="00000500000000000000" pitchFamily="50" charset="0"/>
            </a:endParaRPr>
          </a:p>
          <a:p>
            <a:pPr indent="-457200" algn="ctr">
              <a:buAutoNum type="arabicPlain" startAt="6"/>
            </a:pPr>
            <a:endParaRPr lang="en-US" sz="2400" b="1" dirty="0">
              <a:solidFill>
                <a:schemeClr val="accent5">
                  <a:lumMod val="75000"/>
                </a:schemeClr>
              </a:solidFill>
              <a:latin typeface="Montserrat" panose="00000500000000000000" pitchFamily="50" charset="0"/>
            </a:endParaRPr>
          </a:p>
          <a:p>
            <a:pPr algn="ctr"/>
            <a:r>
              <a:rPr lang="en-US" sz="2000" b="1" dirty="0">
                <a:solidFill>
                  <a:schemeClr val="accent5">
                    <a:lumMod val="75000"/>
                  </a:schemeClr>
                </a:solidFill>
                <a:latin typeface="Montserrat" panose="00000500000000000000" pitchFamily="50" charset="0"/>
              </a:rPr>
              <a:t>Meryem Demirci</a:t>
            </a:r>
          </a:p>
          <a:p>
            <a:pPr algn="ctr"/>
            <a:r>
              <a:rPr lang="en-US" sz="2000" b="1" dirty="0">
                <a:solidFill>
                  <a:schemeClr val="accent5">
                    <a:lumMod val="75000"/>
                  </a:schemeClr>
                </a:solidFill>
                <a:latin typeface="Montserrat" panose="00000500000000000000" pitchFamily="50" charset="0"/>
              </a:rPr>
              <a:t>UN Statistics Division</a:t>
            </a:r>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518" y="-233916"/>
            <a:ext cx="4177863" cy="1517786"/>
          </a:xfrm>
          <a:prstGeom prst="rect">
            <a:avLst/>
          </a:prstGeom>
        </p:spPr>
      </p:pic>
      <p:sp>
        <p:nvSpPr>
          <p:cNvPr id="9" name="TextBox 8">
            <a:extLst>
              <a:ext uri="{FF2B5EF4-FFF2-40B4-BE49-F238E27FC236}">
                <a16:creationId xmlns:a16="http://schemas.microsoft.com/office/drawing/2014/main" id="{3529173C-B6A1-4604-8306-6029FBBC4DE7}"/>
              </a:ext>
            </a:extLst>
          </p:cNvPr>
          <p:cNvSpPr txBox="1"/>
          <p:nvPr/>
        </p:nvSpPr>
        <p:spPr>
          <a:xfrm>
            <a:off x="2334265" y="1114878"/>
            <a:ext cx="7790810" cy="1132874"/>
          </a:xfrm>
          <a:prstGeom prst="rect">
            <a:avLst/>
          </a:prstGeom>
          <a:noFill/>
        </p:spPr>
        <p:txBody>
          <a:bodyPr wrap="square">
            <a:spAutoFit/>
          </a:bodyPr>
          <a:lstStyle/>
          <a:p>
            <a:pPr marL="0" marR="0">
              <a:lnSpc>
                <a:spcPct val="107000"/>
              </a:lnSpc>
              <a:spcBef>
                <a:spcPts val="0"/>
              </a:spcBef>
              <a:spcAft>
                <a:spcPts val="0"/>
              </a:spcAft>
            </a:pPr>
            <a:r>
              <a:rPr lang="en-US" sz="1600" b="1" dirty="0">
                <a:solidFill>
                  <a:schemeClr val="accent5">
                    <a:lumMod val="75000"/>
                  </a:schemeClr>
                </a:solidFill>
                <a:effectLst/>
                <a:latin typeface="Cambria" panose="02040503050406030204" pitchFamily="18" charset="0"/>
                <a:ea typeface="DengXian" panose="02010600030101010101" pitchFamily="2" charset="-122"/>
                <a:cs typeface="Arial" panose="020B0604020202020204" pitchFamily="34" charset="0"/>
              </a:rPr>
              <a:t>United Nations Regional Workshop on the 2020 World </a:t>
            </a:r>
            <a:r>
              <a:rPr lang="en-US" sz="1600" b="1" dirty="0" err="1">
                <a:solidFill>
                  <a:schemeClr val="accent5">
                    <a:lumMod val="75000"/>
                  </a:schemeClr>
                </a:solidFill>
                <a:effectLst/>
                <a:latin typeface="Cambria" panose="02040503050406030204" pitchFamily="18" charset="0"/>
                <a:ea typeface="DengXian" panose="02010600030101010101" pitchFamily="2" charset="-122"/>
                <a:cs typeface="Arial" panose="020B0604020202020204" pitchFamily="34" charset="0"/>
              </a:rPr>
              <a:t>Programme</a:t>
            </a:r>
            <a:r>
              <a:rPr lang="en-US" sz="1600" b="1" dirty="0">
                <a:solidFill>
                  <a:schemeClr val="accent5">
                    <a:lumMod val="75000"/>
                  </a:schemeClr>
                </a:solidFill>
                <a:effectLst/>
                <a:latin typeface="Cambria" panose="02040503050406030204" pitchFamily="18" charset="0"/>
                <a:ea typeface="DengXian" panose="02010600030101010101" pitchFamily="2" charset="-122"/>
                <a:cs typeface="Arial" panose="020B0604020202020204" pitchFamily="34" charset="0"/>
              </a:rPr>
              <a:t> for Population </a:t>
            </a:r>
            <a:endParaRPr lang="en-US" sz="1600" dirty="0">
              <a:solidFill>
                <a:schemeClr val="accent5">
                  <a:lumMod val="75000"/>
                </a:schemeClr>
              </a:solidFill>
              <a:effectLst/>
              <a:latin typeface="Calibri" panose="020F0502020204030204" pitchFamily="34" charset="0"/>
              <a:ea typeface="DengXian" panose="02010600030101010101" pitchFamily="2" charset="-122"/>
              <a:cs typeface="Arial" panose="020B0604020202020204" pitchFamily="34" charset="0"/>
            </a:endParaRPr>
          </a:p>
          <a:p>
            <a:pPr marL="0" marR="0" algn="ctr">
              <a:lnSpc>
                <a:spcPct val="107000"/>
              </a:lnSpc>
              <a:spcBef>
                <a:spcPts val="0"/>
              </a:spcBef>
              <a:spcAft>
                <a:spcPts val="0"/>
              </a:spcAft>
            </a:pPr>
            <a:r>
              <a:rPr lang="en-US" sz="1600" b="1" dirty="0">
                <a:solidFill>
                  <a:schemeClr val="accent5">
                    <a:lumMod val="75000"/>
                  </a:schemeClr>
                </a:solidFill>
                <a:effectLst/>
                <a:latin typeface="Cambria" panose="02040503050406030204" pitchFamily="18" charset="0"/>
                <a:ea typeface="DengXian" panose="02010600030101010101" pitchFamily="2" charset="-122"/>
                <a:cs typeface="Arial" panose="020B0604020202020204" pitchFamily="34" charset="0"/>
              </a:rPr>
              <a:t>and Housing Censuses for Arabic-speaking Countries</a:t>
            </a:r>
            <a:endParaRPr lang="en-US" sz="1600" dirty="0">
              <a:solidFill>
                <a:schemeClr val="accent5">
                  <a:lumMod val="75000"/>
                </a:schemeClr>
              </a:solidFill>
              <a:effectLst/>
              <a:latin typeface="Calibri" panose="020F0502020204030204" pitchFamily="34" charset="0"/>
              <a:ea typeface="DengXian" panose="02010600030101010101" pitchFamily="2" charset="-122"/>
              <a:cs typeface="Arial" panose="020B0604020202020204" pitchFamily="34" charset="0"/>
            </a:endParaRPr>
          </a:p>
          <a:p>
            <a:pPr marL="0" marR="0" algn="ctr">
              <a:lnSpc>
                <a:spcPct val="107000"/>
              </a:lnSpc>
              <a:spcBef>
                <a:spcPts val="0"/>
              </a:spcBef>
              <a:spcAft>
                <a:spcPts val="0"/>
              </a:spcAft>
            </a:pPr>
            <a:r>
              <a:rPr lang="en-US" sz="1600" dirty="0">
                <a:solidFill>
                  <a:schemeClr val="accent5">
                    <a:lumMod val="75000"/>
                  </a:schemeClr>
                </a:solidFill>
                <a:effectLst/>
                <a:latin typeface="Cambria" panose="02040503050406030204" pitchFamily="18" charset="0"/>
                <a:ea typeface="DengXian" panose="02010600030101010101" pitchFamily="2" charset="-122"/>
                <a:cs typeface="Arial" panose="020B0604020202020204" pitchFamily="34" charset="0"/>
              </a:rPr>
              <a:t>5-8 December 2022</a:t>
            </a:r>
            <a:endParaRPr lang="en-US" sz="1600" dirty="0">
              <a:solidFill>
                <a:schemeClr val="accent5">
                  <a:lumMod val="75000"/>
                </a:schemeClr>
              </a:solidFill>
              <a:effectLst/>
              <a:latin typeface="Calibri" panose="020F0502020204030204" pitchFamily="34" charset="0"/>
              <a:ea typeface="DengXian" panose="02010600030101010101" pitchFamily="2" charset="-122"/>
              <a:cs typeface="Arial" panose="020B0604020202020204" pitchFamily="34" charset="0"/>
            </a:endParaRPr>
          </a:p>
          <a:p>
            <a:pPr marL="0" marR="0" algn="ctr">
              <a:lnSpc>
                <a:spcPct val="107000"/>
              </a:lnSpc>
              <a:spcBef>
                <a:spcPts val="0"/>
              </a:spcBef>
              <a:spcAft>
                <a:spcPts val="0"/>
              </a:spcAft>
            </a:pPr>
            <a:r>
              <a:rPr lang="en-US" sz="1600" dirty="0">
                <a:solidFill>
                  <a:schemeClr val="accent5">
                    <a:lumMod val="75000"/>
                  </a:schemeClr>
                </a:solidFill>
                <a:effectLst/>
                <a:latin typeface="Cambria" panose="02040503050406030204" pitchFamily="18" charset="0"/>
                <a:ea typeface="DengXian" panose="02010600030101010101" pitchFamily="2" charset="-122"/>
                <a:cs typeface="Arial" panose="020B0604020202020204" pitchFamily="34" charset="0"/>
              </a:rPr>
              <a:t>Algiers, Algeria</a:t>
            </a:r>
            <a:endParaRPr lang="en-US" sz="1600" dirty="0">
              <a:solidFill>
                <a:schemeClr val="accent5">
                  <a:lumMod val="75000"/>
                </a:schemeClr>
              </a:solidFill>
              <a:effectLst/>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68975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152400" y="142875"/>
            <a:ext cx="12048912" cy="6715125"/>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1462838" y="1307247"/>
            <a:ext cx="8557462" cy="400110"/>
          </a:xfrm>
          <a:prstGeom prst="rect">
            <a:avLst/>
          </a:prstGeom>
          <a:noFill/>
        </p:spPr>
        <p:txBody>
          <a:bodyPr wrap="square" rtlCol="0">
            <a:spAutoFit/>
          </a:bodyPr>
          <a:lstStyle/>
          <a:p>
            <a:r>
              <a:rPr lang="en-US" sz="2000" b="1" dirty="0">
                <a:solidFill>
                  <a:schemeClr val="accent5">
                    <a:lumMod val="75000"/>
                  </a:schemeClr>
                </a:solidFill>
                <a:latin typeface="Montserrat" panose="00000500000000000000" pitchFamily="50" charset="0"/>
              </a:rPr>
              <a:t>Specialized (or supplementary registers)</a:t>
            </a:r>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518" y="-233916"/>
            <a:ext cx="4177863" cy="1517786"/>
          </a:xfrm>
          <a:prstGeom prst="rect">
            <a:avLst/>
          </a:prstGeom>
        </p:spPr>
      </p:pic>
      <p:sp>
        <p:nvSpPr>
          <p:cNvPr id="4" name="TextBox 3">
            <a:extLst>
              <a:ext uri="{FF2B5EF4-FFF2-40B4-BE49-F238E27FC236}">
                <a16:creationId xmlns:a16="http://schemas.microsoft.com/office/drawing/2014/main" id="{7140F1FA-46F5-4DA1-9761-3A42C9364103}"/>
              </a:ext>
            </a:extLst>
          </p:cNvPr>
          <p:cNvSpPr txBox="1"/>
          <p:nvPr/>
        </p:nvSpPr>
        <p:spPr>
          <a:xfrm>
            <a:off x="949492" y="2046952"/>
            <a:ext cx="9632783" cy="2554545"/>
          </a:xfrm>
          <a:prstGeom prst="rect">
            <a:avLst/>
          </a:prstGeom>
          <a:noFill/>
        </p:spPr>
        <p:txBody>
          <a:bodyPr wrap="square" rtlCol="0">
            <a:spAutoFit/>
          </a:bodyPr>
          <a:lstStyle/>
          <a:p>
            <a:pPr marL="342900" indent="-342900">
              <a:buClr>
                <a:srgbClr val="0070C0"/>
              </a:buClr>
              <a:buFont typeface="Wingdings" panose="05000000000000000000" pitchFamily="2" charset="2"/>
              <a:buChar char="q"/>
            </a:pPr>
            <a:r>
              <a:rPr lang="en-GB" sz="2000" dirty="0">
                <a:effectLst/>
                <a:latin typeface="Calibri" panose="020F0502020204030204" pitchFamily="34" charset="0"/>
                <a:ea typeface="Calibri" panose="020F0502020204030204" pitchFamily="34" charset="0"/>
              </a:rPr>
              <a:t>This type of registers:</a:t>
            </a:r>
            <a:endParaRPr lang="en-GB" sz="2000" dirty="0">
              <a:latin typeface="Calibri" panose="020F0502020204030204" pitchFamily="34" charset="0"/>
              <a:ea typeface="Calibri" panose="020F0502020204030204" pitchFamily="34" charset="0"/>
            </a:endParaRPr>
          </a:p>
          <a:p>
            <a:pPr marL="342900" indent="-342900">
              <a:buClr>
                <a:srgbClr val="0070C0"/>
              </a:buClr>
              <a:buFont typeface="Wingdings" panose="05000000000000000000" pitchFamily="2" charset="2"/>
              <a:buChar char="§"/>
            </a:pPr>
            <a:endParaRPr lang="en-GB" sz="2000" dirty="0">
              <a:effectLst/>
              <a:latin typeface="Calibri" panose="020F0502020204030204" pitchFamily="34" charset="0"/>
              <a:ea typeface="Calibri" panose="020F0502020204030204" pitchFamily="34" charset="0"/>
            </a:endParaRPr>
          </a:p>
          <a:p>
            <a:pPr marL="800100" lvl="1" indent="-342900">
              <a:buClr>
                <a:srgbClr val="0070C0"/>
              </a:buClr>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rPr>
              <a:t>contains records relating to those characteristics for which census information is required and from which the requisite variables for core and non-core topics can be derived using the PIN for record linkage</a:t>
            </a:r>
          </a:p>
          <a:p>
            <a:pPr marL="800100" lvl="1" indent="-342900">
              <a:buClr>
                <a:srgbClr val="0070C0"/>
              </a:buClr>
              <a:buFont typeface="Wingdings" panose="05000000000000000000" pitchFamily="2" charset="2"/>
              <a:buChar char="§"/>
            </a:pPr>
            <a:endParaRPr lang="en-GB" sz="2000" dirty="0">
              <a:latin typeface="Calibri" panose="020F0502020204030204" pitchFamily="34" charset="0"/>
            </a:endParaRPr>
          </a:p>
          <a:p>
            <a:pPr marL="800100" lvl="1" indent="-342900">
              <a:buClr>
                <a:srgbClr val="0070C0"/>
              </a:buClr>
              <a:buFont typeface="Wingdings" panose="05000000000000000000" pitchFamily="2" charset="2"/>
              <a:buChar char="§"/>
            </a:pPr>
            <a:r>
              <a:rPr lang="en-GB" sz="2000" dirty="0">
                <a:latin typeface="Calibri" panose="020F0502020204030204" pitchFamily="34" charset="0"/>
              </a:rPr>
              <a:t>may also help to identify issues of coverage by, in particular, </a:t>
            </a:r>
            <a:r>
              <a:rPr lang="en-GB" sz="2000" b="1" dirty="0">
                <a:latin typeface="Calibri" panose="020F0502020204030204" pitchFamily="34" charset="0"/>
              </a:rPr>
              <a:t>identifying ‘signs of life’ </a:t>
            </a:r>
            <a:r>
              <a:rPr lang="en-GB" sz="2000" dirty="0">
                <a:latin typeface="Calibri" panose="020F0502020204030204" pitchFamily="34" charset="0"/>
              </a:rPr>
              <a:t>activities</a:t>
            </a:r>
            <a:endParaRPr lang="en-US" sz="2000" dirty="0">
              <a:latin typeface="Calibri" panose="020F0502020204030204" pitchFamily="34" charset="0"/>
            </a:endParaRPr>
          </a:p>
        </p:txBody>
      </p:sp>
    </p:spTree>
    <p:extLst>
      <p:ext uri="{BB962C8B-B14F-4D97-AF65-F5344CB8AC3E}">
        <p14:creationId xmlns:p14="http://schemas.microsoft.com/office/powerpoint/2010/main" val="3990569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276225" y="0"/>
            <a:ext cx="12048912" cy="6715125"/>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3900510" y="1001500"/>
            <a:ext cx="3795690" cy="413682"/>
          </a:xfrm>
          <a:prstGeom prst="rect">
            <a:avLst/>
          </a:prstGeom>
          <a:noFill/>
        </p:spPr>
        <p:txBody>
          <a:bodyPr wrap="square" rtlCol="0">
            <a:spAutoFit/>
          </a:bodyPr>
          <a:lstStyle/>
          <a:p>
            <a:r>
              <a:rPr lang="en-US" sz="2000" b="1" dirty="0">
                <a:solidFill>
                  <a:schemeClr val="accent5">
                    <a:lumMod val="75000"/>
                  </a:schemeClr>
                </a:solidFill>
                <a:latin typeface="Montserrat" panose="00000500000000000000" pitchFamily="50" charset="0"/>
              </a:rPr>
              <a:t>Key specialized registers   </a:t>
            </a:r>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518" y="-233916"/>
            <a:ext cx="4177863" cy="1517786"/>
          </a:xfrm>
          <a:prstGeom prst="rect">
            <a:avLst/>
          </a:prstGeom>
        </p:spPr>
      </p:pic>
      <p:sp>
        <p:nvSpPr>
          <p:cNvPr id="4" name="TextBox 3">
            <a:extLst>
              <a:ext uri="{FF2B5EF4-FFF2-40B4-BE49-F238E27FC236}">
                <a16:creationId xmlns:a16="http://schemas.microsoft.com/office/drawing/2014/main" id="{7140F1FA-46F5-4DA1-9761-3A42C9364103}"/>
              </a:ext>
            </a:extLst>
          </p:cNvPr>
          <p:cNvSpPr txBox="1"/>
          <p:nvPr/>
        </p:nvSpPr>
        <p:spPr>
          <a:xfrm>
            <a:off x="892341" y="1449690"/>
            <a:ext cx="10023308" cy="1373453"/>
          </a:xfrm>
          <a:prstGeom prst="rect">
            <a:avLst/>
          </a:prstGeom>
          <a:noFill/>
        </p:spPr>
        <p:txBody>
          <a:bodyPr wrap="square" rtlCol="0">
            <a:spAutoFit/>
          </a:bodyPr>
          <a:lstStyle/>
          <a:p>
            <a:pPr marL="342900" indent="-342900">
              <a:buClr>
                <a:srgbClr val="0070C0"/>
              </a:buClr>
              <a:buFont typeface="Wingdings" panose="05000000000000000000" pitchFamily="2" charset="2"/>
              <a:buChar char="q"/>
            </a:pPr>
            <a:r>
              <a:rPr lang="en-GB" sz="2000" b="1" i="1" dirty="0">
                <a:effectLst/>
                <a:latin typeface="Calibri" panose="020F0502020204030204" pitchFamily="34" charset="0"/>
                <a:ea typeface="Calibri" panose="020F0502020204030204" pitchFamily="34" charset="0"/>
              </a:rPr>
              <a:t>Social security or pension registers</a:t>
            </a:r>
            <a:r>
              <a:rPr lang="en-GB" sz="2000" b="1" dirty="0">
                <a:effectLst/>
                <a:latin typeface="Calibri" panose="020F0502020204030204" pitchFamily="34" charset="0"/>
                <a:ea typeface="Calibri" panose="020F0502020204030204" pitchFamily="34" charset="0"/>
              </a:rPr>
              <a:t> </a:t>
            </a:r>
          </a:p>
          <a:p>
            <a:pPr marL="800100" lvl="1" indent="-342900">
              <a:lnSpc>
                <a:spcPct val="107000"/>
              </a:lnSpc>
              <a:buClr>
                <a:srgbClr val="0070C0"/>
              </a:buClr>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Registers that are held by official bodies for the purposes of the </a:t>
            </a:r>
            <a:r>
              <a:rPr lang="en-GB" sz="2000" b="1" dirty="0">
                <a:effectLst/>
                <a:latin typeface="Calibri" panose="020F0502020204030204" pitchFamily="34" charset="0"/>
                <a:ea typeface="Calibri" panose="020F0502020204030204" pitchFamily="34" charset="0"/>
                <a:cs typeface="Calibri" panose="020F0502020204030204" pitchFamily="34" charset="0"/>
              </a:rPr>
              <a:t>administration of national social insurance programmes and the allocation of benefits and allowances </a:t>
            </a:r>
            <a:r>
              <a:rPr lang="en-GB" sz="2000" dirty="0">
                <a:effectLst/>
                <a:latin typeface="Calibri" panose="020F0502020204030204" pitchFamily="34" charset="0"/>
                <a:ea typeface="Calibri" panose="020F0502020204030204" pitchFamily="34" charset="0"/>
                <a:cs typeface="Calibri" panose="020F0502020204030204" pitchFamily="34" charset="0"/>
              </a:rPr>
              <a:t>that encompass, for example, the unemployed, families, pensioners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F85B09F4-8A3A-4CAB-8720-4E3FD04F6E45}"/>
              </a:ext>
            </a:extLst>
          </p:cNvPr>
          <p:cNvSpPr txBox="1"/>
          <p:nvPr/>
        </p:nvSpPr>
        <p:spPr>
          <a:xfrm>
            <a:off x="794516" y="2765133"/>
            <a:ext cx="10337633" cy="1044132"/>
          </a:xfrm>
          <a:prstGeom prst="rect">
            <a:avLst/>
          </a:prstGeom>
          <a:noFill/>
        </p:spPr>
        <p:txBody>
          <a:bodyPr wrap="square">
            <a:spAutoFit/>
          </a:bodyPr>
          <a:lstStyle/>
          <a:p>
            <a:pPr marL="342900" indent="-342900">
              <a:buClr>
                <a:srgbClr val="0070C0"/>
              </a:buClr>
              <a:buFont typeface="Wingdings" panose="05000000000000000000" pitchFamily="2" charset="2"/>
              <a:buChar char="q"/>
            </a:pPr>
            <a:r>
              <a:rPr lang="en-GB" sz="2000" b="1" i="1" dirty="0">
                <a:effectLst/>
                <a:latin typeface="Calibri" panose="020F0502020204030204" pitchFamily="34" charset="0"/>
                <a:ea typeface="Calibri" panose="020F0502020204030204" pitchFamily="34" charset="0"/>
              </a:rPr>
              <a:t>Tax registers</a:t>
            </a:r>
            <a:r>
              <a:rPr lang="en-GB" sz="2000" b="1"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gn="just" fontAlgn="base">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Registers that are held by national and local tax authorities for the purposes of the administration and collection of </a:t>
            </a:r>
            <a:r>
              <a:rPr lang="en-GB" sz="2000" b="1" dirty="0">
                <a:effectLst/>
                <a:latin typeface="Calibri" panose="020F0502020204030204" pitchFamily="34" charset="0"/>
                <a:ea typeface="Calibri" panose="020F0502020204030204" pitchFamily="34" charset="0"/>
                <a:cs typeface="Calibri" panose="020F0502020204030204" pitchFamily="34" charset="0"/>
              </a:rPr>
              <a:t>income tax, purchase taxes, property and wealth taxes</a:t>
            </a:r>
            <a:endParaRPr lang="en-GB" sz="2000" b="1" dirty="0">
              <a:latin typeface="Calibri" panose="020F0502020204030204" pitchFamily="34" charset="0"/>
              <a:ea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C055537E-4D98-4E63-9B6B-85E54E85201E}"/>
              </a:ext>
            </a:extLst>
          </p:cNvPr>
          <p:cNvSpPr txBox="1"/>
          <p:nvPr/>
        </p:nvSpPr>
        <p:spPr>
          <a:xfrm>
            <a:off x="892341" y="3771686"/>
            <a:ext cx="10909134" cy="1044132"/>
          </a:xfrm>
          <a:prstGeom prst="rect">
            <a:avLst/>
          </a:prstGeom>
          <a:noFill/>
        </p:spPr>
        <p:txBody>
          <a:bodyPr wrap="square">
            <a:spAutoFit/>
          </a:bodyPr>
          <a:lstStyle/>
          <a:p>
            <a:pPr marL="342900" indent="-342900">
              <a:buClr>
                <a:srgbClr val="0070C0"/>
              </a:buClr>
              <a:buFont typeface="Wingdings" panose="05000000000000000000" pitchFamily="2" charset="2"/>
              <a:buChar char="q"/>
            </a:pPr>
            <a:r>
              <a:rPr lang="en-GB" sz="2000" b="1" i="1" dirty="0">
                <a:effectLst/>
                <a:latin typeface="Calibri" panose="020F0502020204030204" pitchFamily="34" charset="0"/>
                <a:ea typeface="Calibri" panose="020F0502020204030204" pitchFamily="34" charset="0"/>
              </a:rPr>
              <a:t>Employment, unemployment and jobseeker registers</a:t>
            </a:r>
            <a:r>
              <a:rPr lang="en-GB" sz="2000" dirty="0">
                <a:effectLst/>
                <a:latin typeface="Calibri" panose="020F0502020204030204" pitchFamily="34" charset="0"/>
                <a:ea typeface="Calibri" panose="020F0502020204030204" pitchFamily="34" charset="0"/>
              </a:rPr>
              <a:t> </a:t>
            </a:r>
            <a:endParaRPr lang="en-GB" sz="2000" dirty="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gn="just" fontAlgn="base">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rPr>
              <a:t>These are sources of information from which the country’s </a:t>
            </a:r>
            <a:r>
              <a:rPr lang="en-GB" sz="2000" b="1" dirty="0">
                <a:effectLst/>
                <a:latin typeface="Calibri" panose="020F0502020204030204" pitchFamily="34" charset="0"/>
                <a:ea typeface="Calibri" panose="020F0502020204030204" pitchFamily="34" charset="0"/>
              </a:rPr>
              <a:t>official employment and unemployment figures</a:t>
            </a:r>
            <a:r>
              <a:rPr lang="en-GB" sz="2000" dirty="0">
                <a:effectLst/>
                <a:latin typeface="Calibri" panose="020F0502020204030204" pitchFamily="34" charset="0"/>
                <a:ea typeface="Calibri" panose="020F0502020204030204" pitchFamily="34" charset="0"/>
              </a:rPr>
              <a:t> are usually taken</a:t>
            </a:r>
          </a:p>
        </p:txBody>
      </p:sp>
      <p:sp>
        <p:nvSpPr>
          <p:cNvPr id="15" name="TextBox 14">
            <a:extLst>
              <a:ext uri="{FF2B5EF4-FFF2-40B4-BE49-F238E27FC236}">
                <a16:creationId xmlns:a16="http://schemas.microsoft.com/office/drawing/2014/main" id="{374E1506-4F14-4D0B-87E8-16C57E8A56FA}"/>
              </a:ext>
            </a:extLst>
          </p:cNvPr>
          <p:cNvSpPr txBox="1"/>
          <p:nvPr/>
        </p:nvSpPr>
        <p:spPr>
          <a:xfrm>
            <a:off x="794516" y="4717392"/>
            <a:ext cx="11042050" cy="1600438"/>
          </a:xfrm>
          <a:prstGeom prst="rect">
            <a:avLst/>
          </a:prstGeom>
          <a:noFill/>
        </p:spPr>
        <p:txBody>
          <a:bodyPr wrap="square">
            <a:spAutoFit/>
          </a:bodyPr>
          <a:lstStyle/>
          <a:p>
            <a:pPr marL="342900" indent="-342900">
              <a:buClr>
                <a:srgbClr val="0070C0"/>
              </a:buClr>
              <a:buFont typeface="Wingdings" panose="05000000000000000000" pitchFamily="2" charset="2"/>
              <a:buChar char="q"/>
            </a:pPr>
            <a:r>
              <a:rPr lang="en-GB" sz="2000" b="1" i="1" dirty="0">
                <a:latin typeface="Calibri" panose="020F0502020204030204" pitchFamily="34" charset="0"/>
              </a:rPr>
              <a:t>Health registers </a:t>
            </a:r>
          </a:p>
          <a:p>
            <a:pPr marL="800100" lvl="1" indent="-342900">
              <a:buClr>
                <a:srgbClr val="0070C0"/>
              </a:buClr>
              <a:buFont typeface="Wingdings" panose="05000000000000000000" pitchFamily="2" charset="2"/>
              <a:buChar char="§"/>
            </a:pPr>
            <a:r>
              <a:rPr lang="en-GB" sz="2000" dirty="0">
                <a:latin typeface="Calibri" panose="020F0502020204030204" pitchFamily="34" charset="0"/>
              </a:rPr>
              <a:t>These are registers (usually) maintained by national or local health authorities for the purposes of providing </a:t>
            </a:r>
            <a:r>
              <a:rPr lang="en-GB" sz="2000" b="1" dirty="0">
                <a:latin typeface="Calibri" panose="020F0502020204030204" pitchFamily="34" charset="0"/>
              </a:rPr>
              <a:t>health-related services </a:t>
            </a:r>
            <a:r>
              <a:rPr lang="en-GB" sz="2000" dirty="0">
                <a:latin typeface="Calibri" panose="020F0502020204030204" pitchFamily="34" charset="0"/>
              </a:rPr>
              <a:t>and c</a:t>
            </a:r>
            <a:r>
              <a:rPr lang="en-GB" dirty="0">
                <a:effectLst/>
                <a:latin typeface="Calibri" panose="020F0502020204030204" pitchFamily="34" charset="0"/>
                <a:ea typeface="Calibri" panose="020F0502020204030204" pitchFamily="34" charset="0"/>
              </a:rPr>
              <a:t>ould be used </a:t>
            </a:r>
          </a:p>
          <a:p>
            <a:pPr marL="1257300" lvl="2" indent="-342900">
              <a:buClr>
                <a:srgbClr val="0070C0"/>
              </a:buClr>
              <a:buFont typeface="Wingdings" panose="05000000000000000000" pitchFamily="2" charset="2"/>
              <a:buChar char="§"/>
            </a:pPr>
            <a:r>
              <a:rPr lang="en-GB" dirty="0">
                <a:latin typeface="Calibri" panose="020F0502020204030204" pitchFamily="34" charset="0"/>
                <a:ea typeface="Calibri" panose="020F0502020204030204" pitchFamily="34" charset="0"/>
              </a:rPr>
              <a:t>to create data on health status and level of disability</a:t>
            </a:r>
          </a:p>
          <a:p>
            <a:pPr marL="1257300" lvl="2" indent="-342900">
              <a:buClr>
                <a:srgbClr val="0070C0"/>
              </a:buClr>
              <a:buFont typeface="Wingdings" panose="05000000000000000000" pitchFamily="2" charset="2"/>
              <a:buChar char="§"/>
            </a:pPr>
            <a:r>
              <a:rPr lang="en-GB" sz="2000" dirty="0">
                <a:latin typeface="Calibri" panose="020F0502020204030204" pitchFamily="34" charset="0"/>
              </a:rPr>
              <a:t>to improve the quality of (statistical) population register</a:t>
            </a:r>
          </a:p>
        </p:txBody>
      </p:sp>
    </p:spTree>
    <p:extLst>
      <p:ext uri="{BB962C8B-B14F-4D97-AF65-F5344CB8AC3E}">
        <p14:creationId xmlns:p14="http://schemas.microsoft.com/office/powerpoint/2010/main" val="195282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71544" y="71437"/>
            <a:ext cx="12048912" cy="6715125"/>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2971800" y="1283870"/>
            <a:ext cx="7048500" cy="400110"/>
          </a:xfrm>
          <a:prstGeom prst="rect">
            <a:avLst/>
          </a:prstGeom>
          <a:noFill/>
        </p:spPr>
        <p:txBody>
          <a:bodyPr wrap="square" rtlCol="0">
            <a:spAutoFit/>
          </a:bodyPr>
          <a:lstStyle/>
          <a:p>
            <a:r>
              <a:rPr lang="en-US" sz="2000" b="1" dirty="0">
                <a:solidFill>
                  <a:schemeClr val="accent5">
                    <a:lumMod val="75000"/>
                  </a:schemeClr>
                </a:solidFill>
                <a:latin typeface="Montserrat" panose="00000500000000000000" pitchFamily="50" charset="0"/>
              </a:rPr>
              <a:t>Key specialized registers </a:t>
            </a:r>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518" y="-233916"/>
            <a:ext cx="4177863" cy="1517786"/>
          </a:xfrm>
          <a:prstGeom prst="rect">
            <a:avLst/>
          </a:prstGeom>
        </p:spPr>
      </p:pic>
      <p:sp>
        <p:nvSpPr>
          <p:cNvPr id="12" name="TextBox 11">
            <a:extLst>
              <a:ext uri="{FF2B5EF4-FFF2-40B4-BE49-F238E27FC236}">
                <a16:creationId xmlns:a16="http://schemas.microsoft.com/office/drawing/2014/main" id="{9353D7E8-A00C-4586-82EE-23EC055B0237}"/>
              </a:ext>
            </a:extLst>
          </p:cNvPr>
          <p:cNvSpPr txBox="1"/>
          <p:nvPr/>
        </p:nvSpPr>
        <p:spPr>
          <a:xfrm>
            <a:off x="679282" y="1746741"/>
            <a:ext cx="10471485" cy="1695849"/>
          </a:xfrm>
          <a:prstGeom prst="rect">
            <a:avLst/>
          </a:prstGeom>
          <a:noFill/>
        </p:spPr>
        <p:txBody>
          <a:bodyPr wrap="square" rtlCol="0">
            <a:spAutoFit/>
          </a:bodyPr>
          <a:lstStyle/>
          <a:p>
            <a:pPr marL="342900" indent="-342900">
              <a:buClr>
                <a:srgbClr val="0070C0"/>
              </a:buClr>
              <a:buFont typeface="Wingdings" panose="05000000000000000000" pitchFamily="2" charset="2"/>
              <a:buChar char="q"/>
            </a:pPr>
            <a:r>
              <a:rPr lang="en-GB" sz="2000" b="1" i="1" dirty="0">
                <a:effectLst/>
                <a:latin typeface="Calibri" panose="020F0502020204030204" pitchFamily="34" charset="0"/>
                <a:ea typeface="Calibri" panose="020F0502020204030204" pitchFamily="34" charset="0"/>
              </a:rPr>
              <a:t>Education and student registers</a:t>
            </a:r>
            <a:endParaRPr lang="en-GB" sz="2000"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marL="742950" lvl="1" indent="-285750" algn="just" fontAlgn="base">
              <a:lnSpc>
                <a:spcPct val="107000"/>
              </a:lnSpc>
              <a:buClr>
                <a:srgbClr val="0070C0"/>
              </a:buClr>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maintained both centrally and by individual educational and academic establishments for the purpose of </a:t>
            </a:r>
            <a:r>
              <a:rPr lang="en-GB" sz="2000" b="1" dirty="0">
                <a:effectLst/>
                <a:latin typeface="Calibri" panose="020F0502020204030204" pitchFamily="34" charset="0"/>
                <a:ea typeface="Calibri" panose="020F0502020204030204" pitchFamily="34" charset="0"/>
                <a:cs typeface="Calibri" panose="020F0502020204030204" pitchFamily="34" charset="0"/>
              </a:rPr>
              <a:t>registering admissions and the performances of students </a:t>
            </a:r>
            <a:r>
              <a:rPr lang="en-GB" sz="2000" dirty="0">
                <a:effectLst/>
                <a:latin typeface="Calibri" panose="020F0502020204030204" pitchFamily="34" charset="0"/>
                <a:ea typeface="Calibri" panose="020F0502020204030204" pitchFamily="34" charset="0"/>
                <a:cs typeface="Calibri" panose="020F0502020204030204" pitchFamily="34" charset="0"/>
              </a:rPr>
              <a:t>as well as </a:t>
            </a:r>
            <a:r>
              <a:rPr lang="en-GB" sz="2000" b="1" dirty="0">
                <a:effectLst/>
                <a:latin typeface="Calibri" panose="020F0502020204030204" pitchFamily="34" charset="0"/>
                <a:ea typeface="Calibri" panose="020F0502020204030204" pitchFamily="34" charset="0"/>
                <a:cs typeface="Calibri" panose="020F0502020204030204" pitchFamily="34" charset="0"/>
              </a:rPr>
              <a:t>the employment of teaching staff</a:t>
            </a:r>
            <a:endParaRPr lang="en-GB" sz="2000"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buClr>
                <a:srgbClr val="0070C0"/>
              </a:buClr>
            </a:pPr>
            <a:endParaRPr lang="en-GB" sz="2000"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FAE5244D-FCBA-49BD-ABB1-53671842379C}"/>
              </a:ext>
            </a:extLst>
          </p:cNvPr>
          <p:cNvSpPr txBox="1"/>
          <p:nvPr/>
        </p:nvSpPr>
        <p:spPr>
          <a:xfrm>
            <a:off x="285750" y="3092944"/>
            <a:ext cx="11045991" cy="1394997"/>
          </a:xfrm>
          <a:prstGeom prst="rect">
            <a:avLst/>
          </a:prstGeom>
          <a:noFill/>
        </p:spPr>
        <p:txBody>
          <a:bodyPr wrap="square">
            <a:spAutoFit/>
          </a:bodyPr>
          <a:lstStyle/>
          <a:p>
            <a:pPr marL="800100" lvl="1" indent="-342900" algn="just" fontAlgn="base">
              <a:lnSpc>
                <a:spcPct val="107000"/>
              </a:lnSpc>
              <a:buClr>
                <a:srgbClr val="0070C0"/>
              </a:buClr>
              <a:buFont typeface="Wingdings" panose="05000000000000000000" pitchFamily="2" charset="2"/>
              <a:buChar char="q"/>
            </a:pPr>
            <a:r>
              <a:rPr lang="en-GB" sz="2000" b="1" i="1" dirty="0">
                <a:latin typeface="Calibri" panose="020F0502020204030204" pitchFamily="34" charset="0"/>
              </a:rPr>
              <a:t>Registers of persons living in institutional places</a:t>
            </a:r>
            <a:r>
              <a:rPr lang="en-GB" sz="1800" dirty="0">
                <a:effectLst/>
                <a:latin typeface="Calibri" panose="020F0502020204030204" pitchFamily="34" charset="0"/>
                <a:ea typeface="Calibri" panose="020F0502020204030204" pitchFamily="34" charset="0"/>
              </a:rPr>
              <a:t>, </a:t>
            </a:r>
          </a:p>
          <a:p>
            <a:pPr marL="1257300" lvl="2" indent="-342900" algn="just" fontAlgn="base">
              <a:lnSpc>
                <a:spcPct val="107000"/>
              </a:lnSpc>
              <a:buClr>
                <a:srgbClr val="0070C0"/>
              </a:buClr>
              <a:buFont typeface="Wingdings" panose="05000000000000000000" pitchFamily="2" charset="2"/>
              <a:buChar char="§"/>
            </a:pPr>
            <a:r>
              <a:rPr lang="en-GB" sz="2000" dirty="0">
                <a:latin typeface="Calibri" panose="020F0502020204030204" pitchFamily="34" charset="0"/>
                <a:cs typeface="Calibri" panose="020F0502020204030204" pitchFamily="34" charset="0"/>
              </a:rPr>
              <a:t>such as nursing homes, boarding schools, dormitories, and prisons can provide some basic information on members of each population group, including sex, date of birth, ID number, marital status, place of birth, citizenship, etc</a:t>
            </a:r>
          </a:p>
        </p:txBody>
      </p:sp>
      <p:sp>
        <p:nvSpPr>
          <p:cNvPr id="15" name="TextBox 14">
            <a:extLst>
              <a:ext uri="{FF2B5EF4-FFF2-40B4-BE49-F238E27FC236}">
                <a16:creationId xmlns:a16="http://schemas.microsoft.com/office/drawing/2014/main" id="{910DB656-EF1D-46C5-BA34-0285A629DB3B}"/>
              </a:ext>
            </a:extLst>
          </p:cNvPr>
          <p:cNvSpPr txBox="1"/>
          <p:nvPr/>
        </p:nvSpPr>
        <p:spPr>
          <a:xfrm>
            <a:off x="354806" y="4420615"/>
            <a:ext cx="10675144" cy="1065676"/>
          </a:xfrm>
          <a:prstGeom prst="rect">
            <a:avLst/>
          </a:prstGeom>
          <a:noFill/>
        </p:spPr>
        <p:txBody>
          <a:bodyPr wrap="square">
            <a:spAutoFit/>
          </a:bodyPr>
          <a:lstStyle/>
          <a:p>
            <a:pPr marL="742950" lvl="1" indent="-285750" algn="just" fontAlgn="base">
              <a:lnSpc>
                <a:spcPct val="107000"/>
              </a:lnSpc>
              <a:buClr>
                <a:srgbClr val="0070C0"/>
              </a:buClr>
              <a:buFont typeface="Wingdings" panose="05000000000000000000" pitchFamily="2" charset="2"/>
              <a:buChar char="q"/>
            </a:pPr>
            <a:r>
              <a:rPr lang="en-GB" sz="2000" b="1" i="1" dirty="0">
                <a:latin typeface="Calibri" panose="020F0502020204030204" pitchFamily="34" charset="0"/>
              </a:rPr>
              <a:t>Registers of foreign nationals or of residence permits </a:t>
            </a:r>
          </a:p>
          <a:p>
            <a:pPr marL="1257300" lvl="2" indent="-342900" algn="just" fontAlgn="base">
              <a:lnSpc>
                <a:spcPct val="107000"/>
              </a:lnSpc>
              <a:buClr>
                <a:srgbClr val="0070C0"/>
              </a:buClr>
              <a:buFont typeface="Wingdings" panose="05000000000000000000" pitchFamily="2" charset="2"/>
              <a:buChar char="§"/>
            </a:pPr>
            <a:r>
              <a:rPr lang="en-GB" sz="2000" dirty="0">
                <a:latin typeface="Calibri" panose="020F0502020204030204" pitchFamily="34" charset="0"/>
                <a:cs typeface="Calibri" panose="020F0502020204030204" pitchFamily="34" charset="0"/>
              </a:rPr>
              <a:t>may provide information on migrants, year of entry into the country, citizenship and refugees/asylum seekers</a:t>
            </a:r>
          </a:p>
        </p:txBody>
      </p:sp>
      <p:sp>
        <p:nvSpPr>
          <p:cNvPr id="18" name="TextBox 17">
            <a:extLst>
              <a:ext uri="{FF2B5EF4-FFF2-40B4-BE49-F238E27FC236}">
                <a16:creationId xmlns:a16="http://schemas.microsoft.com/office/drawing/2014/main" id="{3A75F71C-0D24-4772-8928-015E63B3DBA1}"/>
              </a:ext>
            </a:extLst>
          </p:cNvPr>
          <p:cNvSpPr txBox="1"/>
          <p:nvPr/>
        </p:nvSpPr>
        <p:spPr>
          <a:xfrm>
            <a:off x="1263817" y="5498186"/>
            <a:ext cx="10067924" cy="375552"/>
          </a:xfrm>
          <a:prstGeom prst="rect">
            <a:avLst/>
          </a:prstGeom>
          <a:noFill/>
        </p:spPr>
        <p:txBody>
          <a:bodyPr wrap="square">
            <a:spAutoFit/>
          </a:bodyPr>
          <a:lstStyle/>
          <a:p>
            <a:pPr marL="742950" lvl="1" indent="-285750" algn="just" fontAlgn="base">
              <a:lnSpc>
                <a:spcPct val="107000"/>
              </a:lnSpc>
              <a:buClr>
                <a:srgbClr val="0070C0"/>
              </a:buClr>
              <a:buFont typeface="Wingdings" panose="05000000000000000000" pitchFamily="2" charset="2"/>
              <a:buChar char="§"/>
            </a:pPr>
            <a:r>
              <a:rPr lang="en-GB" sz="1800" i="1" dirty="0">
                <a:solidFill>
                  <a:srgbClr val="0070C0"/>
                </a:solidFill>
                <a:effectLst/>
                <a:latin typeface="Calibri" panose="020F0502020204030204" pitchFamily="34" charset="0"/>
                <a:ea typeface="Calibri" panose="020F0502020204030204" pitchFamily="34" charset="0"/>
              </a:rPr>
              <a:t>electoral registers</a:t>
            </a:r>
            <a:r>
              <a:rPr lang="en-GB" sz="1800" dirty="0">
                <a:solidFill>
                  <a:srgbClr val="0070C0"/>
                </a:solidFill>
                <a:effectLst/>
                <a:latin typeface="Calibri" panose="020F0502020204030204" pitchFamily="34" charset="0"/>
                <a:ea typeface="Calibri" panose="020F0502020204030204" pitchFamily="34" charset="0"/>
              </a:rPr>
              <a:t> </a:t>
            </a:r>
            <a:r>
              <a:rPr lang="en-GB" sz="1800" dirty="0">
                <a:effectLst/>
                <a:latin typeface="Calibri" panose="020F0502020204030204" pitchFamily="34" charset="0"/>
                <a:ea typeface="Calibri" panose="020F0502020204030204" pitchFamily="34" charset="0"/>
              </a:rPr>
              <a:t>will identify households containing those residents entitled to vote</a:t>
            </a:r>
          </a:p>
        </p:txBody>
      </p:sp>
      <p:sp>
        <p:nvSpPr>
          <p:cNvPr id="19" name="TextBox 18">
            <a:extLst>
              <a:ext uri="{FF2B5EF4-FFF2-40B4-BE49-F238E27FC236}">
                <a16:creationId xmlns:a16="http://schemas.microsoft.com/office/drawing/2014/main" id="{26915C80-50ED-477B-A51B-1E441D7BBCDA}"/>
              </a:ext>
            </a:extLst>
          </p:cNvPr>
          <p:cNvSpPr txBox="1"/>
          <p:nvPr/>
        </p:nvSpPr>
        <p:spPr>
          <a:xfrm>
            <a:off x="1273341" y="5815612"/>
            <a:ext cx="9320413" cy="375552"/>
          </a:xfrm>
          <a:prstGeom prst="rect">
            <a:avLst/>
          </a:prstGeom>
          <a:noFill/>
        </p:spPr>
        <p:txBody>
          <a:bodyPr wrap="square">
            <a:spAutoFit/>
          </a:bodyPr>
          <a:lstStyle/>
          <a:p>
            <a:pPr marL="742950" lvl="1" indent="-285750" algn="just" fontAlgn="base">
              <a:lnSpc>
                <a:spcPct val="107000"/>
              </a:lnSpc>
              <a:buClr>
                <a:srgbClr val="0070C0"/>
              </a:buClr>
              <a:buFont typeface="Wingdings" panose="05000000000000000000" pitchFamily="2" charset="2"/>
              <a:buChar char="§"/>
            </a:pPr>
            <a:r>
              <a:rPr lang="en-GB" i="1" dirty="0">
                <a:solidFill>
                  <a:srgbClr val="0070C0"/>
                </a:solidFill>
                <a:effectLst/>
                <a:latin typeface="Calibri" panose="020F0502020204030204" pitchFamily="34" charset="0"/>
                <a:ea typeface="Calibri" panose="020F0502020204030204" pitchFamily="34" charset="0"/>
              </a:rPr>
              <a:t>registers of motor vehicles </a:t>
            </a:r>
            <a:r>
              <a:rPr lang="en-GB" dirty="0">
                <a:effectLst/>
                <a:latin typeface="Calibri" panose="020F0502020204030204" pitchFamily="34" charset="0"/>
                <a:ea typeface="Calibri" panose="020F0502020204030204" pitchFamily="34" charset="0"/>
              </a:rPr>
              <a:t>may allow the collection of data on car availability</a:t>
            </a:r>
            <a:endParaRPr lang="en-GB"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0029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0" y="0"/>
            <a:ext cx="12192000"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815" y="-370214"/>
            <a:ext cx="4177863" cy="1517786"/>
          </a:xfrm>
          <a:prstGeom prst="rect">
            <a:avLst/>
          </a:prstGeom>
        </p:spPr>
      </p:pic>
      <p:sp>
        <p:nvSpPr>
          <p:cNvPr id="9" name="TextBox 8">
            <a:extLst>
              <a:ext uri="{FF2B5EF4-FFF2-40B4-BE49-F238E27FC236}">
                <a16:creationId xmlns:a16="http://schemas.microsoft.com/office/drawing/2014/main" id="{49551A1A-4CF6-4BE1-A5D9-0052F0448DBF}"/>
              </a:ext>
            </a:extLst>
          </p:cNvPr>
          <p:cNvSpPr txBox="1"/>
          <p:nvPr/>
        </p:nvSpPr>
        <p:spPr>
          <a:xfrm>
            <a:off x="1457325" y="1069807"/>
            <a:ext cx="9423233" cy="523220"/>
          </a:xfrm>
          <a:prstGeom prst="rect">
            <a:avLst/>
          </a:prstGeom>
          <a:noFill/>
        </p:spPr>
        <p:txBody>
          <a:bodyPr wrap="square">
            <a:spAutoFit/>
          </a:bodyPr>
          <a:lstStyle/>
          <a:p>
            <a:r>
              <a:rPr lang="en-US" altLang="en-US" sz="2800" b="1" dirty="0">
                <a:solidFill>
                  <a:schemeClr val="accent5">
                    <a:lumMod val="75000"/>
                  </a:schemeClr>
                </a:solidFill>
              </a:rPr>
              <a:t>Introduction </a:t>
            </a:r>
            <a:endParaRPr lang="en-US" sz="2800" b="1" dirty="0">
              <a:solidFill>
                <a:schemeClr val="accent5">
                  <a:lumMod val="75000"/>
                </a:schemeClr>
              </a:solidFill>
            </a:endParaRPr>
          </a:p>
        </p:txBody>
      </p:sp>
      <p:sp>
        <p:nvSpPr>
          <p:cNvPr id="10" name="Rectangle 11">
            <a:extLst>
              <a:ext uri="{FF2B5EF4-FFF2-40B4-BE49-F238E27FC236}">
                <a16:creationId xmlns:a16="http://schemas.microsoft.com/office/drawing/2014/main" id="{804347BD-F16B-4108-8469-3465BF4E0851}"/>
              </a:ext>
            </a:extLst>
          </p:cNvPr>
          <p:cNvSpPr txBox="1">
            <a:spLocks noChangeArrowheads="1"/>
          </p:cNvSpPr>
          <p:nvPr/>
        </p:nvSpPr>
        <p:spPr bwMode="auto">
          <a:xfrm>
            <a:off x="982578" y="1655566"/>
            <a:ext cx="10372725" cy="3632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lgn="l" rtl="0" eaLnBrk="0" fontAlgn="base" hangingPunct="0">
              <a:spcBef>
                <a:spcPct val="20000"/>
              </a:spcBef>
              <a:spcAft>
                <a:spcPct val="0"/>
              </a:spcAft>
              <a:buClr>
                <a:schemeClr val="accent2"/>
              </a:buClr>
              <a:buFont typeface="Wingdings" pitchFamily="2" charset="2"/>
              <a:buChar char="o"/>
              <a:defRPr sz="24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j-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5pPr>
            <a:lvl6pPr marL="25511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6pPr>
            <a:lvl7pPr marL="30083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7pPr>
            <a:lvl8pPr marL="34655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8pPr>
            <a:lvl9pPr marL="39227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9pPr>
          </a:lstStyle>
          <a:p>
            <a:pPr>
              <a:buClr>
                <a:srgbClr val="C00000"/>
              </a:buClr>
              <a:buSzPct val="100000"/>
              <a:buFont typeface="Wingdings" panose="05000000000000000000" pitchFamily="2" charset="2"/>
              <a:buChar char="q"/>
              <a:defRPr/>
            </a:pPr>
            <a:r>
              <a:rPr lang="en-US" altLang="en-US" sz="2000" kern="0" dirty="0">
                <a:cs typeface="Arial" charset="0"/>
              </a:rPr>
              <a:t>Administrative registers used for population and housing censuses are in general categorized under two groups:</a:t>
            </a:r>
          </a:p>
          <a:p>
            <a:pPr lvl="1">
              <a:buClr>
                <a:srgbClr val="C00000"/>
              </a:buClr>
              <a:buSzPct val="100000"/>
              <a:buFont typeface="Wingdings" panose="05000000000000000000" pitchFamily="2" charset="2"/>
              <a:buChar char="§"/>
              <a:defRPr/>
            </a:pPr>
            <a:r>
              <a:rPr lang="en-US" altLang="en-US" b="1" kern="0" dirty="0">
                <a:cs typeface="Arial" charset="0"/>
              </a:rPr>
              <a:t>Base Registers</a:t>
            </a:r>
          </a:p>
          <a:p>
            <a:pPr lvl="1">
              <a:buClr>
                <a:srgbClr val="C00000"/>
              </a:buClr>
              <a:buSzPct val="100000"/>
              <a:buFont typeface="Wingdings" panose="05000000000000000000" pitchFamily="2" charset="2"/>
              <a:buChar char="§"/>
              <a:defRPr/>
            </a:pPr>
            <a:r>
              <a:rPr lang="en-US" altLang="en-US" b="1" kern="0" dirty="0">
                <a:cs typeface="Arial" charset="0"/>
              </a:rPr>
              <a:t>Specialized (or supplementary) Registers </a:t>
            </a:r>
          </a:p>
          <a:p>
            <a:pPr lvl="1">
              <a:buClr>
                <a:srgbClr val="C00000"/>
              </a:buClr>
              <a:buSzPct val="100000"/>
              <a:buFont typeface="Wingdings" panose="05000000000000000000" pitchFamily="2" charset="2"/>
              <a:buChar char="§"/>
              <a:defRPr/>
            </a:pPr>
            <a:endParaRPr lang="en-US" altLang="en-US" kern="0" dirty="0">
              <a:cs typeface="Arial" charset="0"/>
            </a:endParaRPr>
          </a:p>
          <a:p>
            <a:pPr lvl="1">
              <a:buClr>
                <a:srgbClr val="C00000"/>
              </a:buClr>
              <a:buSzPct val="100000"/>
              <a:buFont typeface="Wingdings" panose="05000000000000000000" pitchFamily="2" charset="2"/>
              <a:buChar char="§"/>
              <a:defRPr/>
            </a:pPr>
            <a:endParaRPr lang="en-US" altLang="en-US" kern="0" dirty="0">
              <a:cs typeface="Arial" charset="0"/>
            </a:endParaRPr>
          </a:p>
          <a:p>
            <a:pPr lvl="1">
              <a:buClr>
                <a:srgbClr val="C00000"/>
              </a:buClr>
              <a:buSzPct val="100000"/>
              <a:buFont typeface="Wingdings" panose="05000000000000000000" pitchFamily="2" charset="2"/>
              <a:buChar char="§"/>
              <a:defRPr/>
            </a:pPr>
            <a:r>
              <a:rPr lang="en-US" altLang="en-US" kern="0" dirty="0">
                <a:solidFill>
                  <a:schemeClr val="accent1"/>
                </a:solidFill>
                <a:cs typeface="Arial" charset="0"/>
              </a:rPr>
              <a:t>How we define base and specialized registers?</a:t>
            </a:r>
          </a:p>
          <a:p>
            <a:pPr lvl="1">
              <a:buClr>
                <a:srgbClr val="C00000"/>
              </a:buClr>
              <a:buSzPct val="100000"/>
              <a:buFont typeface="Wingdings" panose="05000000000000000000" pitchFamily="2" charset="2"/>
              <a:buChar char="§"/>
              <a:defRPr/>
            </a:pPr>
            <a:r>
              <a:rPr lang="en-US" altLang="en-US" kern="0" dirty="0">
                <a:solidFill>
                  <a:schemeClr val="accent1"/>
                </a:solidFill>
                <a:cs typeface="Arial" charset="0"/>
              </a:rPr>
              <a:t>What registers are base ?</a:t>
            </a:r>
          </a:p>
          <a:p>
            <a:pPr lvl="1">
              <a:buClr>
                <a:srgbClr val="C00000"/>
              </a:buClr>
              <a:buSzPct val="100000"/>
              <a:buFont typeface="Wingdings" panose="05000000000000000000" pitchFamily="2" charset="2"/>
              <a:buChar char="§"/>
              <a:defRPr/>
            </a:pPr>
            <a:r>
              <a:rPr lang="en-US" altLang="en-US" kern="0" dirty="0">
                <a:solidFill>
                  <a:schemeClr val="accent1"/>
                </a:solidFill>
                <a:cs typeface="Arial" charset="0"/>
              </a:rPr>
              <a:t>What registers are specialized? </a:t>
            </a:r>
          </a:p>
        </p:txBody>
      </p:sp>
      <p:sp>
        <p:nvSpPr>
          <p:cNvPr id="5" name="TextBox 4">
            <a:extLst>
              <a:ext uri="{FF2B5EF4-FFF2-40B4-BE49-F238E27FC236}">
                <a16:creationId xmlns:a16="http://schemas.microsoft.com/office/drawing/2014/main" id="{81BF3770-7B93-4963-AF51-7B99A68AFF32}"/>
              </a:ext>
            </a:extLst>
          </p:cNvPr>
          <p:cNvSpPr txBox="1"/>
          <p:nvPr/>
        </p:nvSpPr>
        <p:spPr>
          <a:xfrm>
            <a:off x="1052513" y="5350698"/>
            <a:ext cx="10372725" cy="677108"/>
          </a:xfrm>
          <a:prstGeom prst="rect">
            <a:avLst/>
          </a:prstGeom>
          <a:noFill/>
        </p:spPr>
        <p:txBody>
          <a:bodyPr wrap="square" rtlCol="0">
            <a:spAutoFit/>
          </a:bodyPr>
          <a:lstStyle/>
          <a:p>
            <a:r>
              <a:rPr lang="en-US" sz="2000" dirty="0"/>
              <a:t>Source:  </a:t>
            </a:r>
            <a:r>
              <a:rPr lang="en-US" sz="2000" b="1" dirty="0"/>
              <a:t>UNSD Handbook on Registers-Based Population and Housing Censuses </a:t>
            </a:r>
          </a:p>
          <a:p>
            <a:r>
              <a:rPr lang="en-US" dirty="0"/>
              <a:t>  </a:t>
            </a:r>
            <a:r>
              <a:rPr lang="en-US" dirty="0">
                <a:hlinkClick r:id="rId5"/>
              </a:rPr>
              <a:t>https://unstats.un.org/UNSDWebsite/statcom/session_53/documents/BG-3e-Handbook-E.pdf</a:t>
            </a:r>
            <a:r>
              <a:rPr lang="en-US" dirty="0"/>
              <a:t> </a:t>
            </a:r>
          </a:p>
        </p:txBody>
      </p:sp>
    </p:spTree>
    <p:extLst>
      <p:ext uri="{BB962C8B-B14F-4D97-AF65-F5344CB8AC3E}">
        <p14:creationId xmlns:p14="http://schemas.microsoft.com/office/powerpoint/2010/main" val="265777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0" y="75241"/>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815" y="-370214"/>
            <a:ext cx="4177863" cy="1517786"/>
          </a:xfrm>
          <a:prstGeom prst="rect">
            <a:avLst/>
          </a:prstGeom>
        </p:spPr>
      </p:pic>
      <p:sp>
        <p:nvSpPr>
          <p:cNvPr id="9" name="TextBox 8">
            <a:extLst>
              <a:ext uri="{FF2B5EF4-FFF2-40B4-BE49-F238E27FC236}">
                <a16:creationId xmlns:a16="http://schemas.microsoft.com/office/drawing/2014/main" id="{49551A1A-4CF6-4BE1-A5D9-0052F0448DBF}"/>
              </a:ext>
            </a:extLst>
          </p:cNvPr>
          <p:cNvSpPr txBox="1"/>
          <p:nvPr/>
        </p:nvSpPr>
        <p:spPr>
          <a:xfrm>
            <a:off x="1457325" y="1069807"/>
            <a:ext cx="9423233" cy="523220"/>
          </a:xfrm>
          <a:prstGeom prst="rect">
            <a:avLst/>
          </a:prstGeom>
          <a:noFill/>
        </p:spPr>
        <p:txBody>
          <a:bodyPr wrap="square">
            <a:spAutoFit/>
          </a:bodyPr>
          <a:lstStyle/>
          <a:p>
            <a:r>
              <a:rPr lang="en-US" altLang="en-US" sz="2800" b="1" dirty="0">
                <a:solidFill>
                  <a:schemeClr val="accent5">
                    <a:lumMod val="75000"/>
                  </a:schemeClr>
                </a:solidFill>
              </a:rPr>
              <a:t>Definitions of Base and Specialized Registers</a:t>
            </a:r>
            <a:endParaRPr lang="en-US" sz="2800" b="1" dirty="0">
              <a:solidFill>
                <a:schemeClr val="accent5">
                  <a:lumMod val="75000"/>
                </a:schemeClr>
              </a:solidFill>
            </a:endParaRPr>
          </a:p>
        </p:txBody>
      </p:sp>
      <p:sp>
        <p:nvSpPr>
          <p:cNvPr id="10" name="Rectangle 11">
            <a:extLst>
              <a:ext uri="{FF2B5EF4-FFF2-40B4-BE49-F238E27FC236}">
                <a16:creationId xmlns:a16="http://schemas.microsoft.com/office/drawing/2014/main" id="{804347BD-F16B-4108-8469-3465BF4E0851}"/>
              </a:ext>
            </a:extLst>
          </p:cNvPr>
          <p:cNvSpPr txBox="1">
            <a:spLocks noChangeArrowheads="1"/>
          </p:cNvSpPr>
          <p:nvPr/>
        </p:nvSpPr>
        <p:spPr bwMode="auto">
          <a:xfrm>
            <a:off x="1052513" y="1697680"/>
            <a:ext cx="10086974" cy="4014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lgn="l" rtl="0" eaLnBrk="0" fontAlgn="base" hangingPunct="0">
              <a:spcBef>
                <a:spcPct val="20000"/>
              </a:spcBef>
              <a:spcAft>
                <a:spcPct val="0"/>
              </a:spcAft>
              <a:buClr>
                <a:schemeClr val="accent2"/>
              </a:buClr>
              <a:buFont typeface="Wingdings" pitchFamily="2" charset="2"/>
              <a:buChar char="o"/>
              <a:defRPr sz="24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j-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5pPr>
            <a:lvl6pPr marL="25511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6pPr>
            <a:lvl7pPr marL="30083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7pPr>
            <a:lvl8pPr marL="34655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8pPr>
            <a:lvl9pPr marL="39227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9pPr>
          </a:lstStyle>
          <a:p>
            <a:pPr marL="0" marR="0" algn="just">
              <a:lnSpc>
                <a:spcPct val="107000"/>
              </a:lnSpc>
              <a:spcBef>
                <a:spcPts val="0"/>
              </a:spcBef>
              <a:spcAft>
                <a:spcPts val="0"/>
              </a:spcAft>
              <a:buClr>
                <a:srgbClr val="0070C0"/>
              </a:buClr>
              <a:tabLst>
                <a:tab pos="360045" algn="l"/>
              </a:tabLst>
            </a:pPr>
            <a:r>
              <a:rPr lang="en-GB" sz="2000" b="1" dirty="0">
                <a:effectLst/>
                <a:latin typeface="Calibri" panose="020F0502020204030204" pitchFamily="34" charset="0"/>
                <a:ea typeface="Calibri" panose="020F0502020204030204" pitchFamily="34" charset="0"/>
                <a:cs typeface="Calibri" panose="020F0502020204030204" pitchFamily="34" charset="0"/>
              </a:rPr>
              <a:t>Base registers </a:t>
            </a:r>
            <a:r>
              <a:rPr lang="en-GB" sz="2000" dirty="0">
                <a:effectLst/>
                <a:latin typeface="Calibri" panose="020F0502020204030204" pitchFamily="34" charset="0"/>
                <a:ea typeface="Calibri" panose="020F0502020204030204" pitchFamily="34" charset="0"/>
                <a:cs typeface="Calibri" panose="020F0502020204030204" pitchFamily="34" charset="0"/>
              </a:rPr>
              <a:t>are those that hold the </a:t>
            </a:r>
            <a:r>
              <a:rPr lang="en-GB" sz="2000" dirty="0">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basic information relating to the stock of the entire set of ‘population’ units </a:t>
            </a:r>
            <a:r>
              <a:rPr lang="en-GB" sz="2000" dirty="0">
                <a:effectLst/>
                <a:latin typeface="Calibri" panose="020F0502020204030204" pitchFamily="34" charset="0"/>
                <a:ea typeface="Calibri" panose="020F0502020204030204" pitchFamily="34" charset="0"/>
                <a:cs typeface="Calibri" panose="020F0502020204030204" pitchFamily="34" charset="0"/>
              </a:rPr>
              <a:t>that are being counted in the census – typically </a:t>
            </a:r>
            <a:r>
              <a:rPr lang="en-GB" sz="2000" dirty="0">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persons, dwellings and buildings</a:t>
            </a:r>
            <a:r>
              <a:rPr lang="en-GB" sz="2000" dirty="0">
                <a:effectLst/>
                <a:latin typeface="Calibri" panose="020F0502020204030204" pitchFamily="34" charset="0"/>
                <a:ea typeface="Calibri" panose="020F0502020204030204" pitchFamily="34" charset="0"/>
                <a:cs typeface="Calibri" panose="020F0502020204030204" pitchFamily="34" charset="0"/>
              </a:rPr>
              <a:t>. </a:t>
            </a:r>
          </a:p>
          <a:p>
            <a:pPr lvl="2" algn="just">
              <a:lnSpc>
                <a:spcPct val="107000"/>
              </a:lnSpc>
              <a:spcBef>
                <a:spcPts val="0"/>
              </a:spcBef>
              <a:spcAft>
                <a:spcPts val="0"/>
              </a:spcAft>
              <a:buFont typeface="Wingdings" panose="05000000000000000000" pitchFamily="2" charset="2"/>
              <a:buChar char="§"/>
              <a:tabLst>
                <a:tab pos="360045" algn="l"/>
              </a:tabLst>
            </a:pPr>
            <a:r>
              <a:rPr lang="en-GB" sz="2000" dirty="0">
                <a:effectLst/>
                <a:latin typeface="Calibri" panose="020F0502020204030204" pitchFamily="34" charset="0"/>
                <a:ea typeface="Calibri" panose="020F0502020204030204" pitchFamily="34" charset="0"/>
                <a:cs typeface="Calibri" panose="020F0502020204030204" pitchFamily="34" charset="0"/>
              </a:rPr>
              <a:t>Each unit is usually identified by a unique number such as a PIN, real property number or a dwelling number. </a:t>
            </a:r>
            <a:endParaRPr lang="en-GB" sz="20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lvl="2" algn="just">
              <a:lnSpc>
                <a:spcPct val="107000"/>
              </a:lnSpc>
              <a:spcBef>
                <a:spcPts val="0"/>
              </a:spcBef>
              <a:spcAft>
                <a:spcPts val="0"/>
              </a:spcAft>
              <a:buFont typeface="Wingdings" panose="05000000000000000000" pitchFamily="2" charset="2"/>
              <a:buChar char="§"/>
              <a:tabLst>
                <a:tab pos="360045" algn="l"/>
              </a:tabLst>
            </a:pPr>
            <a:endParaRPr lang="en-GB" sz="12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0"/>
              </a:spcBef>
              <a:spcAft>
                <a:spcPts val="0"/>
              </a:spcAft>
              <a:buFont typeface="Wingdings" panose="05000000000000000000" pitchFamily="2" charset="2"/>
              <a:buChar char="q"/>
              <a:tabLst>
                <a:tab pos="360045" algn="l"/>
              </a:tabLst>
            </a:pPr>
            <a:r>
              <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2000" dirty="0">
                <a:effectLst/>
                <a:latin typeface="Calibri" panose="020F0502020204030204" pitchFamily="34" charset="0"/>
                <a:ea typeface="Calibri" panose="020F0502020204030204" pitchFamily="34" charset="0"/>
                <a:cs typeface="Calibri" panose="020F0502020204030204" pitchFamily="34" charset="0"/>
              </a:rPr>
              <a:t>The </a:t>
            </a:r>
            <a:r>
              <a:rPr lang="en-GB" sz="2000" b="1" dirty="0">
                <a:effectLst/>
                <a:latin typeface="Calibri" panose="020F0502020204030204" pitchFamily="34" charset="0"/>
                <a:ea typeface="Calibri" panose="020F0502020204030204" pitchFamily="34" charset="0"/>
                <a:cs typeface="Calibri" panose="020F0502020204030204" pitchFamily="34" charset="0"/>
              </a:rPr>
              <a:t>specialised registers </a:t>
            </a:r>
            <a:r>
              <a:rPr lang="en-GB" sz="2000" dirty="0">
                <a:effectLst/>
                <a:latin typeface="Calibri" panose="020F0502020204030204" pitchFamily="34" charset="0"/>
                <a:ea typeface="Calibri" panose="020F0502020204030204" pitchFamily="34" charset="0"/>
                <a:cs typeface="Calibri" panose="020F0502020204030204" pitchFamily="34" charset="0"/>
              </a:rPr>
              <a:t>hold the record for each unit, often identified by the same unique number as in the base register, </a:t>
            </a:r>
            <a:r>
              <a:rPr lang="en-GB" sz="2000" dirty="0">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with information necessary for the specific administrative function of the data holders</a:t>
            </a:r>
            <a:r>
              <a:rPr lang="en-GB" sz="2000" dirty="0">
                <a:effectLst/>
                <a:latin typeface="Calibri" panose="020F0502020204030204" pitchFamily="34" charset="0"/>
                <a:ea typeface="Calibri" panose="020F0502020204030204" pitchFamily="34" charset="0"/>
                <a:cs typeface="Calibri" panose="020F0502020204030204" pitchFamily="34" charset="0"/>
              </a:rPr>
              <a:t>, and from which one or more of the characteristic variables that may be required for the census (such as educational attainment, occupation, disability or income) can be derived. </a:t>
            </a:r>
          </a:p>
          <a:p>
            <a:pPr lvl="2" algn="just">
              <a:lnSpc>
                <a:spcPct val="107000"/>
              </a:lnSpc>
              <a:spcBef>
                <a:spcPts val="0"/>
              </a:spcBef>
              <a:spcAft>
                <a:spcPts val="0"/>
              </a:spcAft>
              <a:buFont typeface="Wingdings" panose="05000000000000000000" pitchFamily="2" charset="2"/>
              <a:buChar char="§"/>
              <a:tabLst>
                <a:tab pos="360045" algn="l"/>
              </a:tabLst>
            </a:pPr>
            <a:r>
              <a:rPr lang="en-GB" sz="2000" dirty="0">
                <a:effectLst/>
                <a:latin typeface="Calibri" panose="020F0502020204030204" pitchFamily="34" charset="0"/>
                <a:ea typeface="Calibri" panose="020F0502020204030204" pitchFamily="34" charset="0"/>
                <a:cs typeface="Calibri" panose="020F0502020204030204" pitchFamily="34" charset="0"/>
              </a:rPr>
              <a:t>Such specialised registers may not necessarily cover the whole of a census’s target population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71487" lvl="1" indent="0">
              <a:buSzPct val="100000"/>
              <a:buFont typeface="Wingdings" pitchFamily="2" charset="2"/>
              <a:buNone/>
              <a:defRPr/>
            </a:pPr>
            <a:endParaRPr lang="en-US" altLang="en-US" kern="0" dirty="0">
              <a:cs typeface="Arial" charset="0"/>
            </a:endParaRPr>
          </a:p>
        </p:txBody>
      </p:sp>
    </p:spTree>
    <p:extLst>
      <p:ext uri="{BB962C8B-B14F-4D97-AF65-F5344CB8AC3E}">
        <p14:creationId xmlns:p14="http://schemas.microsoft.com/office/powerpoint/2010/main" val="127260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125469" y="-223754"/>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723900" y="1114878"/>
            <a:ext cx="7888336" cy="2215991"/>
          </a:xfrm>
          <a:prstGeom prst="rect">
            <a:avLst/>
          </a:prstGeom>
          <a:noFill/>
        </p:spPr>
        <p:txBody>
          <a:bodyPr wrap="square" rtlCol="0">
            <a:spAutoFit/>
          </a:bodyPr>
          <a:lstStyle/>
          <a:p>
            <a:r>
              <a:rPr lang="en-US" b="1" dirty="0">
                <a:solidFill>
                  <a:schemeClr val="accent5">
                    <a:lumMod val="75000"/>
                  </a:schemeClr>
                </a:solidFill>
                <a:latin typeface="Montserrat" panose="00000500000000000000" pitchFamily="50" charset="0"/>
              </a:rPr>
              <a:t> </a:t>
            </a:r>
            <a:r>
              <a:rPr lang="en-US" sz="2400" b="1" dirty="0">
                <a:solidFill>
                  <a:schemeClr val="accent5">
                    <a:lumMod val="75000"/>
                  </a:schemeClr>
                </a:solidFill>
                <a:latin typeface="Montserrat" panose="00000500000000000000" pitchFamily="50" charset="0"/>
              </a:rPr>
              <a:t>Any type of censuses links persons with housing units</a:t>
            </a:r>
          </a:p>
          <a:p>
            <a:pPr>
              <a:spcBef>
                <a:spcPct val="20000"/>
              </a:spcBef>
              <a:buClr>
                <a:srgbClr val="C00000"/>
              </a:buClr>
            </a:pPr>
            <a:r>
              <a:rPr lang="en-US" altLang="en-US" sz="2000" dirty="0"/>
              <a:t> </a:t>
            </a:r>
          </a:p>
          <a:p>
            <a:pPr>
              <a:spcBef>
                <a:spcPct val="20000"/>
              </a:spcBef>
              <a:buClr>
                <a:srgbClr val="C00000"/>
              </a:buClr>
            </a:pPr>
            <a:endParaRPr lang="en-US" altLang="en-US" sz="2000" dirty="0"/>
          </a:p>
          <a:p>
            <a:pPr>
              <a:spcBef>
                <a:spcPct val="20000"/>
              </a:spcBef>
              <a:buClr>
                <a:srgbClr val="C00000"/>
              </a:buClr>
            </a:pPr>
            <a:endParaRPr lang="en-US" altLang="en-US" sz="2000" dirty="0"/>
          </a:p>
          <a:p>
            <a:endParaRPr lang="en-US" dirty="0"/>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469" y="-364713"/>
            <a:ext cx="4177863" cy="1517786"/>
          </a:xfrm>
          <a:prstGeom prst="rect">
            <a:avLst/>
          </a:prstGeom>
        </p:spPr>
      </p:pic>
      <p:pic>
        <p:nvPicPr>
          <p:cNvPr id="5" name="Graphic 4" descr="Home outline">
            <a:extLst>
              <a:ext uri="{FF2B5EF4-FFF2-40B4-BE49-F238E27FC236}">
                <a16:creationId xmlns:a16="http://schemas.microsoft.com/office/drawing/2014/main" id="{30734E74-34AB-4792-BC2C-9BB2E7225C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5863" y="1858006"/>
            <a:ext cx="914400" cy="914400"/>
          </a:xfrm>
          <a:prstGeom prst="rect">
            <a:avLst/>
          </a:prstGeom>
        </p:spPr>
      </p:pic>
      <p:pic>
        <p:nvPicPr>
          <p:cNvPr id="7" name="Graphic 6" descr="Family with two children with solid fill">
            <a:extLst>
              <a:ext uri="{FF2B5EF4-FFF2-40B4-BE49-F238E27FC236}">
                <a16:creationId xmlns:a16="http://schemas.microsoft.com/office/drawing/2014/main" id="{1936AD92-D42C-4782-9749-503FE5F63C8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63463" y="1858006"/>
            <a:ext cx="962025" cy="914400"/>
          </a:xfrm>
          <a:prstGeom prst="rect">
            <a:avLst/>
          </a:prstGeom>
        </p:spPr>
      </p:pic>
      <p:cxnSp>
        <p:nvCxnSpPr>
          <p:cNvPr id="10" name="Straight Arrow Connector 9">
            <a:extLst>
              <a:ext uri="{FF2B5EF4-FFF2-40B4-BE49-F238E27FC236}">
                <a16:creationId xmlns:a16="http://schemas.microsoft.com/office/drawing/2014/main" id="{E7AA4844-3802-4940-B017-D2913B620C2A}"/>
              </a:ext>
            </a:extLst>
          </p:cNvPr>
          <p:cNvCxnSpPr>
            <a:cxnSpLocks/>
          </p:cNvCxnSpPr>
          <p:nvPr/>
        </p:nvCxnSpPr>
        <p:spPr>
          <a:xfrm>
            <a:off x="3457429" y="2365375"/>
            <a:ext cx="1938969" cy="0"/>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13" name="TextBox 12">
            <a:extLst>
              <a:ext uri="{FF2B5EF4-FFF2-40B4-BE49-F238E27FC236}">
                <a16:creationId xmlns:a16="http://schemas.microsoft.com/office/drawing/2014/main" id="{A25A4BC3-9B99-49E3-BC65-02E5B9B4D5D9}"/>
              </a:ext>
            </a:extLst>
          </p:cNvPr>
          <p:cNvSpPr txBox="1"/>
          <p:nvPr/>
        </p:nvSpPr>
        <p:spPr>
          <a:xfrm>
            <a:off x="836556" y="3094876"/>
            <a:ext cx="4640319" cy="3028521"/>
          </a:xfrm>
          <a:prstGeom prst="rect">
            <a:avLst/>
          </a:prstGeom>
          <a:noFill/>
        </p:spPr>
        <p:txBody>
          <a:bodyPr wrap="square" rtlCol="0">
            <a:spAutoFit/>
          </a:bodyPr>
          <a:lstStyle/>
          <a:p>
            <a:pPr marL="285750" indent="-285750">
              <a:spcBef>
                <a:spcPct val="20000"/>
              </a:spcBef>
              <a:buClr>
                <a:srgbClr val="C00000"/>
              </a:buClr>
              <a:buFont typeface="Wingdings" panose="05000000000000000000" pitchFamily="2" charset="2"/>
              <a:buChar char="q"/>
            </a:pPr>
            <a:r>
              <a:rPr lang="en-US" dirty="0"/>
              <a:t>Population count</a:t>
            </a:r>
          </a:p>
          <a:p>
            <a:pPr marL="285750" indent="-285750">
              <a:spcBef>
                <a:spcPct val="20000"/>
              </a:spcBef>
              <a:buClr>
                <a:srgbClr val="C00000"/>
              </a:buClr>
              <a:buFont typeface="Wingdings" panose="05000000000000000000" pitchFamily="2" charset="2"/>
              <a:buChar char="q"/>
            </a:pPr>
            <a:r>
              <a:rPr lang="en-US" altLang="en-US" sz="1800" dirty="0"/>
              <a:t>Characteristics of population</a:t>
            </a:r>
          </a:p>
          <a:p>
            <a:pPr marL="800100" lvl="1" indent="-342900">
              <a:spcBef>
                <a:spcPct val="20000"/>
              </a:spcBef>
              <a:buClr>
                <a:srgbClr val="C00000"/>
              </a:buClr>
              <a:buFont typeface="Courier New" panose="02070309020205020404" pitchFamily="49" charset="0"/>
              <a:buChar char="o"/>
            </a:pPr>
            <a:r>
              <a:rPr lang="en-US" altLang="en-US" dirty="0"/>
              <a:t>Age, sex, marital status</a:t>
            </a:r>
          </a:p>
          <a:p>
            <a:pPr marL="800100" lvl="1" indent="-342900">
              <a:spcBef>
                <a:spcPct val="20000"/>
              </a:spcBef>
              <a:buClr>
                <a:srgbClr val="C00000"/>
              </a:buClr>
              <a:buFont typeface="Courier New" panose="02070309020205020404" pitchFamily="49" charset="0"/>
              <a:buChar char="o"/>
            </a:pPr>
            <a:r>
              <a:rPr lang="en-US" altLang="en-US" dirty="0"/>
              <a:t>fertility, mortality</a:t>
            </a:r>
          </a:p>
          <a:p>
            <a:pPr marL="800100" lvl="1" indent="-342900">
              <a:spcBef>
                <a:spcPct val="20000"/>
              </a:spcBef>
              <a:buClr>
                <a:srgbClr val="C00000"/>
              </a:buClr>
              <a:buFont typeface="Courier New" panose="02070309020205020404" pitchFamily="49" charset="0"/>
              <a:buChar char="o"/>
            </a:pPr>
            <a:r>
              <a:rPr lang="en-US" altLang="en-US" dirty="0"/>
              <a:t>International and internal migration</a:t>
            </a:r>
          </a:p>
          <a:p>
            <a:pPr marL="800100" lvl="1" indent="-342900">
              <a:spcBef>
                <a:spcPct val="20000"/>
              </a:spcBef>
              <a:buClr>
                <a:srgbClr val="C00000"/>
              </a:buClr>
              <a:buFont typeface="Courier New" panose="02070309020205020404" pitchFamily="49" charset="0"/>
              <a:buChar char="o"/>
            </a:pPr>
            <a:r>
              <a:rPr lang="en-US" altLang="en-US" dirty="0"/>
              <a:t>Disability</a:t>
            </a:r>
          </a:p>
          <a:p>
            <a:pPr marL="800100" lvl="1" indent="-342900">
              <a:spcBef>
                <a:spcPct val="20000"/>
              </a:spcBef>
              <a:buClr>
                <a:srgbClr val="C00000"/>
              </a:buClr>
              <a:buFont typeface="Courier New" panose="02070309020205020404" pitchFamily="49" charset="0"/>
              <a:buChar char="o"/>
            </a:pPr>
            <a:r>
              <a:rPr lang="en-US" altLang="en-US" dirty="0"/>
              <a:t>Education</a:t>
            </a:r>
          </a:p>
          <a:p>
            <a:pPr marL="800100" lvl="1" indent="-342900">
              <a:spcBef>
                <a:spcPct val="20000"/>
              </a:spcBef>
              <a:buClr>
                <a:srgbClr val="C00000"/>
              </a:buClr>
              <a:buFont typeface="Courier New" panose="02070309020205020404" pitchFamily="49" charset="0"/>
              <a:buChar char="o"/>
            </a:pPr>
            <a:r>
              <a:rPr lang="en-US" altLang="en-US" dirty="0"/>
              <a:t>Employment/unemployment</a:t>
            </a:r>
          </a:p>
          <a:p>
            <a:pPr marL="800100" lvl="1" indent="-342900">
              <a:spcBef>
                <a:spcPct val="20000"/>
              </a:spcBef>
              <a:buClr>
                <a:srgbClr val="C00000"/>
              </a:buClr>
              <a:buFont typeface="Courier New" panose="02070309020205020404" pitchFamily="49" charset="0"/>
              <a:buChar char="o"/>
            </a:pPr>
            <a:r>
              <a:rPr lang="en-US" altLang="en-US" dirty="0"/>
              <a:t>Occupation (ISCO) /Industry (ISIC)</a:t>
            </a:r>
          </a:p>
        </p:txBody>
      </p:sp>
      <p:sp>
        <p:nvSpPr>
          <p:cNvPr id="18" name="TextBox 17">
            <a:extLst>
              <a:ext uri="{FF2B5EF4-FFF2-40B4-BE49-F238E27FC236}">
                <a16:creationId xmlns:a16="http://schemas.microsoft.com/office/drawing/2014/main" id="{F7816BDB-33BA-4792-B334-B77CF05A6E9E}"/>
              </a:ext>
            </a:extLst>
          </p:cNvPr>
          <p:cNvSpPr txBox="1"/>
          <p:nvPr/>
        </p:nvSpPr>
        <p:spPr>
          <a:xfrm>
            <a:off x="5396398" y="3251284"/>
            <a:ext cx="5959046" cy="2474524"/>
          </a:xfrm>
          <a:prstGeom prst="rect">
            <a:avLst/>
          </a:prstGeom>
          <a:noFill/>
        </p:spPr>
        <p:txBody>
          <a:bodyPr wrap="square" rtlCol="0">
            <a:spAutoFit/>
          </a:bodyPr>
          <a:lstStyle/>
          <a:p>
            <a:pPr marL="285750" indent="-285750">
              <a:spcBef>
                <a:spcPct val="20000"/>
              </a:spcBef>
              <a:buClr>
                <a:srgbClr val="C00000"/>
              </a:buClr>
              <a:buFont typeface="Wingdings" panose="05000000000000000000" pitchFamily="2" charset="2"/>
              <a:buChar char="q"/>
            </a:pPr>
            <a:r>
              <a:rPr lang="en-US" altLang="en-US" dirty="0"/>
              <a:t>Number of buildings and housing units (inc. occupied and vacant) </a:t>
            </a:r>
          </a:p>
          <a:p>
            <a:pPr marL="285750" indent="-285750">
              <a:spcBef>
                <a:spcPct val="20000"/>
              </a:spcBef>
              <a:buClr>
                <a:srgbClr val="C00000"/>
              </a:buClr>
              <a:buFont typeface="Wingdings" panose="05000000000000000000" pitchFamily="2" charset="2"/>
              <a:buChar char="q"/>
            </a:pPr>
            <a:r>
              <a:rPr lang="en-US" altLang="en-US" dirty="0"/>
              <a:t>Characteristics of </a:t>
            </a:r>
          </a:p>
          <a:p>
            <a:pPr marL="800100" lvl="1" indent="-342900">
              <a:spcBef>
                <a:spcPct val="20000"/>
              </a:spcBef>
              <a:buClr>
                <a:srgbClr val="C00000"/>
              </a:buClr>
              <a:buFont typeface="Courier New" panose="02070309020205020404" pitchFamily="49" charset="0"/>
              <a:buChar char="o"/>
            </a:pPr>
            <a:r>
              <a:rPr lang="en-US" altLang="en-US" dirty="0"/>
              <a:t>Buildings- types of building, construction year and materials, farm building, availability of elevator, etc.</a:t>
            </a:r>
          </a:p>
          <a:p>
            <a:pPr marL="800100" lvl="1" indent="-342900">
              <a:spcBef>
                <a:spcPct val="20000"/>
              </a:spcBef>
              <a:buClr>
                <a:srgbClr val="C00000"/>
              </a:buClr>
              <a:buFont typeface="Courier New" panose="02070309020205020404" pitchFamily="49" charset="0"/>
              <a:buChar char="o"/>
            </a:pPr>
            <a:r>
              <a:rPr lang="en-US" altLang="en-US" dirty="0"/>
              <a:t>Housing units- conventional/non-conventional dwellings,  types of housing unit, rooms, electricity, water supply system, fuel used for cooking, etc.</a:t>
            </a:r>
          </a:p>
        </p:txBody>
      </p:sp>
      <p:pic>
        <p:nvPicPr>
          <p:cNvPr id="15" name="Picture 14">
            <a:extLst>
              <a:ext uri="{FF2B5EF4-FFF2-40B4-BE49-F238E27FC236}">
                <a16:creationId xmlns:a16="http://schemas.microsoft.com/office/drawing/2014/main" id="{12123FB5-5E33-4533-A07F-51AD57084FFE}"/>
              </a:ext>
            </a:extLst>
          </p:cNvPr>
          <p:cNvPicPr>
            <a:picLocks noChangeAspect="1"/>
          </p:cNvPicPr>
          <p:nvPr/>
        </p:nvPicPr>
        <p:blipFill>
          <a:blip r:embed="rId9"/>
          <a:stretch>
            <a:fillRect/>
          </a:stretch>
        </p:blipFill>
        <p:spPr>
          <a:xfrm>
            <a:off x="8793219" y="382546"/>
            <a:ext cx="2151005" cy="2712329"/>
          </a:xfrm>
          <a:prstGeom prst="rect">
            <a:avLst/>
          </a:prstGeom>
        </p:spPr>
      </p:pic>
    </p:spTree>
    <p:extLst>
      <p:ext uri="{BB962C8B-B14F-4D97-AF65-F5344CB8AC3E}">
        <p14:creationId xmlns:p14="http://schemas.microsoft.com/office/powerpoint/2010/main" val="138602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39720" y="-10484"/>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448733" y="1114878"/>
            <a:ext cx="11000317" cy="400110"/>
          </a:xfrm>
          <a:prstGeom prst="rect">
            <a:avLst/>
          </a:prstGeom>
          <a:noFill/>
        </p:spPr>
        <p:txBody>
          <a:bodyPr wrap="square" rtlCol="0">
            <a:spAutoFit/>
          </a:bodyPr>
          <a:lstStyle/>
          <a:p>
            <a:pPr algn="ctr"/>
            <a:r>
              <a:rPr lang="en-US" sz="2000" b="1" dirty="0">
                <a:solidFill>
                  <a:schemeClr val="accent5">
                    <a:lumMod val="75000"/>
                  </a:schemeClr>
                </a:solidFill>
                <a:latin typeface="Montserrat" panose="00000500000000000000" pitchFamily="50" charset="0"/>
              </a:rPr>
              <a:t> Types of administrative data sources used for population and housing censuses</a:t>
            </a:r>
            <a:endParaRPr lang="en-US" sz="2000" dirty="0"/>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47" y="-207928"/>
            <a:ext cx="4177863" cy="1517786"/>
          </a:xfrm>
          <a:prstGeom prst="rect">
            <a:avLst/>
          </a:prstGeom>
        </p:spPr>
      </p:pic>
      <p:sp>
        <p:nvSpPr>
          <p:cNvPr id="4" name="TextBox 3">
            <a:extLst>
              <a:ext uri="{FF2B5EF4-FFF2-40B4-BE49-F238E27FC236}">
                <a16:creationId xmlns:a16="http://schemas.microsoft.com/office/drawing/2014/main" id="{6ECFCC96-6165-47DD-8CC7-156DBA1FB7E1}"/>
              </a:ext>
            </a:extLst>
          </p:cNvPr>
          <p:cNvSpPr txBox="1"/>
          <p:nvPr/>
        </p:nvSpPr>
        <p:spPr>
          <a:xfrm>
            <a:off x="652529" y="2020879"/>
            <a:ext cx="3292938" cy="2923877"/>
          </a:xfrm>
          <a:prstGeom prst="rect">
            <a:avLst/>
          </a:prstGeom>
          <a:solidFill>
            <a:schemeClr val="accent4">
              <a:lumMod val="20000"/>
              <a:lumOff val="80000"/>
            </a:schemeClr>
          </a:solidFill>
        </p:spPr>
        <p:txBody>
          <a:bodyPr wrap="square" rtlCol="0">
            <a:spAutoFit/>
          </a:bodyPr>
          <a:lstStyle/>
          <a:p>
            <a:endParaRPr lang="en-US" sz="2400" dirty="0"/>
          </a:p>
          <a:p>
            <a:pPr marL="342900" indent="-342900">
              <a:buFont typeface="Arial" panose="020B0604020202020204" pitchFamily="34" charset="0"/>
              <a:buChar char="•"/>
            </a:pPr>
            <a:r>
              <a:rPr lang="en-US" sz="2000" dirty="0"/>
              <a:t>Population register (PIN)</a:t>
            </a:r>
          </a:p>
          <a:p>
            <a:endParaRPr lang="en-US" sz="2000" dirty="0"/>
          </a:p>
          <a:p>
            <a:pPr marL="342900" indent="-342900">
              <a:buFont typeface="Arial" panose="020B0604020202020204" pitchFamily="34" charset="0"/>
              <a:buChar char="•"/>
            </a:pPr>
            <a:r>
              <a:rPr lang="en-US" sz="2000" dirty="0"/>
              <a:t>Address/dwelling/building register (Address ID)</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Establishment/business register (Enterprise ID, farm ID)</a:t>
            </a:r>
            <a:endParaRPr lang="en-US" sz="2400" dirty="0"/>
          </a:p>
        </p:txBody>
      </p:sp>
      <p:sp>
        <p:nvSpPr>
          <p:cNvPr id="10" name="TextBox 9">
            <a:extLst>
              <a:ext uri="{FF2B5EF4-FFF2-40B4-BE49-F238E27FC236}">
                <a16:creationId xmlns:a16="http://schemas.microsoft.com/office/drawing/2014/main" id="{7075F53B-8537-4C85-A81D-D4C986A4C20E}"/>
              </a:ext>
            </a:extLst>
          </p:cNvPr>
          <p:cNvSpPr txBox="1"/>
          <p:nvPr/>
        </p:nvSpPr>
        <p:spPr>
          <a:xfrm>
            <a:off x="6770795" y="2171473"/>
            <a:ext cx="3430442"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Social security/pension</a:t>
            </a:r>
          </a:p>
          <a:p>
            <a:pPr marL="342900" indent="-342900">
              <a:buFont typeface="Arial" panose="020B0604020202020204" pitchFamily="34" charset="0"/>
              <a:buChar char="•"/>
            </a:pPr>
            <a:r>
              <a:rPr lang="en-US" sz="2000" dirty="0"/>
              <a:t>Tax</a:t>
            </a:r>
          </a:p>
          <a:p>
            <a:pPr marL="342900" indent="-342900">
              <a:buFont typeface="Arial" panose="020B0604020202020204" pitchFamily="34" charset="0"/>
              <a:buChar char="•"/>
            </a:pPr>
            <a:r>
              <a:rPr lang="en-US" sz="2000" dirty="0"/>
              <a:t>Employment, unemployment/jobseeker</a:t>
            </a:r>
          </a:p>
          <a:p>
            <a:pPr marL="342900" indent="-342900">
              <a:buFont typeface="Arial" panose="020B0604020202020204" pitchFamily="34" charset="0"/>
              <a:buChar char="•"/>
            </a:pPr>
            <a:r>
              <a:rPr lang="en-US" sz="2000" dirty="0"/>
              <a:t> Education and student</a:t>
            </a:r>
          </a:p>
          <a:p>
            <a:pPr marL="342900" indent="-342900">
              <a:buFont typeface="Arial" panose="020B0604020202020204" pitchFamily="34" charset="0"/>
              <a:buChar char="•"/>
            </a:pPr>
            <a:r>
              <a:rPr lang="en-US" sz="2000" dirty="0"/>
              <a:t>Health</a:t>
            </a:r>
          </a:p>
          <a:p>
            <a:pPr marL="342900" indent="-342900">
              <a:buFont typeface="Arial" panose="020B0604020202020204" pitchFamily="34" charset="0"/>
              <a:buChar char="•"/>
            </a:pPr>
            <a:r>
              <a:rPr lang="en-US" sz="2000" dirty="0"/>
              <a:t>Border control</a:t>
            </a:r>
          </a:p>
          <a:p>
            <a:pPr marL="342900" indent="-342900">
              <a:buFont typeface="Arial" panose="020B0604020202020204" pitchFamily="34" charset="0"/>
              <a:buChar char="•"/>
            </a:pPr>
            <a:r>
              <a:rPr lang="en-US" sz="2000" dirty="0"/>
              <a:t>Foreigners, residence permits</a:t>
            </a:r>
          </a:p>
          <a:p>
            <a:pPr marL="342900" indent="-342900">
              <a:buFont typeface="Arial" panose="020B0604020202020204" pitchFamily="34" charset="0"/>
              <a:buChar char="•"/>
            </a:pPr>
            <a:r>
              <a:rPr lang="en-US" sz="2000" b="1" dirty="0"/>
              <a:t>….</a:t>
            </a:r>
          </a:p>
        </p:txBody>
      </p:sp>
      <p:sp>
        <p:nvSpPr>
          <p:cNvPr id="6" name="TextBox 5">
            <a:extLst>
              <a:ext uri="{FF2B5EF4-FFF2-40B4-BE49-F238E27FC236}">
                <a16:creationId xmlns:a16="http://schemas.microsoft.com/office/drawing/2014/main" id="{2183E3D0-5A86-45C2-9451-55344CB3B095}"/>
              </a:ext>
            </a:extLst>
          </p:cNvPr>
          <p:cNvSpPr txBox="1"/>
          <p:nvPr/>
        </p:nvSpPr>
        <p:spPr>
          <a:xfrm>
            <a:off x="1688330" y="1491255"/>
            <a:ext cx="4047193" cy="461665"/>
          </a:xfrm>
          <a:prstGeom prst="rect">
            <a:avLst/>
          </a:prstGeom>
          <a:noFill/>
        </p:spPr>
        <p:txBody>
          <a:bodyPr wrap="square" rtlCol="0">
            <a:spAutoFit/>
          </a:bodyPr>
          <a:lstStyle/>
          <a:p>
            <a:r>
              <a:rPr lang="en-US" sz="2400" b="1" dirty="0"/>
              <a:t>Base registers</a:t>
            </a:r>
          </a:p>
        </p:txBody>
      </p:sp>
      <p:sp>
        <p:nvSpPr>
          <p:cNvPr id="7" name="TextBox 6">
            <a:extLst>
              <a:ext uri="{FF2B5EF4-FFF2-40B4-BE49-F238E27FC236}">
                <a16:creationId xmlns:a16="http://schemas.microsoft.com/office/drawing/2014/main" id="{92D67963-1F0B-4F8C-A566-567E74031FA7}"/>
              </a:ext>
            </a:extLst>
          </p:cNvPr>
          <p:cNvSpPr txBox="1"/>
          <p:nvPr/>
        </p:nvSpPr>
        <p:spPr>
          <a:xfrm>
            <a:off x="6734137" y="1669506"/>
            <a:ext cx="3467100" cy="461665"/>
          </a:xfrm>
          <a:prstGeom prst="rect">
            <a:avLst/>
          </a:prstGeom>
          <a:noFill/>
        </p:spPr>
        <p:txBody>
          <a:bodyPr wrap="square" rtlCol="0">
            <a:spAutoFit/>
          </a:bodyPr>
          <a:lstStyle/>
          <a:p>
            <a:r>
              <a:rPr lang="en-US" sz="2400" b="1" dirty="0"/>
              <a:t>Specialized registers</a:t>
            </a:r>
          </a:p>
        </p:txBody>
      </p:sp>
      <p:sp>
        <p:nvSpPr>
          <p:cNvPr id="11" name="TextBox 10">
            <a:extLst>
              <a:ext uri="{FF2B5EF4-FFF2-40B4-BE49-F238E27FC236}">
                <a16:creationId xmlns:a16="http://schemas.microsoft.com/office/drawing/2014/main" id="{F59AF789-80C9-422A-94B4-4CEA549424EB}"/>
              </a:ext>
            </a:extLst>
          </p:cNvPr>
          <p:cNvSpPr txBox="1"/>
          <p:nvPr/>
        </p:nvSpPr>
        <p:spPr>
          <a:xfrm>
            <a:off x="7962179" y="4966431"/>
            <a:ext cx="3430442"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Statistical UNIT is identical throughout data sources, </a:t>
            </a:r>
          </a:p>
          <a:p>
            <a:r>
              <a:rPr lang="en-US" b="1" dirty="0"/>
              <a:t>“person”</a:t>
            </a:r>
            <a:endParaRPr lang="en-US" dirty="0"/>
          </a:p>
        </p:txBody>
      </p:sp>
      <p:sp>
        <p:nvSpPr>
          <p:cNvPr id="9" name="Speech Bubble: Oval 8">
            <a:extLst>
              <a:ext uri="{FF2B5EF4-FFF2-40B4-BE49-F238E27FC236}">
                <a16:creationId xmlns:a16="http://schemas.microsoft.com/office/drawing/2014/main" id="{FB89E519-554F-4E26-9D9D-3ED180536A07}"/>
              </a:ext>
            </a:extLst>
          </p:cNvPr>
          <p:cNvSpPr/>
          <p:nvPr/>
        </p:nvSpPr>
        <p:spPr>
          <a:xfrm>
            <a:off x="3581400" y="4202273"/>
            <a:ext cx="2514600" cy="2328943"/>
          </a:xfrm>
          <a:prstGeom prst="wedgeEllipseCallout">
            <a:avLst>
              <a:gd name="adj1" fmla="val -33989"/>
              <a:gd name="adj2" fmla="val -538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Statistical  UNITS are different</a:t>
            </a:r>
          </a:p>
          <a:p>
            <a:pPr algn="ctr"/>
            <a:r>
              <a:rPr lang="en-US" b="1" dirty="0"/>
              <a:t>“Person, Address and Establishment</a:t>
            </a:r>
            <a:endParaRPr lang="en-US" dirty="0"/>
          </a:p>
        </p:txBody>
      </p:sp>
    </p:spTree>
    <p:extLst>
      <p:ext uri="{BB962C8B-B14F-4D97-AF65-F5344CB8AC3E}">
        <p14:creationId xmlns:p14="http://schemas.microsoft.com/office/powerpoint/2010/main" val="164334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14182" y="0"/>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723899" y="1114878"/>
            <a:ext cx="10725151" cy="400110"/>
          </a:xfrm>
          <a:prstGeom prst="rect">
            <a:avLst/>
          </a:prstGeom>
          <a:noFill/>
        </p:spPr>
        <p:txBody>
          <a:bodyPr wrap="square" rtlCol="0">
            <a:spAutoFit/>
          </a:bodyPr>
          <a:lstStyle/>
          <a:p>
            <a:pPr algn="ctr"/>
            <a:r>
              <a:rPr lang="en-US" sz="2000" b="1" dirty="0">
                <a:solidFill>
                  <a:schemeClr val="accent5">
                    <a:lumMod val="75000"/>
                  </a:schemeClr>
                </a:solidFill>
                <a:latin typeface="Montserrat" panose="00000500000000000000" pitchFamily="50" charset="0"/>
              </a:rPr>
              <a:t> Base registers for censuses</a:t>
            </a:r>
            <a:endParaRPr lang="en-US" sz="2000" dirty="0"/>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47" y="-207928"/>
            <a:ext cx="4177863" cy="1517786"/>
          </a:xfrm>
          <a:prstGeom prst="rect">
            <a:avLst/>
          </a:prstGeom>
        </p:spPr>
      </p:pic>
      <p:sp>
        <p:nvSpPr>
          <p:cNvPr id="6" name="TextBox 5">
            <a:extLst>
              <a:ext uri="{FF2B5EF4-FFF2-40B4-BE49-F238E27FC236}">
                <a16:creationId xmlns:a16="http://schemas.microsoft.com/office/drawing/2014/main" id="{2183E3D0-5A86-45C2-9451-55344CB3B095}"/>
              </a:ext>
            </a:extLst>
          </p:cNvPr>
          <p:cNvSpPr txBox="1"/>
          <p:nvPr/>
        </p:nvSpPr>
        <p:spPr>
          <a:xfrm>
            <a:off x="851003" y="1466381"/>
            <a:ext cx="4602654" cy="461665"/>
          </a:xfrm>
          <a:prstGeom prst="rect">
            <a:avLst/>
          </a:prstGeom>
          <a:noFill/>
        </p:spPr>
        <p:txBody>
          <a:bodyPr wrap="square" rtlCol="0">
            <a:spAutoFit/>
          </a:bodyPr>
          <a:lstStyle/>
          <a:p>
            <a:r>
              <a:rPr lang="en-US" sz="2400" b="1" dirty="0"/>
              <a:t>Population Register</a:t>
            </a:r>
            <a:endParaRPr lang="en-US" b="1" dirty="0"/>
          </a:p>
        </p:txBody>
      </p:sp>
      <p:sp>
        <p:nvSpPr>
          <p:cNvPr id="7" name="Rectangle: Rounded Corners 6">
            <a:extLst>
              <a:ext uri="{FF2B5EF4-FFF2-40B4-BE49-F238E27FC236}">
                <a16:creationId xmlns:a16="http://schemas.microsoft.com/office/drawing/2014/main" id="{42E107F7-622C-4F6A-8761-B16C4F162844}"/>
              </a:ext>
            </a:extLst>
          </p:cNvPr>
          <p:cNvSpPr/>
          <p:nvPr/>
        </p:nvSpPr>
        <p:spPr>
          <a:xfrm>
            <a:off x="2888525" y="2013087"/>
            <a:ext cx="2399035" cy="207777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Resident population</a:t>
            </a:r>
            <a:br>
              <a:rPr lang="en-US" sz="2400" dirty="0">
                <a:solidFill>
                  <a:schemeClr val="tx1"/>
                </a:solidFill>
              </a:rPr>
            </a:br>
            <a:r>
              <a:rPr lang="en-US" sz="2400" dirty="0">
                <a:solidFill>
                  <a:schemeClr val="tx1"/>
                </a:solidFill>
              </a:rPr>
              <a:t> </a:t>
            </a:r>
          </a:p>
          <a:p>
            <a:pPr algn="ctr"/>
            <a:r>
              <a:rPr lang="en-US" sz="2000" dirty="0">
                <a:solidFill>
                  <a:schemeClr val="tx1"/>
                </a:solidFill>
              </a:rPr>
              <a:t>Citizens + Foreigners </a:t>
            </a:r>
          </a:p>
        </p:txBody>
      </p:sp>
      <p:sp>
        <p:nvSpPr>
          <p:cNvPr id="10" name="Arrow: Right 9">
            <a:extLst>
              <a:ext uri="{FF2B5EF4-FFF2-40B4-BE49-F238E27FC236}">
                <a16:creationId xmlns:a16="http://schemas.microsoft.com/office/drawing/2014/main" id="{3E12F4C5-C0FE-4328-892F-253472DD3110}"/>
              </a:ext>
            </a:extLst>
          </p:cNvPr>
          <p:cNvSpPr/>
          <p:nvPr/>
        </p:nvSpPr>
        <p:spPr>
          <a:xfrm>
            <a:off x="759813" y="2485277"/>
            <a:ext cx="1631592" cy="461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7A0610E-6E05-4EE4-8F7F-2878F5C819EC}"/>
              </a:ext>
            </a:extLst>
          </p:cNvPr>
          <p:cNvSpPr txBox="1"/>
          <p:nvPr/>
        </p:nvSpPr>
        <p:spPr>
          <a:xfrm>
            <a:off x="715521" y="3089404"/>
            <a:ext cx="2048310" cy="646331"/>
          </a:xfrm>
          <a:prstGeom prst="rect">
            <a:avLst/>
          </a:prstGeom>
          <a:noFill/>
        </p:spPr>
        <p:txBody>
          <a:bodyPr wrap="square" rtlCol="0">
            <a:spAutoFit/>
          </a:bodyPr>
          <a:lstStyle/>
          <a:p>
            <a:r>
              <a:rPr lang="en-US" b="1" dirty="0"/>
              <a:t>Births</a:t>
            </a:r>
          </a:p>
          <a:p>
            <a:r>
              <a:rPr lang="en-US" b="1" dirty="0"/>
              <a:t>Immigration</a:t>
            </a:r>
          </a:p>
        </p:txBody>
      </p:sp>
      <p:sp>
        <p:nvSpPr>
          <p:cNvPr id="15" name="Arrow: Right 14">
            <a:extLst>
              <a:ext uri="{FF2B5EF4-FFF2-40B4-BE49-F238E27FC236}">
                <a16:creationId xmlns:a16="http://schemas.microsoft.com/office/drawing/2014/main" id="{315C036C-F19E-4B8C-B7BC-2B737E3D78D8}"/>
              </a:ext>
            </a:extLst>
          </p:cNvPr>
          <p:cNvSpPr/>
          <p:nvPr/>
        </p:nvSpPr>
        <p:spPr>
          <a:xfrm>
            <a:off x="5453657" y="2485277"/>
            <a:ext cx="1509477" cy="400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42F71C6-A476-431C-85C8-8885E48438B1}"/>
              </a:ext>
            </a:extLst>
          </p:cNvPr>
          <p:cNvSpPr txBox="1"/>
          <p:nvPr/>
        </p:nvSpPr>
        <p:spPr>
          <a:xfrm>
            <a:off x="5593309" y="2885387"/>
            <a:ext cx="1236110" cy="646331"/>
          </a:xfrm>
          <a:prstGeom prst="rect">
            <a:avLst/>
          </a:prstGeom>
          <a:noFill/>
        </p:spPr>
        <p:txBody>
          <a:bodyPr wrap="square" rtlCol="0">
            <a:spAutoFit/>
          </a:bodyPr>
          <a:lstStyle/>
          <a:p>
            <a:r>
              <a:rPr lang="en-US" b="1" dirty="0"/>
              <a:t>Deaths</a:t>
            </a:r>
          </a:p>
          <a:p>
            <a:r>
              <a:rPr lang="en-US" b="1" dirty="0"/>
              <a:t>Emigration</a:t>
            </a:r>
          </a:p>
        </p:txBody>
      </p:sp>
      <p:sp>
        <p:nvSpPr>
          <p:cNvPr id="18" name="TextBox 17">
            <a:extLst>
              <a:ext uri="{FF2B5EF4-FFF2-40B4-BE49-F238E27FC236}">
                <a16:creationId xmlns:a16="http://schemas.microsoft.com/office/drawing/2014/main" id="{8F2F69A7-8083-4A3C-93F5-E494B863E57A}"/>
              </a:ext>
            </a:extLst>
          </p:cNvPr>
          <p:cNvSpPr txBox="1"/>
          <p:nvPr/>
        </p:nvSpPr>
        <p:spPr>
          <a:xfrm>
            <a:off x="7135168" y="1514988"/>
            <a:ext cx="4498677" cy="2862322"/>
          </a:xfrm>
          <a:prstGeom prst="rect">
            <a:avLst/>
          </a:prstGeom>
          <a:solidFill>
            <a:schemeClr val="accent6">
              <a:lumMod val="20000"/>
              <a:lumOff val="80000"/>
            </a:schemeClr>
          </a:solidFill>
        </p:spPr>
        <p:txBody>
          <a:bodyPr wrap="square" rtlCol="0">
            <a:spAutoFit/>
          </a:bodyPr>
          <a:lstStyle/>
          <a:p>
            <a:r>
              <a:rPr lang="en-US" b="1" dirty="0"/>
              <a:t>Main purposes of establishing population register </a:t>
            </a:r>
          </a:p>
          <a:p>
            <a:endParaRPr lang="en-US" dirty="0"/>
          </a:p>
          <a:p>
            <a:pPr marL="342900" indent="-342900">
              <a:buFont typeface="Arial" panose="020B0604020202020204" pitchFamily="34" charset="0"/>
              <a:buChar char="•"/>
            </a:pPr>
            <a:r>
              <a:rPr lang="en-US" dirty="0"/>
              <a:t>Establishing personal identification</a:t>
            </a:r>
          </a:p>
          <a:p>
            <a:endParaRPr lang="en-US" dirty="0"/>
          </a:p>
          <a:p>
            <a:pPr marL="342900" indent="-342900">
              <a:buFont typeface="Arial" panose="020B0604020202020204" pitchFamily="34" charset="0"/>
              <a:buChar char="•"/>
            </a:pPr>
            <a:r>
              <a:rPr lang="en-US" dirty="0"/>
              <a:t>The administration of pensions, health, educational and other services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Establishing ownership of a residence or the right to work</a:t>
            </a:r>
          </a:p>
        </p:txBody>
      </p:sp>
      <p:sp>
        <p:nvSpPr>
          <p:cNvPr id="21" name="TextBox 20">
            <a:extLst>
              <a:ext uri="{FF2B5EF4-FFF2-40B4-BE49-F238E27FC236}">
                <a16:creationId xmlns:a16="http://schemas.microsoft.com/office/drawing/2014/main" id="{DE90E184-614C-457F-9EA0-B99E89B0B27F}"/>
              </a:ext>
            </a:extLst>
          </p:cNvPr>
          <p:cNvSpPr txBox="1"/>
          <p:nvPr/>
        </p:nvSpPr>
        <p:spPr>
          <a:xfrm>
            <a:off x="2734811" y="4175902"/>
            <a:ext cx="6272212" cy="2308324"/>
          </a:xfrm>
          <a:prstGeom prst="rect">
            <a:avLst/>
          </a:prstGeom>
          <a:noFill/>
        </p:spPr>
        <p:txBody>
          <a:bodyPr wrap="square">
            <a:spAutoFit/>
          </a:bodyPr>
          <a:lstStyle/>
          <a:p>
            <a:r>
              <a:rPr lang="en-US" sz="1800" b="1" dirty="0"/>
              <a:t>Each personal record includes:</a:t>
            </a:r>
          </a:p>
          <a:p>
            <a:pPr marL="342900" indent="-342900">
              <a:buFont typeface="Arial" panose="020B0604020202020204" pitchFamily="34" charset="0"/>
              <a:buChar char="•"/>
            </a:pPr>
            <a:r>
              <a:rPr lang="en-US" sz="1800" b="1" dirty="0"/>
              <a:t> Name, sex, date of birth, </a:t>
            </a:r>
          </a:p>
          <a:p>
            <a:pPr marL="342900" indent="-342900">
              <a:buFont typeface="Arial" panose="020B0604020202020204" pitchFamily="34" charset="0"/>
              <a:buChar char="•"/>
            </a:pPr>
            <a:r>
              <a:rPr lang="en-US" sz="1800" b="1" dirty="0"/>
              <a:t>Place (country) of birth, </a:t>
            </a:r>
          </a:p>
          <a:p>
            <a:pPr marL="342900" indent="-342900">
              <a:buFont typeface="Arial" panose="020B0604020202020204" pitchFamily="34" charset="0"/>
              <a:buChar char="•"/>
            </a:pPr>
            <a:r>
              <a:rPr lang="en-US" sz="1800" b="1" dirty="0">
                <a:solidFill>
                  <a:srgbClr val="00B050"/>
                </a:solidFill>
              </a:rPr>
              <a:t>Marital status, </a:t>
            </a:r>
          </a:p>
          <a:p>
            <a:pPr marL="342900" indent="-342900">
              <a:buFont typeface="Arial" panose="020B0604020202020204" pitchFamily="34" charset="0"/>
              <a:buChar char="•"/>
            </a:pPr>
            <a:r>
              <a:rPr lang="en-US" sz="1800" b="1" dirty="0"/>
              <a:t>PIN, </a:t>
            </a:r>
          </a:p>
          <a:p>
            <a:pPr marL="342900" indent="-342900">
              <a:buFont typeface="Arial" panose="020B0604020202020204" pitchFamily="34" charset="0"/>
              <a:buChar char="•"/>
            </a:pPr>
            <a:r>
              <a:rPr lang="en-US" sz="1800" b="1" dirty="0">
                <a:solidFill>
                  <a:srgbClr val="00B050"/>
                </a:solidFill>
              </a:rPr>
              <a:t>Country of citizenship, </a:t>
            </a:r>
          </a:p>
          <a:p>
            <a:pPr marL="342900" indent="-342900">
              <a:buFont typeface="Arial" panose="020B0604020202020204" pitchFamily="34" charset="0"/>
              <a:buChar char="•"/>
            </a:pPr>
            <a:r>
              <a:rPr lang="en-US" sz="1800" b="1" dirty="0">
                <a:solidFill>
                  <a:srgbClr val="00B050"/>
                </a:solidFill>
              </a:rPr>
              <a:t>Residence address, </a:t>
            </a:r>
          </a:p>
          <a:p>
            <a:pPr marL="342900" indent="-342900">
              <a:buFont typeface="Arial" panose="020B0604020202020204" pitchFamily="34" charset="0"/>
              <a:buChar char="•"/>
            </a:pPr>
            <a:r>
              <a:rPr lang="en-US" sz="1800" b="1" dirty="0">
                <a:solidFill>
                  <a:srgbClr val="00B050"/>
                </a:solidFill>
              </a:rPr>
              <a:t>Date  of arrival at or departure from that address/country</a:t>
            </a:r>
          </a:p>
        </p:txBody>
      </p:sp>
    </p:spTree>
    <p:extLst>
      <p:ext uri="{BB962C8B-B14F-4D97-AF65-F5344CB8AC3E}">
        <p14:creationId xmlns:p14="http://schemas.microsoft.com/office/powerpoint/2010/main" val="2149636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0" y="0"/>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723899" y="1114878"/>
            <a:ext cx="10725151" cy="400110"/>
          </a:xfrm>
          <a:prstGeom prst="rect">
            <a:avLst/>
          </a:prstGeom>
          <a:noFill/>
        </p:spPr>
        <p:txBody>
          <a:bodyPr wrap="square" rtlCol="0">
            <a:spAutoFit/>
          </a:bodyPr>
          <a:lstStyle/>
          <a:p>
            <a:pPr algn="ctr"/>
            <a:r>
              <a:rPr lang="en-US" sz="2000" b="1" dirty="0">
                <a:solidFill>
                  <a:schemeClr val="accent5">
                    <a:lumMod val="75000"/>
                  </a:schemeClr>
                </a:solidFill>
                <a:latin typeface="Montserrat" panose="00000500000000000000" pitchFamily="50" charset="0"/>
              </a:rPr>
              <a:t> Base registers for censuses</a:t>
            </a:r>
            <a:endParaRPr lang="en-US" sz="2000" dirty="0"/>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47" y="-207928"/>
            <a:ext cx="4177863" cy="1517786"/>
          </a:xfrm>
          <a:prstGeom prst="rect">
            <a:avLst/>
          </a:prstGeom>
        </p:spPr>
      </p:pic>
      <p:sp>
        <p:nvSpPr>
          <p:cNvPr id="10" name="TextBox 9">
            <a:extLst>
              <a:ext uri="{FF2B5EF4-FFF2-40B4-BE49-F238E27FC236}">
                <a16:creationId xmlns:a16="http://schemas.microsoft.com/office/drawing/2014/main" id="{7075F53B-8537-4C85-A81D-D4C986A4C20E}"/>
              </a:ext>
            </a:extLst>
          </p:cNvPr>
          <p:cNvSpPr txBox="1"/>
          <p:nvPr/>
        </p:nvSpPr>
        <p:spPr>
          <a:xfrm>
            <a:off x="723898" y="1991133"/>
            <a:ext cx="7153277" cy="4401205"/>
          </a:xfrm>
          <a:prstGeom prst="rect">
            <a:avLst/>
          </a:prstGeom>
          <a:noFill/>
        </p:spPr>
        <p:txBody>
          <a:bodyPr wrap="square" rtlCol="0">
            <a:spAutoFit/>
          </a:bodyPr>
          <a:lstStyle/>
          <a:p>
            <a:pPr marL="342900" indent="-342900">
              <a:buClr>
                <a:srgbClr val="C00000"/>
              </a:buClr>
              <a:buFont typeface="Wingdings" panose="05000000000000000000" pitchFamily="2" charset="2"/>
              <a:buChar char="§"/>
            </a:pPr>
            <a:r>
              <a:rPr lang="en-US" sz="2000" dirty="0"/>
              <a:t>The location of building, usually as a </a:t>
            </a:r>
            <a:r>
              <a:rPr lang="en-US" sz="2000" b="1" dirty="0"/>
              <a:t>formal address </a:t>
            </a:r>
            <a:r>
              <a:rPr lang="en-US" sz="2000" dirty="0"/>
              <a:t>(maybe also geocoordinates)</a:t>
            </a:r>
          </a:p>
          <a:p>
            <a:pPr marL="342900" indent="-342900">
              <a:buFont typeface="Arial" panose="020B0604020202020204" pitchFamily="34" charset="0"/>
              <a:buChar char="•"/>
            </a:pPr>
            <a:endParaRPr lang="en-US" sz="2000" dirty="0"/>
          </a:p>
          <a:p>
            <a:pPr marL="342900" indent="-342900">
              <a:buClr>
                <a:srgbClr val="C00000"/>
              </a:buClr>
              <a:buFont typeface="Wingdings" panose="05000000000000000000" pitchFamily="2" charset="2"/>
              <a:buChar char="§"/>
            </a:pPr>
            <a:r>
              <a:rPr lang="en-US" sz="2000" dirty="0"/>
              <a:t>The type and purpose of each building</a:t>
            </a:r>
          </a:p>
          <a:p>
            <a:r>
              <a:rPr lang="en-US" sz="2000" dirty="0"/>
              <a:t>	–used wholly or partially for </a:t>
            </a:r>
            <a:r>
              <a:rPr lang="en-US" sz="2000" b="1" dirty="0"/>
              <a:t>residential purposes </a:t>
            </a:r>
            <a:r>
              <a:rPr lang="en-US" sz="2000" dirty="0"/>
              <a:t>and  	whether they are occupied or vacancy or </a:t>
            </a:r>
          </a:p>
          <a:p>
            <a:r>
              <a:rPr lang="en-US" sz="2000" dirty="0"/>
              <a:t>	- are used for </a:t>
            </a:r>
            <a:r>
              <a:rPr lang="en-US" sz="2000" b="1" dirty="0"/>
              <a:t>non-residential purposes, </a:t>
            </a:r>
          </a:p>
          <a:p>
            <a:r>
              <a:rPr lang="en-US" sz="2000" b="1" dirty="0"/>
              <a:t>	</a:t>
            </a:r>
          </a:p>
          <a:p>
            <a:pPr marL="342900" indent="-342900">
              <a:buClr>
                <a:srgbClr val="C00000"/>
              </a:buClr>
              <a:buFont typeface="Wingdings" panose="05000000000000000000" pitchFamily="2" charset="2"/>
              <a:buChar char="§"/>
            </a:pPr>
            <a:r>
              <a:rPr lang="en-US" sz="2000" dirty="0"/>
              <a:t>Characteristics of buildings (construction year, size, water/gas/electricity installations, etc.)</a:t>
            </a:r>
          </a:p>
          <a:p>
            <a:pPr marL="342900" indent="-342900">
              <a:buFont typeface="Arial" panose="020B0604020202020204" pitchFamily="34" charset="0"/>
              <a:buChar char="•"/>
            </a:pPr>
            <a:endParaRPr lang="en-US" sz="2000" dirty="0"/>
          </a:p>
          <a:p>
            <a:pPr marL="342900" indent="-342900">
              <a:buClr>
                <a:srgbClr val="C00000"/>
              </a:buClr>
              <a:buFont typeface="Wingdings" panose="05000000000000000000" pitchFamily="2" charset="2"/>
              <a:buChar char="§"/>
            </a:pPr>
            <a:r>
              <a:rPr lang="en-US" sz="2000" dirty="0"/>
              <a:t>Characteristics of dwellings (size, floor level, ownership/tenure, etc.)</a:t>
            </a:r>
          </a:p>
          <a:p>
            <a:pPr marL="342900" indent="-342900">
              <a:buFont typeface="Arial" panose="020B0604020202020204" pitchFamily="34" charset="0"/>
              <a:buChar char="•"/>
            </a:pPr>
            <a:endParaRPr lang="en-US" sz="2000" b="1" dirty="0"/>
          </a:p>
        </p:txBody>
      </p:sp>
      <p:sp>
        <p:nvSpPr>
          <p:cNvPr id="7" name="TextBox 6">
            <a:extLst>
              <a:ext uri="{FF2B5EF4-FFF2-40B4-BE49-F238E27FC236}">
                <a16:creationId xmlns:a16="http://schemas.microsoft.com/office/drawing/2014/main" id="{92D67963-1F0B-4F8C-A566-567E74031FA7}"/>
              </a:ext>
            </a:extLst>
          </p:cNvPr>
          <p:cNvSpPr txBox="1"/>
          <p:nvPr/>
        </p:nvSpPr>
        <p:spPr>
          <a:xfrm>
            <a:off x="1311442" y="1498557"/>
            <a:ext cx="4602654" cy="461665"/>
          </a:xfrm>
          <a:prstGeom prst="rect">
            <a:avLst/>
          </a:prstGeom>
          <a:noFill/>
        </p:spPr>
        <p:txBody>
          <a:bodyPr wrap="square" rtlCol="0">
            <a:spAutoFit/>
          </a:bodyPr>
          <a:lstStyle/>
          <a:p>
            <a:r>
              <a:rPr lang="en-US" sz="2400" b="1" dirty="0"/>
              <a:t>Building and dwelling registers</a:t>
            </a:r>
          </a:p>
        </p:txBody>
      </p:sp>
      <p:sp>
        <p:nvSpPr>
          <p:cNvPr id="15" name="TextBox 14">
            <a:extLst>
              <a:ext uri="{FF2B5EF4-FFF2-40B4-BE49-F238E27FC236}">
                <a16:creationId xmlns:a16="http://schemas.microsoft.com/office/drawing/2014/main" id="{AFC0F668-4D60-4DB1-B3EF-CA448FF2370B}"/>
              </a:ext>
            </a:extLst>
          </p:cNvPr>
          <p:cNvSpPr txBox="1"/>
          <p:nvPr/>
        </p:nvSpPr>
        <p:spPr>
          <a:xfrm>
            <a:off x="8166099" y="2868296"/>
            <a:ext cx="2810077" cy="1323439"/>
          </a:xfrm>
          <a:prstGeom prst="rect">
            <a:avLst/>
          </a:prstGeom>
          <a:solidFill>
            <a:schemeClr val="accent6">
              <a:lumMod val="20000"/>
              <a:lumOff val="80000"/>
            </a:schemeClr>
          </a:solidFill>
        </p:spPr>
        <p:txBody>
          <a:bodyPr wrap="square" rtlCol="0">
            <a:spAutoFit/>
          </a:bodyPr>
          <a:lstStyle/>
          <a:p>
            <a:r>
              <a:rPr lang="en-US" sz="2000" dirty="0"/>
              <a:t>Regularly updates for new buildings, expanded or demolished old buildings</a:t>
            </a:r>
          </a:p>
        </p:txBody>
      </p:sp>
    </p:spTree>
    <p:extLst>
      <p:ext uri="{BB962C8B-B14F-4D97-AF65-F5344CB8AC3E}">
        <p14:creationId xmlns:p14="http://schemas.microsoft.com/office/powerpoint/2010/main" val="225422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0" y="0"/>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723899" y="1114878"/>
            <a:ext cx="10725151" cy="400110"/>
          </a:xfrm>
          <a:prstGeom prst="rect">
            <a:avLst/>
          </a:prstGeom>
          <a:noFill/>
        </p:spPr>
        <p:txBody>
          <a:bodyPr wrap="square" rtlCol="0">
            <a:spAutoFit/>
          </a:bodyPr>
          <a:lstStyle/>
          <a:p>
            <a:pPr algn="ctr"/>
            <a:r>
              <a:rPr lang="en-US" sz="2000" b="1" dirty="0">
                <a:solidFill>
                  <a:schemeClr val="accent5">
                    <a:lumMod val="75000"/>
                  </a:schemeClr>
                </a:solidFill>
                <a:latin typeface="Montserrat" panose="00000500000000000000" pitchFamily="50" charset="0"/>
              </a:rPr>
              <a:t> Base registers for censuses</a:t>
            </a:r>
            <a:endParaRPr lang="en-US" sz="2000" dirty="0"/>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47" y="-207928"/>
            <a:ext cx="4177863" cy="1517786"/>
          </a:xfrm>
          <a:prstGeom prst="rect">
            <a:avLst/>
          </a:prstGeom>
        </p:spPr>
      </p:pic>
      <p:sp>
        <p:nvSpPr>
          <p:cNvPr id="10" name="TextBox 9">
            <a:extLst>
              <a:ext uri="{FF2B5EF4-FFF2-40B4-BE49-F238E27FC236}">
                <a16:creationId xmlns:a16="http://schemas.microsoft.com/office/drawing/2014/main" id="{7075F53B-8537-4C85-A81D-D4C986A4C20E}"/>
              </a:ext>
            </a:extLst>
          </p:cNvPr>
          <p:cNvSpPr txBox="1"/>
          <p:nvPr/>
        </p:nvSpPr>
        <p:spPr>
          <a:xfrm>
            <a:off x="723899" y="1941679"/>
            <a:ext cx="6413501" cy="4401205"/>
          </a:xfrm>
          <a:prstGeom prst="rect">
            <a:avLst/>
          </a:prstGeom>
          <a:noFill/>
        </p:spPr>
        <p:txBody>
          <a:bodyPr wrap="square" rtlCol="0">
            <a:spAutoFit/>
          </a:bodyPr>
          <a:lstStyle/>
          <a:p>
            <a:pPr marL="342900" indent="-342900">
              <a:buClr>
                <a:srgbClr val="C00000"/>
              </a:buClr>
              <a:buFont typeface="Wingdings" panose="05000000000000000000" pitchFamily="2" charset="2"/>
              <a:buChar char="§"/>
            </a:pPr>
            <a:r>
              <a:rPr lang="en-US" sz="2000" dirty="0"/>
              <a:t>Address register, covering all units</a:t>
            </a:r>
          </a:p>
          <a:p>
            <a:pPr marL="800100" lvl="1" indent="-342900">
              <a:buClr>
                <a:srgbClr val="C00000"/>
              </a:buClr>
              <a:buFont typeface="Arial" panose="020B0604020202020204" pitchFamily="34" charset="0"/>
              <a:buChar char="•"/>
            </a:pPr>
            <a:r>
              <a:rPr lang="en-US" sz="2000" dirty="0"/>
              <a:t>Residential buildings/dwellings –households and institutional places</a:t>
            </a:r>
          </a:p>
          <a:p>
            <a:pPr marL="800100" lvl="1" indent="-342900">
              <a:buClr>
                <a:srgbClr val="C00000"/>
              </a:buClr>
              <a:buFont typeface="Arial" panose="020B0604020202020204" pitchFamily="34" charset="0"/>
              <a:buChar char="•"/>
            </a:pPr>
            <a:r>
              <a:rPr lang="en-US" sz="2000" dirty="0"/>
              <a:t>If non-residential places, types of buildings</a:t>
            </a:r>
          </a:p>
          <a:p>
            <a:pPr marL="1257300" lvl="2" indent="-342900">
              <a:buClr>
                <a:srgbClr val="C00000"/>
              </a:buClr>
              <a:buFont typeface="Arial" panose="020B0604020202020204" pitchFamily="34" charset="0"/>
              <a:buChar char="•"/>
            </a:pPr>
            <a:r>
              <a:rPr lang="en-US" sz="2000" dirty="0"/>
              <a:t>Such as school, health center, hospital, government offices, establishments</a:t>
            </a:r>
          </a:p>
          <a:p>
            <a:pPr marL="342900" indent="-342900">
              <a:buFont typeface="Arial" panose="020B0604020202020204" pitchFamily="34" charset="0"/>
              <a:buChar char="•"/>
            </a:pPr>
            <a:endParaRPr lang="en-US" sz="2000" dirty="0"/>
          </a:p>
          <a:p>
            <a:pPr marL="800100" lvl="1" indent="-342900">
              <a:buClr>
                <a:srgbClr val="C00000"/>
              </a:buClr>
              <a:buFont typeface="Wingdings" panose="05000000000000000000" pitchFamily="2" charset="2"/>
              <a:buChar char="§"/>
            </a:pPr>
            <a:r>
              <a:rPr lang="en-US" sz="2000" dirty="0"/>
              <a:t>Country practices show different types of relations  between address and building/dwelling</a:t>
            </a:r>
          </a:p>
          <a:p>
            <a:pPr marL="1257300" lvl="2" indent="-342900">
              <a:buClr>
                <a:srgbClr val="C00000"/>
              </a:buClr>
              <a:buFont typeface="Arial" panose="020B0604020202020204" pitchFamily="34" charset="0"/>
              <a:buChar char="•"/>
            </a:pPr>
            <a:r>
              <a:rPr lang="en-US" sz="2000" dirty="0"/>
              <a:t>the address as an attribute in building and dwelling registers</a:t>
            </a:r>
          </a:p>
          <a:p>
            <a:pPr marL="1257300" lvl="2" indent="-342900">
              <a:buClr>
                <a:srgbClr val="C00000"/>
              </a:buClr>
              <a:buFont typeface="Arial" panose="020B0604020202020204" pitchFamily="34" charset="0"/>
              <a:buChar char="•"/>
            </a:pPr>
            <a:r>
              <a:rPr lang="en-US" sz="2000" dirty="0"/>
              <a:t>the building or register as an attribute of addresses in the address register</a:t>
            </a:r>
          </a:p>
          <a:p>
            <a:pPr marL="1257300" lvl="2" indent="-342900">
              <a:buClr>
                <a:srgbClr val="C00000"/>
              </a:buClr>
              <a:buFont typeface="Arial" panose="020B0604020202020204" pitchFamily="34" charset="0"/>
              <a:buChar char="•"/>
            </a:pPr>
            <a:r>
              <a:rPr lang="en-US" sz="2000" dirty="0"/>
              <a:t>separate database </a:t>
            </a:r>
          </a:p>
        </p:txBody>
      </p:sp>
      <p:sp>
        <p:nvSpPr>
          <p:cNvPr id="7" name="TextBox 6">
            <a:extLst>
              <a:ext uri="{FF2B5EF4-FFF2-40B4-BE49-F238E27FC236}">
                <a16:creationId xmlns:a16="http://schemas.microsoft.com/office/drawing/2014/main" id="{92D67963-1F0B-4F8C-A566-567E74031FA7}"/>
              </a:ext>
            </a:extLst>
          </p:cNvPr>
          <p:cNvSpPr txBox="1"/>
          <p:nvPr/>
        </p:nvSpPr>
        <p:spPr>
          <a:xfrm>
            <a:off x="1311442" y="1498557"/>
            <a:ext cx="4602654" cy="461665"/>
          </a:xfrm>
          <a:prstGeom prst="rect">
            <a:avLst/>
          </a:prstGeom>
          <a:noFill/>
        </p:spPr>
        <p:txBody>
          <a:bodyPr wrap="square" rtlCol="0">
            <a:spAutoFit/>
          </a:bodyPr>
          <a:lstStyle/>
          <a:p>
            <a:r>
              <a:rPr lang="en-US" sz="2400" b="1" dirty="0"/>
              <a:t>Address registers</a:t>
            </a:r>
          </a:p>
        </p:txBody>
      </p:sp>
      <p:sp>
        <p:nvSpPr>
          <p:cNvPr id="6" name="TextBox 5">
            <a:extLst>
              <a:ext uri="{FF2B5EF4-FFF2-40B4-BE49-F238E27FC236}">
                <a16:creationId xmlns:a16="http://schemas.microsoft.com/office/drawing/2014/main" id="{C15A6210-3370-4A47-BE46-F86538E79FAC}"/>
              </a:ext>
            </a:extLst>
          </p:cNvPr>
          <p:cNvSpPr txBox="1"/>
          <p:nvPr/>
        </p:nvSpPr>
        <p:spPr>
          <a:xfrm>
            <a:off x="7334250" y="2274838"/>
            <a:ext cx="4114800" cy="2308324"/>
          </a:xfrm>
          <a:prstGeom prst="rect">
            <a:avLst/>
          </a:prstGeom>
          <a:solidFill>
            <a:schemeClr val="accent4">
              <a:lumMod val="20000"/>
              <a:lumOff val="80000"/>
            </a:schemeClr>
          </a:solidFill>
        </p:spPr>
        <p:txBody>
          <a:bodyPr wrap="square" rtlCol="0">
            <a:spAutoFit/>
          </a:bodyPr>
          <a:lstStyle/>
          <a:p>
            <a:r>
              <a:rPr lang="en-US" dirty="0"/>
              <a:t>No international agreed definition of an address register</a:t>
            </a:r>
          </a:p>
          <a:p>
            <a:endParaRPr lang="en-US" dirty="0"/>
          </a:p>
          <a:p>
            <a:r>
              <a:rPr lang="en-US" dirty="0"/>
              <a:t>It is necessary to have a list of places where people might live, to be able to assign a location and link the place to the population register</a:t>
            </a:r>
          </a:p>
          <a:p>
            <a:endParaRPr lang="en-US" dirty="0"/>
          </a:p>
        </p:txBody>
      </p:sp>
    </p:spTree>
    <p:extLst>
      <p:ext uri="{BB962C8B-B14F-4D97-AF65-F5344CB8AC3E}">
        <p14:creationId xmlns:p14="http://schemas.microsoft.com/office/powerpoint/2010/main" val="4280887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10484"/>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Statistics Division</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8C1C8D7-0DEA-4A6C-8261-C6F9D74967DC}"/>
              </a:ext>
            </a:extLst>
          </p:cNvPr>
          <p:cNvSpPr txBox="1"/>
          <p:nvPr/>
        </p:nvSpPr>
        <p:spPr>
          <a:xfrm>
            <a:off x="723899" y="1114878"/>
            <a:ext cx="10725151" cy="400110"/>
          </a:xfrm>
          <a:prstGeom prst="rect">
            <a:avLst/>
          </a:prstGeom>
          <a:noFill/>
        </p:spPr>
        <p:txBody>
          <a:bodyPr wrap="square" rtlCol="0">
            <a:spAutoFit/>
          </a:bodyPr>
          <a:lstStyle/>
          <a:p>
            <a:pPr algn="ctr"/>
            <a:r>
              <a:rPr lang="en-US" sz="2000" b="1" dirty="0">
                <a:solidFill>
                  <a:schemeClr val="accent5">
                    <a:lumMod val="75000"/>
                  </a:schemeClr>
                </a:solidFill>
                <a:latin typeface="Montserrat" panose="00000500000000000000" pitchFamily="50" charset="0"/>
              </a:rPr>
              <a:t> Base registers for censuses</a:t>
            </a:r>
            <a:endParaRPr lang="en-US" sz="2000" dirty="0"/>
          </a:p>
        </p:txBody>
      </p:sp>
      <p:pic>
        <p:nvPicPr>
          <p:cNvPr id="17" name="Picture 16" descr="A close up of a logo&#10;&#10;Description automatically generated">
            <a:extLst>
              <a:ext uri="{FF2B5EF4-FFF2-40B4-BE49-F238E27FC236}">
                <a16:creationId xmlns:a16="http://schemas.microsoft.com/office/drawing/2014/main" id="{512D7AD8-5024-6947-8ABB-1EE9855DB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47" y="-207928"/>
            <a:ext cx="4177863" cy="1517786"/>
          </a:xfrm>
          <a:prstGeom prst="rect">
            <a:avLst/>
          </a:prstGeom>
        </p:spPr>
      </p:pic>
      <p:sp>
        <p:nvSpPr>
          <p:cNvPr id="10" name="TextBox 9">
            <a:extLst>
              <a:ext uri="{FF2B5EF4-FFF2-40B4-BE49-F238E27FC236}">
                <a16:creationId xmlns:a16="http://schemas.microsoft.com/office/drawing/2014/main" id="{7075F53B-8537-4C85-A81D-D4C986A4C20E}"/>
              </a:ext>
            </a:extLst>
          </p:cNvPr>
          <p:cNvSpPr txBox="1"/>
          <p:nvPr/>
        </p:nvSpPr>
        <p:spPr>
          <a:xfrm>
            <a:off x="723898" y="1991133"/>
            <a:ext cx="9182102" cy="2554545"/>
          </a:xfrm>
          <a:prstGeom prst="rect">
            <a:avLst/>
          </a:prstGeom>
          <a:noFill/>
        </p:spPr>
        <p:txBody>
          <a:bodyPr wrap="square" rtlCol="0">
            <a:spAutoFit/>
          </a:bodyPr>
          <a:lstStyle/>
          <a:p>
            <a:pPr marL="342900" indent="-342900">
              <a:buClr>
                <a:srgbClr val="C00000"/>
              </a:buClr>
              <a:buFont typeface="Wingdings" panose="05000000000000000000" pitchFamily="2" charset="2"/>
              <a:buChar char="§"/>
            </a:pPr>
            <a:r>
              <a:rPr lang="en-US" sz="2000" dirty="0"/>
              <a:t>A list of enterprises with information about their characteristics could be used for the purpose of the census, especially for producing information on</a:t>
            </a:r>
          </a:p>
          <a:p>
            <a:pPr marL="800100" lvl="1" indent="-342900">
              <a:buClr>
                <a:srgbClr val="C00000"/>
              </a:buClr>
              <a:buFont typeface="Arial" panose="020B0604020202020204" pitchFamily="34" charset="0"/>
              <a:buChar char="•"/>
            </a:pPr>
            <a:r>
              <a:rPr lang="en-US" sz="2000" dirty="0"/>
              <a:t>Place of work</a:t>
            </a:r>
          </a:p>
          <a:p>
            <a:pPr marL="800100" lvl="1" indent="-342900">
              <a:buClr>
                <a:srgbClr val="C00000"/>
              </a:buClr>
              <a:buFont typeface="Arial" panose="020B0604020202020204" pitchFamily="34" charset="0"/>
              <a:buChar char="•"/>
            </a:pPr>
            <a:r>
              <a:rPr lang="en-US" sz="2000" dirty="0"/>
              <a:t>Industry –activity of the establishment in which the job of the employed person (or unemployed person) is located </a:t>
            </a:r>
          </a:p>
          <a:p>
            <a:pPr marL="800100" lvl="1" indent="-342900">
              <a:buClr>
                <a:srgbClr val="C00000"/>
              </a:buClr>
              <a:buFont typeface="Arial" panose="020B0604020202020204" pitchFamily="34" charset="0"/>
              <a:buChar char="•"/>
            </a:pPr>
            <a:r>
              <a:rPr lang="en-US" sz="2000" dirty="0"/>
              <a:t>Industrial sector of employment</a:t>
            </a:r>
          </a:p>
          <a:p>
            <a:pPr marL="800100" lvl="1" indent="-342900">
              <a:buClr>
                <a:srgbClr val="C00000"/>
              </a:buClr>
              <a:buFont typeface="Arial" panose="020B0604020202020204" pitchFamily="34" charset="0"/>
              <a:buChar char="•"/>
            </a:pPr>
            <a:r>
              <a:rPr lang="en-US" sz="2000" dirty="0"/>
              <a:t>The size of the workforce in terms of numbers of persons employed and employees</a:t>
            </a:r>
          </a:p>
        </p:txBody>
      </p:sp>
      <p:sp>
        <p:nvSpPr>
          <p:cNvPr id="7" name="TextBox 6">
            <a:extLst>
              <a:ext uri="{FF2B5EF4-FFF2-40B4-BE49-F238E27FC236}">
                <a16:creationId xmlns:a16="http://schemas.microsoft.com/office/drawing/2014/main" id="{92D67963-1F0B-4F8C-A566-567E74031FA7}"/>
              </a:ext>
            </a:extLst>
          </p:cNvPr>
          <p:cNvSpPr txBox="1"/>
          <p:nvPr/>
        </p:nvSpPr>
        <p:spPr>
          <a:xfrm>
            <a:off x="1311442" y="1498557"/>
            <a:ext cx="4602654" cy="461665"/>
          </a:xfrm>
          <a:prstGeom prst="rect">
            <a:avLst/>
          </a:prstGeom>
          <a:noFill/>
        </p:spPr>
        <p:txBody>
          <a:bodyPr wrap="square" rtlCol="0">
            <a:spAutoFit/>
          </a:bodyPr>
          <a:lstStyle/>
          <a:p>
            <a:r>
              <a:rPr lang="en-US" sz="2400" b="1" dirty="0"/>
              <a:t>Business Register</a:t>
            </a:r>
          </a:p>
        </p:txBody>
      </p:sp>
    </p:spTree>
    <p:extLst>
      <p:ext uri="{BB962C8B-B14F-4D97-AF65-F5344CB8AC3E}">
        <p14:creationId xmlns:p14="http://schemas.microsoft.com/office/powerpoint/2010/main" val="3034412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8" ma:contentTypeDescription="Create a new document." ma:contentTypeScope="" ma:versionID="f29cab672a26913f2bc8808bed4231ac">
  <xsd:schema xmlns:xsd="http://www.w3.org/2001/XMLSchema" xmlns:xs="http://www.w3.org/2001/XMLSchema" xmlns:p="http://schemas.microsoft.com/office/2006/metadata/properties" xmlns:ns2="3d137487-0b15-4ad9-abee-bf6b36a5a6e0" xmlns:ns3="81cf108f-c583-47b3-8493-b6de3c823d22" xmlns:ns4="985ec44e-1bab-4c0b-9df0-6ba128686fc9" targetNamespace="http://schemas.microsoft.com/office/2006/metadata/properties" ma:root="true" ma:fieldsID="39ade3fc1d57becd952150571b574c35" ns2:_="" ns3:_="" ns4:_="">
    <xsd:import namespace="3d137487-0b15-4ad9-abee-bf6b36a5a6e0"/>
    <xsd:import namespace="81cf108f-c583-47b3-8493-b6de3c823d22"/>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e70c060e-aa4d-45ef-bfad-bab4ee307c36}" ma:internalName="TaxCatchAll" ma:showField="CatchAllData" ma:web="81cf108f-c583-47b3-8493-b6de3c823d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137487-0b15-4ad9-abee-bf6b36a5a6e0">
      <Terms xmlns="http://schemas.microsoft.com/office/infopath/2007/PartnerControls"/>
    </lcf76f155ced4ddcb4097134ff3c332f>
    <File xmlns="3d137487-0b15-4ad9-abee-bf6b36a5a6e0" xsi:nil="true"/>
    <TaxCatchAll xmlns="985ec44e-1bab-4c0b-9df0-6ba128686fc9" xsi:nil="true"/>
  </documentManagement>
</p:properties>
</file>

<file path=customXml/itemProps1.xml><?xml version="1.0" encoding="utf-8"?>
<ds:datastoreItem xmlns:ds="http://schemas.openxmlformats.org/officeDocument/2006/customXml" ds:itemID="{272DE15E-0E49-4EA9-AEF3-9037880E38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A8E49D-7CFD-476E-B583-CD3771367C68}">
  <ds:schemaRefs>
    <ds:schemaRef ds:uri="http://schemas.microsoft.com/sharepoint/v3/contenttype/forms"/>
  </ds:schemaRefs>
</ds:datastoreItem>
</file>

<file path=customXml/itemProps3.xml><?xml version="1.0" encoding="utf-8"?>
<ds:datastoreItem xmlns:ds="http://schemas.openxmlformats.org/officeDocument/2006/customXml" ds:itemID="{BC673BBB-9CCC-47B0-8F61-4A6FDEEA34B8}">
  <ds:schemaRefs>
    <ds:schemaRef ds:uri="http://schemas.microsoft.com/office/2006/metadata/properties"/>
    <ds:schemaRef ds:uri="http://schemas.microsoft.com/office/infopath/2007/PartnerControls"/>
    <ds:schemaRef ds:uri="3d137487-0b15-4ad9-abee-bf6b36a5a6e0"/>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12847</TotalTime>
  <Words>1212</Words>
  <Application>Microsoft Office PowerPoint</Application>
  <PresentationFormat>Widescreen</PresentationFormat>
  <Paragraphs>171</Paragraphs>
  <Slides>12</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Calibri Light</vt:lpstr>
      <vt:lpstr>Cambria</vt:lpstr>
      <vt:lpstr>Courier New</vt:lpstr>
      <vt:lpstr>Montserrat</vt:lpstr>
      <vt:lpstr>Roboto</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Jan-Willem Lammens</dc:creator>
  <cp:lastModifiedBy>Andrea De Luka</cp:lastModifiedBy>
  <cp:revision>102</cp:revision>
  <dcterms:created xsi:type="dcterms:W3CDTF">2019-04-05T03:01:40Z</dcterms:created>
  <dcterms:modified xsi:type="dcterms:W3CDTF">2022-12-16T15:13:36Z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