
<file path=[Content_Types].xml><?xml version="1.0" encoding="utf-8"?>
<Types xmlns="http://schemas.openxmlformats.org/package/2006/content-types">
  <Default Extension="glb" ContentType="model/gltf.binary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22"/>
  </p:notesMasterIdLst>
  <p:sldIdLst>
    <p:sldId id="257" r:id="rId6"/>
    <p:sldId id="448" r:id="rId7"/>
    <p:sldId id="449" r:id="rId8"/>
    <p:sldId id="263" r:id="rId9"/>
    <p:sldId id="267" r:id="rId10"/>
    <p:sldId id="284" r:id="rId11"/>
    <p:sldId id="290" r:id="rId12"/>
    <p:sldId id="447" r:id="rId13"/>
    <p:sldId id="378" r:id="rId14"/>
    <p:sldId id="379" r:id="rId15"/>
    <p:sldId id="380" r:id="rId16"/>
    <p:sldId id="439" r:id="rId17"/>
    <p:sldId id="446" r:id="rId18"/>
    <p:sldId id="442" r:id="rId19"/>
    <p:sldId id="444" r:id="rId20"/>
    <p:sldId id="44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Rosengren" initials="HR" lastIdx="1" clrIdx="0">
    <p:extLst>
      <p:ext uri="{19B8F6BF-5375-455C-9EA6-DF929625EA0E}">
        <p15:presenceInfo xmlns:p15="http://schemas.microsoft.com/office/powerpoint/2012/main" userId="Helen Rosengren" providerId="None"/>
      </p:ext>
    </p:extLst>
  </p:cmAuthor>
  <p:cmAuthor id="2" name="Meryem Demirci" initials="MD" lastIdx="1" clrIdx="1">
    <p:extLst>
      <p:ext uri="{19B8F6BF-5375-455C-9EA6-DF929625EA0E}">
        <p15:presenceInfo xmlns:p15="http://schemas.microsoft.com/office/powerpoint/2012/main" userId="S::demircim@un.org::fa2da6f7-7806-417e-a6df-7980749058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F84058-F58E-47C7-9BAB-707CDD50155E}" v="10" dt="2022-11-28T20:48:21.2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09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797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D3E62-07FE-49EB-8FE5-1A8BDB76C5CC}" type="datetimeFigureOut">
              <a:rPr lang="en-GB" smtClean="0"/>
              <a:t>16/12/2022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F2DE6-EE39-4058-BB55-375D2F612D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17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71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89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4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702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64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20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56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37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06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05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73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2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651BAF-35A0-AA42-9EB7-914AEC3931D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35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7883C98-F910-4358-94F9-40A7B6DCC4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306513"/>
            <a:ext cx="12192000" cy="55514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60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9C5C1-0241-40A8-A05A-CE2C146C3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61609F-4F80-4299-B0C9-171EF04202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03190-FCB1-43E1-993A-6583FE4D7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69D1-5AC3-452E-BBF3-8F4FE875CAE8}" type="datetime1">
              <a:rPr lang="en-US" smtClean="0"/>
              <a:t>16/12/2022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903C5-6769-497F-8320-8DE30DC73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A0431-398D-48E8-A819-0C58E3B0C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0DA8-AC27-403E-90E8-404BCA9BA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9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7FF310-6E9B-4DBC-861B-57BF5D7B44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29B743-91DF-40FC-8E6A-6B464B1FD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02AC5-E34B-45FF-B8A0-E4ADBB69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BD96-18C0-4C7D-85C3-6961C156DF27}" type="datetime1">
              <a:rPr lang="en-US" smtClean="0"/>
              <a:t>16/12/2022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45DAE-67D9-4857-856A-8700BAB9D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C3569-FB79-4410-998E-F6C8CC8E7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0DA8-AC27-403E-90E8-404BCA9BA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20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E030FBF-A577-4B96-8D0E-0FD79EA04A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048" y="1527048"/>
            <a:ext cx="12188952" cy="5330952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BE88154-16C0-4CA2-830B-309EA8F105CD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7368001" y="1537052"/>
            <a:ext cx="3913632" cy="533095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Steps</a:t>
            </a:r>
          </a:p>
        </p:txBody>
      </p:sp>
    </p:spTree>
    <p:extLst>
      <p:ext uri="{BB962C8B-B14F-4D97-AF65-F5344CB8AC3E}">
        <p14:creationId xmlns:p14="http://schemas.microsoft.com/office/powerpoint/2010/main" val="1869860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27B6D-8E29-49B2-8858-15A91CE9F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977A45-B4E2-4815-80D6-65EDC991A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AA852-C49E-4FE5-9A76-BBDF681C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AECF0-F0B4-47F1-8C53-65E0F4BEDD74}" type="datetime1">
              <a:rPr lang="en-US" smtClean="0"/>
              <a:t>16/12/2022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AAF7D-D5F0-4759-A2D4-B8B409885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8D5D0-1E62-4D5D-82D8-98C18E563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76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C79CA-9345-45E7-AD5B-744DB72C4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C6678-75AE-4CFA-ADA9-BA95E01BA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AFF20-F56E-4EBF-ABE6-23F4FB85B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5CE3-01E2-45EC-9885-9E1127214510}" type="datetime1">
              <a:rPr lang="en-US" smtClean="0"/>
              <a:t>16/12/2022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ED1E3-23EE-4849-9212-8D7BD1CAA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A4D17-DF72-4605-8667-7BFFB6405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13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CB553-199A-41CC-9637-B100BE909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3DE3F7-3564-473A-A384-011EFC4B0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01AEC-AD48-4D72-8311-91E4EF711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E4AB-C045-48AB-92E5-C8771FC3A525}" type="datetime1">
              <a:rPr lang="en-US" smtClean="0"/>
              <a:t>16/12/2022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91787-5D8A-4CB4-8B4D-D31BF06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D380E-B121-4C3D-9799-A95D897DA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40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033F6-61FD-4255-96DD-DC9E7556E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A20BB-3394-43F0-B78B-73A3C03675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59D8C-1106-47A0-A0CB-400064826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A3D0E-373A-4DF8-9BDA-1A98F7755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31C3-17C8-4169-BE82-A440B591FF0B}" type="datetime1">
              <a:rPr lang="en-US" smtClean="0"/>
              <a:t>16/12/2022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EF5060-0964-47D6-9721-27E529719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398F6-F1BA-4DAB-82B5-329BA08A6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03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0A493-AFB3-4ED6-A240-0518F6986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EED7A-66EF-421C-9B4F-FB3843C2A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6FC4A-0B63-4D42-961C-C292AA5E2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6AA7AA-C65D-4842-B5A7-AC72B68875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99E86-BB4C-433C-A2CB-C36A93F05F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328E8B-4F60-40F5-9C58-480C18480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C178C-2C91-4290-90D9-4776E592C5CA}" type="datetime1">
              <a:rPr lang="en-US" smtClean="0"/>
              <a:t>16/12/2022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99CE3D-4EA8-488A-8DF8-4E815BAD8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905025-AD12-4D12-AAA5-CCD78D374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53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2468D-3884-4854-9D6E-2D3CEC494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07B8A8-EA57-4687-98A4-3B249B161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4381-0C7C-4D0C-B8EE-7755F5ECBB52}" type="datetime1">
              <a:rPr lang="en-US" smtClean="0"/>
              <a:t>16/12/2022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5CEEC5-90DE-4F1A-8667-D23B2CC31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1A73A7-7384-4455-9C7D-EE42371D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929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7EABA2-A28E-45FE-B37C-CACA7513E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80BF-72F2-4073-B2A9-30CB8F882672}" type="datetime1">
              <a:rPr lang="en-US" smtClean="0"/>
              <a:t>16/12/2022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F0422D-3B10-4D67-BF10-D4E187A90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E84C83-831A-46E3-A77D-42553291C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7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62A5A-1AD6-41A1-8A9C-ADCD0B6B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10B8B-D2A2-45E5-A128-E0FFBE660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FFB75-9D18-4BD5-BB0E-1405169FB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1F3F-184C-47CE-B2FC-50B702F15F25}" type="datetime1">
              <a:rPr lang="en-US" smtClean="0"/>
              <a:t>16/12/2022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58660-32DA-4BE7-87E5-433172BAF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3DB9C-6AAB-4D32-AA9E-0D1DFE965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0DA8-AC27-403E-90E8-404BCA9BA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620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4F0B4-93CD-46AC-BAA2-00B1BE74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BF6EA-AAAF-4F1A-A621-806FB7045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42B7E-D648-4746-B9F5-3225C3E45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700FB-C6E5-4260-B836-25617CDAB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661D-475A-4641-9EF8-19EC86665D51}" type="datetime1">
              <a:rPr lang="en-US" smtClean="0"/>
              <a:t>16/12/2022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137DC-21F2-42E5-B0F2-40EB6579B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9BF81-0836-4EC9-BC1E-6B3C35A1F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88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33DF1-2A76-471F-A277-2188373C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ABA6FE-961C-4715-9002-7846646559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BBBEF-E5E3-478F-9EA8-202525292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1E04B-AF87-4FBF-95DB-9F5D0CAF5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D1BE7-14B6-4658-8E74-1AB08837144F}" type="datetime1">
              <a:rPr lang="en-US" smtClean="0"/>
              <a:t>16/12/2022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02D42-1556-4066-8720-5FD8990B1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DE7EFB-E462-4A4F-9AC0-326FFC6E8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04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89B20-45C2-46C4-BC8F-6C648089D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DBDC0B-D4CF-4680-8065-D2B94D201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36323-4B01-4BF8-9C61-F2B05A0AC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D94A0-96BF-4E2F-B045-A2950CD54CB3}" type="datetime1">
              <a:rPr lang="en-US" smtClean="0"/>
              <a:t>16/12/2022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25852-EC3D-4FBD-B96E-C6BBE10C9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FA2D4-544E-4790-A893-55EF8336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337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D62D52-77A6-48F6-8D87-701760364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DF3B3-7C06-4BBE-B86C-72A7B5432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F33A3-2CBE-4D2E-9F8E-F89C2EDEF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D7664-DB75-4D6A-A3FB-23CAF4C4A300}" type="datetime1">
              <a:rPr lang="en-US" smtClean="0"/>
              <a:t>16/12/2022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D9F28-F3B7-4C9F-86BA-B0526D186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D9560-14F0-4BC2-9A30-AD4C6FAE6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E7B9D-0770-4262-BEB3-C6AB7475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7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A68C3-542F-44C9-96A1-F0C2A16BE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A4C16-D351-4F65-89FB-DBACEB361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00900-6EA7-497D-8795-24333B91C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80E7-7E47-4365-B707-BA1B28F62F01}" type="datetime1">
              <a:rPr lang="en-US" smtClean="0"/>
              <a:t>16/12/2022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89797-B810-4869-A342-2FF41F004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4DCA-3EA9-4C80-800B-09F284121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0DA8-AC27-403E-90E8-404BCA9BA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8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D779D-B1AF-41FB-8DC3-8A054CB9D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B5D0B-F989-473B-A4A6-5FAC55B92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A35947-BD81-4192-9D64-4C21EB384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584CA-3714-455D-A3CA-D75BB40CD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9BF81-74B2-454D-B3C4-0B3C96188DB9}" type="datetime1">
              <a:rPr lang="en-US" smtClean="0"/>
              <a:t>16/12/2022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A00D0-1704-4E75-A9B7-A7B79A0B1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F2CF52-148A-4C43-8039-C048C0793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0DA8-AC27-403E-90E8-404BCA9BA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4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29A19-02B6-4398-9A69-495F903BC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F746E-2B25-4DB7-A428-C446904C6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A87C10-7DD4-455A-BD08-895443C0E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23AD0-8756-4539-9DFC-1ABD7705EE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CE2AF7-2D0C-4AEA-9F87-B1DD3323EF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2FF278-6076-41A4-AEE9-D12E26FC6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6D76-08BA-469B-9CBE-88EDBED6A81E}" type="datetime1">
              <a:rPr lang="en-US" smtClean="0"/>
              <a:t>16/12/2022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4DE55C-B447-481F-941F-DD79A16C3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AED2C4-F043-4BA2-9296-0282AA280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0DA8-AC27-403E-90E8-404BCA9BA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30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9FDF3-3D85-42EE-9075-765365697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1451E7-C2D6-4F80-9059-9C6F05F0D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AD19-2C07-47B9-BB49-F90C8D6BD495}" type="datetime1">
              <a:rPr lang="en-US" smtClean="0"/>
              <a:t>16/12/2022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3E5E42-82FD-4552-A39B-30CDEECCC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F64044-42D3-4F0F-9779-43D8C6C8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0DA8-AC27-403E-90E8-404BCA9BA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2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286019-7FC2-437E-9510-C0FA926FC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D0324-3BC0-45CD-95B4-C28BF8D619E0}" type="datetime1">
              <a:rPr lang="en-US" smtClean="0"/>
              <a:t>16/12/2022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F7FF08-2C8C-42D3-A5FC-62AE468A2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187C79-3325-44AC-963D-1954E981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0DA8-AC27-403E-90E8-404BCA9BA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3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28373-7CF9-40A6-8CC7-356A12CD7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991DA-5705-45B6-BF52-02128B585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5ECFB6-AB8D-4B00-A268-B6F3B9672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7FF719-B1E3-446D-9ED6-DAD6B9690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03C4-F41B-4B8F-896A-7665CA78C5A3}" type="datetime1">
              <a:rPr lang="en-US" smtClean="0"/>
              <a:t>16/12/2022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9601C-A82B-4A86-B2E1-3A418859B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168E26-49E5-4865-B763-E91C2422F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0DA8-AC27-403E-90E8-404BCA9BA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CA612-4B23-4A8B-BECA-98D68CD7E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EBE2B4-1D2B-4A89-AC5B-3D2F644764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6AF787-6C7E-4609-BFF8-DC1E90DC7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CE61B-C032-4883-AB6E-F89465B3A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A308E-D576-4FEF-8A8B-940F2BF506FB}" type="datetime1">
              <a:rPr lang="en-US" smtClean="0"/>
              <a:t>16/12/2022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4B4F7-25BF-43D5-8A7C-DA038C5BB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F4067-737A-4572-8766-C207D400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E0DA8-AC27-403E-90E8-404BCA9BA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6E8647-56AD-4330-B207-47213A503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E2B57-3F1C-48B4-AA5A-BB0EC6073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49DEE-CB30-41AE-813F-9483EA5C34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DBC2F-E926-4048-A4E2-2F69074273F7}" type="datetime1">
              <a:rPr lang="en-US" smtClean="0"/>
              <a:t>16/12/2022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267ED-AE67-49DE-8C1F-22764F38AF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61221-0CFF-4660-84D1-C51FAACEBB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E0DA8-AC27-403E-90E8-404BCA9BAC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35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A317E3-5993-41BA-9B67-6D56D5E11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09BBC-2CA6-409B-9C6B-204635904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0DCAC-FE22-4465-94C1-AE6DE0E83D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CF881-E318-49F3-A4E9-0A7F376F5CC3}" type="datetime1">
              <a:rPr lang="en-US" smtClean="0"/>
              <a:t>16/12/2022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F8F74-C59B-4CB1-9AC3-320C72E14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A136B-BA47-4A7B-91B0-E98061E12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7B9D-0770-4262-BEB3-C6AB74750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7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7/06/relationships/model3d" Target="../media/model3d1.glb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microsoft.com/office/2017/06/relationships/model3d" Target="../media/model3d1.glb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325FD6-D46A-9447-8BDB-D6EC60DE06DA}"/>
              </a:ext>
            </a:extLst>
          </p:cNvPr>
          <p:cNvSpPr/>
          <p:nvPr/>
        </p:nvSpPr>
        <p:spPr>
          <a:xfrm>
            <a:off x="549834" y="5045888"/>
            <a:ext cx="7188235" cy="113877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World’s Women Report 2020: </a:t>
            </a:r>
            <a:br>
              <a:rPr lang="en-GB" sz="4000" b="1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  <a:latin typeface="Montserrat"/>
              </a:rPr>
            </a:br>
            <a:r>
              <a:rPr lang="en-GB" sz="2800" dirty="0">
                <a:solidFill>
                  <a:schemeClr val="bg1"/>
                </a:solidFill>
                <a:effectLst>
                  <a:outerShdw blurRad="50800" dist="50800" dir="5400000" sx="1000" sy="1000" algn="ctr" rotWithShape="0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Trends and Statistics</a:t>
            </a:r>
            <a:endParaRPr lang="en-US" sz="3600" dirty="0">
              <a:solidFill>
                <a:schemeClr val="bg1"/>
              </a:solidFill>
              <a:effectLst>
                <a:outerShdw blurRad="50800" dist="50800" dir="5400000" sx="1000" sy="1000" algn="ctr" rotWithShape="0">
                  <a:srgbClr val="000000">
                    <a:alpha val="43137"/>
                  </a:srgbClr>
                </a:outerShdw>
              </a:effectLst>
              <a:latin typeface="Montserrat"/>
            </a:endParaRPr>
          </a:p>
        </p:txBody>
      </p:sp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8B115EB7-BCD9-D64A-A896-2DD4325613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4" y="5438058"/>
            <a:ext cx="4443577" cy="161431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4025F5E-4F2C-3544-B474-943C3FCAD087}"/>
              </a:ext>
            </a:extLst>
          </p:cNvPr>
          <p:cNvSpPr txBox="1"/>
          <p:nvPr/>
        </p:nvSpPr>
        <p:spPr>
          <a:xfrm>
            <a:off x="9953073" y="6546814"/>
            <a:ext cx="215155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  <a:latin typeface="Roboto Medium" pitchFamily="2" charset="0"/>
                <a:ea typeface="Roboto Medium" pitchFamily="2" charset="0"/>
              </a:rPr>
              <a:t>Photo: UN Women/Allison Joyce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E9A96E-2AF5-48B3-86A0-93598876A102}"/>
              </a:ext>
            </a:extLst>
          </p:cNvPr>
          <p:cNvSpPr txBox="1"/>
          <p:nvPr/>
        </p:nvSpPr>
        <p:spPr>
          <a:xfrm>
            <a:off x="2051165" y="2076254"/>
            <a:ext cx="8412690" cy="1396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400"/>
              </a:lnSpc>
            </a:pPr>
            <a:r>
              <a:rPr lang="en-GB" sz="2800" b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Introduction to the Handbook on Registers-based Population and Housing Censuses</a:t>
            </a:r>
            <a:endParaRPr lang="en-US" sz="28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8500A5-0FA5-4275-8CC2-9B18B2E63E3F}"/>
              </a:ext>
            </a:extLst>
          </p:cNvPr>
          <p:cNvSpPr/>
          <p:nvPr/>
        </p:nvSpPr>
        <p:spPr>
          <a:xfrm>
            <a:off x="914400" y="419323"/>
            <a:ext cx="10150159" cy="1393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mbria" panose="0204050305040603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United Nations Regional Workshop on the 2020 World </a:t>
            </a:r>
            <a:r>
              <a:rPr lang="en-US" sz="2000" b="1" dirty="0" err="1">
                <a:effectLst/>
                <a:latin typeface="Cambria" panose="0204050305040603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Programme</a:t>
            </a:r>
            <a:r>
              <a:rPr lang="en-US" sz="2000" b="1" dirty="0">
                <a:effectLst/>
                <a:latin typeface="Cambria" panose="0204050305040603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 for Population </a:t>
            </a: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mbria" panose="0204050305040603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and Housing Censuses for Arabic-speaking Countries</a:t>
            </a: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mbria" panose="0204050305040603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5-8 December 2022</a:t>
            </a: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mbria" panose="020405030504060302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Algiers, Algeria</a:t>
            </a:r>
            <a:endParaRPr lang="en-US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0D0FE7-2D41-4F18-B40C-D73A9E7D0DD9}"/>
              </a:ext>
            </a:extLst>
          </p:cNvPr>
          <p:cNvSpPr txBox="1"/>
          <p:nvPr/>
        </p:nvSpPr>
        <p:spPr>
          <a:xfrm>
            <a:off x="2768600" y="4266841"/>
            <a:ext cx="609600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mbria" pitchFamily="18" charset="0"/>
              </a:rPr>
              <a:t>Srdjan Mrkic</a:t>
            </a: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Cambria" pitchFamily="18" charset="0"/>
              </a:rPr>
              <a:t>UN Statistics Division</a:t>
            </a:r>
            <a:endParaRPr lang="en-US" sz="1800" dirty="0"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32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-134993" y="-10484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93" y="-173828"/>
            <a:ext cx="4177863" cy="15177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537D34-84FB-4C77-B01A-F892E9145A7C}"/>
              </a:ext>
            </a:extLst>
          </p:cNvPr>
          <p:cNvSpPr txBox="1"/>
          <p:nvPr/>
        </p:nvSpPr>
        <p:spPr>
          <a:xfrm>
            <a:off x="1108264" y="1158992"/>
            <a:ext cx="99661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Key definitions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0F8FF9-497C-46D7-9AC6-3287C62A1D40}"/>
              </a:ext>
            </a:extLst>
          </p:cNvPr>
          <p:cNvSpPr txBox="1"/>
          <p:nvPr/>
        </p:nvSpPr>
        <p:spPr>
          <a:xfrm>
            <a:off x="381000" y="1655838"/>
            <a:ext cx="10210799" cy="4358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register will contain information on a complete group of units, referred to as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target population</a:t>
            </a:r>
            <a:r>
              <a:rPr lang="en-GB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such as persons, dwellings, buildings or business organisations</a:t>
            </a: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Such units are defined by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precise set of rules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order to fulfil the function of the register and the attributes (variables) are updated in line with changes affecting the units</a:t>
            </a:r>
          </a:p>
          <a:p>
            <a:pPr marL="800100" lvl="1" indent="-342900" algn="just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example, a set of rules can be used for identifying the </a:t>
            </a:r>
            <a:r>
              <a:rPr lang="en-GB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resident population in a country, such as duration of residence, residence permit or work permit, etc.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800100" lvl="1" indent="-342900" algn="just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Statistical registers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created national statistical authorities by processing data from administrative registers for statistical purposes in accordance with statistical concepts and definitions. </a:t>
            </a:r>
          </a:p>
          <a:p>
            <a:pPr marL="800100" lvl="1" indent="-342900" algn="just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statistical register could be based on one or more administrative registers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842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-9312" y="-10484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C1C8D7-0DEA-4A6C-8261-C6F9D74967DC}"/>
              </a:ext>
            </a:extLst>
          </p:cNvPr>
          <p:cNvSpPr txBox="1"/>
          <p:nvPr/>
        </p:nvSpPr>
        <p:spPr>
          <a:xfrm>
            <a:off x="1018140" y="2293871"/>
            <a:ext cx="640639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2000" dirty="0"/>
              <a:t> They should be </a:t>
            </a:r>
            <a:r>
              <a:rPr lang="en-US" altLang="en-US" sz="2000" b="1" dirty="0"/>
              <a:t>‘systematic’ </a:t>
            </a:r>
            <a:r>
              <a:rPr lang="en-US" altLang="en-US" sz="2000" dirty="0"/>
              <a:t>that is regular and organized</a:t>
            </a:r>
          </a:p>
          <a:p>
            <a:pPr>
              <a:spcBef>
                <a:spcPct val="20000"/>
              </a:spcBef>
              <a:buClr>
                <a:srgbClr val="C00000"/>
              </a:buClr>
            </a:pPr>
            <a:endParaRPr lang="en-US" altLang="en-US" sz="2000" dirty="0"/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2000" dirty="0"/>
              <a:t> The data held should be at the </a:t>
            </a:r>
            <a:r>
              <a:rPr lang="en-US" altLang="en-US" sz="2000" b="1" dirty="0"/>
              <a:t>‘unit record level’</a:t>
            </a:r>
          </a:p>
          <a:p>
            <a:pPr>
              <a:spcBef>
                <a:spcPct val="20000"/>
              </a:spcBef>
              <a:buClr>
                <a:srgbClr val="C00000"/>
              </a:buClr>
            </a:pPr>
            <a:endParaRPr lang="en-US" altLang="en-US" sz="2000" b="1" dirty="0"/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2000" dirty="0">
                <a:solidFill>
                  <a:schemeClr val="tx1"/>
                </a:solidFill>
              </a:rPr>
              <a:t>They should be capable of being </a:t>
            </a:r>
            <a:r>
              <a:rPr lang="en-US" altLang="en-US" sz="2000" b="1" dirty="0">
                <a:solidFill>
                  <a:schemeClr val="tx1"/>
                </a:solidFill>
              </a:rPr>
              <a:t>updated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endParaRPr lang="en-GB" altLang="en-US" sz="2000" dirty="0">
              <a:solidFill>
                <a:schemeClr val="tx1"/>
              </a:solidFill>
            </a:endParaRPr>
          </a:p>
          <a:p>
            <a:endParaRPr lang="en-US" sz="2000" dirty="0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93" y="-173828"/>
            <a:ext cx="4177863" cy="15177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537D34-84FB-4C77-B01A-F892E9145A7C}"/>
              </a:ext>
            </a:extLst>
          </p:cNvPr>
          <p:cNvSpPr txBox="1"/>
          <p:nvPr/>
        </p:nvSpPr>
        <p:spPr>
          <a:xfrm>
            <a:off x="1311442" y="1056598"/>
            <a:ext cx="996615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Essential features of administrative registers that can be used for statistical purposes</a:t>
            </a:r>
          </a:p>
        </p:txBody>
      </p:sp>
    </p:spTree>
    <p:extLst>
      <p:ext uri="{BB962C8B-B14F-4D97-AF65-F5344CB8AC3E}">
        <p14:creationId xmlns:p14="http://schemas.microsoft.com/office/powerpoint/2010/main" val="1706700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-9312" y="113341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C1C8D7-0DEA-4A6C-8261-C6F9D74967DC}"/>
              </a:ext>
            </a:extLst>
          </p:cNvPr>
          <p:cNvSpPr txBox="1"/>
          <p:nvPr/>
        </p:nvSpPr>
        <p:spPr>
          <a:xfrm>
            <a:off x="799065" y="1805432"/>
            <a:ext cx="1025946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2000" dirty="0"/>
              <a:t>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NSO’s long-term strategic vision for a register-based statistical system</a:t>
            </a: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Moving to a register-based (or combined) census is a core part of the strategy for the NSO to develop or adopt a </a:t>
            </a: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register-based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statistical system.  </a:t>
            </a: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strategy will transform the statistical production system, and so represents a </a:t>
            </a:r>
            <a:r>
              <a:rPr lang="en-GB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paradigm shift for all functional aspects of the NSO</a:t>
            </a:r>
            <a:endParaRPr lang="en-US" altLang="en-US" sz="2000" dirty="0">
              <a:solidFill>
                <a:srgbClr val="0070C0"/>
              </a:solidFill>
            </a:endParaRPr>
          </a:p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2000" dirty="0"/>
              <a:t> </a:t>
            </a:r>
            <a:r>
              <a:rPr lang="en-GB" sz="2000" b="1" dirty="0">
                <a:latin typeface="Calibri" panose="020F0502020204030204" pitchFamily="34" charset="0"/>
                <a:cs typeface="Arial" panose="020B0604020202020204" pitchFamily="34" charset="0"/>
              </a:rPr>
              <a:t>Political support and the legal framework </a:t>
            </a: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Obligations on the relevant administrative agencies to provide the required administrative unit record data and any relevant metadata and</a:t>
            </a: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Give the NSO  legal authority to access the relevant administrative data at individual level, from any relevant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public authority source</a:t>
            </a: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addition to a legal framework and good contacts with other authorities, signing cooperation contracts or service level agreements could help in supporting the NSO’s statistical programmes </a:t>
            </a:r>
            <a:endParaRPr lang="en-GB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93" y="-173828"/>
            <a:ext cx="4177863" cy="15177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537D34-84FB-4C77-B01A-F892E9145A7C}"/>
              </a:ext>
            </a:extLst>
          </p:cNvPr>
          <p:cNvSpPr txBox="1"/>
          <p:nvPr/>
        </p:nvSpPr>
        <p:spPr>
          <a:xfrm>
            <a:off x="1311442" y="1056598"/>
            <a:ext cx="99661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Necessary preconditions </a:t>
            </a:r>
          </a:p>
        </p:txBody>
      </p:sp>
    </p:spTree>
    <p:extLst>
      <p:ext uri="{BB962C8B-B14F-4D97-AF65-F5344CB8AC3E}">
        <p14:creationId xmlns:p14="http://schemas.microsoft.com/office/powerpoint/2010/main" val="3910413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-9312" y="113341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C1C8D7-0DEA-4A6C-8261-C6F9D74967DC}"/>
              </a:ext>
            </a:extLst>
          </p:cNvPr>
          <p:cNvSpPr txBox="1"/>
          <p:nvPr/>
        </p:nvSpPr>
        <p:spPr>
          <a:xfrm>
            <a:off x="722865" y="1613487"/>
            <a:ext cx="11116710" cy="4530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2000" dirty="0"/>
              <a:t>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Public support, confidentiality and user engagement</a:t>
            </a: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While the law might give a legal licence for the NSO to conduct a combined or register-based census, public approval is also necessary to ensure that such a census is acceptable</a:t>
            </a: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public should have full confidence that the privacy and confidentiality of those data are protected, and that data are only used for statistical purposes </a:t>
            </a: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 attitude of the public to data linking and sharing between government agencies is a key factor in determining the extent to which administrative data can be used for statistical purposes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2000" dirty="0"/>
              <a:t> </a:t>
            </a:r>
            <a:r>
              <a:rPr lang="en-GB" sz="2000" b="1" dirty="0">
                <a:latin typeface="Calibri" panose="020F0502020204030204" pitchFamily="34" charset="0"/>
                <a:cs typeface="Arial" panose="020B0604020202020204" pitchFamily="34" charset="0"/>
              </a:rPr>
              <a:t>Cooperation between NSO and register-holders</a:t>
            </a: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Good cooperation between the NSO and other (mainly government) authorities is vital for using administrative data sources in statistical systems, and for the census in particular</a:t>
            </a: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 addition to a legal framework, signing cooperation contracts or service level agreements could help in supporting the NSO’s statistical programmes and particularly the census process</a:t>
            </a:r>
            <a:endParaRPr lang="en-GB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will help to engender a better understanding among administrative agencies of the role that their data play in the statistical system</a:t>
            </a:r>
            <a:endParaRPr lang="en-US" sz="2000" dirty="0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93" y="-173828"/>
            <a:ext cx="4177863" cy="15177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537D34-84FB-4C77-B01A-F892E9145A7C}"/>
              </a:ext>
            </a:extLst>
          </p:cNvPr>
          <p:cNvSpPr txBox="1"/>
          <p:nvPr/>
        </p:nvSpPr>
        <p:spPr>
          <a:xfrm>
            <a:off x="1311442" y="1056598"/>
            <a:ext cx="99661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Necessary preconditions </a:t>
            </a:r>
          </a:p>
        </p:txBody>
      </p:sp>
    </p:spTree>
    <p:extLst>
      <p:ext uri="{BB962C8B-B14F-4D97-AF65-F5344CB8AC3E}">
        <p14:creationId xmlns:p14="http://schemas.microsoft.com/office/powerpoint/2010/main" val="471574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-9312" y="113341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C1C8D7-0DEA-4A6C-8261-C6F9D74967DC}"/>
              </a:ext>
            </a:extLst>
          </p:cNvPr>
          <p:cNvSpPr txBox="1"/>
          <p:nvPr/>
        </p:nvSpPr>
        <p:spPr>
          <a:xfrm>
            <a:off x="837165" y="1703279"/>
            <a:ext cx="10354710" cy="504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2000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 of the relevant administrative registers and initial assessment of their quality</a:t>
            </a:r>
            <a:endParaRPr lang="en-US" sz="2000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2" indent="-34290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</a:rPr>
              <a:t>Building up a wide-ranging knowledge of the data held in administrative sources that are both relevant and fit for purpose is important before making the move</a:t>
            </a:r>
          </a:p>
          <a:p>
            <a:pPr lvl="2" indent="-34290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</a:rPr>
              <a:t>Assessing possible sources for all the census topics required by users, as well as sources for the base registers</a:t>
            </a:r>
          </a:p>
          <a:p>
            <a:pPr lvl="3" indent="-34290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</a:rPr>
              <a:t>  this assessment will include identifying the availability, accessibility and suitability of different sources -and ultimately each variable within each source</a:t>
            </a:r>
          </a:p>
          <a:p>
            <a:pPr marL="1028700" lvl="3">
              <a:spcBef>
                <a:spcPct val="20000"/>
              </a:spcBef>
              <a:buClr>
                <a:srgbClr val="C00000"/>
              </a:buClr>
            </a:pPr>
            <a:endParaRPr lang="en-US" sz="2000" dirty="0">
              <a:latin typeface="Calibri" panose="020F0502020204030204" pitchFamily="34" charset="0"/>
            </a:endParaRPr>
          </a:p>
          <a:p>
            <a:pPr lvl="1" indent="-34290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Calibri" panose="020F0502020204030204" pitchFamily="34" charset="0"/>
                <a:cs typeface="Arial" panose="020B0604020202020204" pitchFamily="34" charset="0"/>
              </a:rPr>
              <a:t>Unified identification system</a:t>
            </a:r>
          </a:p>
          <a:p>
            <a:pPr lvl="2" indent="-34290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U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nique ID-numbers at the unit record level that are common across all respective registers </a:t>
            </a: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3" indent="-34290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application of a unique (statistical) ID should occur during data integration and pre-processing within the NSO- data confidentiality </a:t>
            </a: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 indent="-34290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sz="2400" dirty="0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93" y="-173828"/>
            <a:ext cx="4177863" cy="15177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537D34-84FB-4C77-B01A-F892E9145A7C}"/>
              </a:ext>
            </a:extLst>
          </p:cNvPr>
          <p:cNvSpPr txBox="1"/>
          <p:nvPr/>
        </p:nvSpPr>
        <p:spPr>
          <a:xfrm>
            <a:off x="1311442" y="1056598"/>
            <a:ext cx="99661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Necessary preconditions </a:t>
            </a:r>
          </a:p>
        </p:txBody>
      </p:sp>
    </p:spTree>
    <p:extLst>
      <p:ext uri="{BB962C8B-B14F-4D97-AF65-F5344CB8AC3E}">
        <p14:creationId xmlns:p14="http://schemas.microsoft.com/office/powerpoint/2010/main" val="4467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-9312" y="113341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C1C8D7-0DEA-4A6C-8261-C6F9D74967DC}"/>
              </a:ext>
            </a:extLst>
          </p:cNvPr>
          <p:cNvSpPr txBox="1"/>
          <p:nvPr/>
        </p:nvSpPr>
        <p:spPr>
          <a:xfrm>
            <a:off x="837165" y="1703279"/>
            <a:ext cx="1035471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2000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Institutional infrastructure and capacity</a:t>
            </a:r>
          </a:p>
          <a:p>
            <a:pPr>
              <a:spcBef>
                <a:spcPct val="20000"/>
              </a:spcBef>
              <a:buClr>
                <a:srgbClr val="C00000"/>
              </a:buClr>
            </a:pPr>
            <a:endParaRPr lang="en-US" sz="2000" b="1" dirty="0">
              <a:effectLst/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pPr lvl="1" indent="-34290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order to move to a register-based system, </a:t>
            </a:r>
          </a:p>
          <a:p>
            <a:pPr lvl="2" indent="-342900">
              <a:spcBef>
                <a:spcPct val="200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will be necessary for NSO staff to develop beforehand a full range of appropriate skills</a:t>
            </a:r>
          </a:p>
          <a:p>
            <a:pPr lvl="2" indent="-342900">
              <a:spcBef>
                <a:spcPct val="20000"/>
              </a:spcBef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is important to recognise that a register-based statistical system will require statistical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 and expertise, particularly in </a:t>
            </a:r>
            <a:r>
              <a:rPr lang="en-GB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linkage and matching of data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general, </a:t>
            </a:r>
          </a:p>
          <a:p>
            <a:pPr lvl="3" indent="-34290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 management, data mining and analysis, data protection, communication, and associated subject matter skills</a:t>
            </a:r>
          </a:p>
          <a:p>
            <a:pPr lvl="3" indent="-34290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GB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lvl="1" indent="-342900">
              <a:spcBef>
                <a:spcPct val="200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en-GB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ecessary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the NSO to develop an infrastructure, and to implement a training programme, that is designed to help staff acquire the requisite statistical and IT skills to support the necessary transformation processes</a:t>
            </a:r>
            <a:endParaRPr lang="en-US" sz="2000" dirty="0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93" y="-173828"/>
            <a:ext cx="4177863" cy="15177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537D34-84FB-4C77-B01A-F892E9145A7C}"/>
              </a:ext>
            </a:extLst>
          </p:cNvPr>
          <p:cNvSpPr txBox="1"/>
          <p:nvPr/>
        </p:nvSpPr>
        <p:spPr>
          <a:xfrm>
            <a:off x="1311442" y="1056598"/>
            <a:ext cx="99661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Necessary preconditions </a:t>
            </a:r>
          </a:p>
        </p:txBody>
      </p:sp>
    </p:spTree>
    <p:extLst>
      <p:ext uri="{BB962C8B-B14F-4D97-AF65-F5344CB8AC3E}">
        <p14:creationId xmlns:p14="http://schemas.microsoft.com/office/powerpoint/2010/main" val="4069341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-134993" y="59327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C1C8D7-0DEA-4A6C-8261-C6F9D74967DC}"/>
              </a:ext>
            </a:extLst>
          </p:cNvPr>
          <p:cNvSpPr txBox="1"/>
          <p:nvPr/>
        </p:nvSpPr>
        <p:spPr>
          <a:xfrm>
            <a:off x="789539" y="1495916"/>
            <a:ext cx="5477911" cy="4641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altLang="en-US" sz="2000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altLang="en-US" sz="2000" b="1" dirty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effectLst/>
                <a:ea typeface="DengXian Light" panose="02010600030101010101" pitchFamily="2" charset="-122"/>
                <a:cs typeface="Times New Roman" panose="02020603050405020304" pitchFamily="18" charset="0"/>
              </a:rPr>
              <a:t>Greater dependency on public authorities</a:t>
            </a:r>
          </a:p>
          <a:p>
            <a:pPr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C00000"/>
              </a:buClr>
            </a:pPr>
            <a:endParaRPr lang="en-US" sz="2000" dirty="0">
              <a:effectLst/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ea typeface="DengXian Light" panose="02010600030101010101" pitchFamily="2" charset="-122"/>
                <a:cs typeface="Times New Roman" panose="02020603050405020304" pitchFamily="18" charset="0"/>
              </a:rPr>
              <a:t> Differences in concepts and definitions</a:t>
            </a:r>
          </a:p>
          <a:p>
            <a:pPr marL="800100" lvl="1" indent="-342900">
              <a:lnSpc>
                <a:spcPct val="107000"/>
              </a:lnSpc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ea typeface="DengXian Light" panose="02010600030101010101" pitchFamily="2" charset="-122"/>
                <a:cs typeface="Times New Roman" panose="02020603050405020304" pitchFamily="18" charset="0"/>
              </a:rPr>
              <a:t>Definition of place of usual residence in population register ?</a:t>
            </a:r>
          </a:p>
          <a:p>
            <a:pPr marL="342900" indent="-342900">
              <a:lnSpc>
                <a:spcPct val="107000"/>
              </a:lnSpc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ea typeface="DengXian Light" panose="02010600030101010101" pitchFamily="2" charset="-122"/>
                <a:cs typeface="Times New Roman" panose="02020603050405020304" pitchFamily="18" charset="0"/>
              </a:rPr>
              <a:t>Classification systems</a:t>
            </a:r>
          </a:p>
          <a:p>
            <a:pPr>
              <a:lnSpc>
                <a:spcPct val="107000"/>
              </a:lnSpc>
              <a:spcBef>
                <a:spcPts val="200"/>
              </a:spcBef>
              <a:buClr>
                <a:srgbClr val="C00000"/>
              </a:buClr>
            </a:pPr>
            <a:endParaRPr lang="en-US" sz="2000" dirty="0"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effectLst/>
                <a:ea typeface="DengXian Light" panose="02010600030101010101" pitchFamily="2" charset="-122"/>
                <a:cs typeface="Calibri" panose="020F0502020204030204" pitchFamily="34" charset="0"/>
              </a:rPr>
              <a:t>Inconsistency between registers</a:t>
            </a:r>
          </a:p>
          <a:p>
            <a:pPr marL="342900" indent="-342900">
              <a:lnSpc>
                <a:spcPct val="107000"/>
              </a:lnSpc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sz="2000" dirty="0">
              <a:ea typeface="DengXian Light" panose="02010600030101010101" pitchFamily="2" charset="-122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ea typeface="DengXian Light" panose="02010600030101010101" pitchFamily="2" charset="-122"/>
                <a:cs typeface="Calibri" panose="020F0502020204030204" pitchFamily="34" charset="0"/>
              </a:rPr>
              <a:t>Timeliness and reference periods</a:t>
            </a:r>
          </a:p>
          <a:p>
            <a:pPr marL="342900" indent="-342900">
              <a:lnSpc>
                <a:spcPct val="107000"/>
              </a:lnSpc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sz="2000" dirty="0">
              <a:ea typeface="DengXian Light" panose="02010600030101010101" pitchFamily="2" charset="-122"/>
              <a:cs typeface="Calibri" panose="020F0502020204030204" pitchFamily="34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sz="2000" dirty="0">
              <a:ea typeface="DengXian Light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993" y="-173828"/>
            <a:ext cx="4177863" cy="15177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537D34-84FB-4C77-B01A-F892E9145A7C}"/>
              </a:ext>
            </a:extLst>
          </p:cNvPr>
          <p:cNvSpPr txBox="1"/>
          <p:nvPr/>
        </p:nvSpPr>
        <p:spPr>
          <a:xfrm>
            <a:off x="1311442" y="1056598"/>
            <a:ext cx="99661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Montserrat" panose="00000500000000000000" pitchFamily="50" charset="0"/>
              </a:rPr>
              <a:t>Difficulties and challenges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70EBC4C-A547-4D6A-91C9-7FCA75AE0343}"/>
              </a:ext>
            </a:extLst>
          </p:cNvPr>
          <p:cNvSpPr txBox="1"/>
          <p:nvPr/>
        </p:nvSpPr>
        <p:spPr>
          <a:xfrm>
            <a:off x="6400801" y="1252225"/>
            <a:ext cx="4876800" cy="4641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7000"/>
              </a:lnSpc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ea typeface="DengXian Light" panose="02010600030101010101" pitchFamily="2" charset="-122"/>
                <a:cs typeface="Calibri" panose="020F0502020204030204" pitchFamily="34" charset="0"/>
              </a:rPr>
              <a:t>Lack of a unified identification system</a:t>
            </a:r>
          </a:p>
          <a:p>
            <a:pPr>
              <a:lnSpc>
                <a:spcPct val="107000"/>
              </a:lnSpc>
              <a:spcBef>
                <a:spcPts val="200"/>
              </a:spcBef>
              <a:buClr>
                <a:srgbClr val="C00000"/>
              </a:buClr>
            </a:pPr>
            <a:endParaRPr lang="en-GB" sz="2000" dirty="0">
              <a:ea typeface="DengXian Light" panose="02010600030101010101" pitchFamily="2" charset="-122"/>
              <a:cs typeface="Calibri" panose="020F0502020204030204" pitchFamily="34" charset="0"/>
            </a:endParaRPr>
          </a:p>
          <a:p>
            <a:pPr marL="342900" indent="-342900">
              <a:lnSpc>
                <a:spcPct val="107000"/>
              </a:lnSpc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ea typeface="DengXian Light" panose="02010600030101010101" pitchFamily="2" charset="-122"/>
                <a:cs typeface="Calibri" panose="020F0502020204030204" pitchFamily="34" charset="0"/>
              </a:rPr>
              <a:t>Missing data and the under-coverage of some populations</a:t>
            </a:r>
          </a:p>
          <a:p>
            <a:pPr>
              <a:lnSpc>
                <a:spcPct val="107000"/>
              </a:lnSpc>
              <a:spcBef>
                <a:spcPts val="200"/>
              </a:spcBef>
              <a:buClr>
                <a:srgbClr val="C00000"/>
              </a:buClr>
            </a:pPr>
            <a:endParaRPr lang="en-US" sz="2000" dirty="0">
              <a:ea typeface="DengXian Light" panose="02010600030101010101" pitchFamily="2" charset="-122"/>
              <a:cs typeface="Calibri" panose="020F0502020204030204" pitchFamily="34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ea typeface="DengXian Light" panose="02010600030101010101" pitchFamily="2" charset="-122"/>
                <a:cs typeface="Times New Roman" panose="02020603050405020304" pitchFamily="18" charset="0"/>
              </a:rPr>
              <a:t>Maintaining IT infrastructure</a:t>
            </a:r>
          </a:p>
          <a:p>
            <a:pPr marL="342900" marR="0" indent="-34290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sz="2000" dirty="0"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pPr marL="342900" marR="0" indent="-34290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ea typeface="DengXian Light" panose="02010600030101010101" pitchFamily="2" charset="-122"/>
                <a:cs typeface="Times New Roman" panose="02020603050405020304" pitchFamily="18" charset="0"/>
              </a:rPr>
              <a:t>Privacy and security concerns</a:t>
            </a:r>
          </a:p>
          <a:p>
            <a:pPr marR="0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>
                <a:srgbClr val="C00000"/>
              </a:buClr>
            </a:pPr>
            <a:endParaRPr lang="en-GB" sz="2000" dirty="0"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ea typeface="DengXian Light" panose="02010600030101010101" pitchFamily="2" charset="-122"/>
                <a:cs typeface="Times New Roman" panose="02020603050405020304" pitchFamily="18" charset="0"/>
              </a:rPr>
              <a:t> Resistance to change </a:t>
            </a:r>
          </a:p>
          <a:p>
            <a:pPr>
              <a:lnSpc>
                <a:spcPct val="107000"/>
              </a:lnSpc>
              <a:spcBef>
                <a:spcPts val="200"/>
              </a:spcBef>
              <a:buClr>
                <a:srgbClr val="C00000"/>
              </a:buClr>
            </a:pPr>
            <a:endParaRPr lang="en-GB" sz="2000" dirty="0"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000" dirty="0">
                <a:ea typeface="DengXian Light" panose="02010600030101010101" pitchFamily="2" charset="-122"/>
                <a:cs typeface="Times New Roman" panose="02020603050405020304" pitchFamily="18" charset="0"/>
              </a:rPr>
              <a:t>Diminishing interest</a:t>
            </a:r>
          </a:p>
          <a:p>
            <a:pPr marL="342900" indent="-342900">
              <a:lnSpc>
                <a:spcPct val="107000"/>
              </a:lnSpc>
              <a:spcBef>
                <a:spcPts val="200"/>
              </a:spcBef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US" sz="2000" dirty="0">
              <a:ea typeface="DengXian Light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673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" name="Group 221">
            <a:extLst>
              <a:ext uri="{FF2B5EF4-FFF2-40B4-BE49-F238E27FC236}">
                <a16:creationId xmlns:a16="http://schemas.microsoft.com/office/drawing/2014/main" id="{FC2FA93D-7438-40C6-8443-DF9ED30D31F3}"/>
              </a:ext>
            </a:extLst>
          </p:cNvPr>
          <p:cNvGrpSpPr/>
          <p:nvPr/>
        </p:nvGrpSpPr>
        <p:grpSpPr>
          <a:xfrm>
            <a:off x="11949" y="26322"/>
            <a:ext cx="12180051" cy="6831678"/>
            <a:chOff x="11949" y="26322"/>
            <a:chExt cx="12180051" cy="6831678"/>
          </a:xfrm>
        </p:grpSpPr>
        <p:sp>
          <p:nvSpPr>
            <p:cNvPr id="223" name="Text Box 16">
              <a:extLst>
                <a:ext uri="{FF2B5EF4-FFF2-40B4-BE49-F238E27FC236}">
                  <a16:creationId xmlns:a16="http://schemas.microsoft.com/office/drawing/2014/main" id="{DFC26FD5-DEAF-41EF-A22B-90A584B936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7692" y="1046927"/>
              <a:ext cx="947848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1000" b="1" dirty="0"/>
                <a:t>Live birth</a:t>
              </a:r>
              <a:endParaRPr lang="en-GB" altLang="en-US" sz="1000" b="1" dirty="0"/>
            </a:p>
          </p:txBody>
        </p:sp>
        <p:sp>
          <p:nvSpPr>
            <p:cNvPr id="224" name="Text Box 17">
              <a:extLst>
                <a:ext uri="{FF2B5EF4-FFF2-40B4-BE49-F238E27FC236}">
                  <a16:creationId xmlns:a16="http://schemas.microsoft.com/office/drawing/2014/main" id="{A96BB3A2-1093-4D2C-B637-A00B04C5B5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36" y="1328770"/>
              <a:ext cx="800742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1000" b="1" dirty="0"/>
                <a:t>Death</a:t>
              </a:r>
              <a:endParaRPr lang="en-GB" altLang="en-US" sz="1000" b="1" dirty="0"/>
            </a:p>
          </p:txBody>
        </p:sp>
        <p:sp>
          <p:nvSpPr>
            <p:cNvPr id="225" name="Text Box 18">
              <a:extLst>
                <a:ext uri="{FF2B5EF4-FFF2-40B4-BE49-F238E27FC236}">
                  <a16:creationId xmlns:a16="http://schemas.microsoft.com/office/drawing/2014/main" id="{A4825C14-1320-4770-A0D3-09C05E8C41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4921" y="1680543"/>
              <a:ext cx="946331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1000" b="1" dirty="0"/>
                <a:t>Fetal death</a:t>
              </a:r>
              <a:endParaRPr lang="en-GB" altLang="en-US" sz="1000" b="1" dirty="0"/>
            </a:p>
          </p:txBody>
        </p:sp>
        <p:sp>
          <p:nvSpPr>
            <p:cNvPr id="226" name="Text Box 19">
              <a:extLst>
                <a:ext uri="{FF2B5EF4-FFF2-40B4-BE49-F238E27FC236}">
                  <a16:creationId xmlns:a16="http://schemas.microsoft.com/office/drawing/2014/main" id="{954B9C90-A8AE-4FCC-A5C4-8CAEC1068D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394" y="2342734"/>
              <a:ext cx="860824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1000" b="1" dirty="0"/>
                <a:t>Marriage</a:t>
              </a:r>
              <a:endParaRPr lang="en-GB" altLang="en-US" sz="1000" b="1" dirty="0"/>
            </a:p>
          </p:txBody>
        </p:sp>
        <p:sp>
          <p:nvSpPr>
            <p:cNvPr id="227" name="Text Box 20">
              <a:extLst>
                <a:ext uri="{FF2B5EF4-FFF2-40B4-BE49-F238E27FC236}">
                  <a16:creationId xmlns:a16="http://schemas.microsoft.com/office/drawing/2014/main" id="{01EA4F77-B509-4266-A946-72CBE934EF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394" y="3052899"/>
              <a:ext cx="800742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1000" b="1" dirty="0"/>
                <a:t>Divorce</a:t>
              </a:r>
              <a:endParaRPr lang="en-GB" altLang="en-US" sz="1000" b="1" dirty="0"/>
            </a:p>
          </p:txBody>
        </p:sp>
        <p:sp>
          <p:nvSpPr>
            <p:cNvPr id="228" name="Text Box 21">
              <a:extLst>
                <a:ext uri="{FF2B5EF4-FFF2-40B4-BE49-F238E27FC236}">
                  <a16:creationId xmlns:a16="http://schemas.microsoft.com/office/drawing/2014/main" id="{89B663CC-E157-454B-8329-E8FBA80CD8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7779" y="3393720"/>
              <a:ext cx="946330" cy="2196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1000" b="1" dirty="0"/>
                <a:t>Annulments</a:t>
              </a:r>
              <a:endParaRPr lang="en-GB" altLang="en-US" sz="1000" b="1" dirty="0"/>
            </a:p>
          </p:txBody>
        </p:sp>
        <p:sp>
          <p:nvSpPr>
            <p:cNvPr id="229" name="Text Box 22">
              <a:extLst>
                <a:ext uri="{FF2B5EF4-FFF2-40B4-BE49-F238E27FC236}">
                  <a16:creationId xmlns:a16="http://schemas.microsoft.com/office/drawing/2014/main" id="{7ACC10EF-6E9E-4F11-BB46-C9E2EE4957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8349" y="3647556"/>
              <a:ext cx="995416" cy="4001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altLang="en-US" sz="1000" b="1" dirty="0"/>
                <a:t>Judicial</a:t>
              </a:r>
            </a:p>
            <a:p>
              <a:pPr eaLnBrk="1" hangingPunct="1">
                <a:defRPr/>
              </a:pPr>
              <a:r>
                <a:rPr lang="en-US" altLang="en-US" sz="1000" b="1" dirty="0"/>
                <a:t>separation</a:t>
              </a:r>
              <a:endParaRPr lang="en-GB" altLang="en-US" sz="1000" b="1" dirty="0"/>
            </a:p>
          </p:txBody>
        </p:sp>
        <p:sp>
          <p:nvSpPr>
            <p:cNvPr id="230" name="Text Box 23">
              <a:extLst>
                <a:ext uri="{FF2B5EF4-FFF2-40B4-BE49-F238E27FC236}">
                  <a16:creationId xmlns:a16="http://schemas.microsoft.com/office/drawing/2014/main" id="{3E2A8776-D9E3-4855-B7DC-1607902EB8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3798" y="4183744"/>
              <a:ext cx="878306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1000" b="1" dirty="0"/>
                <a:t>Adoption</a:t>
              </a:r>
              <a:endParaRPr lang="en-GB" altLang="en-US" sz="1000" b="1" dirty="0"/>
            </a:p>
          </p:txBody>
        </p:sp>
        <p:sp>
          <p:nvSpPr>
            <p:cNvPr id="231" name="Text Box 24">
              <a:extLst>
                <a:ext uri="{FF2B5EF4-FFF2-40B4-BE49-F238E27FC236}">
                  <a16:creationId xmlns:a16="http://schemas.microsoft.com/office/drawing/2014/main" id="{228C0624-8B3C-4014-87BC-19C9AD0E2D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3799" y="4504602"/>
              <a:ext cx="1019126" cy="3222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1000" b="1" dirty="0"/>
                <a:t>Legitimation</a:t>
              </a:r>
              <a:endParaRPr lang="en-GB" altLang="en-US" sz="1000" b="1" dirty="0"/>
            </a:p>
          </p:txBody>
        </p:sp>
        <p:sp>
          <p:nvSpPr>
            <p:cNvPr id="232" name="Text Box 25">
              <a:extLst>
                <a:ext uri="{FF2B5EF4-FFF2-40B4-BE49-F238E27FC236}">
                  <a16:creationId xmlns:a16="http://schemas.microsoft.com/office/drawing/2014/main" id="{8EA15A0B-D47E-45BC-9C62-D4F595CD59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4700" y="4853980"/>
              <a:ext cx="1091919" cy="2196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1000" b="1" dirty="0"/>
                <a:t>Recognition</a:t>
              </a:r>
              <a:endParaRPr lang="en-GB" altLang="en-US" sz="1000" b="1" dirty="0"/>
            </a:p>
          </p:txBody>
        </p:sp>
        <p:sp>
          <p:nvSpPr>
            <p:cNvPr id="233" name="Oval 6">
              <a:extLst>
                <a:ext uri="{FF2B5EF4-FFF2-40B4-BE49-F238E27FC236}">
                  <a16:creationId xmlns:a16="http://schemas.microsoft.com/office/drawing/2014/main" id="{1D591C69-63EE-4AE9-A4F0-9AD5849DE0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832" y="1097807"/>
              <a:ext cx="172886" cy="136899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highlight>
                  <a:srgbClr val="0000FF"/>
                </a:highlight>
              </a:endParaRPr>
            </a:p>
          </p:txBody>
        </p:sp>
        <p:sp>
          <p:nvSpPr>
            <p:cNvPr id="234" name="Oval 6">
              <a:extLst>
                <a:ext uri="{FF2B5EF4-FFF2-40B4-BE49-F238E27FC236}">
                  <a16:creationId xmlns:a16="http://schemas.microsoft.com/office/drawing/2014/main" id="{D499CFD1-C838-418B-A83F-A874460E4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9218" y="1738930"/>
              <a:ext cx="172886" cy="136899"/>
            </a:xfrm>
            <a:prstGeom prst="ellipse">
              <a:avLst/>
            </a:prstGeom>
            <a:solidFill>
              <a:srgbClr val="FF1515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" name="Oval 6">
              <a:extLst>
                <a:ext uri="{FF2B5EF4-FFF2-40B4-BE49-F238E27FC236}">
                  <a16:creationId xmlns:a16="http://schemas.microsoft.com/office/drawing/2014/main" id="{24E1918E-9DD6-41AE-9119-0B50ACFF3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4957" y="2411291"/>
              <a:ext cx="172886" cy="136899"/>
            </a:xfrm>
            <a:prstGeom prst="ellipse">
              <a:avLst/>
            </a:prstGeom>
            <a:solidFill>
              <a:srgbClr val="9900CC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6" name="Oval 8">
              <a:extLst>
                <a:ext uri="{FF2B5EF4-FFF2-40B4-BE49-F238E27FC236}">
                  <a16:creationId xmlns:a16="http://schemas.microsoft.com/office/drawing/2014/main" id="{08E9DF99-E09B-4D73-BD93-2DECFDE0D8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7231" y="3763063"/>
              <a:ext cx="157722" cy="136899"/>
            </a:xfrm>
            <a:prstGeom prst="ellipse">
              <a:avLst/>
            </a:prstGeom>
            <a:solidFill>
              <a:srgbClr val="80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7" name="Oval 12">
              <a:extLst>
                <a:ext uri="{FF2B5EF4-FFF2-40B4-BE49-F238E27FC236}">
                  <a16:creationId xmlns:a16="http://schemas.microsoft.com/office/drawing/2014/main" id="{00E0C9B0-56F4-493B-9B60-289931461D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6382" y="4546067"/>
              <a:ext cx="147107" cy="136899"/>
            </a:xfrm>
            <a:prstGeom prst="ellipse">
              <a:avLst/>
            </a:prstGeom>
            <a:solidFill>
              <a:srgbClr val="80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8" name="Oval 8">
              <a:extLst>
                <a:ext uri="{FF2B5EF4-FFF2-40B4-BE49-F238E27FC236}">
                  <a16:creationId xmlns:a16="http://schemas.microsoft.com/office/drawing/2014/main" id="{6AC94D8C-2411-492E-83EE-E181C30C6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9844" y="3107196"/>
              <a:ext cx="157722" cy="136899"/>
            </a:xfrm>
            <a:prstGeom prst="ellipse">
              <a:avLst/>
            </a:prstGeom>
            <a:solidFill>
              <a:srgbClr val="80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9" name="Oval 6">
              <a:extLst>
                <a:ext uri="{FF2B5EF4-FFF2-40B4-BE49-F238E27FC236}">
                  <a16:creationId xmlns:a16="http://schemas.microsoft.com/office/drawing/2014/main" id="{A1BA0E01-D8A6-450D-88DB-AEFF1D9569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3466" y="1375992"/>
              <a:ext cx="172886" cy="136899"/>
            </a:xfrm>
            <a:prstGeom prst="ellipse">
              <a:avLst/>
            </a:prstGeom>
            <a:solidFill>
              <a:srgbClr val="FF1515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0" name="Oval 8">
              <a:extLst>
                <a:ext uri="{FF2B5EF4-FFF2-40B4-BE49-F238E27FC236}">
                  <a16:creationId xmlns:a16="http://schemas.microsoft.com/office/drawing/2014/main" id="{702CD726-EF88-461E-9C85-C120641FE4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293" y="3436610"/>
              <a:ext cx="157722" cy="136899"/>
            </a:xfrm>
            <a:prstGeom prst="ellipse">
              <a:avLst/>
            </a:prstGeom>
            <a:solidFill>
              <a:srgbClr val="80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1" name="Oval 12">
              <a:extLst>
                <a:ext uri="{FF2B5EF4-FFF2-40B4-BE49-F238E27FC236}">
                  <a16:creationId xmlns:a16="http://schemas.microsoft.com/office/drawing/2014/main" id="{94C08EA3-A276-4A72-9511-AC181F42E3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7426" y="4229377"/>
              <a:ext cx="147105" cy="136899"/>
            </a:xfrm>
            <a:prstGeom prst="ellipse">
              <a:avLst/>
            </a:prstGeom>
            <a:solidFill>
              <a:srgbClr val="80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42" name="Oval 12">
              <a:extLst>
                <a:ext uri="{FF2B5EF4-FFF2-40B4-BE49-F238E27FC236}">
                  <a16:creationId xmlns:a16="http://schemas.microsoft.com/office/drawing/2014/main" id="{DB165E36-F8A9-468F-8327-B49A4FAC3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7568" y="4889312"/>
              <a:ext cx="147107" cy="150589"/>
            </a:xfrm>
            <a:prstGeom prst="ellipse">
              <a:avLst/>
            </a:prstGeom>
            <a:solidFill>
              <a:srgbClr val="80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43" name="AutoShape 31">
              <a:extLst>
                <a:ext uri="{FF2B5EF4-FFF2-40B4-BE49-F238E27FC236}">
                  <a16:creationId xmlns:a16="http://schemas.microsoft.com/office/drawing/2014/main" id="{9BDBC57E-A8D1-4D9D-9112-43CE3C67167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651038" y="1440055"/>
              <a:ext cx="832316" cy="4385"/>
            </a:xfrm>
            <a:prstGeom prst="straightConnector1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4" name="AutoShape 36">
              <a:extLst>
                <a:ext uri="{FF2B5EF4-FFF2-40B4-BE49-F238E27FC236}">
                  <a16:creationId xmlns:a16="http://schemas.microsoft.com/office/drawing/2014/main" id="{DA82327F-415F-4654-87A2-F2C163BE4F28}"/>
                </a:ext>
              </a:extLst>
            </p:cNvPr>
            <p:cNvCxnSpPr>
              <a:cxnSpLocks noChangeShapeType="1"/>
              <a:stCxn id="235" idx="6"/>
              <a:endCxn id="323" idx="1"/>
            </p:cNvCxnSpPr>
            <p:nvPr/>
          </p:nvCxnSpPr>
          <p:spPr bwMode="auto">
            <a:xfrm flipV="1">
              <a:off x="1687843" y="2473085"/>
              <a:ext cx="741338" cy="6656"/>
            </a:xfrm>
            <a:prstGeom prst="straightConnector1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" name="AutoShape 64">
              <a:extLst>
                <a:ext uri="{FF2B5EF4-FFF2-40B4-BE49-F238E27FC236}">
                  <a16:creationId xmlns:a16="http://schemas.microsoft.com/office/drawing/2014/main" id="{B384A29B-CB46-44C6-A8E0-ABBCB14E40A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666192" y="1166257"/>
              <a:ext cx="764319" cy="275225"/>
            </a:xfrm>
            <a:prstGeom prst="bentConnector3">
              <a:avLst>
                <a:gd name="adj1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6" name="AutoShape 65">
              <a:extLst>
                <a:ext uri="{FF2B5EF4-FFF2-40B4-BE49-F238E27FC236}">
                  <a16:creationId xmlns:a16="http://schemas.microsoft.com/office/drawing/2014/main" id="{3843790E-4089-4367-B351-C0C8B5AF63E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663931" y="1443044"/>
              <a:ext cx="766256" cy="353191"/>
            </a:xfrm>
            <a:prstGeom prst="bentConnector3">
              <a:avLst>
                <a:gd name="adj1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7" name="Connector: Elbow 246">
              <a:extLst>
                <a:ext uri="{FF2B5EF4-FFF2-40B4-BE49-F238E27FC236}">
                  <a16:creationId xmlns:a16="http://schemas.microsoft.com/office/drawing/2014/main" id="{745CBCBB-8EC9-4BE3-8BBB-322E69364B3F}"/>
                </a:ext>
              </a:extLst>
            </p:cNvPr>
            <p:cNvCxnSpPr>
              <a:cxnSpLocks/>
              <a:stCxn id="238" idx="6"/>
            </p:cNvCxnSpPr>
            <p:nvPr/>
          </p:nvCxnSpPr>
          <p:spPr bwMode="auto">
            <a:xfrm>
              <a:off x="1707566" y="3175645"/>
              <a:ext cx="406020" cy="655650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903946EE-8835-4968-A19B-B37F9D71875C}"/>
                </a:ext>
              </a:extLst>
            </p:cNvPr>
            <p:cNvCxnSpPr>
              <a:cxnSpLocks/>
              <a:stCxn id="236" idx="6"/>
            </p:cNvCxnSpPr>
            <p:nvPr/>
          </p:nvCxnSpPr>
          <p:spPr bwMode="auto">
            <a:xfrm flipV="1">
              <a:off x="1704953" y="3825811"/>
              <a:ext cx="399778" cy="57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9F1FBC48-0744-42C6-BFD4-81C811EB3E22}"/>
                </a:ext>
              </a:extLst>
            </p:cNvPr>
            <p:cNvCxnSpPr>
              <a:cxnSpLocks/>
              <a:stCxn id="240" idx="6"/>
            </p:cNvCxnSpPr>
            <p:nvPr/>
          </p:nvCxnSpPr>
          <p:spPr bwMode="auto">
            <a:xfrm>
              <a:off x="1703015" y="3505060"/>
              <a:ext cx="727172" cy="18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Connector: Elbow 249">
              <a:extLst>
                <a:ext uri="{FF2B5EF4-FFF2-40B4-BE49-F238E27FC236}">
                  <a16:creationId xmlns:a16="http://schemas.microsoft.com/office/drawing/2014/main" id="{3CCB75F5-5E1A-4B0D-AE20-1E60484DDBEA}"/>
                </a:ext>
              </a:extLst>
            </p:cNvPr>
            <p:cNvCxnSpPr>
              <a:cxnSpLocks/>
              <a:stCxn id="241" idx="6"/>
            </p:cNvCxnSpPr>
            <p:nvPr/>
          </p:nvCxnSpPr>
          <p:spPr bwMode="auto">
            <a:xfrm>
              <a:off x="1704532" y="4297827"/>
              <a:ext cx="400199" cy="683487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>
              <a:extLst>
                <a:ext uri="{FF2B5EF4-FFF2-40B4-BE49-F238E27FC236}">
                  <a16:creationId xmlns:a16="http://schemas.microsoft.com/office/drawing/2014/main" id="{35BCE361-56E9-43D0-8553-791814456013}"/>
                </a:ext>
              </a:extLst>
            </p:cNvPr>
            <p:cNvCxnSpPr>
              <a:cxnSpLocks/>
              <a:stCxn id="242" idx="6"/>
            </p:cNvCxnSpPr>
            <p:nvPr/>
          </p:nvCxnSpPr>
          <p:spPr bwMode="auto">
            <a:xfrm flipV="1">
              <a:off x="1694675" y="4963785"/>
              <a:ext cx="410057" cy="8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46ED69D6-0A9E-4D0F-AE96-C0AA3A83151E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1696652" y="4614515"/>
              <a:ext cx="732529" cy="47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" name="AutoShape 50">
              <a:extLst>
                <a:ext uri="{FF2B5EF4-FFF2-40B4-BE49-F238E27FC236}">
                  <a16:creationId xmlns:a16="http://schemas.microsoft.com/office/drawing/2014/main" id="{466428A1-083D-4810-81F0-B561EE7FA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8159" y="1248493"/>
              <a:ext cx="636953" cy="410697"/>
            </a:xfrm>
            <a:prstGeom prst="rightArrow">
              <a:avLst>
                <a:gd name="adj1" fmla="val 50000"/>
                <a:gd name="adj2" fmla="val 43750"/>
              </a:avLst>
            </a:prstGeom>
            <a:solidFill>
              <a:srgbClr val="FF0000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54" name="AutoShape 51">
              <a:extLst>
                <a:ext uri="{FF2B5EF4-FFF2-40B4-BE49-F238E27FC236}">
                  <a16:creationId xmlns:a16="http://schemas.microsoft.com/office/drawing/2014/main" id="{9B1B208F-E2A6-4038-A1BB-4D2AE255C8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8159" y="2295824"/>
              <a:ext cx="636953" cy="410697"/>
            </a:xfrm>
            <a:prstGeom prst="rightArrow">
              <a:avLst>
                <a:gd name="adj1" fmla="val 50000"/>
                <a:gd name="adj2" fmla="val 43750"/>
              </a:avLst>
            </a:prstGeom>
            <a:solidFill>
              <a:srgbClr val="9900CC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55" name="AutoShape 52">
              <a:extLst>
                <a:ext uri="{FF2B5EF4-FFF2-40B4-BE49-F238E27FC236}">
                  <a16:creationId xmlns:a16="http://schemas.microsoft.com/office/drawing/2014/main" id="{1AAD91F2-E658-4D71-8497-3A473FE5E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3611" y="2999661"/>
              <a:ext cx="636953" cy="410697"/>
            </a:xfrm>
            <a:prstGeom prst="rightArrow">
              <a:avLst>
                <a:gd name="adj1" fmla="val 50000"/>
                <a:gd name="adj2" fmla="val 35000"/>
              </a:avLst>
            </a:prstGeom>
            <a:solidFill>
              <a:srgbClr val="800000"/>
            </a:solidFill>
            <a:ln w="254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grpSp>
          <p:nvGrpSpPr>
            <p:cNvPr id="256" name="Group 255">
              <a:extLst>
                <a:ext uri="{FF2B5EF4-FFF2-40B4-BE49-F238E27FC236}">
                  <a16:creationId xmlns:a16="http://schemas.microsoft.com/office/drawing/2014/main" id="{47E977B3-A970-4B71-9474-6DA56DCBD436}"/>
                </a:ext>
              </a:extLst>
            </p:cNvPr>
            <p:cNvGrpSpPr/>
            <p:nvPr/>
          </p:nvGrpSpPr>
          <p:grpSpPr>
            <a:xfrm>
              <a:off x="2214771" y="899772"/>
              <a:ext cx="1525921" cy="4448564"/>
              <a:chOff x="2249671" y="888461"/>
              <a:chExt cx="1525921" cy="4448564"/>
            </a:xfrm>
          </p:grpSpPr>
          <p:sp>
            <p:nvSpPr>
              <p:cNvPr id="329" name="Rectangle 328">
                <a:extLst>
                  <a:ext uri="{FF2B5EF4-FFF2-40B4-BE49-F238E27FC236}">
                    <a16:creationId xmlns:a16="http://schemas.microsoft.com/office/drawing/2014/main" id="{10A804D0-FFA0-400C-B429-8A5C0B9EE180}"/>
                  </a:ext>
                </a:extLst>
              </p:cNvPr>
              <p:cNvSpPr/>
              <p:nvPr/>
            </p:nvSpPr>
            <p:spPr>
              <a:xfrm>
                <a:off x="2249671" y="888461"/>
                <a:ext cx="1525921" cy="4448564"/>
              </a:xfrm>
              <a:prstGeom prst="rect">
                <a:avLst/>
              </a:prstGeom>
              <a:noFill/>
              <a:ln w="25400">
                <a:solidFill>
                  <a:srgbClr val="3399FF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30" name="TextBox 66">
                <a:extLst>
                  <a:ext uri="{FF2B5EF4-FFF2-40B4-BE49-F238E27FC236}">
                    <a16:creationId xmlns:a16="http://schemas.microsoft.com/office/drawing/2014/main" id="{71D9832D-5F2C-45D2-B6B3-F90AC43FAE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8722" y="4954531"/>
                <a:ext cx="1164714" cy="2869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200" b="1" dirty="0">
                    <a:solidFill>
                      <a:srgbClr val="3399FF"/>
                    </a:solidFill>
                  </a:rPr>
                  <a:t>Informants</a:t>
                </a:r>
              </a:p>
            </p:txBody>
          </p:sp>
        </p:grpSp>
        <p:grpSp>
          <p:nvGrpSpPr>
            <p:cNvPr id="257" name="Group 256">
              <a:extLst>
                <a:ext uri="{FF2B5EF4-FFF2-40B4-BE49-F238E27FC236}">
                  <a16:creationId xmlns:a16="http://schemas.microsoft.com/office/drawing/2014/main" id="{372C7EFB-1882-493B-A708-BF3B04E85EC3}"/>
                </a:ext>
              </a:extLst>
            </p:cNvPr>
            <p:cNvGrpSpPr/>
            <p:nvPr/>
          </p:nvGrpSpPr>
          <p:grpSpPr>
            <a:xfrm>
              <a:off x="2433730" y="2924082"/>
              <a:ext cx="1164714" cy="1943684"/>
              <a:chOff x="2468630" y="2912771"/>
              <a:chExt cx="1164714" cy="1943684"/>
            </a:xfrm>
          </p:grpSpPr>
          <p:sp>
            <p:nvSpPr>
              <p:cNvPr id="327" name="AutoShape 37">
                <a:extLst>
                  <a:ext uri="{FF2B5EF4-FFF2-40B4-BE49-F238E27FC236}">
                    <a16:creationId xmlns:a16="http://schemas.microsoft.com/office/drawing/2014/main" id="{FFE011B2-83EE-4396-A705-654649CE3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8630" y="2912771"/>
                <a:ext cx="1164714" cy="1943684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28" name="Text Box 38">
                <a:extLst>
                  <a:ext uri="{FF2B5EF4-FFF2-40B4-BE49-F238E27FC236}">
                    <a16:creationId xmlns:a16="http://schemas.microsoft.com/office/drawing/2014/main" id="{EA6CFCA0-4990-490F-9026-79A21BF4A8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59715" y="3622935"/>
                <a:ext cx="829555" cy="6303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altLang="en-US" sz="1000" b="1" dirty="0"/>
                  <a:t>Courts</a:t>
                </a:r>
              </a:p>
              <a:p>
                <a:pPr eaLnBrk="1" hangingPunct="1">
                  <a:defRPr/>
                </a:pPr>
                <a:endParaRPr lang="en-US" altLang="en-US" sz="1000" b="1" dirty="0"/>
              </a:p>
              <a:p>
                <a:pPr eaLnBrk="1" hangingPunct="1">
                  <a:defRPr/>
                </a:pPr>
                <a:r>
                  <a:rPr lang="en-US" altLang="en-US" sz="1000" b="1" dirty="0"/>
                  <a:t>Judicial</a:t>
                </a:r>
              </a:p>
              <a:p>
                <a:pPr eaLnBrk="1" hangingPunct="1">
                  <a:defRPr/>
                </a:pPr>
                <a:r>
                  <a:rPr lang="en-US" altLang="en-US" sz="1000" b="1" dirty="0"/>
                  <a:t>institutions</a:t>
                </a:r>
                <a:endParaRPr lang="en-GB" altLang="en-US" sz="1000" b="1" dirty="0"/>
              </a:p>
            </p:txBody>
          </p:sp>
        </p:grpSp>
        <p:grpSp>
          <p:nvGrpSpPr>
            <p:cNvPr id="258" name="Group 257">
              <a:extLst>
                <a:ext uri="{FF2B5EF4-FFF2-40B4-BE49-F238E27FC236}">
                  <a16:creationId xmlns:a16="http://schemas.microsoft.com/office/drawing/2014/main" id="{4EBD7CA1-0B8E-4FAC-A9D3-8D1FB04BE9BE}"/>
                </a:ext>
              </a:extLst>
            </p:cNvPr>
            <p:cNvGrpSpPr/>
            <p:nvPr/>
          </p:nvGrpSpPr>
          <p:grpSpPr>
            <a:xfrm>
              <a:off x="2423115" y="1001789"/>
              <a:ext cx="1164714" cy="1020298"/>
              <a:chOff x="2458015" y="990478"/>
              <a:chExt cx="1164714" cy="1020298"/>
            </a:xfrm>
          </p:grpSpPr>
          <p:sp>
            <p:nvSpPr>
              <p:cNvPr id="325" name="AutoShape 27">
                <a:extLst>
                  <a:ext uri="{FF2B5EF4-FFF2-40B4-BE49-F238E27FC236}">
                    <a16:creationId xmlns:a16="http://schemas.microsoft.com/office/drawing/2014/main" id="{C7189CE5-C153-4519-B885-63D9034BAD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8015" y="990478"/>
                <a:ext cx="1164714" cy="102029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altLang="en-US"/>
              </a:p>
            </p:txBody>
          </p:sp>
          <p:sp>
            <p:nvSpPr>
              <p:cNvPr id="326" name="Text Box 28">
                <a:extLst>
                  <a:ext uri="{FF2B5EF4-FFF2-40B4-BE49-F238E27FC236}">
                    <a16:creationId xmlns:a16="http://schemas.microsoft.com/office/drawing/2014/main" id="{1C0CFA9F-64CB-4808-B839-5595864D69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4957" y="1131175"/>
                <a:ext cx="977578" cy="7694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eaLnBrk="1" hangingPunct="1">
                  <a:defRPr/>
                </a:pPr>
                <a:r>
                  <a:rPr lang="en-US" altLang="en-US" sz="1000" b="1" dirty="0"/>
                  <a:t>Health services</a:t>
                </a:r>
              </a:p>
              <a:p>
                <a:pPr eaLnBrk="1" hangingPunct="1">
                  <a:defRPr/>
                </a:pPr>
                <a:r>
                  <a:rPr lang="en-US" altLang="en-US" sz="1000" dirty="0"/>
                  <a:t>Certification of</a:t>
                </a:r>
              </a:p>
              <a:p>
                <a:pPr eaLnBrk="1" hangingPunct="1">
                  <a:defRPr/>
                </a:pPr>
                <a:r>
                  <a:rPr lang="en-US" altLang="en-US" sz="1000" dirty="0"/>
                  <a:t>cause of death</a:t>
                </a:r>
              </a:p>
              <a:p>
                <a:pPr eaLnBrk="1" hangingPunct="1">
                  <a:defRPr/>
                </a:pPr>
                <a:r>
                  <a:rPr lang="en-US" altLang="en-US" sz="1000" b="1" dirty="0"/>
                  <a:t>Relatives, midwifes</a:t>
                </a:r>
              </a:p>
            </p:txBody>
          </p:sp>
        </p:grpSp>
        <p:grpSp>
          <p:nvGrpSpPr>
            <p:cNvPr id="259" name="Group 258">
              <a:extLst>
                <a:ext uri="{FF2B5EF4-FFF2-40B4-BE49-F238E27FC236}">
                  <a16:creationId xmlns:a16="http://schemas.microsoft.com/office/drawing/2014/main" id="{C5AB48CA-38D5-4ADA-A9FA-610BEB5A77EB}"/>
                </a:ext>
              </a:extLst>
            </p:cNvPr>
            <p:cNvGrpSpPr/>
            <p:nvPr/>
          </p:nvGrpSpPr>
          <p:grpSpPr>
            <a:xfrm>
              <a:off x="2429181" y="2233511"/>
              <a:ext cx="1164714" cy="479147"/>
              <a:chOff x="2464081" y="2222200"/>
              <a:chExt cx="1164714" cy="479147"/>
            </a:xfrm>
          </p:grpSpPr>
          <p:sp>
            <p:nvSpPr>
              <p:cNvPr id="323" name="AutoShape 33">
                <a:extLst>
                  <a:ext uri="{FF2B5EF4-FFF2-40B4-BE49-F238E27FC236}">
                    <a16:creationId xmlns:a16="http://schemas.microsoft.com/office/drawing/2014/main" id="{8789C7B3-589F-4358-A430-2596B28CAF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4081" y="2222200"/>
                <a:ext cx="1164714" cy="47914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>
                <a:solidFill>
                  <a:srgbClr val="9900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24" name="Text Box 34">
                <a:extLst>
                  <a:ext uri="{FF2B5EF4-FFF2-40B4-BE49-F238E27FC236}">
                    <a16:creationId xmlns:a16="http://schemas.microsoft.com/office/drawing/2014/main" id="{A78056FA-E750-4885-A360-0BE6FDBC29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54952" y="2293553"/>
                <a:ext cx="829555" cy="35650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altLang="en-US" sz="1000" b="1" dirty="0"/>
                  <a:t>Authorized</a:t>
                </a:r>
              </a:p>
              <a:p>
                <a:pPr eaLnBrk="1" hangingPunct="1">
                  <a:defRPr/>
                </a:pPr>
                <a:r>
                  <a:rPr lang="en-US" altLang="en-US" sz="1000" b="1" dirty="0"/>
                  <a:t>institutions</a:t>
                </a:r>
                <a:endParaRPr lang="en-GB" altLang="en-US" sz="1000" b="1" dirty="0"/>
              </a:p>
            </p:txBody>
          </p:sp>
        </p:grpSp>
        <p:grpSp>
          <p:nvGrpSpPr>
            <p:cNvPr id="260" name="Group 259">
              <a:extLst>
                <a:ext uri="{FF2B5EF4-FFF2-40B4-BE49-F238E27FC236}">
                  <a16:creationId xmlns:a16="http://schemas.microsoft.com/office/drawing/2014/main" id="{6C7CAEAE-4805-4BBC-A508-D8AC9E7E17A6}"/>
                </a:ext>
              </a:extLst>
            </p:cNvPr>
            <p:cNvGrpSpPr/>
            <p:nvPr/>
          </p:nvGrpSpPr>
          <p:grpSpPr>
            <a:xfrm>
              <a:off x="4253596" y="957158"/>
              <a:ext cx="1378878" cy="2403289"/>
              <a:chOff x="4288496" y="945847"/>
              <a:chExt cx="1378878" cy="2403289"/>
            </a:xfrm>
          </p:grpSpPr>
          <p:sp>
            <p:nvSpPr>
              <p:cNvPr id="321" name="AutoShape 40">
                <a:extLst>
                  <a:ext uri="{FF2B5EF4-FFF2-40B4-BE49-F238E27FC236}">
                    <a16:creationId xmlns:a16="http://schemas.microsoft.com/office/drawing/2014/main" id="{6F91C881-5AD5-415B-8383-2402611160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8496" y="945847"/>
                <a:ext cx="1378878" cy="240328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altLang="en-US" dirty="0"/>
              </a:p>
            </p:txBody>
          </p:sp>
          <p:sp>
            <p:nvSpPr>
              <p:cNvPr id="322" name="Text Box 41">
                <a:extLst>
                  <a:ext uri="{FF2B5EF4-FFF2-40B4-BE49-F238E27FC236}">
                    <a16:creationId xmlns:a16="http://schemas.microsoft.com/office/drawing/2014/main" id="{9F4F62CB-8447-4275-921B-0A3FCD5C65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56416" y="1057921"/>
                <a:ext cx="1166347" cy="178510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6289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30861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5433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40005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en-US" sz="1000" b="1" dirty="0"/>
                  <a:t>Civil </a:t>
                </a:r>
              </a:p>
              <a:p>
                <a:pPr eaLnBrk="1" hangingPunct="1">
                  <a:defRPr/>
                </a:pPr>
                <a:r>
                  <a:rPr lang="en-US" altLang="en-US" sz="1000" b="1" dirty="0"/>
                  <a:t>Registration</a:t>
                </a:r>
              </a:p>
              <a:p>
                <a:pPr eaLnBrk="1" hangingPunct="1">
                  <a:defRPr/>
                </a:pPr>
                <a:endParaRPr lang="en-US" altLang="en-US" sz="1000" dirty="0"/>
              </a:p>
              <a:p>
                <a:pPr eaLnBrk="1" hangingPunct="1">
                  <a:buFontTx/>
                  <a:buAutoNum type="arabicPeriod"/>
                  <a:defRPr/>
                </a:pPr>
                <a:r>
                  <a:rPr lang="en-US" altLang="en-US" sz="1000" dirty="0"/>
                  <a:t>Compulsory</a:t>
                </a:r>
              </a:p>
              <a:p>
                <a:pPr eaLnBrk="1" hangingPunct="1">
                  <a:buFontTx/>
                  <a:buAutoNum type="arabicPeriod"/>
                  <a:defRPr/>
                </a:pPr>
                <a:r>
                  <a:rPr lang="en-US" altLang="en-US" sz="1000" dirty="0"/>
                  <a:t>Universal</a:t>
                </a:r>
              </a:p>
              <a:p>
                <a:pPr eaLnBrk="1" hangingPunct="1">
                  <a:buFontTx/>
                  <a:buAutoNum type="arabicPeriod"/>
                  <a:defRPr/>
                </a:pPr>
                <a:r>
                  <a:rPr lang="en-US" altLang="en-US" sz="1000" dirty="0"/>
                  <a:t>Continuous/            Permanent</a:t>
                </a:r>
              </a:p>
              <a:p>
                <a:pPr eaLnBrk="1" hangingPunct="1">
                  <a:buFontTx/>
                  <a:buAutoNum type="arabicPeriod"/>
                  <a:defRPr/>
                </a:pPr>
                <a:r>
                  <a:rPr lang="en-US" altLang="en-US" sz="1000" dirty="0"/>
                  <a:t>Confidential</a:t>
                </a:r>
              </a:p>
              <a:p>
                <a:pPr eaLnBrk="1" hangingPunct="1">
                  <a:buFontTx/>
                  <a:buAutoNum type="arabicPeriod"/>
                  <a:defRPr/>
                </a:pPr>
                <a:endParaRPr lang="en-US" altLang="en-US" sz="1000" b="1" dirty="0"/>
              </a:p>
              <a:p>
                <a:pPr eaLnBrk="1" hangingPunct="1">
                  <a:defRPr/>
                </a:pPr>
                <a:r>
                  <a:rPr lang="en-US" altLang="en-US" sz="1000" b="1" dirty="0"/>
                  <a:t>Confers legal identity</a:t>
                </a:r>
              </a:p>
            </p:txBody>
          </p:sp>
        </p:grpSp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id="{AFE45CFF-336C-4A76-B164-685C9EC3D0A3}"/>
                </a:ext>
              </a:extLst>
            </p:cNvPr>
            <p:cNvGrpSpPr/>
            <p:nvPr/>
          </p:nvGrpSpPr>
          <p:grpSpPr>
            <a:xfrm>
              <a:off x="5791382" y="957159"/>
              <a:ext cx="1164714" cy="2397585"/>
              <a:chOff x="5826282" y="945848"/>
              <a:chExt cx="1164714" cy="2397585"/>
            </a:xfrm>
          </p:grpSpPr>
          <p:sp>
            <p:nvSpPr>
              <p:cNvPr id="319" name="AutoShape 42">
                <a:extLst>
                  <a:ext uri="{FF2B5EF4-FFF2-40B4-BE49-F238E27FC236}">
                    <a16:creationId xmlns:a16="http://schemas.microsoft.com/office/drawing/2014/main" id="{30DF5A6F-F93B-44DB-AF2D-3F8C555550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26282" y="945848"/>
                <a:ext cx="1164714" cy="239758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altLang="en-US"/>
              </a:p>
            </p:txBody>
          </p:sp>
          <p:sp>
            <p:nvSpPr>
              <p:cNvPr id="320" name="Text Box 43">
                <a:extLst>
                  <a:ext uri="{FF2B5EF4-FFF2-40B4-BE49-F238E27FC236}">
                    <a16:creationId xmlns:a16="http://schemas.microsoft.com/office/drawing/2014/main" id="{347F02AD-E45F-4208-B171-1C7A088D40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80878" y="1067424"/>
                <a:ext cx="1046422" cy="14773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6289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30861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5433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40005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altLang="en-US" sz="1000" b="1" dirty="0"/>
                  <a:t>NSO - Vital</a:t>
                </a:r>
              </a:p>
              <a:p>
                <a:pPr eaLnBrk="1" hangingPunct="1">
                  <a:defRPr/>
                </a:pPr>
                <a:r>
                  <a:rPr lang="en-US" altLang="en-US" sz="1000" b="1" dirty="0"/>
                  <a:t>Statistics</a:t>
                </a:r>
              </a:p>
              <a:p>
                <a:pPr eaLnBrk="1" hangingPunct="1">
                  <a:defRPr/>
                </a:pPr>
                <a:endParaRPr lang="en-US" altLang="en-US" sz="1000" dirty="0"/>
              </a:p>
              <a:p>
                <a:pPr eaLnBrk="1" hangingPunct="1">
                  <a:defRPr/>
                </a:pPr>
                <a:r>
                  <a:rPr lang="en-US" altLang="en-US" sz="1000" dirty="0"/>
                  <a:t>Compilation</a:t>
                </a:r>
              </a:p>
              <a:p>
                <a:pPr eaLnBrk="1" hangingPunct="1">
                  <a:defRPr/>
                </a:pPr>
                <a:r>
                  <a:rPr lang="en-US" altLang="en-US" sz="1000" dirty="0"/>
                  <a:t>Processing</a:t>
                </a:r>
              </a:p>
              <a:p>
                <a:pPr eaLnBrk="1" hangingPunct="1">
                  <a:defRPr/>
                </a:pPr>
                <a:r>
                  <a:rPr lang="en-US" altLang="en-US" sz="1000" dirty="0"/>
                  <a:t>Validation</a:t>
                </a:r>
              </a:p>
              <a:p>
                <a:pPr eaLnBrk="1" hangingPunct="1">
                  <a:defRPr/>
                </a:pPr>
                <a:r>
                  <a:rPr lang="en-US" altLang="en-US" sz="1000" dirty="0"/>
                  <a:t>Quality control</a:t>
                </a:r>
              </a:p>
              <a:p>
                <a:pPr eaLnBrk="1" hangingPunct="1">
                  <a:defRPr/>
                </a:pPr>
                <a:r>
                  <a:rPr lang="en-US" altLang="en-US" sz="1000" dirty="0"/>
                  <a:t>Dissemination</a:t>
                </a:r>
              </a:p>
              <a:p>
                <a:pPr eaLnBrk="1" hangingPunct="1">
                  <a:buFontTx/>
                  <a:buAutoNum type="arabicPeriod"/>
                  <a:defRPr/>
                </a:pPr>
                <a:endParaRPr lang="en-US" altLang="en-US" sz="1000" b="1" dirty="0"/>
              </a:p>
            </p:txBody>
          </p:sp>
        </p:grpSp>
        <p:grpSp>
          <p:nvGrpSpPr>
            <p:cNvPr id="262" name="Group 261">
              <a:extLst>
                <a:ext uri="{FF2B5EF4-FFF2-40B4-BE49-F238E27FC236}">
                  <a16:creationId xmlns:a16="http://schemas.microsoft.com/office/drawing/2014/main" id="{4C082FBF-3928-4D64-9194-3BEDF6EABA7B}"/>
                </a:ext>
              </a:extLst>
            </p:cNvPr>
            <p:cNvGrpSpPr/>
            <p:nvPr/>
          </p:nvGrpSpPr>
          <p:grpSpPr>
            <a:xfrm>
              <a:off x="7183580" y="880576"/>
              <a:ext cx="1410395" cy="1163643"/>
              <a:chOff x="7218480" y="869265"/>
              <a:chExt cx="1410395" cy="1163643"/>
            </a:xfrm>
          </p:grpSpPr>
          <p:sp>
            <p:nvSpPr>
              <p:cNvPr id="317" name="AutoShape 54">
                <a:extLst>
                  <a:ext uri="{FF2B5EF4-FFF2-40B4-BE49-F238E27FC236}">
                    <a16:creationId xmlns:a16="http://schemas.microsoft.com/office/drawing/2014/main" id="{0117AC44-27CE-4C47-B7C0-3BBF92BBE3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18480" y="869265"/>
                <a:ext cx="1410395" cy="116364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>
                <a:solidFill>
                  <a:schemeClr val="bg2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altLang="en-US"/>
              </a:p>
            </p:txBody>
          </p:sp>
          <p:sp>
            <p:nvSpPr>
              <p:cNvPr id="318" name="Text Box 55">
                <a:extLst>
                  <a:ext uri="{FF2B5EF4-FFF2-40B4-BE49-F238E27FC236}">
                    <a16:creationId xmlns:a16="http://schemas.microsoft.com/office/drawing/2014/main" id="{015DC722-78DB-4ABD-931A-36FDDE86AE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92383" y="931266"/>
                <a:ext cx="1249721" cy="10352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1" hangingPunct="1">
                  <a:defRPr/>
                </a:pPr>
                <a:r>
                  <a:rPr lang="en-US" altLang="en-US" sz="1000" dirty="0"/>
                  <a:t>Complementary and Interim sources</a:t>
                </a:r>
              </a:p>
              <a:p>
                <a:pPr marL="171450" indent="-171450" eaLnBrk="1" hangingPunct="1"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1000" dirty="0"/>
                  <a:t>Population census</a:t>
                </a:r>
              </a:p>
              <a:p>
                <a:pPr marL="171450" indent="-171450" eaLnBrk="1" hangingPunct="1"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1000" dirty="0"/>
                  <a:t>Surveys</a:t>
                </a:r>
              </a:p>
            </p:txBody>
          </p:sp>
        </p:grpSp>
        <p:grpSp>
          <p:nvGrpSpPr>
            <p:cNvPr id="263" name="Group 262">
              <a:extLst>
                <a:ext uri="{FF2B5EF4-FFF2-40B4-BE49-F238E27FC236}">
                  <a16:creationId xmlns:a16="http://schemas.microsoft.com/office/drawing/2014/main" id="{8D3A3EFF-23DA-491D-A4D1-4157DA523345}"/>
                </a:ext>
              </a:extLst>
            </p:cNvPr>
            <p:cNvGrpSpPr/>
            <p:nvPr/>
          </p:nvGrpSpPr>
          <p:grpSpPr>
            <a:xfrm>
              <a:off x="7830658" y="2194905"/>
              <a:ext cx="1386948" cy="1207851"/>
              <a:chOff x="7865558" y="2183594"/>
              <a:chExt cx="1386948" cy="1207851"/>
            </a:xfrm>
          </p:grpSpPr>
          <p:sp>
            <p:nvSpPr>
              <p:cNvPr id="315" name="AutoShape 58">
                <a:extLst>
                  <a:ext uri="{FF2B5EF4-FFF2-40B4-BE49-F238E27FC236}">
                    <a16:creationId xmlns:a16="http://schemas.microsoft.com/office/drawing/2014/main" id="{307D45C3-4725-46C8-8590-B4970F8C54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65558" y="2183594"/>
                <a:ext cx="1386948" cy="1207851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>
                <a:solidFill>
                  <a:schemeClr val="bg2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altLang="en-US"/>
              </a:p>
            </p:txBody>
          </p:sp>
          <p:sp>
            <p:nvSpPr>
              <p:cNvPr id="316" name="Text Box 57">
                <a:extLst>
                  <a:ext uri="{FF2B5EF4-FFF2-40B4-BE49-F238E27FC236}">
                    <a16:creationId xmlns:a16="http://schemas.microsoft.com/office/drawing/2014/main" id="{436A47E8-3960-4002-8E5B-2DA1684BB6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95386" y="2468604"/>
                <a:ext cx="1093435" cy="7078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altLang="en-US" sz="1000" dirty="0"/>
                  <a:t>Additional</a:t>
                </a:r>
              </a:p>
              <a:p>
                <a:pPr eaLnBrk="1" hangingPunct="1">
                  <a:defRPr/>
                </a:pPr>
                <a:r>
                  <a:rPr lang="en-US" altLang="en-US" sz="1000" dirty="0"/>
                  <a:t>Sources</a:t>
                </a:r>
              </a:p>
              <a:p>
                <a:pPr marL="171450" indent="-171450" eaLnBrk="1" hangingPunct="1"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1000" dirty="0"/>
                  <a:t>Coronary</a:t>
                </a:r>
              </a:p>
              <a:p>
                <a:pPr marL="171450" indent="-171450" eaLnBrk="1" hangingPunct="1"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1000" dirty="0"/>
                  <a:t>Police</a:t>
                </a:r>
              </a:p>
            </p:txBody>
          </p:sp>
        </p:grpSp>
        <p:sp>
          <p:nvSpPr>
            <p:cNvPr id="264" name="AutoShape 53">
              <a:extLst>
                <a:ext uri="{FF2B5EF4-FFF2-40B4-BE49-F238E27FC236}">
                  <a16:creationId xmlns:a16="http://schemas.microsoft.com/office/drawing/2014/main" id="{DF0A3EE9-E729-4865-B5ED-DFAF0BBB88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3431" y="2005908"/>
              <a:ext cx="436768" cy="410697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grpSp>
          <p:nvGrpSpPr>
            <p:cNvPr id="265" name="Group 264">
              <a:extLst>
                <a:ext uri="{FF2B5EF4-FFF2-40B4-BE49-F238E27FC236}">
                  <a16:creationId xmlns:a16="http://schemas.microsoft.com/office/drawing/2014/main" id="{73B5D576-8395-4C8B-A35C-BB83827BBCF3}"/>
                </a:ext>
              </a:extLst>
            </p:cNvPr>
            <p:cNvGrpSpPr/>
            <p:nvPr/>
          </p:nvGrpSpPr>
          <p:grpSpPr>
            <a:xfrm>
              <a:off x="5921337" y="2934595"/>
              <a:ext cx="1055959" cy="316739"/>
              <a:chOff x="5956237" y="2923284"/>
              <a:chExt cx="1055959" cy="316739"/>
            </a:xfrm>
          </p:grpSpPr>
          <p:sp>
            <p:nvSpPr>
              <p:cNvPr id="313" name="Flowchart: Magnetic Disk 312">
                <a:extLst>
                  <a:ext uri="{FF2B5EF4-FFF2-40B4-BE49-F238E27FC236}">
                    <a16:creationId xmlns:a16="http://schemas.microsoft.com/office/drawing/2014/main" id="{5FC5E49E-C2F5-4251-A015-3176DECFED31}"/>
                  </a:ext>
                </a:extLst>
              </p:cNvPr>
              <p:cNvSpPr/>
              <p:nvPr/>
            </p:nvSpPr>
            <p:spPr bwMode="auto">
              <a:xfrm>
                <a:off x="5994537" y="2923284"/>
                <a:ext cx="858900" cy="316739"/>
              </a:xfrm>
              <a:prstGeom prst="flowChartMagneticDisk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>
                  <a:solidFill>
                    <a:srgbClr val="FFC000"/>
                  </a:solidFill>
                </a:endParaRPr>
              </a:p>
            </p:txBody>
          </p:sp>
          <p:sp>
            <p:nvSpPr>
              <p:cNvPr id="314" name="TextBox 148">
                <a:extLst>
                  <a:ext uri="{FF2B5EF4-FFF2-40B4-BE49-F238E27FC236}">
                    <a16:creationId xmlns:a16="http://schemas.microsoft.com/office/drawing/2014/main" id="{2396AC72-1870-42C7-A041-71304F4C04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56237" y="3006370"/>
                <a:ext cx="1055959" cy="2211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000" b="1" dirty="0"/>
                  <a:t>Vital St. DB</a:t>
                </a:r>
              </a:p>
            </p:txBody>
          </p:sp>
        </p:grpSp>
        <p:grpSp>
          <p:nvGrpSpPr>
            <p:cNvPr id="266" name="Group 265">
              <a:extLst>
                <a:ext uri="{FF2B5EF4-FFF2-40B4-BE49-F238E27FC236}">
                  <a16:creationId xmlns:a16="http://schemas.microsoft.com/office/drawing/2014/main" id="{4E663EF6-4B15-4E4E-A3BE-D7D89A584290}"/>
                </a:ext>
              </a:extLst>
            </p:cNvPr>
            <p:cNvGrpSpPr/>
            <p:nvPr/>
          </p:nvGrpSpPr>
          <p:grpSpPr>
            <a:xfrm>
              <a:off x="4500667" y="2913527"/>
              <a:ext cx="871447" cy="311753"/>
              <a:chOff x="7300107" y="5653114"/>
              <a:chExt cx="871447" cy="311753"/>
            </a:xfrm>
          </p:grpSpPr>
          <p:sp>
            <p:nvSpPr>
              <p:cNvPr id="311" name="Flowchart: Magnetic Disk 310">
                <a:extLst>
                  <a:ext uri="{FF2B5EF4-FFF2-40B4-BE49-F238E27FC236}">
                    <a16:creationId xmlns:a16="http://schemas.microsoft.com/office/drawing/2014/main" id="{A8803DD2-FCA3-4C3B-95B0-2F31AFE8E02C}"/>
                  </a:ext>
                </a:extLst>
              </p:cNvPr>
              <p:cNvSpPr/>
              <p:nvPr/>
            </p:nvSpPr>
            <p:spPr>
              <a:xfrm>
                <a:off x="7300107" y="5653114"/>
                <a:ext cx="763697" cy="311753"/>
              </a:xfrm>
              <a:prstGeom prst="flowChartMagneticDisk">
                <a:avLst/>
              </a:prstGeom>
              <a:solidFill>
                <a:srgbClr val="CC66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312" name="TextBox 180">
                <a:extLst>
                  <a:ext uri="{FF2B5EF4-FFF2-40B4-BE49-F238E27FC236}">
                    <a16:creationId xmlns:a16="http://schemas.microsoft.com/office/drawing/2014/main" id="{449FA663-C194-47FB-A151-7EA6268606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32817" y="5711921"/>
                <a:ext cx="838737" cy="246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000" b="1" dirty="0"/>
                  <a:t>CR DB</a:t>
                </a:r>
              </a:p>
            </p:txBody>
          </p:sp>
        </p:grpSp>
        <p:grpSp>
          <p:nvGrpSpPr>
            <p:cNvPr id="267" name="Group 266">
              <a:extLst>
                <a:ext uri="{FF2B5EF4-FFF2-40B4-BE49-F238E27FC236}">
                  <a16:creationId xmlns:a16="http://schemas.microsoft.com/office/drawing/2014/main" id="{D6F27EA3-6D60-42B6-BDB1-0AFA3B327994}"/>
                </a:ext>
              </a:extLst>
            </p:cNvPr>
            <p:cNvGrpSpPr/>
            <p:nvPr/>
          </p:nvGrpSpPr>
          <p:grpSpPr>
            <a:xfrm>
              <a:off x="6248246" y="3904327"/>
              <a:ext cx="2329799" cy="1652167"/>
              <a:chOff x="6283146" y="3893016"/>
              <a:chExt cx="2329799" cy="1652167"/>
            </a:xfrm>
          </p:grpSpPr>
          <p:sp>
            <p:nvSpPr>
              <p:cNvPr id="309" name="AutoShape 27">
                <a:extLst>
                  <a:ext uri="{FF2B5EF4-FFF2-40B4-BE49-F238E27FC236}">
                    <a16:creationId xmlns:a16="http://schemas.microsoft.com/office/drawing/2014/main" id="{CB476DA0-3722-44DD-9A53-4B8E5C7E13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83146" y="3893016"/>
                <a:ext cx="2329799" cy="165216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altLang="en-US"/>
              </a:p>
            </p:txBody>
          </p:sp>
          <p:sp>
            <p:nvSpPr>
              <p:cNvPr id="310" name="Text Box 28">
                <a:extLst>
                  <a:ext uri="{FF2B5EF4-FFF2-40B4-BE49-F238E27FC236}">
                    <a16:creationId xmlns:a16="http://schemas.microsoft.com/office/drawing/2014/main" id="{94251AF0-2894-4C74-97A3-8D01D06721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58433" y="4026743"/>
                <a:ext cx="1990350" cy="13495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altLang="en-US" sz="1000" b="1" dirty="0"/>
                  <a:t>Administrative/Functional registers</a:t>
                </a:r>
              </a:p>
              <a:p>
                <a:pPr marL="171450" indent="-171450" eaLnBrk="1" hangingPunct="1"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1000" b="1" dirty="0"/>
                  <a:t>Education</a:t>
                </a:r>
              </a:p>
              <a:p>
                <a:pPr marL="171450" indent="-171450" eaLnBrk="1" hangingPunct="1"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1000" b="1" dirty="0"/>
                  <a:t>Employment</a:t>
                </a:r>
              </a:p>
              <a:p>
                <a:pPr marL="171450" indent="-171450" eaLnBrk="1" hangingPunct="1"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1000" b="1" dirty="0"/>
                  <a:t>Tax</a:t>
                </a:r>
              </a:p>
              <a:p>
                <a:pPr marL="171450" indent="-171450" eaLnBrk="1" hangingPunct="1"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1000" b="1" dirty="0"/>
                  <a:t>Social assistance</a:t>
                </a:r>
              </a:p>
              <a:p>
                <a:pPr marL="171450" indent="-171450" eaLnBrk="1" hangingPunct="1"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1000" b="1" dirty="0"/>
                  <a:t>Pensions</a:t>
                </a:r>
              </a:p>
              <a:p>
                <a:pPr marL="171450" indent="-171450" eaLnBrk="1" hangingPunct="1"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1000" b="1" dirty="0"/>
                  <a:t>Voters</a:t>
                </a:r>
              </a:p>
              <a:p>
                <a:pPr marL="171450" indent="-171450" eaLnBrk="1" hangingPunct="1"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1000" b="1" dirty="0"/>
                  <a:t>….</a:t>
                </a:r>
              </a:p>
            </p:txBody>
          </p:sp>
        </p:grpSp>
        <p:grpSp>
          <p:nvGrpSpPr>
            <p:cNvPr id="268" name="Group 267">
              <a:extLst>
                <a:ext uri="{FF2B5EF4-FFF2-40B4-BE49-F238E27FC236}">
                  <a16:creationId xmlns:a16="http://schemas.microsoft.com/office/drawing/2014/main" id="{7E39E595-3A16-4E87-AA5C-77E747F394FA}"/>
                </a:ext>
              </a:extLst>
            </p:cNvPr>
            <p:cNvGrpSpPr/>
            <p:nvPr/>
          </p:nvGrpSpPr>
          <p:grpSpPr>
            <a:xfrm>
              <a:off x="3851513" y="3682314"/>
              <a:ext cx="1991488" cy="901621"/>
              <a:chOff x="3886413" y="3671003"/>
              <a:chExt cx="1991488" cy="1048328"/>
            </a:xfrm>
          </p:grpSpPr>
          <p:sp>
            <p:nvSpPr>
              <p:cNvPr id="307" name="AutoShape 27">
                <a:extLst>
                  <a:ext uri="{FF2B5EF4-FFF2-40B4-BE49-F238E27FC236}">
                    <a16:creationId xmlns:a16="http://schemas.microsoft.com/office/drawing/2014/main" id="{6933F3F1-26A4-4178-814D-292F0489F2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6413" y="3671003"/>
                <a:ext cx="1991488" cy="104832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altLang="en-US" dirty="0"/>
              </a:p>
            </p:txBody>
          </p:sp>
          <p:sp>
            <p:nvSpPr>
              <p:cNvPr id="308" name="Text Box 28">
                <a:extLst>
                  <a:ext uri="{FF2B5EF4-FFF2-40B4-BE49-F238E27FC236}">
                    <a16:creationId xmlns:a16="http://schemas.microsoft.com/office/drawing/2014/main" id="{4FF4231C-AA44-4DAE-B933-00E14D227F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5210" y="3711633"/>
                <a:ext cx="1432829" cy="55399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1" hangingPunct="1">
                  <a:defRPr/>
                </a:pPr>
                <a:r>
                  <a:rPr lang="en-US" altLang="en-US" sz="1000" b="1" dirty="0"/>
                  <a:t>Population Register</a:t>
                </a:r>
              </a:p>
              <a:p>
                <a:pPr marL="171450" indent="-171450" eaLnBrk="1" hangingPunct="1"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1000" b="1" dirty="0"/>
                  <a:t>Unique ID</a:t>
                </a:r>
              </a:p>
              <a:p>
                <a:pPr marL="171450" indent="-171450" eaLnBrk="1" hangingPunct="1"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1000" b="1" dirty="0"/>
                  <a:t>Access protocols</a:t>
                </a:r>
              </a:p>
            </p:txBody>
          </p:sp>
        </p:grpSp>
        <p:grpSp>
          <p:nvGrpSpPr>
            <p:cNvPr id="269" name="Group 268">
              <a:extLst>
                <a:ext uri="{FF2B5EF4-FFF2-40B4-BE49-F238E27FC236}">
                  <a16:creationId xmlns:a16="http://schemas.microsoft.com/office/drawing/2014/main" id="{53302722-FF72-4DA5-8FDA-4F19B646F5A3}"/>
                </a:ext>
              </a:extLst>
            </p:cNvPr>
            <p:cNvGrpSpPr/>
            <p:nvPr/>
          </p:nvGrpSpPr>
          <p:grpSpPr>
            <a:xfrm>
              <a:off x="3861622" y="4999325"/>
              <a:ext cx="1981378" cy="1484223"/>
              <a:chOff x="3896522" y="4988014"/>
              <a:chExt cx="1981378" cy="1484223"/>
            </a:xfrm>
          </p:grpSpPr>
          <p:sp>
            <p:nvSpPr>
              <p:cNvPr id="305" name="AutoShape 27">
                <a:extLst>
                  <a:ext uri="{FF2B5EF4-FFF2-40B4-BE49-F238E27FC236}">
                    <a16:creationId xmlns:a16="http://schemas.microsoft.com/office/drawing/2014/main" id="{32931829-F818-45E7-BFB1-38E38EDC02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6522" y="4988014"/>
                <a:ext cx="1981378" cy="148422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altLang="en-US"/>
              </a:p>
            </p:txBody>
          </p:sp>
          <p:sp>
            <p:nvSpPr>
              <p:cNvPr id="306" name="Text Box 28">
                <a:extLst>
                  <a:ext uri="{FF2B5EF4-FFF2-40B4-BE49-F238E27FC236}">
                    <a16:creationId xmlns:a16="http://schemas.microsoft.com/office/drawing/2014/main" id="{3E7A74E5-13AB-46BA-9E3A-3451F0A440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1730" y="5155525"/>
                <a:ext cx="1825143" cy="116955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eaLnBrk="1" hangingPunct="1">
                  <a:defRPr/>
                </a:pPr>
                <a:r>
                  <a:rPr lang="en-US" altLang="en-US" sz="1000" b="1" dirty="0"/>
                  <a:t>Identity Management Agency and Services</a:t>
                </a:r>
              </a:p>
              <a:p>
                <a:pPr marL="171450" indent="-171450" eaLnBrk="1" hangingPunct="1"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1000" b="1" dirty="0"/>
                  <a:t>Biometric ID, passports</a:t>
                </a:r>
              </a:p>
              <a:p>
                <a:pPr marL="171450" indent="-171450" eaLnBrk="1" hangingPunct="1"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1000" b="1" dirty="0"/>
                  <a:t>Capture (enrolment)</a:t>
                </a:r>
              </a:p>
              <a:p>
                <a:pPr marL="171450" indent="-171450" eaLnBrk="1" hangingPunct="1"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1000" b="1" dirty="0"/>
                  <a:t>Identification </a:t>
                </a:r>
              </a:p>
              <a:p>
                <a:pPr marL="171450" indent="-171450" eaLnBrk="1" hangingPunct="1"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1000" b="1" dirty="0"/>
                  <a:t>Verification</a:t>
                </a:r>
              </a:p>
              <a:p>
                <a:pPr marL="171450" indent="-171450" eaLnBrk="1" hangingPunct="1">
                  <a:buFont typeface="Arial" panose="020B0604020202020204" pitchFamily="34" charset="0"/>
                  <a:buChar char="•"/>
                  <a:defRPr/>
                </a:pPr>
                <a:r>
                  <a:rPr lang="en-US" altLang="en-US" sz="1000" b="1" dirty="0"/>
                  <a:t>Online and e-services</a:t>
                </a:r>
              </a:p>
            </p:txBody>
          </p:sp>
        </p:grpSp>
        <p:sp>
          <p:nvSpPr>
            <p:cNvPr id="270" name="Arrow: Left-Right 269">
              <a:extLst>
                <a:ext uri="{FF2B5EF4-FFF2-40B4-BE49-F238E27FC236}">
                  <a16:creationId xmlns:a16="http://schemas.microsoft.com/office/drawing/2014/main" id="{D1DD962B-0E67-49DD-A15C-A10762FA612A}"/>
                </a:ext>
              </a:extLst>
            </p:cNvPr>
            <p:cNvSpPr/>
            <p:nvPr/>
          </p:nvSpPr>
          <p:spPr bwMode="auto">
            <a:xfrm rot="20103198">
              <a:off x="5781687" y="4975240"/>
              <a:ext cx="605629" cy="336656"/>
            </a:xfrm>
            <a:prstGeom prst="leftRightArrow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71" name="TextBox 270">
              <a:extLst>
                <a:ext uri="{FF2B5EF4-FFF2-40B4-BE49-F238E27FC236}">
                  <a16:creationId xmlns:a16="http://schemas.microsoft.com/office/drawing/2014/main" id="{AA58221E-12FE-497C-87F6-3653EBA6CD58}"/>
                </a:ext>
              </a:extLst>
            </p:cNvPr>
            <p:cNvSpPr txBox="1"/>
            <p:nvPr/>
          </p:nvSpPr>
          <p:spPr>
            <a:xfrm rot="1971784">
              <a:off x="9804611" y="2839858"/>
              <a:ext cx="1395515" cy="26494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0000"/>
                  </a:solidFill>
                </a:rPr>
                <a:t>Simplified flow</a:t>
              </a:r>
            </a:p>
          </p:txBody>
        </p:sp>
        <p:sp>
          <p:nvSpPr>
            <p:cNvPr id="272" name="Text Box 60">
              <a:extLst>
                <a:ext uri="{FF2B5EF4-FFF2-40B4-BE49-F238E27FC236}">
                  <a16:creationId xmlns:a16="http://schemas.microsoft.com/office/drawing/2014/main" id="{60470A4A-71CC-4A63-A9C1-260711B427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49" y="6270426"/>
              <a:ext cx="3436520" cy="58757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1" hangingPunct="1">
                <a:defRPr/>
              </a:pPr>
              <a:r>
                <a:rPr lang="en-US" altLang="en-US" b="1" dirty="0"/>
                <a:t>Civil Registration, Vital Statistics and Identity Management System</a:t>
              </a:r>
              <a:endParaRPr lang="en-GB" altLang="en-US" b="1" dirty="0"/>
            </a:p>
          </p:txBody>
        </p:sp>
        <p:grpSp>
          <p:nvGrpSpPr>
            <p:cNvPr id="273" name="Group 272">
              <a:extLst>
                <a:ext uri="{FF2B5EF4-FFF2-40B4-BE49-F238E27FC236}">
                  <a16:creationId xmlns:a16="http://schemas.microsoft.com/office/drawing/2014/main" id="{01694EA2-9B72-41CB-B5E0-9789AA3BDD98}"/>
                </a:ext>
              </a:extLst>
            </p:cNvPr>
            <p:cNvGrpSpPr/>
            <p:nvPr/>
          </p:nvGrpSpPr>
          <p:grpSpPr>
            <a:xfrm>
              <a:off x="8634316" y="26322"/>
              <a:ext cx="3557684" cy="1055367"/>
              <a:chOff x="8847120" y="113160"/>
              <a:chExt cx="2947157" cy="1055367"/>
            </a:xfrm>
          </p:grpSpPr>
          <p:sp>
            <p:nvSpPr>
              <p:cNvPr id="303" name="AutoShape 27">
                <a:extLst>
                  <a:ext uri="{FF2B5EF4-FFF2-40B4-BE49-F238E27FC236}">
                    <a16:creationId xmlns:a16="http://schemas.microsoft.com/office/drawing/2014/main" id="{9A396A94-DBCA-4B71-85B3-0264680D5E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847120" y="113160"/>
                <a:ext cx="2890443" cy="1055367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>
                    <a:lumMod val="75000"/>
                    <a:lumOff val="2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altLang="en-US"/>
              </a:p>
            </p:txBody>
          </p:sp>
          <p:sp>
            <p:nvSpPr>
              <p:cNvPr id="304" name="TextBox 62">
                <a:extLst>
                  <a:ext uri="{FF2B5EF4-FFF2-40B4-BE49-F238E27FC236}">
                    <a16:creationId xmlns:a16="http://schemas.microsoft.com/office/drawing/2014/main" id="{941A6536-391D-4B27-B8BC-E201F90FAA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895343" y="204484"/>
                <a:ext cx="2898934" cy="9387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900" dirty="0"/>
                  <a:t>This model represents a holistic approach to civil registration, vital statistics and identity management recommended by the United Nations, adapted from the United Nations </a:t>
                </a:r>
                <a:r>
                  <a:rPr lang="en-US" altLang="en-US" sz="900" i="1" dirty="0"/>
                  <a:t>Principles and Recommendations for a Vital Statistics System, Revision 3.</a:t>
                </a:r>
                <a:r>
                  <a:rPr lang="en-US" altLang="en-US" sz="900" dirty="0"/>
                  <a:t>; it can be adjusted to national circumstances and governing structures as necessary</a:t>
                </a:r>
                <a:r>
                  <a:rPr lang="en-US" altLang="en-US" sz="1000" dirty="0"/>
                  <a:t>. </a:t>
                </a:r>
              </a:p>
            </p:txBody>
          </p:sp>
        </p:grpSp>
        <p:sp>
          <p:nvSpPr>
            <p:cNvPr id="274" name="AutoShape 53">
              <a:extLst>
                <a:ext uri="{FF2B5EF4-FFF2-40B4-BE49-F238E27FC236}">
                  <a16:creationId xmlns:a16="http://schemas.microsoft.com/office/drawing/2014/main" id="{259D54B2-A4DB-40B8-9730-7D90073A140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74626" y="4575933"/>
              <a:ext cx="407558" cy="436768"/>
            </a:xfrm>
            <a:prstGeom prst="rightArrow">
              <a:avLst>
                <a:gd name="adj1" fmla="val 50000"/>
                <a:gd name="adj2" fmla="val 25000"/>
              </a:avLst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pic>
          <p:nvPicPr>
            <p:cNvPr id="275" name="Picture 274">
              <a:extLst>
                <a:ext uri="{FF2B5EF4-FFF2-40B4-BE49-F238E27FC236}">
                  <a16:creationId xmlns:a16="http://schemas.microsoft.com/office/drawing/2014/main" id="{BE10206D-DBC0-4F8C-8013-A200DB93C69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601" y="5353244"/>
              <a:ext cx="959085" cy="830427"/>
            </a:xfrm>
            <a:prstGeom prst="rect">
              <a:avLst/>
            </a:prstGeom>
          </p:spPr>
        </p:pic>
        <p:grpSp>
          <p:nvGrpSpPr>
            <p:cNvPr id="276" name="Group 275">
              <a:extLst>
                <a:ext uri="{FF2B5EF4-FFF2-40B4-BE49-F238E27FC236}">
                  <a16:creationId xmlns:a16="http://schemas.microsoft.com/office/drawing/2014/main" id="{86F28E9D-4A4A-4514-ACCE-6B89B6F22A34}"/>
                </a:ext>
              </a:extLst>
            </p:cNvPr>
            <p:cNvGrpSpPr/>
            <p:nvPr/>
          </p:nvGrpSpPr>
          <p:grpSpPr>
            <a:xfrm>
              <a:off x="9776314" y="1177120"/>
              <a:ext cx="1858147" cy="2123522"/>
              <a:chOff x="9297811" y="1627899"/>
              <a:chExt cx="1858147" cy="2123522"/>
            </a:xfrm>
          </p:grpSpPr>
          <p:sp>
            <p:nvSpPr>
              <p:cNvPr id="289" name="Arrow: Curved Up 288">
                <a:extLst>
                  <a:ext uri="{FF2B5EF4-FFF2-40B4-BE49-F238E27FC236}">
                    <a16:creationId xmlns:a16="http://schemas.microsoft.com/office/drawing/2014/main" id="{B202A38B-BE5D-4D5B-A31A-49F7A4BC5EA9}"/>
                  </a:ext>
                </a:extLst>
              </p:cNvPr>
              <p:cNvSpPr/>
              <p:nvPr/>
            </p:nvSpPr>
            <p:spPr>
              <a:xfrm rot="16029942">
                <a:off x="10838880" y="2518657"/>
                <a:ext cx="383941" cy="191560"/>
              </a:xfrm>
              <a:prstGeom prst="curvedUp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90" name="Group 289">
                <a:extLst>
                  <a:ext uri="{FF2B5EF4-FFF2-40B4-BE49-F238E27FC236}">
                    <a16:creationId xmlns:a16="http://schemas.microsoft.com/office/drawing/2014/main" id="{24DA0EF0-7C1D-4A07-B8D9-EE1D6B033EC8}"/>
                  </a:ext>
                </a:extLst>
              </p:cNvPr>
              <p:cNvGrpSpPr/>
              <p:nvPr/>
            </p:nvGrpSpPr>
            <p:grpSpPr>
              <a:xfrm rot="5400000">
                <a:off x="9165124" y="1760586"/>
                <a:ext cx="2123522" cy="1858147"/>
                <a:chOff x="9629972" y="1579109"/>
                <a:chExt cx="1550938" cy="1260168"/>
              </a:xfrm>
            </p:grpSpPr>
            <p:sp>
              <p:nvSpPr>
                <p:cNvPr id="291" name="Isosceles Triangle 290">
                  <a:extLst>
                    <a:ext uri="{FF2B5EF4-FFF2-40B4-BE49-F238E27FC236}">
                      <a16:creationId xmlns:a16="http://schemas.microsoft.com/office/drawing/2014/main" id="{99816694-DCF8-48E6-93E0-5AF71DCCFE48}"/>
                    </a:ext>
                  </a:extLst>
                </p:cNvPr>
                <p:cNvSpPr/>
                <p:nvPr/>
              </p:nvSpPr>
              <p:spPr bwMode="auto">
                <a:xfrm rot="10800000">
                  <a:off x="10403110" y="1745627"/>
                  <a:ext cx="777800" cy="556774"/>
                </a:xfrm>
                <a:prstGeom prst="triangle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292" name="Group 291">
                  <a:extLst>
                    <a:ext uri="{FF2B5EF4-FFF2-40B4-BE49-F238E27FC236}">
                      <a16:creationId xmlns:a16="http://schemas.microsoft.com/office/drawing/2014/main" id="{B62555E9-3935-4AA6-A5A0-1003E7127188}"/>
                    </a:ext>
                  </a:extLst>
                </p:cNvPr>
                <p:cNvGrpSpPr/>
                <p:nvPr/>
              </p:nvGrpSpPr>
              <p:grpSpPr>
                <a:xfrm>
                  <a:off x="9629972" y="1579109"/>
                  <a:ext cx="1335134" cy="1260168"/>
                  <a:chOff x="6939647" y="5335291"/>
                  <a:chExt cx="1335134" cy="1260168"/>
                </a:xfrm>
              </p:grpSpPr>
              <p:sp>
                <p:nvSpPr>
                  <p:cNvPr id="293" name="Isosceles Triangle 292">
                    <a:extLst>
                      <a:ext uri="{FF2B5EF4-FFF2-40B4-BE49-F238E27FC236}">
                        <a16:creationId xmlns:a16="http://schemas.microsoft.com/office/drawing/2014/main" id="{24228876-F2CD-46FD-8989-AA8D11430CAF}"/>
                      </a:ext>
                    </a:extLst>
                  </p:cNvPr>
                  <p:cNvSpPr/>
                  <p:nvPr/>
                </p:nvSpPr>
                <p:spPr bwMode="auto">
                  <a:xfrm rot="10800000">
                    <a:off x="7317494" y="6038685"/>
                    <a:ext cx="777800" cy="556774"/>
                  </a:xfrm>
                  <a:prstGeom prst="triangle">
                    <a:avLst/>
                  </a:prstGeom>
                  <a:solidFill>
                    <a:srgbClr val="0070C0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94" name="Isosceles Triangle 293">
                    <a:extLst>
                      <a:ext uri="{FF2B5EF4-FFF2-40B4-BE49-F238E27FC236}">
                        <a16:creationId xmlns:a16="http://schemas.microsoft.com/office/drawing/2014/main" id="{7DCABFE5-1181-428C-BAEC-5205788E3BBC}"/>
                      </a:ext>
                    </a:extLst>
                  </p:cNvPr>
                  <p:cNvSpPr/>
                  <p:nvPr/>
                </p:nvSpPr>
                <p:spPr bwMode="auto">
                  <a:xfrm rot="10800000">
                    <a:off x="6939647" y="5491188"/>
                    <a:ext cx="778138" cy="567396"/>
                  </a:xfrm>
                  <a:prstGeom prst="triangle">
                    <a:avLst/>
                  </a:prstGeom>
                  <a:solidFill>
                    <a:srgbClr val="FFC000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>
                      <a:solidFill>
                        <a:srgbClr val="FFC000"/>
                      </a:solidFill>
                    </a:endParaRPr>
                  </a:p>
                </p:txBody>
              </p:sp>
              <p:sp>
                <p:nvSpPr>
                  <p:cNvPr id="295" name="TextBox 294">
                    <a:extLst>
                      <a:ext uri="{FF2B5EF4-FFF2-40B4-BE49-F238E27FC236}">
                        <a16:creationId xmlns:a16="http://schemas.microsoft.com/office/drawing/2014/main" id="{526CA9F3-F1F4-47B5-B644-37AF297C541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7413582" y="6137272"/>
                    <a:ext cx="493190" cy="1798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1000" dirty="0">
                        <a:solidFill>
                          <a:schemeClr val="bg1"/>
                        </a:solidFill>
                      </a:rPr>
                      <a:t>Informants</a:t>
                    </a:r>
                  </a:p>
                </p:txBody>
              </p:sp>
              <p:sp>
                <p:nvSpPr>
                  <p:cNvPr id="296" name="TextBox 167">
                    <a:extLst>
                      <a:ext uri="{FF2B5EF4-FFF2-40B4-BE49-F238E27FC236}">
                        <a16:creationId xmlns:a16="http://schemas.microsoft.com/office/drawing/2014/main" id="{2BCB9BBE-680B-4172-8F63-AF5EF1099BE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7057233" y="5535815"/>
                    <a:ext cx="512578" cy="2922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1000" dirty="0">
                        <a:solidFill>
                          <a:schemeClr val="bg1"/>
                        </a:solidFill>
                      </a:rPr>
                      <a:t>Vital Statistics</a:t>
                    </a:r>
                  </a:p>
                </p:txBody>
              </p:sp>
              <p:sp>
                <p:nvSpPr>
                  <p:cNvPr id="297" name="Isosceles Triangle 296">
                    <a:extLst>
                      <a:ext uri="{FF2B5EF4-FFF2-40B4-BE49-F238E27FC236}">
                        <a16:creationId xmlns:a16="http://schemas.microsoft.com/office/drawing/2014/main" id="{7DF791A7-A3B1-448D-95EF-25984541AD2A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7317495" y="5486574"/>
                    <a:ext cx="779426" cy="558292"/>
                  </a:xfrm>
                  <a:prstGeom prst="triangle">
                    <a:avLst/>
                  </a:prstGeom>
                  <a:solidFill>
                    <a:srgbClr val="CC6600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98" name="TextBox 168">
                    <a:extLst>
                      <a:ext uri="{FF2B5EF4-FFF2-40B4-BE49-F238E27FC236}">
                        <a16:creationId xmlns:a16="http://schemas.microsoft.com/office/drawing/2014/main" id="{75A9ECA1-CB5A-4073-896D-5A393024669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7330559" y="5628774"/>
                    <a:ext cx="672705" cy="2922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rIns="0"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en-US" sz="1000" dirty="0">
                        <a:solidFill>
                          <a:schemeClr val="bg1"/>
                        </a:solidFill>
                      </a:rPr>
                      <a:t>Civil</a:t>
                    </a:r>
                    <a:r>
                      <a:rPr lang="en-US" altLang="en-US" sz="700" dirty="0">
                        <a:solidFill>
                          <a:schemeClr val="bg1"/>
                        </a:solidFill>
                      </a:rPr>
                      <a:t> </a:t>
                    </a:r>
                  </a:p>
                  <a:p>
                    <a:pPr algn="ctr" eaLnBrk="1" hangingPunct="1"/>
                    <a:r>
                      <a:rPr lang="en-US" altLang="en-US" sz="1000" dirty="0">
                        <a:solidFill>
                          <a:schemeClr val="bg1"/>
                        </a:solidFill>
                      </a:rPr>
                      <a:t>Registration</a:t>
                    </a:r>
                  </a:p>
                </p:txBody>
              </p:sp>
              <p:sp>
                <p:nvSpPr>
                  <p:cNvPr id="299" name="Arrow: Right 2092">
                    <a:extLst>
                      <a:ext uri="{FF2B5EF4-FFF2-40B4-BE49-F238E27FC236}">
                        <a16:creationId xmlns:a16="http://schemas.microsoft.com/office/drawing/2014/main" id="{7330B9EE-5985-4D31-ACA7-9F3168C621BC}"/>
                      </a:ext>
                    </a:extLst>
                  </p:cNvPr>
                  <p:cNvSpPr/>
                  <p:nvPr/>
                </p:nvSpPr>
                <p:spPr bwMode="auto">
                  <a:xfrm rot="13545824">
                    <a:off x="7443103" y="5706189"/>
                    <a:ext cx="114832" cy="95818"/>
                  </a:xfrm>
                  <a:prstGeom prst="rightArrow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00" name="Arrow: Right 299">
                    <a:extLst>
                      <a:ext uri="{FF2B5EF4-FFF2-40B4-BE49-F238E27FC236}">
                        <a16:creationId xmlns:a16="http://schemas.microsoft.com/office/drawing/2014/main" id="{F99192B3-2A89-4B08-86C6-530F6215AC1C}"/>
                      </a:ext>
                    </a:extLst>
                  </p:cNvPr>
                  <p:cNvSpPr/>
                  <p:nvPr/>
                </p:nvSpPr>
                <p:spPr bwMode="auto">
                  <a:xfrm rot="19654480">
                    <a:off x="7847528" y="5720416"/>
                    <a:ext cx="123666" cy="88973"/>
                  </a:xfrm>
                  <a:prstGeom prst="rightArrow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01" name="Arrow: Right 300">
                    <a:extLst>
                      <a:ext uri="{FF2B5EF4-FFF2-40B4-BE49-F238E27FC236}">
                        <a16:creationId xmlns:a16="http://schemas.microsoft.com/office/drawing/2014/main" id="{2785A08B-6245-4411-9BB4-89214AB009C4}"/>
                      </a:ext>
                    </a:extLst>
                  </p:cNvPr>
                  <p:cNvSpPr/>
                  <p:nvPr/>
                </p:nvSpPr>
                <p:spPr bwMode="auto">
                  <a:xfrm rot="16200000">
                    <a:off x="7706539" y="6018705"/>
                    <a:ext cx="118631" cy="92061"/>
                  </a:xfrm>
                  <a:prstGeom prst="rightArrow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02" name="TextBox 169">
                    <a:extLst>
                      <a:ext uri="{FF2B5EF4-FFF2-40B4-BE49-F238E27FC236}">
                        <a16:creationId xmlns:a16="http://schemas.microsoft.com/office/drawing/2014/main" id="{7E5B75CC-CF0D-4889-903C-3CBD9740303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7767394" y="5550453"/>
                    <a:ext cx="722550" cy="2922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US" altLang="en-US" sz="1000" dirty="0" err="1">
                        <a:solidFill>
                          <a:schemeClr val="bg1"/>
                        </a:solidFill>
                      </a:rPr>
                      <a:t>Pop.Register</a:t>
                    </a:r>
                    <a:endParaRPr lang="en-US" altLang="en-US" sz="1000" dirty="0">
                      <a:solidFill>
                        <a:schemeClr val="bg1"/>
                      </a:solidFill>
                    </a:endParaRPr>
                  </a:p>
                  <a:p>
                    <a:pPr eaLnBrk="1" hangingPunct="1"/>
                    <a:r>
                      <a:rPr lang="en-US" altLang="en-US" sz="1000" dirty="0">
                        <a:solidFill>
                          <a:schemeClr val="bg1"/>
                        </a:solidFill>
                      </a:rPr>
                      <a:t>   ID Mgmt.</a:t>
                    </a:r>
                  </a:p>
                </p:txBody>
              </p:sp>
            </p:grpSp>
          </p:grpSp>
        </p:grpSp>
        <p:grpSp>
          <p:nvGrpSpPr>
            <p:cNvPr id="277" name="Group 276">
              <a:extLst>
                <a:ext uri="{FF2B5EF4-FFF2-40B4-BE49-F238E27FC236}">
                  <a16:creationId xmlns:a16="http://schemas.microsoft.com/office/drawing/2014/main" id="{45C6F899-33FE-4CD6-B555-465C3C16CCAB}"/>
                </a:ext>
              </a:extLst>
            </p:cNvPr>
            <p:cNvGrpSpPr/>
            <p:nvPr/>
          </p:nvGrpSpPr>
          <p:grpSpPr>
            <a:xfrm>
              <a:off x="4240310" y="70034"/>
              <a:ext cx="1392163" cy="827933"/>
              <a:chOff x="4275210" y="58723"/>
              <a:chExt cx="1392163" cy="827933"/>
            </a:xfrm>
          </p:grpSpPr>
          <p:sp>
            <p:nvSpPr>
              <p:cNvPr id="287" name="AutoShape 54">
                <a:extLst>
                  <a:ext uri="{FF2B5EF4-FFF2-40B4-BE49-F238E27FC236}">
                    <a16:creationId xmlns:a16="http://schemas.microsoft.com/office/drawing/2014/main" id="{B9CCC71C-8088-41E7-A988-11DA2D1AC2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5210" y="58723"/>
                <a:ext cx="1392163" cy="82793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25400">
                <a:solidFill>
                  <a:schemeClr val="bg2">
                    <a:lumMod val="5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endParaRPr lang="en-US" altLang="en-US"/>
              </a:p>
            </p:txBody>
          </p:sp>
          <p:sp>
            <p:nvSpPr>
              <p:cNvPr id="288" name="Text Box 55">
                <a:extLst>
                  <a:ext uri="{FF2B5EF4-FFF2-40B4-BE49-F238E27FC236}">
                    <a16:creationId xmlns:a16="http://schemas.microsoft.com/office/drawing/2014/main" id="{753D58DB-DDBB-499D-AB4D-DBD9D6A86F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16907" y="112971"/>
                <a:ext cx="1308768" cy="70788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altLang="en-US" sz="1000" b="1" dirty="0"/>
                  <a:t>Ministry of Health</a:t>
                </a:r>
              </a:p>
              <a:p>
                <a:pPr>
                  <a:defRPr/>
                </a:pPr>
                <a:r>
                  <a:rPr lang="en-US" altLang="en-US" sz="1000" dirty="0"/>
                  <a:t>Public health reports</a:t>
                </a:r>
              </a:p>
              <a:p>
                <a:pPr>
                  <a:defRPr/>
                </a:pPr>
                <a:r>
                  <a:rPr lang="en-US" altLang="en-US" sz="1000" dirty="0"/>
                  <a:t>Statistics – morbidity</a:t>
                </a:r>
              </a:p>
              <a:p>
                <a:pPr>
                  <a:defRPr/>
                </a:pPr>
                <a:r>
                  <a:rPr lang="en-US" altLang="en-US" sz="1000" dirty="0"/>
                  <a:t>Health Inf. System</a:t>
                </a:r>
              </a:p>
            </p:txBody>
          </p:sp>
        </p:grpSp>
        <p:cxnSp>
          <p:nvCxnSpPr>
            <p:cNvPr id="278" name="Connector: Elbow 277">
              <a:extLst>
                <a:ext uri="{FF2B5EF4-FFF2-40B4-BE49-F238E27FC236}">
                  <a16:creationId xmlns:a16="http://schemas.microsoft.com/office/drawing/2014/main" id="{F1AF698D-EC37-45F5-97FE-1F4633D263E1}"/>
                </a:ext>
              </a:extLst>
            </p:cNvPr>
            <p:cNvCxnSpPr>
              <a:cxnSpLocks/>
              <a:stCxn id="325" idx="0"/>
              <a:endCxn id="287" idx="1"/>
            </p:cNvCxnSpPr>
            <p:nvPr/>
          </p:nvCxnSpPr>
          <p:spPr>
            <a:xfrm rot="5400000" flipH="1" flipV="1">
              <a:off x="3363997" y="125476"/>
              <a:ext cx="517788" cy="1234838"/>
            </a:xfrm>
            <a:prstGeom prst="bentConnector2">
              <a:avLst/>
            </a:prstGeom>
            <a:ln w="63500" cmpd="thickThin">
              <a:solidFill>
                <a:srgbClr val="FFC000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Connector: Elbow 278">
              <a:extLst>
                <a:ext uri="{FF2B5EF4-FFF2-40B4-BE49-F238E27FC236}">
                  <a16:creationId xmlns:a16="http://schemas.microsoft.com/office/drawing/2014/main" id="{CD7EC049-DF30-4160-ABF8-AB2DF44E53DC}"/>
                </a:ext>
              </a:extLst>
            </p:cNvPr>
            <p:cNvCxnSpPr>
              <a:cxnSpLocks/>
            </p:cNvCxnSpPr>
            <p:nvPr/>
          </p:nvCxnSpPr>
          <p:spPr>
            <a:xfrm>
              <a:off x="5632473" y="458261"/>
              <a:ext cx="741266" cy="473158"/>
            </a:xfrm>
            <a:prstGeom prst="bentConnector2">
              <a:avLst/>
            </a:prstGeom>
            <a:ln w="60325" cmpd="thickThin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0" name="AutoShape 53">
              <a:extLst>
                <a:ext uri="{FF2B5EF4-FFF2-40B4-BE49-F238E27FC236}">
                  <a16:creationId xmlns:a16="http://schemas.microsoft.com/office/drawing/2014/main" id="{AFDCF110-DB67-4DF1-98F7-AC28CCB4EC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714082" y="3303735"/>
              <a:ext cx="334746" cy="436768"/>
            </a:xfrm>
            <a:prstGeom prst="rightArrow">
              <a:avLst>
                <a:gd name="adj1" fmla="val 50000"/>
                <a:gd name="adj2" fmla="val 25000"/>
              </a:avLst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cxnSp>
          <p:nvCxnSpPr>
            <p:cNvPr id="281" name="Connector: Elbow 280">
              <a:extLst>
                <a:ext uri="{FF2B5EF4-FFF2-40B4-BE49-F238E27FC236}">
                  <a16:creationId xmlns:a16="http://schemas.microsoft.com/office/drawing/2014/main" id="{FC990641-E68E-4D6A-8DD0-CF615D6C37E5}"/>
                </a:ext>
              </a:extLst>
            </p:cNvPr>
            <p:cNvCxnSpPr>
              <a:cxnSpLocks/>
              <a:stCxn id="315" idx="3"/>
            </p:cNvCxnSpPr>
            <p:nvPr/>
          </p:nvCxnSpPr>
          <p:spPr>
            <a:xfrm flipH="1">
              <a:off x="4974126" y="2798831"/>
              <a:ext cx="4243480" cy="697716"/>
            </a:xfrm>
            <a:prstGeom prst="bentConnector3">
              <a:avLst>
                <a:gd name="adj1" fmla="val -5387"/>
              </a:avLst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Connector: Elbow 281">
              <a:extLst>
                <a:ext uri="{FF2B5EF4-FFF2-40B4-BE49-F238E27FC236}">
                  <a16:creationId xmlns:a16="http://schemas.microsoft.com/office/drawing/2014/main" id="{E0417983-FB6D-45FC-802E-58458663FAE3}"/>
                </a:ext>
              </a:extLst>
            </p:cNvPr>
            <p:cNvCxnSpPr>
              <a:stCxn id="317" idx="0"/>
              <a:endCxn id="319" idx="3"/>
            </p:cNvCxnSpPr>
            <p:nvPr/>
          </p:nvCxnSpPr>
          <p:spPr>
            <a:xfrm rot="16200000" flipH="1" flipV="1">
              <a:off x="6784749" y="1051923"/>
              <a:ext cx="1275376" cy="932682"/>
            </a:xfrm>
            <a:prstGeom prst="bentConnector4">
              <a:avLst>
                <a:gd name="adj1" fmla="val -17924"/>
                <a:gd name="adj2" fmla="val 87805"/>
              </a:avLst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3" name="Group 282">
              <a:extLst>
                <a:ext uri="{FF2B5EF4-FFF2-40B4-BE49-F238E27FC236}">
                  <a16:creationId xmlns:a16="http://schemas.microsoft.com/office/drawing/2014/main" id="{AF8CB7E2-3540-4B2D-96AB-62AA17B1C63C}"/>
                </a:ext>
              </a:extLst>
            </p:cNvPr>
            <p:cNvGrpSpPr/>
            <p:nvPr/>
          </p:nvGrpSpPr>
          <p:grpSpPr>
            <a:xfrm>
              <a:off x="4516327" y="4228671"/>
              <a:ext cx="855342" cy="345089"/>
              <a:chOff x="4528259" y="4276042"/>
              <a:chExt cx="855342" cy="345089"/>
            </a:xfrm>
          </p:grpSpPr>
          <p:sp>
            <p:nvSpPr>
              <p:cNvPr id="285" name="Flowchart: Magnetic Disk 284">
                <a:extLst>
                  <a:ext uri="{FF2B5EF4-FFF2-40B4-BE49-F238E27FC236}">
                    <a16:creationId xmlns:a16="http://schemas.microsoft.com/office/drawing/2014/main" id="{A618016F-A51B-4B03-A111-67D0873E0871}"/>
                  </a:ext>
                </a:extLst>
              </p:cNvPr>
              <p:cNvSpPr/>
              <p:nvPr/>
            </p:nvSpPr>
            <p:spPr bwMode="auto">
              <a:xfrm>
                <a:off x="4528259" y="4276042"/>
                <a:ext cx="776102" cy="301829"/>
              </a:xfrm>
              <a:prstGeom prst="flowChartMagneticDisk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86" name="TextBox 57">
                <a:extLst>
                  <a:ext uri="{FF2B5EF4-FFF2-40B4-BE49-F238E27FC236}">
                    <a16:creationId xmlns:a16="http://schemas.microsoft.com/office/drawing/2014/main" id="{479B36BC-06C7-4AFD-92AF-A9CEC07572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99646" y="4370982"/>
                <a:ext cx="783955" cy="2501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1000" b="1" dirty="0"/>
                  <a:t>PR DB</a:t>
                </a:r>
              </a:p>
            </p:txBody>
          </p:sp>
        </p:grpSp>
        <p:sp>
          <p:nvSpPr>
            <p:cNvPr id="284" name="Arrow: Left-Right 283">
              <a:extLst>
                <a:ext uri="{FF2B5EF4-FFF2-40B4-BE49-F238E27FC236}">
                  <a16:creationId xmlns:a16="http://schemas.microsoft.com/office/drawing/2014/main" id="{EEA13692-C90F-4CE2-AD47-B18D0DDFFE71}"/>
                </a:ext>
              </a:extLst>
            </p:cNvPr>
            <p:cNvSpPr/>
            <p:nvPr/>
          </p:nvSpPr>
          <p:spPr bwMode="auto">
            <a:xfrm rot="1289017">
              <a:off x="5771221" y="4065400"/>
              <a:ext cx="604134" cy="339558"/>
            </a:xfrm>
            <a:prstGeom prst="leftRightArrow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331" name="Group 330">
            <a:extLst>
              <a:ext uri="{FF2B5EF4-FFF2-40B4-BE49-F238E27FC236}">
                <a16:creationId xmlns:a16="http://schemas.microsoft.com/office/drawing/2014/main" id="{BE10E5BE-CB40-4626-9102-D8AC0CCF47F9}"/>
              </a:ext>
            </a:extLst>
          </p:cNvPr>
          <p:cNvGrpSpPr/>
          <p:nvPr/>
        </p:nvGrpSpPr>
        <p:grpSpPr>
          <a:xfrm>
            <a:off x="3830427" y="3585456"/>
            <a:ext cx="7751974" cy="2961429"/>
            <a:chOff x="3830427" y="3585456"/>
            <a:chExt cx="7751974" cy="2961429"/>
          </a:xfrm>
        </p:grpSpPr>
        <mc:AlternateContent xmlns:mc="http://schemas.openxmlformats.org/markup-compatibility/2006">
          <mc:Choice xmlns:am3d="http://schemas.microsoft.com/office/drawing/2017/model3d" Requires="am3d">
            <p:graphicFrame>
              <p:nvGraphicFramePr>
                <p:cNvPr id="332" name="3D Model 331" descr="Rhombicuboctahedron White">
                  <a:extLst>
                    <a:ext uri="{FF2B5EF4-FFF2-40B4-BE49-F238E27FC236}">
                      <a16:creationId xmlns:a16="http://schemas.microsoft.com/office/drawing/2014/main" id="{799B6877-F85C-41D9-8482-076C31B1B2D0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615529489"/>
                    </p:ext>
                  </p:extLst>
                </p:nvPr>
              </p:nvGraphicFramePr>
              <p:xfrm rot="16200000">
                <a:off x="9136495" y="3833149"/>
                <a:ext cx="2445905" cy="2445906"/>
              </p:xfrm>
              <a:graphic>
                <a:graphicData uri="http://schemas.microsoft.com/office/drawing/2017/model3d">
                  <am3d:model3d r:embed="rId3">
                    <am3d:spPr>
                      <a:xfrm rot="16200000">
                        <a:off x="0" y="0"/>
                        <a:ext cx="2445905" cy="2445906"/>
                      </a:xfrm>
                      <a:prstGeom prst="rect">
                        <a:avLst/>
                      </a:prstGeom>
                    </am3d:spPr>
                    <am3d:camera>
                      <am3d:pos x="0" y="0" z="81469202"/>
                      <am3d:up dx="0" dy="36000000" dz="0"/>
                      <am3d:lookAt x="0" y="0" z="0"/>
                      <am3d:perspective fov="2700000"/>
                    </am3d:camera>
                    <am3d:trans>
                      <am3d:meterPerModelUnit n="105326" d="1000000"/>
                      <am3d:preTrans dx="0" dy="-18055410" dz="0"/>
                      <am3d:scale>
                        <am3d:sx n="1000000" d="1000000"/>
                        <am3d:sy n="1000000" d="1000000"/>
                        <am3d:sz n="1000000" d="1000000"/>
                      </am3d:scale>
                      <am3d:rot/>
                      <am3d:postTrans dx="0" dy="0" dz="0"/>
                    </am3d:trans>
                    <am3d:raster rName="Office3DRenderer" rVer="16.0.8326">
                      <am3d:blip r:embed="rId4"/>
                    </am3d:raster>
                    <am3d:objViewport viewportSz="4057493"/>
                    <am3d:ambientLight>
                      <am3d:clr>
                        <a:scrgbClr r="50000" g="50000" b="50000"/>
                      </am3d:clr>
                      <am3d:illuminance n="500000" d="1000000"/>
                    </am3d:ambientLight>
                    <am3d:ptLight rad="0">
                      <am3d:clr>
                        <a:scrgbClr r="100000" g="75000" b="50000"/>
                      </am3d:clr>
                      <am3d:intensity n="9765625" d="1000000"/>
                      <am3d:pos x="21959998" y="70920001" z="16344003"/>
                    </am3d:ptLight>
                    <am3d:ptLight rad="0">
                      <am3d:clr>
                        <a:scrgbClr r="40000" g="60000" b="95000"/>
                      </am3d:clr>
                      <am3d:intensity n="12250000" d="1000000"/>
                      <am3d:pos x="-37964106" y="51130435" z="57631972"/>
                    </am3d:ptLight>
                    <am3d:ptLight rad="0">
                      <am3d:clr>
                        <a:scrgbClr r="86837" g="72700" b="100000"/>
                      </am3d:clr>
                      <am3d:intensity n="3125000" d="1000000"/>
                      <am3d:pos x="-37739122" y="58056624" z="-34769649"/>
                    </am3d:ptLight>
                  </am3d:model3d>
                </a:graphicData>
              </a:graphic>
            </p:graphicFrame>
          </mc:Choice>
          <mc:Fallback>
            <p:pic>
              <p:nvPicPr>
                <p:cNvPr id="332" name="3D Model 331" descr="Rhombicuboctahedron White">
                  <a:extLst>
                    <a:ext uri="{FF2B5EF4-FFF2-40B4-BE49-F238E27FC236}">
                      <a16:creationId xmlns:a16="http://schemas.microsoft.com/office/drawing/2014/main" id="{799B6877-F85C-41D9-8482-076C31B1B2D0}"/>
                    </a:ext>
                  </a:extLst>
                </p:cNvPr>
                <p:cNvPicPr>
                  <a:picLocks noGrp="1" noRot="1" noChangeAspect="1" noMove="1" noResize="1" noEditPoints="1" noAdjustHandles="1" noChangeArrowheads="1" noChangeShapeType="1" noCrop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 rot="16200000">
                  <a:off x="9136495" y="3833149"/>
                  <a:ext cx="2445905" cy="2445906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333" name="Text Box 43">
              <a:extLst>
                <a:ext uri="{FF2B5EF4-FFF2-40B4-BE49-F238E27FC236}">
                  <a16:creationId xmlns:a16="http://schemas.microsoft.com/office/drawing/2014/main" id="{5628B44A-8E36-4684-BCFC-26743A50C3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40360" y="4551448"/>
              <a:ext cx="1046422" cy="101566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000" b="1" dirty="0"/>
                <a:t>NSO – Register based census-like small area</a:t>
              </a:r>
              <a:endParaRPr lang="en-US" altLang="en-US" sz="1000" dirty="0"/>
            </a:p>
            <a:p>
              <a:pPr eaLnBrk="1" hangingPunct="1">
                <a:defRPr/>
              </a:pPr>
              <a:r>
                <a:rPr lang="en-US" altLang="en-US" sz="1000" b="1" dirty="0"/>
                <a:t>statistics</a:t>
              </a:r>
            </a:p>
          </p:txBody>
        </p:sp>
        <p:sp>
          <p:nvSpPr>
            <p:cNvPr id="334" name="Text Box 43">
              <a:extLst>
                <a:ext uri="{FF2B5EF4-FFF2-40B4-BE49-F238E27FC236}">
                  <a16:creationId xmlns:a16="http://schemas.microsoft.com/office/drawing/2014/main" id="{CDE17931-A360-4D02-A7A2-2F4D67A2E8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71230" y="5699876"/>
              <a:ext cx="1046422" cy="24622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000" b="1" dirty="0">
                  <a:solidFill>
                    <a:srgbClr val="C00000"/>
                  </a:solidFill>
                </a:rPr>
                <a:t>Matching</a:t>
              </a:r>
            </a:p>
          </p:txBody>
        </p:sp>
        <p:sp>
          <p:nvSpPr>
            <p:cNvPr id="335" name="Text Box 43">
              <a:extLst>
                <a:ext uri="{FF2B5EF4-FFF2-40B4-BE49-F238E27FC236}">
                  <a16:creationId xmlns:a16="http://schemas.microsoft.com/office/drawing/2014/main" id="{F50C029A-2A21-44B3-BE52-C6969FEA2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51517" y="3911806"/>
              <a:ext cx="1046422" cy="553998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000" b="1" dirty="0">
                  <a:solidFill>
                    <a:srgbClr val="C00000"/>
                  </a:solidFill>
                </a:rPr>
                <a:t>Statistical</a:t>
              </a:r>
            </a:p>
            <a:p>
              <a:pPr eaLnBrk="1" hangingPunct="1">
                <a:defRPr/>
              </a:pPr>
              <a:r>
                <a:rPr lang="en-US" altLang="en-US" sz="1000" b="1" dirty="0">
                  <a:solidFill>
                    <a:srgbClr val="C00000"/>
                  </a:solidFill>
                </a:rPr>
                <a:t>population registers</a:t>
              </a:r>
            </a:p>
          </p:txBody>
        </p:sp>
        <p:sp>
          <p:nvSpPr>
            <p:cNvPr id="336" name="Text Box 43">
              <a:extLst>
                <a:ext uri="{FF2B5EF4-FFF2-40B4-BE49-F238E27FC236}">
                  <a16:creationId xmlns:a16="http://schemas.microsoft.com/office/drawing/2014/main" id="{AF051953-2ABE-4555-BDDD-A3743EDA54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009568" y="4786730"/>
              <a:ext cx="1046422" cy="4001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000" b="1" dirty="0">
                  <a:solidFill>
                    <a:srgbClr val="C00000"/>
                  </a:solidFill>
                </a:rPr>
                <a:t>Surveys</a:t>
              </a:r>
            </a:p>
            <a:p>
              <a:pPr eaLnBrk="1" hangingPunct="1">
                <a:defRPr/>
              </a:pPr>
              <a:r>
                <a:rPr lang="en-US" altLang="en-US" sz="1000" b="1" dirty="0">
                  <a:solidFill>
                    <a:srgbClr val="C00000"/>
                  </a:solidFill>
                </a:rPr>
                <a:t>Big data</a:t>
              </a:r>
            </a:p>
          </p:txBody>
        </p:sp>
        <p:sp>
          <p:nvSpPr>
            <p:cNvPr id="337" name="Text Box 43">
              <a:extLst>
                <a:ext uri="{FF2B5EF4-FFF2-40B4-BE49-F238E27FC236}">
                  <a16:creationId xmlns:a16="http://schemas.microsoft.com/office/drawing/2014/main" id="{502EBF05-B79C-4B62-8FA8-2346415344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0630769" y="4857912"/>
              <a:ext cx="1046422" cy="4001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000" b="1" dirty="0">
                  <a:solidFill>
                    <a:srgbClr val="C00000"/>
                  </a:solidFill>
                </a:rPr>
                <a:t>Geo-referencing</a:t>
              </a:r>
            </a:p>
          </p:txBody>
        </p:sp>
        <p:sp>
          <p:nvSpPr>
            <p:cNvPr id="338" name="Rectangle 337">
              <a:extLst>
                <a:ext uri="{FF2B5EF4-FFF2-40B4-BE49-F238E27FC236}">
                  <a16:creationId xmlns:a16="http://schemas.microsoft.com/office/drawing/2014/main" id="{70907E0E-115E-4DC7-BE52-14862901136F}"/>
                </a:ext>
              </a:extLst>
            </p:cNvPr>
            <p:cNvSpPr/>
            <p:nvPr/>
          </p:nvSpPr>
          <p:spPr>
            <a:xfrm>
              <a:off x="3830427" y="3585456"/>
              <a:ext cx="4921685" cy="2961429"/>
            </a:xfrm>
            <a:custGeom>
              <a:avLst/>
              <a:gdLst>
                <a:gd name="connsiteX0" fmla="*/ 0 w 4921685"/>
                <a:gd name="connsiteY0" fmla="*/ 0 h 2961429"/>
                <a:gd name="connsiteX1" fmla="*/ 497637 w 4921685"/>
                <a:gd name="connsiteY1" fmla="*/ 0 h 2961429"/>
                <a:gd name="connsiteX2" fmla="*/ 896840 w 4921685"/>
                <a:gd name="connsiteY2" fmla="*/ 0 h 2961429"/>
                <a:gd name="connsiteX3" fmla="*/ 1542128 w 4921685"/>
                <a:gd name="connsiteY3" fmla="*/ 0 h 2961429"/>
                <a:gd name="connsiteX4" fmla="*/ 2039765 w 4921685"/>
                <a:gd name="connsiteY4" fmla="*/ 0 h 2961429"/>
                <a:gd name="connsiteX5" fmla="*/ 2537402 w 4921685"/>
                <a:gd name="connsiteY5" fmla="*/ 0 h 2961429"/>
                <a:gd name="connsiteX6" fmla="*/ 3182690 w 4921685"/>
                <a:gd name="connsiteY6" fmla="*/ 0 h 2961429"/>
                <a:gd name="connsiteX7" fmla="*/ 3631110 w 4921685"/>
                <a:gd name="connsiteY7" fmla="*/ 0 h 2961429"/>
                <a:gd name="connsiteX8" fmla="*/ 4276397 w 4921685"/>
                <a:gd name="connsiteY8" fmla="*/ 0 h 2961429"/>
                <a:gd name="connsiteX9" fmla="*/ 4921685 w 4921685"/>
                <a:gd name="connsiteY9" fmla="*/ 0 h 2961429"/>
                <a:gd name="connsiteX10" fmla="*/ 4921685 w 4921685"/>
                <a:gd name="connsiteY10" fmla="*/ 592286 h 2961429"/>
                <a:gd name="connsiteX11" fmla="*/ 4921685 w 4921685"/>
                <a:gd name="connsiteY11" fmla="*/ 1184572 h 2961429"/>
                <a:gd name="connsiteX12" fmla="*/ 4921685 w 4921685"/>
                <a:gd name="connsiteY12" fmla="*/ 1806472 h 2961429"/>
                <a:gd name="connsiteX13" fmla="*/ 4921685 w 4921685"/>
                <a:gd name="connsiteY13" fmla="*/ 2309915 h 2961429"/>
                <a:gd name="connsiteX14" fmla="*/ 4921685 w 4921685"/>
                <a:gd name="connsiteY14" fmla="*/ 2961429 h 2961429"/>
                <a:gd name="connsiteX15" fmla="*/ 4374831 w 4921685"/>
                <a:gd name="connsiteY15" fmla="*/ 2961429 h 2961429"/>
                <a:gd name="connsiteX16" fmla="*/ 3827977 w 4921685"/>
                <a:gd name="connsiteY16" fmla="*/ 2961429 h 2961429"/>
                <a:gd name="connsiteX17" fmla="*/ 3182690 w 4921685"/>
                <a:gd name="connsiteY17" fmla="*/ 2961429 h 2961429"/>
                <a:gd name="connsiteX18" fmla="*/ 2635836 w 4921685"/>
                <a:gd name="connsiteY18" fmla="*/ 2961429 h 2961429"/>
                <a:gd name="connsiteX19" fmla="*/ 2236632 w 4921685"/>
                <a:gd name="connsiteY19" fmla="*/ 2961429 h 2961429"/>
                <a:gd name="connsiteX20" fmla="*/ 1788212 w 4921685"/>
                <a:gd name="connsiteY20" fmla="*/ 2961429 h 2961429"/>
                <a:gd name="connsiteX21" fmla="*/ 1142925 w 4921685"/>
                <a:gd name="connsiteY21" fmla="*/ 2961429 h 2961429"/>
                <a:gd name="connsiteX22" fmla="*/ 596071 w 4921685"/>
                <a:gd name="connsiteY22" fmla="*/ 2961429 h 2961429"/>
                <a:gd name="connsiteX23" fmla="*/ 0 w 4921685"/>
                <a:gd name="connsiteY23" fmla="*/ 2961429 h 2961429"/>
                <a:gd name="connsiteX24" fmla="*/ 0 w 4921685"/>
                <a:gd name="connsiteY24" fmla="*/ 2369143 h 2961429"/>
                <a:gd name="connsiteX25" fmla="*/ 0 w 4921685"/>
                <a:gd name="connsiteY25" fmla="*/ 1865700 h 2961429"/>
                <a:gd name="connsiteX26" fmla="*/ 0 w 4921685"/>
                <a:gd name="connsiteY26" fmla="*/ 1362257 h 2961429"/>
                <a:gd name="connsiteX27" fmla="*/ 0 w 4921685"/>
                <a:gd name="connsiteY27" fmla="*/ 740357 h 2961429"/>
                <a:gd name="connsiteX28" fmla="*/ 0 w 4921685"/>
                <a:gd name="connsiteY28" fmla="*/ 0 h 2961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921685" h="2961429" extrusionOk="0">
                  <a:moveTo>
                    <a:pt x="0" y="0"/>
                  </a:moveTo>
                  <a:cubicBezTo>
                    <a:pt x="214093" y="-8450"/>
                    <a:pt x="268467" y="56729"/>
                    <a:pt x="497637" y="0"/>
                  </a:cubicBezTo>
                  <a:cubicBezTo>
                    <a:pt x="726807" y="-56729"/>
                    <a:pt x="804242" y="42858"/>
                    <a:pt x="896840" y="0"/>
                  </a:cubicBezTo>
                  <a:cubicBezTo>
                    <a:pt x="989438" y="-42858"/>
                    <a:pt x="1239312" y="74441"/>
                    <a:pt x="1542128" y="0"/>
                  </a:cubicBezTo>
                  <a:cubicBezTo>
                    <a:pt x="1844944" y="-74441"/>
                    <a:pt x="1881114" y="570"/>
                    <a:pt x="2039765" y="0"/>
                  </a:cubicBezTo>
                  <a:cubicBezTo>
                    <a:pt x="2198416" y="-570"/>
                    <a:pt x="2358847" y="1386"/>
                    <a:pt x="2537402" y="0"/>
                  </a:cubicBezTo>
                  <a:cubicBezTo>
                    <a:pt x="2715957" y="-1386"/>
                    <a:pt x="2968419" y="64216"/>
                    <a:pt x="3182690" y="0"/>
                  </a:cubicBezTo>
                  <a:cubicBezTo>
                    <a:pt x="3396961" y="-64216"/>
                    <a:pt x="3481810" y="43935"/>
                    <a:pt x="3631110" y="0"/>
                  </a:cubicBezTo>
                  <a:cubicBezTo>
                    <a:pt x="3780410" y="-43935"/>
                    <a:pt x="4020591" y="32265"/>
                    <a:pt x="4276397" y="0"/>
                  </a:cubicBezTo>
                  <a:cubicBezTo>
                    <a:pt x="4532203" y="-32265"/>
                    <a:pt x="4718203" y="33971"/>
                    <a:pt x="4921685" y="0"/>
                  </a:cubicBezTo>
                  <a:cubicBezTo>
                    <a:pt x="4968279" y="159070"/>
                    <a:pt x="4895510" y="342280"/>
                    <a:pt x="4921685" y="592286"/>
                  </a:cubicBezTo>
                  <a:cubicBezTo>
                    <a:pt x="4947860" y="842292"/>
                    <a:pt x="4851102" y="987987"/>
                    <a:pt x="4921685" y="1184572"/>
                  </a:cubicBezTo>
                  <a:cubicBezTo>
                    <a:pt x="4992268" y="1381157"/>
                    <a:pt x="4874583" y="1611157"/>
                    <a:pt x="4921685" y="1806472"/>
                  </a:cubicBezTo>
                  <a:cubicBezTo>
                    <a:pt x="4968787" y="2001787"/>
                    <a:pt x="4899914" y="2068079"/>
                    <a:pt x="4921685" y="2309915"/>
                  </a:cubicBezTo>
                  <a:cubicBezTo>
                    <a:pt x="4943456" y="2551751"/>
                    <a:pt x="4920494" y="2811174"/>
                    <a:pt x="4921685" y="2961429"/>
                  </a:cubicBezTo>
                  <a:cubicBezTo>
                    <a:pt x="4806338" y="3006562"/>
                    <a:pt x="4573017" y="2910006"/>
                    <a:pt x="4374831" y="2961429"/>
                  </a:cubicBezTo>
                  <a:cubicBezTo>
                    <a:pt x="4176645" y="3012852"/>
                    <a:pt x="4004992" y="2928926"/>
                    <a:pt x="3827977" y="2961429"/>
                  </a:cubicBezTo>
                  <a:cubicBezTo>
                    <a:pt x="3650962" y="2993932"/>
                    <a:pt x="3328683" y="2926301"/>
                    <a:pt x="3182690" y="2961429"/>
                  </a:cubicBezTo>
                  <a:cubicBezTo>
                    <a:pt x="3036697" y="2996557"/>
                    <a:pt x="2792862" y="2941436"/>
                    <a:pt x="2635836" y="2961429"/>
                  </a:cubicBezTo>
                  <a:cubicBezTo>
                    <a:pt x="2478810" y="2981422"/>
                    <a:pt x="2352253" y="2946506"/>
                    <a:pt x="2236632" y="2961429"/>
                  </a:cubicBezTo>
                  <a:cubicBezTo>
                    <a:pt x="2121011" y="2976352"/>
                    <a:pt x="1924386" y="2913048"/>
                    <a:pt x="1788212" y="2961429"/>
                  </a:cubicBezTo>
                  <a:cubicBezTo>
                    <a:pt x="1652038" y="3009810"/>
                    <a:pt x="1292261" y="2938399"/>
                    <a:pt x="1142925" y="2961429"/>
                  </a:cubicBezTo>
                  <a:cubicBezTo>
                    <a:pt x="993589" y="2984459"/>
                    <a:pt x="712708" y="2920368"/>
                    <a:pt x="596071" y="2961429"/>
                  </a:cubicBezTo>
                  <a:cubicBezTo>
                    <a:pt x="479434" y="3002490"/>
                    <a:pt x="267913" y="2934902"/>
                    <a:pt x="0" y="2961429"/>
                  </a:cubicBezTo>
                  <a:cubicBezTo>
                    <a:pt x="-26360" y="2725381"/>
                    <a:pt x="26789" y="2513922"/>
                    <a:pt x="0" y="2369143"/>
                  </a:cubicBezTo>
                  <a:cubicBezTo>
                    <a:pt x="-26789" y="2224364"/>
                    <a:pt x="20133" y="2038174"/>
                    <a:pt x="0" y="1865700"/>
                  </a:cubicBezTo>
                  <a:cubicBezTo>
                    <a:pt x="-20133" y="1693226"/>
                    <a:pt x="13735" y="1516813"/>
                    <a:pt x="0" y="1362257"/>
                  </a:cubicBezTo>
                  <a:cubicBezTo>
                    <a:pt x="-13735" y="1207701"/>
                    <a:pt x="19528" y="902680"/>
                    <a:pt x="0" y="740357"/>
                  </a:cubicBezTo>
                  <a:cubicBezTo>
                    <a:pt x="-19528" y="578034"/>
                    <a:pt x="70465" y="169913"/>
                    <a:pt x="0" y="0"/>
                  </a:cubicBezTo>
                  <a:close/>
                </a:path>
              </a:pathLst>
            </a:custGeom>
            <a:noFill/>
            <a:ln w="57150" cmpd="dbl">
              <a:solidFill>
                <a:schemeClr val="accent6">
                  <a:lumMod val="75000"/>
                </a:schemeClr>
              </a:solidFill>
              <a:round/>
              <a:extLst>
                <a:ext uri="{C807C97D-BFC1-408E-A445-0C87EB9F89A2}">
                  <ask:lineSketchStyleProps xmlns:ask="http://schemas.microsoft.com/office/drawing/2018/sketchyshapes" sd="1219033472">
                    <a:prstGeom prst="rect">
                      <a:avLst/>
                    </a:prstGeom>
                    <ask:type>
                      <ask:lineSketchScribbl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AutoShape 53">
              <a:extLst>
                <a:ext uri="{FF2B5EF4-FFF2-40B4-BE49-F238E27FC236}">
                  <a16:creationId xmlns:a16="http://schemas.microsoft.com/office/drawing/2014/main" id="{2CD26ED8-D662-4B14-978E-09993819EE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98014" y="4913873"/>
              <a:ext cx="407558" cy="436768"/>
            </a:xfrm>
            <a:prstGeom prst="rightArrow">
              <a:avLst>
                <a:gd name="adj1" fmla="val 50000"/>
                <a:gd name="adj2" fmla="val 25000"/>
              </a:avLst>
            </a:prstGeom>
            <a:noFill/>
            <a:ln w="25400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760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42C5FB92-278E-4469-A338-661F95ABB400}"/>
              </a:ext>
            </a:extLst>
          </p:cNvPr>
          <p:cNvGrpSpPr/>
          <p:nvPr/>
        </p:nvGrpSpPr>
        <p:grpSpPr>
          <a:xfrm>
            <a:off x="2970552" y="1731183"/>
            <a:ext cx="4895849" cy="4222878"/>
            <a:chOff x="3038476" y="1677668"/>
            <a:chExt cx="4895849" cy="4222878"/>
          </a:xfrm>
        </p:grpSpPr>
        <mc:AlternateContent xmlns:mc="http://schemas.openxmlformats.org/markup-compatibility/2006">
          <mc:Choice xmlns:am3d="http://schemas.microsoft.com/office/drawing/2017/model3d" Requires="am3d">
            <p:graphicFrame>
              <p:nvGraphicFramePr>
                <p:cNvPr id="36" name="3D Model 35" descr="Rhombicuboctahedron White">
                  <a:extLst>
                    <a:ext uri="{FF2B5EF4-FFF2-40B4-BE49-F238E27FC236}">
                      <a16:creationId xmlns:a16="http://schemas.microsoft.com/office/drawing/2014/main" id="{256596E7-C225-4567-856E-DF3ABB456B08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38069540"/>
                    </p:ext>
                  </p:extLst>
                </p:nvPr>
              </p:nvGraphicFramePr>
              <p:xfrm rot="16200000">
                <a:off x="3374962" y="1341182"/>
                <a:ext cx="4222878" cy="4895849"/>
              </p:xfrm>
              <a:graphic>
                <a:graphicData uri="http://schemas.microsoft.com/office/drawing/2017/model3d">
                  <am3d:model3d r:embed="rId2">
                    <am3d:spPr>
                      <a:xfrm rot="16200000">
                        <a:off x="0" y="0"/>
                        <a:ext cx="4222878" cy="4895849"/>
                      </a:xfrm>
                      <a:prstGeom prst="rect">
                        <a:avLst/>
                      </a:prstGeom>
                    </am3d:spPr>
                    <am3d:camera>
                      <am3d:pos x="0" y="0" z="81469202"/>
                      <am3d:up dx="0" dy="36000000" dz="0"/>
                      <am3d:lookAt x="0" y="0" z="0"/>
                      <am3d:perspective fov="2700000"/>
                    </am3d:camera>
                    <am3d:trans>
                      <am3d:meterPerModelUnit n="105326" d="1000000"/>
                      <am3d:preTrans dx="0" dy="-18055410" dz="0"/>
                      <am3d:scale>
                        <am3d:sx n="1000000" d="1000000"/>
                        <am3d:sy n="1000000" d="1000000"/>
                        <am3d:sz n="1000000" d="1000000"/>
                      </am3d:scale>
                      <am3d:rot/>
                      <am3d:postTrans dx="0" dy="0" dz="0"/>
                    </am3d:trans>
                    <am3d:raster rName="Office3DRenderer" rVer="16.0.8326">
                      <am3d:blip r:embed="rId3"/>
                    </am3d:raster>
                    <am3d:objViewport viewportSz="7001568"/>
                    <am3d:ambientLight>
                      <am3d:clr>
                        <a:scrgbClr r="50000" g="50000" b="50000"/>
                      </am3d:clr>
                      <am3d:illuminance n="500000" d="1000000"/>
                    </am3d:ambientLight>
                    <am3d:ptLight rad="0">
                      <am3d:clr>
                        <a:scrgbClr r="100000" g="75000" b="50000"/>
                      </am3d:clr>
                      <am3d:intensity n="9765625" d="1000000"/>
                      <am3d:pos x="21959998" y="70920001" z="16344003"/>
                    </am3d:ptLight>
                    <am3d:ptLight rad="0">
                      <am3d:clr>
                        <a:scrgbClr r="40000" g="60000" b="95000"/>
                      </am3d:clr>
                      <am3d:intensity n="12250000" d="1000000"/>
                      <am3d:pos x="-37964106" y="51130435" z="57631972"/>
                    </am3d:ptLight>
                    <am3d:ptLight rad="0">
                      <am3d:clr>
                        <a:scrgbClr r="86837" g="72700" b="100000"/>
                      </am3d:clr>
                      <am3d:intensity n="3125000" d="1000000"/>
                      <am3d:pos x="-37739122" y="58056624" z="-34769649"/>
                    </am3d:ptLight>
                  </am3d:model3d>
                </a:graphicData>
              </a:graphic>
            </p:graphicFrame>
          </mc:Choice>
          <mc:Fallback>
            <p:pic>
              <p:nvPicPr>
                <p:cNvPr id="36" name="3D Model 35" descr="Rhombicuboctahedron White">
                  <a:extLst>
                    <a:ext uri="{FF2B5EF4-FFF2-40B4-BE49-F238E27FC236}">
                      <a16:creationId xmlns:a16="http://schemas.microsoft.com/office/drawing/2014/main" id="{256596E7-C225-4567-856E-DF3ABB456B08}"/>
                    </a:ext>
                  </a:extLst>
                </p:cNvPr>
                <p:cNvPicPr>
                  <a:picLocks noGrp="1" noRot="1" noChangeAspect="1" noMove="1" noResize="1" noEditPoints="1" noAdjustHandles="1" noChangeArrowheads="1" noChangeShapeType="1" noCrop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 rot="16200000">
                  <a:off x="3307038" y="1394697"/>
                  <a:ext cx="4222878" cy="4895849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37" name="Text Box 43">
              <a:extLst>
                <a:ext uri="{FF2B5EF4-FFF2-40B4-BE49-F238E27FC236}">
                  <a16:creationId xmlns:a16="http://schemas.microsoft.com/office/drawing/2014/main" id="{181E15D8-98F3-4CDA-91B5-476C9EDC66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7856" y="3384392"/>
              <a:ext cx="1544857" cy="95410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400" b="1" dirty="0"/>
                <a:t>NSO – Register based census-like small area</a:t>
              </a:r>
              <a:endParaRPr lang="en-US" altLang="en-US" sz="1400" dirty="0"/>
            </a:p>
            <a:p>
              <a:pPr eaLnBrk="1" hangingPunct="1">
                <a:defRPr/>
              </a:pPr>
              <a:r>
                <a:rPr lang="en-US" altLang="en-US" sz="1400" b="1" dirty="0"/>
                <a:t>statistics</a:t>
              </a:r>
            </a:p>
          </p:txBody>
        </p:sp>
        <p:sp>
          <p:nvSpPr>
            <p:cNvPr id="38" name="Text Box 43">
              <a:extLst>
                <a:ext uri="{FF2B5EF4-FFF2-40B4-BE49-F238E27FC236}">
                  <a16:creationId xmlns:a16="http://schemas.microsoft.com/office/drawing/2014/main" id="{52C955D3-2DA1-421C-9A59-34ED281F04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8203" y="5095210"/>
              <a:ext cx="1037797" cy="30777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400" b="1" dirty="0">
                  <a:solidFill>
                    <a:srgbClr val="C00000"/>
                  </a:solidFill>
                </a:rPr>
                <a:t>Matching</a:t>
              </a:r>
            </a:p>
          </p:txBody>
        </p:sp>
        <p:sp>
          <p:nvSpPr>
            <p:cNvPr id="39" name="Text Box 43">
              <a:extLst>
                <a:ext uri="{FF2B5EF4-FFF2-40B4-BE49-F238E27FC236}">
                  <a16:creationId xmlns:a16="http://schemas.microsoft.com/office/drawing/2014/main" id="{86888655-149F-45DA-BFBC-234E457A48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6384" y="1994035"/>
              <a:ext cx="1339863" cy="73866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400" b="1" dirty="0">
                  <a:solidFill>
                    <a:srgbClr val="C00000"/>
                  </a:solidFill>
                </a:rPr>
                <a:t>Statistical</a:t>
              </a:r>
            </a:p>
            <a:p>
              <a:pPr eaLnBrk="1" hangingPunct="1">
                <a:defRPr/>
              </a:pPr>
              <a:r>
                <a:rPr lang="en-US" altLang="en-US" sz="1400" b="1" dirty="0">
                  <a:solidFill>
                    <a:srgbClr val="C00000"/>
                  </a:solidFill>
                </a:rPr>
                <a:t>population registers</a:t>
              </a:r>
            </a:p>
          </p:txBody>
        </p:sp>
        <p:sp>
          <p:nvSpPr>
            <p:cNvPr id="40" name="Text Box 43">
              <a:extLst>
                <a:ext uri="{FF2B5EF4-FFF2-40B4-BE49-F238E27FC236}">
                  <a16:creationId xmlns:a16="http://schemas.microsoft.com/office/drawing/2014/main" id="{8E9984F7-3CB3-47C7-BAA5-980A61C1A8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3498718" y="3438852"/>
              <a:ext cx="1019174" cy="5232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400" b="1" dirty="0">
                  <a:solidFill>
                    <a:srgbClr val="C00000"/>
                  </a:solidFill>
                </a:rPr>
                <a:t>Surveys</a:t>
              </a:r>
            </a:p>
            <a:p>
              <a:pPr eaLnBrk="1" hangingPunct="1">
                <a:defRPr/>
              </a:pPr>
              <a:r>
                <a:rPr lang="en-US" altLang="en-US" sz="1400" b="1" dirty="0">
                  <a:solidFill>
                    <a:srgbClr val="C00000"/>
                  </a:solidFill>
                </a:rPr>
                <a:t>Big data</a:t>
              </a:r>
            </a:p>
          </p:txBody>
        </p:sp>
        <p:sp>
          <p:nvSpPr>
            <p:cNvPr id="41" name="Text Box 43">
              <a:extLst>
                <a:ext uri="{FF2B5EF4-FFF2-40B4-BE49-F238E27FC236}">
                  <a16:creationId xmlns:a16="http://schemas.microsoft.com/office/drawing/2014/main" id="{BCAD5E60-5642-4C73-BC86-F0FA0399C3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6231250" y="3438851"/>
              <a:ext cx="1367096" cy="52322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US" altLang="en-US" sz="1400" b="1" dirty="0">
                  <a:solidFill>
                    <a:srgbClr val="C00000"/>
                  </a:solidFill>
                </a:rPr>
                <a:t>Geo-referencing</a:t>
              </a:r>
            </a:p>
          </p:txBody>
        </p:sp>
      </p:grpSp>
      <p:sp>
        <p:nvSpPr>
          <p:cNvPr id="42" name="Rectangle 10">
            <a:extLst>
              <a:ext uri="{FF2B5EF4-FFF2-40B4-BE49-F238E27FC236}">
                <a16:creationId xmlns:a16="http://schemas.microsoft.com/office/drawing/2014/main" id="{11540B1E-C347-4699-8A91-50563B210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903939"/>
            <a:ext cx="10515600" cy="65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1600" b="1" dirty="0">
                <a:solidFill>
                  <a:srgbClr val="C00000"/>
                </a:solidFill>
              </a:rPr>
              <a:t>Register-based censuses</a:t>
            </a:r>
            <a:endParaRPr lang="en-GB" altLang="en-US" sz="1600" b="1" dirty="0">
              <a:solidFill>
                <a:srgbClr val="C000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B70E2FF-738D-4851-80FD-49A5E958DF23}"/>
              </a:ext>
            </a:extLst>
          </p:cNvPr>
          <p:cNvSpPr txBox="1"/>
          <p:nvPr/>
        </p:nvSpPr>
        <p:spPr>
          <a:xfrm>
            <a:off x="944789" y="2056811"/>
            <a:ext cx="2058594" cy="138499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Labour force survey</a:t>
            </a:r>
          </a:p>
          <a:p>
            <a:r>
              <a:rPr lang="en-US" sz="1200" dirty="0"/>
              <a:t>Household expenditure survey</a:t>
            </a:r>
          </a:p>
          <a:p>
            <a:r>
              <a:rPr lang="en-US" sz="1200" dirty="0"/>
              <a:t>Housing conditions survey</a:t>
            </a:r>
          </a:p>
          <a:p>
            <a:r>
              <a:rPr lang="en-US" sz="1200" dirty="0"/>
              <a:t>Social conditions survey</a:t>
            </a:r>
          </a:p>
          <a:p>
            <a:r>
              <a:rPr lang="en-US" sz="1200" dirty="0"/>
              <a:t>…</a:t>
            </a:r>
          </a:p>
          <a:p>
            <a:endParaRPr lang="en-US" sz="12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B87DFD1-654C-44C5-90EA-AE77EA560432}"/>
              </a:ext>
            </a:extLst>
          </p:cNvPr>
          <p:cNvSpPr txBox="1"/>
          <p:nvPr/>
        </p:nvSpPr>
        <p:spPr>
          <a:xfrm>
            <a:off x="1059683" y="4437683"/>
            <a:ext cx="1828804" cy="4616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Big data – commuting, services, location …</a:t>
            </a:r>
          </a:p>
        </p:txBody>
      </p: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B65EA6EE-1CE2-4EB6-BAE8-073739EA785C}"/>
              </a:ext>
            </a:extLst>
          </p:cNvPr>
          <p:cNvCxnSpPr>
            <a:stCxn id="43" idx="2"/>
          </p:cNvCxnSpPr>
          <p:nvPr/>
        </p:nvCxnSpPr>
        <p:spPr>
          <a:xfrm rot="16200000" flipH="1">
            <a:off x="2494932" y="2920959"/>
            <a:ext cx="402830" cy="1444523"/>
          </a:xfrm>
          <a:prstGeom prst="bentConnector2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or: Elbow 45">
            <a:extLst>
              <a:ext uri="{FF2B5EF4-FFF2-40B4-BE49-F238E27FC236}">
                <a16:creationId xmlns:a16="http://schemas.microsoft.com/office/drawing/2014/main" id="{2ECC013F-3BA8-48E4-877A-C7AD4C55C751}"/>
              </a:ext>
            </a:extLst>
          </p:cNvPr>
          <p:cNvCxnSpPr>
            <a:stCxn id="44" idx="0"/>
          </p:cNvCxnSpPr>
          <p:nvPr/>
        </p:nvCxnSpPr>
        <p:spPr>
          <a:xfrm rot="5400000" flipH="1" flipV="1">
            <a:off x="2529710" y="3548784"/>
            <a:ext cx="333274" cy="1444524"/>
          </a:xfrm>
          <a:prstGeom prst="bentConnector2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F836791-4F72-466B-ADDA-99447F54990F}"/>
              </a:ext>
            </a:extLst>
          </p:cNvPr>
          <p:cNvSpPr txBox="1"/>
          <p:nvPr/>
        </p:nvSpPr>
        <p:spPr>
          <a:xfrm>
            <a:off x="7907976" y="3483155"/>
            <a:ext cx="2351513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Address registers</a:t>
            </a:r>
          </a:p>
          <a:p>
            <a:r>
              <a:rPr lang="en-US" sz="1200" dirty="0"/>
              <a:t>Geo-referenced census master file</a:t>
            </a:r>
          </a:p>
          <a:p>
            <a:r>
              <a:rPr lang="en-US" sz="1200" dirty="0"/>
              <a:t>Geo-spatial information merging</a:t>
            </a:r>
          </a:p>
          <a:p>
            <a:endParaRPr lang="en-US" sz="1200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1FC9B51-1064-4DE0-AF9E-06E60525D9A9}"/>
              </a:ext>
            </a:extLst>
          </p:cNvPr>
          <p:cNvCxnSpPr>
            <a:cxnSpLocks/>
            <a:stCxn id="47" idx="1"/>
          </p:cNvCxnSpPr>
          <p:nvPr/>
        </p:nvCxnSpPr>
        <p:spPr>
          <a:xfrm flipH="1">
            <a:off x="7450282" y="3898654"/>
            <a:ext cx="457694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991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5447" y="0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C1C8D7-0DEA-4A6C-8261-C6F9D74967DC}"/>
              </a:ext>
            </a:extLst>
          </p:cNvPr>
          <p:cNvSpPr txBox="1"/>
          <p:nvPr/>
        </p:nvSpPr>
        <p:spPr>
          <a:xfrm>
            <a:off x="533780" y="990615"/>
            <a:ext cx="9941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Introduction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343" y="-195892"/>
            <a:ext cx="4177863" cy="15177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9CE483-1096-4D31-97AC-FB6B790EC822}"/>
              </a:ext>
            </a:extLst>
          </p:cNvPr>
          <p:cNvSpPr txBox="1"/>
          <p:nvPr/>
        </p:nvSpPr>
        <p:spPr>
          <a:xfrm>
            <a:off x="5486400" y="1723025"/>
            <a:ext cx="5754958" cy="456310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5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Administrative registers generated by governments and service providers are becoming an increasingly important source of data for official statistics</a:t>
            </a:r>
            <a:r>
              <a:rPr lang="en-GB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GB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particularly for producing census information</a:t>
            </a:r>
          </a:p>
          <a:p>
            <a:pPr marL="285750" indent="-285750">
              <a:buClr>
                <a:schemeClr val="accent5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endParaRPr lang="en-GB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5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GB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Using administrative sources offers many opportunities in conducting censuses, in particular for reducing costs, improving the quality of data and producing more frequent information– in many </a:t>
            </a:r>
            <a:r>
              <a:rPr lang="en-GB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cases on a yearly basis</a:t>
            </a:r>
            <a:endParaRPr lang="en-GB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chemeClr val="accent5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en-GB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arrival of the Covid-19 pandemic has accelerated the interest in the use of administrative registers and/or sources for the census </a:t>
            </a:r>
          </a:p>
          <a:p>
            <a:pPr marL="285750" marR="0" indent="-28575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Courier New" panose="02070309020205020404" pitchFamily="49" charset="0"/>
              <a:buChar char="o"/>
            </a:pPr>
            <a:endParaRPr lang="en-US" sz="1600" dirty="0">
              <a:effectLst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502B89-8509-47A7-A220-6FBAED3A288C}"/>
              </a:ext>
            </a:extLst>
          </p:cNvPr>
          <p:cNvSpPr txBox="1"/>
          <p:nvPr/>
        </p:nvSpPr>
        <p:spPr>
          <a:xfrm>
            <a:off x="719765" y="2122561"/>
            <a:ext cx="4404685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51</a:t>
            </a:r>
            <a:r>
              <a:rPr lang="en-US" b="1" baseline="30000" dirty="0"/>
              <a:t>st</a:t>
            </a:r>
            <a:r>
              <a:rPr lang="en-US" b="1" dirty="0"/>
              <a:t> session of UN Statistical Commission (2020)  </a:t>
            </a:r>
            <a:r>
              <a:rPr lang="en-US" dirty="0"/>
              <a:t>requested 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the development of  methodological document  on the use of administrative sources for generating census statistics</a:t>
            </a:r>
          </a:p>
        </p:txBody>
      </p:sp>
    </p:spTree>
    <p:extLst>
      <p:ext uri="{BB962C8B-B14F-4D97-AF65-F5344CB8AC3E}">
        <p14:creationId xmlns:p14="http://schemas.microsoft.com/office/powerpoint/2010/main" val="447327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0" y="0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788D22-89B5-4682-919D-F9D2724597EC}"/>
              </a:ext>
            </a:extLst>
          </p:cNvPr>
          <p:cNvSpPr/>
          <p:nvPr/>
        </p:nvSpPr>
        <p:spPr>
          <a:xfrm>
            <a:off x="569895" y="1286446"/>
            <a:ext cx="10728360" cy="4613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Overall objective of this handbook is to provide advice to NSOs, planning to use administrative registers for the production of census information</a:t>
            </a:r>
          </a:p>
          <a:p>
            <a:pPr marL="285750" marR="0" indent="-2857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handbook elaborates on how to transform from a traditional census to other census methodologies involving the use of registers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</a:t>
            </a:r>
            <a:r>
              <a:rPr lang="en-GB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</a:t>
            </a:r>
            <a:r>
              <a:rPr lang="en-GB" sz="2000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handbook builds on the work and outputs that have been prepared by the Conference of European Statistics, most notably </a:t>
            </a: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sz="2000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Guidelines on the use of registers and administrative data for population and housing censuses</a:t>
            </a:r>
            <a:endParaRPr lang="en-GB" sz="2000" i="1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sz="2000" i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Guidelines for assessing the quality of administrative sources  for use in censuses  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</a:t>
            </a:r>
            <a:r>
              <a:rPr lang="en-GB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 also incorporates practices, challenges and lessons learned by those</a:t>
            </a:r>
            <a:r>
              <a:rPr lang="en-GB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NSO’s</a:t>
            </a:r>
            <a:r>
              <a:rPr lang="en-GB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with previous experience in the use of administrative data for producing census information</a:t>
            </a:r>
            <a:endParaRPr lang="en-US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718" y="-299176"/>
            <a:ext cx="4177863" cy="151778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B2731E3-0506-47FB-8E13-480CA1E4247E}"/>
              </a:ext>
            </a:extLst>
          </p:cNvPr>
          <p:cNvSpPr/>
          <p:nvPr/>
        </p:nvSpPr>
        <p:spPr>
          <a:xfrm>
            <a:off x="3124112" y="834383"/>
            <a:ext cx="40534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Objectives of the Handbook</a:t>
            </a:r>
          </a:p>
        </p:txBody>
      </p:sp>
    </p:spTree>
    <p:extLst>
      <p:ext uri="{BB962C8B-B14F-4D97-AF65-F5344CB8AC3E}">
        <p14:creationId xmlns:p14="http://schemas.microsoft.com/office/powerpoint/2010/main" val="2870389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0" y="79762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788D22-89B5-4682-919D-F9D2724597EC}"/>
              </a:ext>
            </a:extLst>
          </p:cNvPr>
          <p:cNvSpPr/>
          <p:nvPr/>
        </p:nvSpPr>
        <p:spPr>
          <a:xfrm>
            <a:off x="405847" y="1086211"/>
            <a:ext cx="11433727" cy="5304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The draft handbook contains six chapters</a:t>
            </a:r>
          </a:p>
          <a:p>
            <a:pPr>
              <a:buClr>
                <a:srgbClr val="C00000"/>
              </a:buClr>
            </a:pPr>
            <a:endParaRPr lang="en-GB" sz="20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Chapter 1 – Introduction -</a:t>
            </a:r>
            <a:r>
              <a:rPr lang="en-US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the rationale for moving to a </a:t>
            </a: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register-based statistical system, definition of a register, overview of census methodologies</a:t>
            </a:r>
          </a:p>
          <a:p>
            <a:pPr marL="800100" lvl="1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 fontAlgn="base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latin typeface="Cambria" panose="02040503050406030204" pitchFamily="18" charset="0"/>
                <a:ea typeface="Cambria" panose="02040503050406030204" pitchFamily="18" charset="0"/>
              </a:rPr>
              <a:t>Chapter 2 - Moving to a register-based approach</a:t>
            </a:r>
            <a:r>
              <a:rPr lang="en-GB" sz="1600" i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- n</a:t>
            </a:r>
            <a:r>
              <a:rPr lang="en-GB" sz="1600" i="1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ecessary pre-conditions, difficulties and challenges and possible solutions</a:t>
            </a:r>
          </a:p>
          <a:p>
            <a:pPr marL="800100" lvl="1" indent="-342900" fontAlgn="base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GB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 fontAlgn="base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Chapter 3 - Types of administrative source- </a:t>
            </a:r>
            <a:r>
              <a:rPr lang="en-GB" sz="16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base registers and specialised or supplementary registers</a:t>
            </a:r>
          </a:p>
          <a:p>
            <a:pPr marL="800100" lvl="1" indent="-342900" fontAlgn="base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GB" sz="16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800100" lvl="1" indent="-342900" fontAlgn="base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Chapter 4 – Transforming administrative data into census </a:t>
            </a:r>
            <a:r>
              <a:rPr lang="en-GB" sz="16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data- a statistical population register, constructing integrated statistical registers </a:t>
            </a:r>
          </a:p>
          <a:p>
            <a:pPr marL="800100" lvl="1" indent="-342900" fontAlgn="base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GB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 fontAlgn="base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GB" sz="20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Chapter 5 – Quality assessment </a:t>
            </a:r>
            <a:r>
              <a:rPr lang="en-GB" sz="16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– quality dimension and stages of quality assessment (source, input data, process and output)</a:t>
            </a:r>
          </a:p>
          <a:p>
            <a:pPr marL="800100" lvl="1" indent="-342900" fontAlgn="base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GB" sz="16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 fontAlgn="base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latin typeface="Cambria" panose="02040503050406030204" pitchFamily="18" charset="0"/>
                <a:ea typeface="Cambria" panose="02040503050406030204" pitchFamily="18" charset="0"/>
              </a:rPr>
              <a:t>Chapter 6 -  Conclusions and recommendations- </a:t>
            </a:r>
            <a:r>
              <a:rPr lang="en-GB" sz="1600" dirty="0">
                <a:latin typeface="Cambria" panose="02040503050406030204" pitchFamily="18" charset="0"/>
                <a:ea typeface="Cambria" panose="02040503050406030204" pitchFamily="18" charset="0"/>
              </a:rPr>
              <a:t>provides some key recommendations that each NSO should consider when they plan and design any programme to transition from a traditional census to other approaches 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718" y="-299176"/>
            <a:ext cx="4177863" cy="151778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B2731E3-0506-47FB-8E13-480CA1E4247E}"/>
              </a:ext>
            </a:extLst>
          </p:cNvPr>
          <p:cNvSpPr/>
          <p:nvPr/>
        </p:nvSpPr>
        <p:spPr>
          <a:xfrm>
            <a:off x="2432476" y="756945"/>
            <a:ext cx="77884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Overview of the handbook </a:t>
            </a:r>
          </a:p>
        </p:txBody>
      </p:sp>
    </p:spTree>
    <p:extLst>
      <p:ext uri="{BB962C8B-B14F-4D97-AF65-F5344CB8AC3E}">
        <p14:creationId xmlns:p14="http://schemas.microsoft.com/office/powerpoint/2010/main" val="1136540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-9312" y="13975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788D22-89B5-4682-919D-F9D2724597EC}"/>
              </a:ext>
            </a:extLst>
          </p:cNvPr>
          <p:cNvSpPr/>
          <p:nvPr/>
        </p:nvSpPr>
        <p:spPr>
          <a:xfrm>
            <a:off x="640080" y="1512165"/>
            <a:ext cx="10495722" cy="2718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2000" b="1" dirty="0">
                <a:latin typeface="Cambria" panose="02040503050406030204" pitchFamily="18" charset="0"/>
                <a:ea typeface="Cambria" panose="02040503050406030204" pitchFamily="18" charset="0"/>
              </a:rPr>
              <a:t>Case Studies (in progress)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 number of case studies will be included in Appendix to illustrate how particular issues and challenges were met by some of those 	countries that have already transitioned to a register-based or combined census, or are in the process of preparing to do so.</a:t>
            </a:r>
          </a:p>
          <a:p>
            <a:pPr marL="800100" lvl="1" indent="-342900" algn="just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GB" sz="2000" dirty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1257300" lvl="2" indent="-342900" algn="just">
              <a:lnSpc>
                <a:spcPct val="107000"/>
              </a:lnSpc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UNSD will reach out the EG members to prepare a case study for particular issues </a:t>
            </a:r>
            <a:endParaRPr lang="en-US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12" y="-302147"/>
            <a:ext cx="4177863" cy="151778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B2731E3-0506-47FB-8E13-480CA1E4247E}"/>
              </a:ext>
            </a:extLst>
          </p:cNvPr>
          <p:cNvSpPr/>
          <p:nvPr/>
        </p:nvSpPr>
        <p:spPr>
          <a:xfrm>
            <a:off x="441324" y="906339"/>
            <a:ext cx="100742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Overview of the draft handbook </a:t>
            </a:r>
          </a:p>
        </p:txBody>
      </p:sp>
    </p:spTree>
    <p:extLst>
      <p:ext uri="{BB962C8B-B14F-4D97-AF65-F5344CB8AC3E}">
        <p14:creationId xmlns:p14="http://schemas.microsoft.com/office/powerpoint/2010/main" val="2661562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5447" y="0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C1C8D7-0DEA-4A6C-8261-C6F9D74967DC}"/>
              </a:ext>
            </a:extLst>
          </p:cNvPr>
          <p:cNvSpPr txBox="1"/>
          <p:nvPr/>
        </p:nvSpPr>
        <p:spPr>
          <a:xfrm>
            <a:off x="533780" y="990615"/>
            <a:ext cx="9941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Rationale 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343" y="-195892"/>
            <a:ext cx="4177863" cy="15177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9CE483-1096-4D31-97AC-FB6B790EC822}"/>
              </a:ext>
            </a:extLst>
          </p:cNvPr>
          <p:cNvSpPr txBox="1"/>
          <p:nvPr/>
        </p:nvSpPr>
        <p:spPr>
          <a:xfrm>
            <a:off x="628650" y="1723025"/>
            <a:ext cx="10612708" cy="437042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n-GB" sz="20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GB" sz="2000" dirty="0">
                <a:latin typeface="Cambria" panose="02040503050406030204" pitchFamily="18" charset="0"/>
                <a:ea typeface="Cambria" panose="02040503050406030204" pitchFamily="18" charset="0"/>
              </a:rPr>
              <a:t>rationale</a:t>
            </a:r>
            <a:r>
              <a:rPr lang="en-GB" sz="20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for using administrative sources for PHCs ...</a:t>
            </a:r>
          </a:p>
          <a:p>
            <a:pPr marL="800100" lvl="1" indent="-342900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potential opportunities for: </a:t>
            </a:r>
          </a:p>
          <a:p>
            <a:pPr marL="723900" lvl="1" indent="-285750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reducing costs</a:t>
            </a:r>
          </a:p>
          <a:p>
            <a:pPr marL="723900" lvl="1" indent="-285750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latin typeface="Cambria" panose="02040503050406030204" pitchFamily="18" charset="0"/>
                <a:ea typeface="Cambria" panose="02040503050406030204" pitchFamily="18" charset="0"/>
              </a:rPr>
              <a:t>reducing respondent burden</a:t>
            </a:r>
          </a:p>
          <a:p>
            <a:pPr marL="1120775" lvl="2" indent="-285750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recent incentives, e.g., increased interest during the COVID-19 pandemic to reduce direct contact with the general public with the use of administrative data and online data collection methods</a:t>
            </a:r>
            <a:endParaRPr lang="en-GB" sz="16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23900" lvl="1" indent="-285750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improving the quality of data</a:t>
            </a:r>
          </a:p>
          <a:p>
            <a:pPr marL="723900" lvl="1" indent="-285750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latin typeface="Cambria" panose="02040503050406030204" pitchFamily="18" charset="0"/>
                <a:ea typeface="Cambria" panose="02040503050406030204" pitchFamily="18" charset="0"/>
              </a:rPr>
              <a:t>improving efficiency</a:t>
            </a:r>
            <a:endParaRPr lang="en-GB" sz="18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23900" lvl="1" indent="-285750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producing more frequent information – in many cases on a yearly basis</a:t>
            </a:r>
          </a:p>
          <a:p>
            <a:pPr marL="1120775" lvl="2" indent="-285750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may be particularly relevant for the purposes of annual monitoring of SDGs indictors</a:t>
            </a:r>
          </a:p>
          <a:p>
            <a:pPr marL="723900" lvl="1" indent="-285750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national commitments to modernize statistical systems, e.g., NSO’s long-term vision for a developing a more general register-based statistical system</a:t>
            </a:r>
          </a:p>
          <a:p>
            <a:pPr marL="1120775" lvl="2" indent="-285750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national legal and political factors (e.g., digital government or e-Government initiatives) </a:t>
            </a:r>
          </a:p>
          <a:p>
            <a:pPr marL="1120775" lvl="2" indent="-285750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1600" dirty="0">
                <a:latin typeface="Cambria" panose="02040503050406030204" pitchFamily="18" charset="0"/>
                <a:ea typeface="Cambria" panose="02040503050406030204" pitchFamily="18" charset="0"/>
              </a:rPr>
              <a:t>stakeholders and users’ expectations</a:t>
            </a:r>
          </a:p>
          <a:p>
            <a:pPr marL="711200" lvl="1" indent="-273050">
              <a:defRPr/>
            </a:pPr>
            <a:endParaRPr lang="en-GB" sz="1600" dirty="0">
              <a:solidFill>
                <a:srgbClr val="000000"/>
              </a:solidFill>
              <a:latin typeface="Calibri" panose="020F0502020204030204" pitchFamily="34" charset="0"/>
              <a:ea typeface="DengXian Light" panose="02010600030101010101" pitchFamily="2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570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EF68DE18-AB23-427D-9D16-FB6D405FA98F}"/>
              </a:ext>
            </a:extLst>
          </p:cNvPr>
          <p:cNvGrpSpPr/>
          <p:nvPr/>
        </p:nvGrpSpPr>
        <p:grpSpPr>
          <a:xfrm>
            <a:off x="68285" y="0"/>
            <a:ext cx="12201312" cy="6868484"/>
            <a:chOff x="-9312" y="-5242"/>
            <a:chExt cx="12201312" cy="6868484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1B9697E2-EEE3-484D-A5F1-3BA85BCE27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99" t="7292" b="3494"/>
            <a:stretch/>
          </p:blipFill>
          <p:spPr>
            <a:xfrm>
              <a:off x="-9312" y="-5242"/>
              <a:ext cx="12201312" cy="6868484"/>
            </a:xfrm>
            <a:prstGeom prst="rect">
              <a:avLst/>
            </a:prstGeom>
          </p:spPr>
        </p:pic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3C3D9F06-9E68-4223-B766-1669CC453D11}"/>
                </a:ext>
              </a:extLst>
            </p:cNvPr>
            <p:cNvSpPr txBox="1"/>
            <p:nvPr/>
          </p:nvSpPr>
          <p:spPr>
            <a:xfrm>
              <a:off x="1536699" y="6337300"/>
              <a:ext cx="5343072" cy="3231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1800"/>
                </a:spcAft>
              </a:pPr>
              <a:r>
                <a:rPr lang="en-US" sz="1500" b="1" spc="-50" dirty="0">
                  <a:latin typeface="Roboto" panose="02000000000000000000" pitchFamily="2" charset="0"/>
                  <a:ea typeface="Roboto" panose="02000000000000000000" pitchFamily="2" charset="0"/>
                </a:rPr>
                <a:t>Statistics Division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4FA9D37-9FC0-439A-9F9D-3EDA4368ECC3}"/>
              </a:ext>
            </a:extLst>
          </p:cNvPr>
          <p:cNvSpPr/>
          <p:nvPr/>
        </p:nvSpPr>
        <p:spPr>
          <a:xfrm>
            <a:off x="1311442" y="977531"/>
            <a:ext cx="878305" cy="2746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512D7AD8-5024-6947-8ABB-1EE9855DB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5" y="-370214"/>
            <a:ext cx="4177863" cy="15177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9551A1A-4CF6-4BE1-A5D9-0052F0448DBF}"/>
              </a:ext>
            </a:extLst>
          </p:cNvPr>
          <p:cNvSpPr txBox="1"/>
          <p:nvPr/>
        </p:nvSpPr>
        <p:spPr>
          <a:xfrm>
            <a:off x="1457325" y="1069807"/>
            <a:ext cx="94232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</a:rPr>
              <a:t>Key definitions </a:t>
            </a:r>
            <a:endParaRPr lang="en-US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Rectangle 11">
            <a:extLst>
              <a:ext uri="{FF2B5EF4-FFF2-40B4-BE49-F238E27FC236}">
                <a16:creationId xmlns:a16="http://schemas.microsoft.com/office/drawing/2014/main" id="{804347BD-F16B-4108-8469-3465BF4E0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584" y="1692882"/>
            <a:ext cx="10086974" cy="4014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j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5pPr>
            <a:lvl6pPr marL="25511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6pPr>
            <a:lvl7pPr marL="30083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7pPr>
            <a:lvl8pPr marL="34655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8pPr>
            <a:lvl9pPr marL="39227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j-lt"/>
              </a:defRPr>
            </a:lvl9pPr>
          </a:lstStyle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None/>
            </a:pPr>
            <a:r>
              <a:rPr lang="en-GB" b="1" i="1" dirty="0">
                <a:ea typeface="Calibri" panose="020F0502020204030204" pitchFamily="34" charset="0"/>
                <a:cs typeface="Calibri" panose="020F0502020204030204" pitchFamily="34" charset="0"/>
              </a:rPr>
              <a:t>What is a register ?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None/>
            </a:pPr>
            <a:endParaRPr lang="en-GB" sz="2000" i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“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</a:t>
            </a:r>
            <a:r>
              <a:rPr lang="en-GB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systematic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collection of </a:t>
            </a:r>
            <a:r>
              <a:rPr lang="en-GB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unit-level data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organized in such a way that </a:t>
            </a:r>
            <a:r>
              <a:rPr lang="en-GB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updating is possible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where ‘updating’ is the process of adding or changing identifiable information with the purpose of establishing, bringing up to date, correcting or extending the register - </a:t>
            </a:r>
            <a:r>
              <a:rPr lang="en-GB" sz="20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keeping track of any changes in the data describing the units and their attributes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”</a:t>
            </a:r>
            <a:endParaRPr lang="en-GB" sz="2000" i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en-GB" sz="2000" i="1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Administrative registers -whether held by public bodies or private sector organisations- are produced for the purpose of effecting administrative processes by recording </a:t>
            </a:r>
          </a:p>
          <a:p>
            <a:pPr marL="800100" lvl="1" indent="-342900" algn="just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information on units (such as persons and dwellings) and </a:t>
            </a:r>
          </a:p>
          <a:p>
            <a:pPr marL="800100" lvl="1" indent="-342900" algn="just">
              <a:lnSpc>
                <a:spcPct val="107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variables that are defined by administrative rules and demands in a country</a:t>
            </a:r>
            <a:endParaRPr lang="en-US" altLang="en-US" kern="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ile xmlns="3d137487-0b15-4ad9-abee-bf6b36a5a6e0" xsi:nil="true"/>
    <lcf76f155ced4ddcb4097134ff3c332f xmlns="3d137487-0b15-4ad9-abee-bf6b36a5a6e0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636FD24704A1439BC275B3C3F1C9C6" ma:contentTypeVersion="18" ma:contentTypeDescription="Create a new document." ma:contentTypeScope="" ma:versionID="f29cab672a26913f2bc8808bed4231ac">
  <xsd:schema xmlns:xsd="http://www.w3.org/2001/XMLSchema" xmlns:xs="http://www.w3.org/2001/XMLSchema" xmlns:p="http://schemas.microsoft.com/office/2006/metadata/properties" xmlns:ns2="3d137487-0b15-4ad9-abee-bf6b36a5a6e0" xmlns:ns3="81cf108f-c583-47b3-8493-b6de3c823d22" xmlns:ns4="985ec44e-1bab-4c0b-9df0-6ba128686fc9" targetNamespace="http://schemas.microsoft.com/office/2006/metadata/properties" ma:root="true" ma:fieldsID="39ade3fc1d57becd952150571b574c35" ns2:_="" ns3:_="" ns4:_="">
    <xsd:import namespace="3d137487-0b15-4ad9-abee-bf6b36a5a6e0"/>
    <xsd:import namespace="81cf108f-c583-47b3-8493-b6de3c823d22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File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137487-0b15-4ad9-abee-bf6b36a5a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File" ma:index="20" nillable="true" ma:displayName="File" ma:list="{3d137487-0b15-4ad9-abee-bf6b36a5a6e0}" ma:internalName="File" ma:showField="Title">
      <xsd:simpleType>
        <xsd:restriction base="dms:Lookup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cf108f-c583-47b3-8493-b6de3c823d2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e70c060e-aa4d-45ef-bfad-bab4ee307c36}" ma:internalName="TaxCatchAll" ma:showField="CatchAllData" ma:web="81cf108f-c583-47b3-8493-b6de3c823d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A8E49D-7CFD-476E-B583-CD3771367C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673BBB-9CCC-47B0-8F61-4A6FDEEA34B8}">
  <ds:schemaRefs>
    <ds:schemaRef ds:uri="331bc5fa-37a0-4eaf-92e6-e8f500860589"/>
    <ds:schemaRef ds:uri="http://schemas.microsoft.com/office/2006/metadata/properties"/>
    <ds:schemaRef ds:uri="efb7f1d3-2f00-4f20-b7f7-b4cd1648c34e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3d137487-0b15-4ad9-abee-bf6b36a5a6e0"/>
    <ds:schemaRef ds:uri="985ec44e-1bab-4c0b-9df0-6ba128686fc9"/>
  </ds:schemaRefs>
</ds:datastoreItem>
</file>

<file path=customXml/itemProps3.xml><?xml version="1.0" encoding="utf-8"?>
<ds:datastoreItem xmlns:ds="http://schemas.openxmlformats.org/officeDocument/2006/customXml" ds:itemID="{1521C055-9A91-48CC-94AB-CC56B0448B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137487-0b15-4ad9-abee-bf6b36a5a6e0"/>
    <ds:schemaRef ds:uri="81cf108f-c583-47b3-8493-b6de3c823d22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9886</TotalTime>
  <Words>1832</Words>
  <Application>Microsoft Office PowerPoint</Application>
  <PresentationFormat>Widescreen</PresentationFormat>
  <Paragraphs>268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Calibri Light</vt:lpstr>
      <vt:lpstr>Cambria</vt:lpstr>
      <vt:lpstr>Courier New</vt:lpstr>
      <vt:lpstr>Montserrat</vt:lpstr>
      <vt:lpstr>Roboto</vt:lpstr>
      <vt:lpstr>Roboto Medium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Jan-Willem Lammens</dc:creator>
  <cp:lastModifiedBy>Andrea De Luka</cp:lastModifiedBy>
  <cp:revision>110</cp:revision>
  <dcterms:created xsi:type="dcterms:W3CDTF">2019-04-05T03:01:40Z</dcterms:created>
  <dcterms:modified xsi:type="dcterms:W3CDTF">2022-12-16T15:09:43Z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0x010100B1636FD24704A1439BC275B3C3F1C9C6</vt:lpwstr>
  </property>
</Properties>
</file>