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notesMasterIdLst>
    <p:notesMasterId r:id="rId20"/>
  </p:notesMasterIdLst>
  <p:handoutMasterIdLst>
    <p:handoutMasterId r:id="rId21"/>
  </p:handoutMasterIdLst>
  <p:sldIdLst>
    <p:sldId id="256" r:id="rId5"/>
    <p:sldId id="598" r:id="rId6"/>
    <p:sldId id="596" r:id="rId7"/>
    <p:sldId id="597" r:id="rId8"/>
    <p:sldId id="561" r:id="rId9"/>
    <p:sldId id="589" r:id="rId10"/>
    <p:sldId id="586" r:id="rId11"/>
    <p:sldId id="587" r:id="rId12"/>
    <p:sldId id="588" r:id="rId13"/>
    <p:sldId id="583" r:id="rId14"/>
    <p:sldId id="590" r:id="rId15"/>
    <p:sldId id="592" r:id="rId16"/>
    <p:sldId id="593" r:id="rId17"/>
    <p:sldId id="595" r:id="rId18"/>
    <p:sldId id="594"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4D73"/>
    <a:srgbClr val="FDE3B5"/>
    <a:srgbClr val="FBC461"/>
    <a:srgbClr val="F9AF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32" autoAdjust="0"/>
    <p:restoredTop sz="96021" autoAdjust="0"/>
  </p:normalViewPr>
  <p:slideViewPr>
    <p:cSldViewPr>
      <p:cViewPr varScale="1">
        <p:scale>
          <a:sx n="125" d="100"/>
          <a:sy n="125" d="100"/>
        </p:scale>
        <p:origin x="1843" y="77"/>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9EDFF15D-B0AC-48CD-B178-64205EB65F02}" type="datetimeFigureOut">
              <a:rPr lang="ar-SA" smtClean="0"/>
              <a:pPr/>
              <a:t>22/05/1444</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BF107356-4997-4ECF-8B55-82B49DE68D46}" type="slidenum">
              <a:rPr lang="ar-SA" smtClean="0"/>
              <a:pPr/>
              <a:t>‹#›</a:t>
            </a:fld>
            <a:endParaRPr lang="ar-SA"/>
          </a:p>
        </p:txBody>
      </p:sp>
    </p:spTree>
    <p:extLst>
      <p:ext uri="{BB962C8B-B14F-4D97-AF65-F5344CB8AC3E}">
        <p14:creationId xmlns:p14="http://schemas.microsoft.com/office/powerpoint/2010/main" val="3694125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9AE12B4-6DF2-46C7-9969-3A4DA59C01CA}" type="datetimeFigureOut">
              <a:rPr lang="ar-SA" smtClean="0"/>
              <a:pPr/>
              <a:t>22/05/1444</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2662FFB-A1F7-4801-A6E4-3D84204DA2DE}" type="slidenum">
              <a:rPr lang="ar-SA" smtClean="0"/>
              <a:pPr/>
              <a:t>‹#›</a:t>
            </a:fld>
            <a:endParaRPr lang="ar-SA"/>
          </a:p>
        </p:txBody>
      </p:sp>
    </p:spTree>
    <p:extLst>
      <p:ext uri="{BB962C8B-B14F-4D97-AF65-F5344CB8AC3E}">
        <p14:creationId xmlns:p14="http://schemas.microsoft.com/office/powerpoint/2010/main" val="15489995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662FFB-A1F7-4801-A6E4-3D84204DA2DE}" type="slidenum">
              <a:rPr lang="ar-SA" smtClean="0"/>
              <a:pPr/>
              <a:t>1</a:t>
            </a:fld>
            <a:endParaRPr lang="ar-SA"/>
          </a:p>
        </p:txBody>
      </p:sp>
    </p:spTree>
    <p:extLst>
      <p:ext uri="{BB962C8B-B14F-4D97-AF65-F5344CB8AC3E}">
        <p14:creationId xmlns:p14="http://schemas.microsoft.com/office/powerpoint/2010/main" val="4061561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a:p>
        </p:txBody>
      </p:sp>
      <p:sp>
        <p:nvSpPr>
          <p:cNvPr id="4" name="Date Placeholder 3"/>
          <p:cNvSpPr>
            <a:spLocks noGrp="1"/>
          </p:cNvSpPr>
          <p:nvPr>
            <p:ph type="dt" sz="half" idx="10"/>
          </p:nvPr>
        </p:nvSpPr>
        <p:spPr/>
        <p:txBody>
          <a:bodyPr/>
          <a:lstStyle/>
          <a:p>
            <a:fld id="{34FF5AC1-3A8D-4070-BD44-52080767C783}" type="datetimeFigureOut">
              <a:rPr lang="ar-SA" smtClean="0"/>
              <a:pPr/>
              <a:t>22/05/1444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95F652B-6D9F-45DD-9B82-70F637078C3E}" type="slidenum">
              <a:rPr lang="ar-SA" smtClean="0"/>
              <a:pPr/>
              <a:t>‹#›</a:t>
            </a:fld>
            <a:endParaRPr lang="ar-SA"/>
          </a:p>
        </p:txBody>
      </p:sp>
    </p:spTree>
    <p:extLst>
      <p:ext uri="{BB962C8B-B14F-4D97-AF65-F5344CB8AC3E}">
        <p14:creationId xmlns:p14="http://schemas.microsoft.com/office/powerpoint/2010/main" val="202496756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34FF5AC1-3A8D-4070-BD44-52080767C783}" type="datetimeFigureOut">
              <a:rPr lang="ar-SA" smtClean="0"/>
              <a:pPr/>
              <a:t>22/05/1444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95F652B-6D9F-45DD-9B82-70F637078C3E}" type="slidenum">
              <a:rPr lang="ar-SA" smtClean="0"/>
              <a:pPr/>
              <a:t>‹#›</a:t>
            </a:fld>
            <a:endParaRPr lang="ar-SA"/>
          </a:p>
        </p:txBody>
      </p:sp>
    </p:spTree>
    <p:extLst>
      <p:ext uri="{BB962C8B-B14F-4D97-AF65-F5344CB8AC3E}">
        <p14:creationId xmlns:p14="http://schemas.microsoft.com/office/powerpoint/2010/main" val="49308021"/>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34FF5AC1-3A8D-4070-BD44-52080767C783}" type="datetimeFigureOut">
              <a:rPr lang="ar-SA" smtClean="0"/>
              <a:pPr/>
              <a:t>22/05/1444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95F652B-6D9F-45DD-9B82-70F637078C3E}" type="slidenum">
              <a:rPr lang="ar-SA" smtClean="0"/>
              <a:pPr/>
              <a:t>‹#›</a:t>
            </a:fld>
            <a:endParaRPr lang="ar-SA"/>
          </a:p>
        </p:txBody>
      </p:sp>
    </p:spTree>
    <p:extLst>
      <p:ext uri="{BB962C8B-B14F-4D97-AF65-F5344CB8AC3E}">
        <p14:creationId xmlns:p14="http://schemas.microsoft.com/office/powerpoint/2010/main" val="404421479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9" name="Rounded Rectangle 18"/>
          <p:cNvSpPr/>
          <p:nvPr userDrawn="1"/>
        </p:nvSpPr>
        <p:spPr>
          <a:xfrm>
            <a:off x="152400" y="76200"/>
            <a:ext cx="8839200" cy="6629400"/>
          </a:xfrm>
          <a:prstGeom prst="roundRect">
            <a:avLst/>
          </a:prstGeom>
          <a:ln w="38100">
            <a:solidFill>
              <a:srgbClr val="304D73"/>
            </a:solidFill>
          </a:ln>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2" name="Title 1"/>
          <p:cNvSpPr>
            <a:spLocks noGrp="1"/>
          </p:cNvSpPr>
          <p:nvPr>
            <p:ph type="title"/>
          </p:nvPr>
        </p:nvSpPr>
        <p:spPr>
          <a:xfrm>
            <a:off x="457200" y="76200"/>
            <a:ext cx="7651060" cy="1143000"/>
          </a:xfrm>
        </p:spPr>
        <p:txBody>
          <a:bodyPr/>
          <a:lstStyle/>
          <a:p>
            <a:r>
              <a:rPr lang="en-US" dirty="0"/>
              <a:t>Click to edit Master title style</a:t>
            </a:r>
            <a:endParaRPr lang="ar-SA" dirty="0"/>
          </a:p>
        </p:txBody>
      </p:sp>
      <p:sp>
        <p:nvSpPr>
          <p:cNvPr id="3" name="Content Placeholder 2"/>
          <p:cNvSpPr>
            <a:spLocks noGrp="1"/>
          </p:cNvSpPr>
          <p:nvPr>
            <p:ph idx="1"/>
          </p:nvPr>
        </p:nvSpPr>
        <p:spPr>
          <a:xfrm>
            <a:off x="457200" y="1371600"/>
            <a:ext cx="8229600" cy="4754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ar-SA" dirty="0"/>
          </a:p>
        </p:txBody>
      </p:sp>
      <p:sp>
        <p:nvSpPr>
          <p:cNvPr id="4" name="Date Placeholder 3"/>
          <p:cNvSpPr>
            <a:spLocks noGrp="1"/>
          </p:cNvSpPr>
          <p:nvPr>
            <p:ph type="dt" sz="half" idx="10"/>
          </p:nvPr>
        </p:nvSpPr>
        <p:spPr/>
        <p:txBody>
          <a:bodyPr/>
          <a:lstStyle/>
          <a:p>
            <a:fld id="{34FF5AC1-3A8D-4070-BD44-52080767C783}" type="datetimeFigureOut">
              <a:rPr lang="ar-SA" smtClean="0"/>
              <a:pPr/>
              <a:t>22/05/1444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95F652B-6D9F-45DD-9B82-70F637078C3E}" type="slidenum">
              <a:rPr lang="ar-SA" smtClean="0"/>
              <a:pPr/>
              <a:t>‹#›</a:t>
            </a:fld>
            <a:endParaRPr lang="ar-SA"/>
          </a:p>
        </p:txBody>
      </p:sp>
      <p:sp>
        <p:nvSpPr>
          <p:cNvPr id="20" name="Oval 19"/>
          <p:cNvSpPr/>
          <p:nvPr userDrawn="1"/>
        </p:nvSpPr>
        <p:spPr>
          <a:xfrm>
            <a:off x="8153400" y="76200"/>
            <a:ext cx="838200" cy="84224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6" name="Group 15"/>
          <p:cNvGrpSpPr/>
          <p:nvPr userDrawn="1"/>
        </p:nvGrpSpPr>
        <p:grpSpPr>
          <a:xfrm>
            <a:off x="8077200" y="35644"/>
            <a:ext cx="990600" cy="1066800"/>
            <a:chOff x="4114800" y="228600"/>
            <a:chExt cx="4724400" cy="4724400"/>
          </a:xfrm>
        </p:grpSpPr>
        <p:pic>
          <p:nvPicPr>
            <p:cNvPr id="17" name="Picture 16" descr="17-goals.png"/>
            <p:cNvPicPr>
              <a:picLocks noChangeAspect="1"/>
            </p:cNvPicPr>
            <p:nvPr userDrawn="1"/>
          </p:nvPicPr>
          <p:blipFill>
            <a:blip r:embed="rId2" cstate="print"/>
            <a:stretch>
              <a:fillRect/>
            </a:stretch>
          </p:blipFill>
          <p:spPr>
            <a:xfrm>
              <a:off x="4114800" y="228600"/>
              <a:ext cx="4724400" cy="4724400"/>
            </a:xfrm>
            <a:prstGeom prst="rect">
              <a:avLst/>
            </a:prstGeom>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2112" y="1691154"/>
              <a:ext cx="2147888" cy="1966446"/>
            </a:xfrm>
            <a:prstGeom prst="rect">
              <a:avLst/>
            </a:prstGeom>
          </p:spPr>
        </p:pic>
      </p:grpSp>
    </p:spTree>
    <p:extLst>
      <p:ext uri="{BB962C8B-B14F-4D97-AF65-F5344CB8AC3E}">
        <p14:creationId xmlns:p14="http://schemas.microsoft.com/office/powerpoint/2010/main" val="2616832092"/>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FF5AC1-3A8D-4070-BD44-52080767C783}" type="datetimeFigureOut">
              <a:rPr lang="ar-SA" smtClean="0"/>
              <a:pPr/>
              <a:t>22/05/1444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95F652B-6D9F-45DD-9B82-70F637078C3E}" type="slidenum">
              <a:rPr lang="ar-SA" smtClean="0"/>
              <a:pPr/>
              <a:t>‹#›</a:t>
            </a:fld>
            <a:endParaRPr lang="ar-SA"/>
          </a:p>
        </p:txBody>
      </p:sp>
    </p:spTree>
    <p:extLst>
      <p:ext uri="{BB962C8B-B14F-4D97-AF65-F5344CB8AC3E}">
        <p14:creationId xmlns:p14="http://schemas.microsoft.com/office/powerpoint/2010/main" val="1945360907"/>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p:cNvSpPr>
            <a:spLocks noGrp="1"/>
          </p:cNvSpPr>
          <p:nvPr>
            <p:ph type="dt" sz="half" idx="10"/>
          </p:nvPr>
        </p:nvSpPr>
        <p:spPr/>
        <p:txBody>
          <a:bodyPr/>
          <a:lstStyle/>
          <a:p>
            <a:fld id="{34FF5AC1-3A8D-4070-BD44-52080767C783}" type="datetimeFigureOut">
              <a:rPr lang="ar-SA" smtClean="0"/>
              <a:pPr/>
              <a:t>22/05/1444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95F652B-6D9F-45DD-9B82-70F637078C3E}" type="slidenum">
              <a:rPr lang="ar-SA" smtClean="0"/>
              <a:pPr/>
              <a:t>‹#›</a:t>
            </a:fld>
            <a:endParaRPr lang="ar-SA"/>
          </a:p>
        </p:txBody>
      </p:sp>
    </p:spTree>
    <p:extLst>
      <p:ext uri="{BB962C8B-B14F-4D97-AF65-F5344CB8AC3E}">
        <p14:creationId xmlns:p14="http://schemas.microsoft.com/office/powerpoint/2010/main" val="317719271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p:cNvSpPr>
            <a:spLocks noGrp="1"/>
          </p:cNvSpPr>
          <p:nvPr>
            <p:ph type="dt" sz="half" idx="10"/>
          </p:nvPr>
        </p:nvSpPr>
        <p:spPr/>
        <p:txBody>
          <a:bodyPr/>
          <a:lstStyle/>
          <a:p>
            <a:fld id="{34FF5AC1-3A8D-4070-BD44-52080767C783}" type="datetimeFigureOut">
              <a:rPr lang="ar-SA" smtClean="0"/>
              <a:pPr/>
              <a:t>22/05/1444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95F652B-6D9F-45DD-9B82-70F637078C3E}" type="slidenum">
              <a:rPr lang="ar-SA" smtClean="0"/>
              <a:pPr/>
              <a:t>‹#›</a:t>
            </a:fld>
            <a:endParaRPr lang="ar-SA"/>
          </a:p>
        </p:txBody>
      </p:sp>
    </p:spTree>
    <p:extLst>
      <p:ext uri="{BB962C8B-B14F-4D97-AF65-F5344CB8AC3E}">
        <p14:creationId xmlns:p14="http://schemas.microsoft.com/office/powerpoint/2010/main" val="426689737"/>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Date Placeholder 2"/>
          <p:cNvSpPr>
            <a:spLocks noGrp="1"/>
          </p:cNvSpPr>
          <p:nvPr>
            <p:ph type="dt" sz="half" idx="10"/>
          </p:nvPr>
        </p:nvSpPr>
        <p:spPr/>
        <p:txBody>
          <a:bodyPr/>
          <a:lstStyle/>
          <a:p>
            <a:fld id="{34FF5AC1-3A8D-4070-BD44-52080767C783}" type="datetimeFigureOut">
              <a:rPr lang="ar-SA" smtClean="0"/>
              <a:pPr/>
              <a:t>22/05/1444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95F652B-6D9F-45DD-9B82-70F637078C3E}" type="slidenum">
              <a:rPr lang="ar-SA" smtClean="0"/>
              <a:pPr/>
              <a:t>‹#›</a:t>
            </a:fld>
            <a:endParaRPr lang="ar-SA"/>
          </a:p>
        </p:txBody>
      </p:sp>
    </p:spTree>
    <p:extLst>
      <p:ext uri="{BB962C8B-B14F-4D97-AF65-F5344CB8AC3E}">
        <p14:creationId xmlns:p14="http://schemas.microsoft.com/office/powerpoint/2010/main" val="1538927211"/>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F5AC1-3A8D-4070-BD44-52080767C783}" type="datetimeFigureOut">
              <a:rPr lang="ar-SA" smtClean="0"/>
              <a:pPr/>
              <a:t>22/05/1444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95F652B-6D9F-45DD-9B82-70F637078C3E}" type="slidenum">
              <a:rPr lang="ar-SA" smtClean="0"/>
              <a:pPr/>
              <a:t>‹#›</a:t>
            </a:fld>
            <a:endParaRPr lang="ar-SA"/>
          </a:p>
        </p:txBody>
      </p:sp>
    </p:spTree>
    <p:extLst>
      <p:ext uri="{BB962C8B-B14F-4D97-AF65-F5344CB8AC3E}">
        <p14:creationId xmlns:p14="http://schemas.microsoft.com/office/powerpoint/2010/main" val="417383196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FF5AC1-3A8D-4070-BD44-52080767C783}" type="datetimeFigureOut">
              <a:rPr lang="ar-SA" smtClean="0"/>
              <a:pPr/>
              <a:t>22/05/1444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95F652B-6D9F-45DD-9B82-70F637078C3E}" type="slidenum">
              <a:rPr lang="ar-SA" smtClean="0"/>
              <a:pPr/>
              <a:t>‹#›</a:t>
            </a:fld>
            <a:endParaRPr lang="ar-SA"/>
          </a:p>
        </p:txBody>
      </p:sp>
    </p:spTree>
    <p:extLst>
      <p:ext uri="{BB962C8B-B14F-4D97-AF65-F5344CB8AC3E}">
        <p14:creationId xmlns:p14="http://schemas.microsoft.com/office/powerpoint/2010/main" val="2736970709"/>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FF5AC1-3A8D-4070-BD44-52080767C783}" type="datetimeFigureOut">
              <a:rPr lang="ar-SA" smtClean="0"/>
              <a:pPr/>
              <a:t>22/05/1444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95F652B-6D9F-45DD-9B82-70F637078C3E}" type="slidenum">
              <a:rPr lang="ar-SA" smtClean="0"/>
              <a:pPr/>
              <a:t>‹#›</a:t>
            </a:fld>
            <a:endParaRPr lang="ar-SA"/>
          </a:p>
        </p:txBody>
      </p:sp>
    </p:spTree>
    <p:extLst>
      <p:ext uri="{BB962C8B-B14F-4D97-AF65-F5344CB8AC3E}">
        <p14:creationId xmlns:p14="http://schemas.microsoft.com/office/powerpoint/2010/main" val="420410020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4FF5AC1-3A8D-4070-BD44-52080767C783}" type="datetimeFigureOut">
              <a:rPr lang="ar-SA" smtClean="0"/>
              <a:pPr/>
              <a:t>22/05/1444</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95F652B-6D9F-45DD-9B82-70F637078C3E}" type="slidenum">
              <a:rPr lang="ar-SA" smtClean="0"/>
              <a:pPr/>
              <a:t>‹#›</a:t>
            </a:fld>
            <a:endParaRPr lang="ar-SA"/>
          </a:p>
        </p:txBody>
      </p:sp>
    </p:spTree>
    <p:extLst>
      <p:ext uri="{BB962C8B-B14F-4D97-AF65-F5344CB8AC3E}">
        <p14:creationId xmlns:p14="http://schemas.microsoft.com/office/powerpoint/2010/main" val="2484100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3000"/>
    </mc:Choice>
    <mc:Fallback xmlns="">
      <p:transition spd="slow"/>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itrs.org/ar/node/974" TargetMode="External"/><Relationship Id="rId2" Type="http://schemas.openxmlformats.org/officeDocument/2006/relationships/hyperlink" Target="http://www.aitrs.org/ar/node/82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itrs.org/ar/node/67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itrs.org/ar/node/103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228600" y="684438"/>
            <a:ext cx="8610600" cy="6021161"/>
          </a:xfrm>
          <a:prstGeom prst="roundRect">
            <a:avLst/>
          </a:prstGeom>
          <a:ln w="38100">
            <a:solidFill>
              <a:srgbClr val="304D73"/>
            </a:solidFill>
          </a:ln>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2" name="Title 1"/>
          <p:cNvSpPr>
            <a:spLocks noGrp="1"/>
          </p:cNvSpPr>
          <p:nvPr>
            <p:ph type="ctrTitle"/>
          </p:nvPr>
        </p:nvSpPr>
        <p:spPr>
          <a:xfrm>
            <a:off x="1071372" y="2277700"/>
            <a:ext cx="6781800" cy="3132500"/>
          </a:xfrm>
        </p:spPr>
        <p:txBody>
          <a:bodyPr>
            <a:normAutofit/>
          </a:bodyPr>
          <a:lstStyle/>
          <a:p>
            <a:br>
              <a:rPr lang="ar-TN" sz="2800" b="1" dirty="0">
                <a:solidFill>
                  <a:srgbClr val="304D73"/>
                </a:solidFill>
                <a:latin typeface="Simplified Arabic" pitchFamily="18" charset="-78"/>
                <a:cs typeface="Simplified Arabic" pitchFamily="18" charset="-78"/>
              </a:rPr>
            </a:br>
            <a:br>
              <a:rPr lang="ar-TN" sz="2800" b="1" dirty="0">
                <a:solidFill>
                  <a:srgbClr val="304D73"/>
                </a:solidFill>
                <a:latin typeface="Simplified Arabic" pitchFamily="18" charset="-78"/>
                <a:cs typeface="Simplified Arabic" pitchFamily="18" charset="-78"/>
              </a:rPr>
            </a:br>
            <a:r>
              <a:rPr lang="ar-TN" sz="2800" b="1" dirty="0">
                <a:solidFill>
                  <a:srgbClr val="304D73"/>
                </a:solidFill>
                <a:latin typeface="Simplified Arabic" pitchFamily="18" charset="-78"/>
                <a:cs typeface="Simplified Arabic" pitchFamily="18" charset="-78"/>
              </a:rPr>
              <a:t>التعدادات السكانية</a:t>
            </a:r>
            <a:br>
              <a:rPr lang="ar-TN" sz="2800" b="1" dirty="0">
                <a:solidFill>
                  <a:srgbClr val="304D73"/>
                </a:solidFill>
                <a:latin typeface="Simplified Arabic" pitchFamily="18" charset="-78"/>
                <a:cs typeface="Simplified Arabic" pitchFamily="18" charset="-78"/>
              </a:rPr>
            </a:br>
            <a:br>
              <a:rPr lang="ar-TN" sz="2800" b="1" dirty="0">
                <a:solidFill>
                  <a:srgbClr val="304D73"/>
                </a:solidFill>
                <a:latin typeface="Simplified Arabic" pitchFamily="18" charset="-78"/>
                <a:cs typeface="Simplified Arabic" pitchFamily="18" charset="-78"/>
              </a:rPr>
            </a:br>
            <a:br>
              <a:rPr lang="ar-TN" sz="2800" b="1" dirty="0">
                <a:solidFill>
                  <a:srgbClr val="304D73"/>
                </a:solidFill>
                <a:latin typeface="Simplified Arabic" pitchFamily="18" charset="-78"/>
                <a:cs typeface="Simplified Arabic" pitchFamily="18" charset="-78"/>
              </a:rPr>
            </a:br>
            <a:r>
              <a:rPr lang="ar-TN" sz="2800" b="1" dirty="0">
                <a:solidFill>
                  <a:srgbClr val="304D73"/>
                </a:solidFill>
                <a:latin typeface="Simplified Arabic" pitchFamily="18" charset="-78"/>
                <a:cs typeface="Simplified Arabic" pitchFamily="18" charset="-78"/>
              </a:rPr>
              <a:t>المعهد العربي للتدريب والبحوث الاحصائية</a:t>
            </a:r>
            <a:endParaRPr lang="ar-SA" sz="2800" b="1" dirty="0">
              <a:solidFill>
                <a:srgbClr val="304D73"/>
              </a:solidFill>
              <a:latin typeface="Simplified Arabic" pitchFamily="18" charset="-78"/>
              <a:cs typeface="Simplified Arabic" pitchFamily="18" charset="-78"/>
            </a:endParaRPr>
          </a:p>
        </p:txBody>
      </p:sp>
      <p:sp>
        <p:nvSpPr>
          <p:cNvPr id="11" name="Title 1"/>
          <p:cNvSpPr txBox="1">
            <a:spLocks/>
          </p:cNvSpPr>
          <p:nvPr/>
        </p:nvSpPr>
        <p:spPr>
          <a:xfrm>
            <a:off x="452284" y="1935480"/>
            <a:ext cx="8386916" cy="281940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ar-SA" sz="3400" dirty="0">
              <a:solidFill>
                <a:srgbClr val="304D73"/>
              </a:solidFill>
              <a:latin typeface="Simplified Arabic" pitchFamily="18" charset="-78"/>
              <a:cs typeface="Simplified Arabic" pitchFamily="18" charset="-78"/>
            </a:endParaRPr>
          </a:p>
        </p:txBody>
      </p:sp>
      <p:sp>
        <p:nvSpPr>
          <p:cNvPr id="7" name="Subtitle 2"/>
          <p:cNvSpPr txBox="1">
            <a:spLocks/>
          </p:cNvSpPr>
          <p:nvPr/>
        </p:nvSpPr>
        <p:spPr>
          <a:xfrm>
            <a:off x="1452372" y="6034088"/>
            <a:ext cx="6400800" cy="457200"/>
          </a:xfrm>
          <a:prstGeom prst="rect">
            <a:avLst/>
          </a:prstGeom>
        </p:spPr>
        <p:txBody>
          <a:bodyPr vert="horz" lIns="91440" tIns="45720" rIns="91440" bIns="45720" rtlCol="1">
            <a:normAutofit fontScale="92500" lnSpcReduction="20000"/>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TN" sz="3000" dirty="0">
                <a:solidFill>
                  <a:schemeClr val="tx1"/>
                </a:solidFill>
              </a:rPr>
              <a:t>الجزائر 5-8</a:t>
            </a:r>
            <a:r>
              <a:rPr lang="ar-SA" sz="3000" dirty="0">
                <a:solidFill>
                  <a:schemeClr val="tx1"/>
                </a:solidFill>
              </a:rPr>
              <a:t> </a:t>
            </a:r>
            <a:r>
              <a:rPr lang="ar-TN" sz="3000" dirty="0">
                <a:solidFill>
                  <a:schemeClr val="tx1"/>
                </a:solidFill>
              </a:rPr>
              <a:t>ديسمبر 2022</a:t>
            </a:r>
            <a:r>
              <a:rPr lang="ar-SA" sz="3000" dirty="0">
                <a:solidFill>
                  <a:schemeClr val="tx1"/>
                </a:solidFill>
              </a:rPr>
              <a:t> </a:t>
            </a:r>
          </a:p>
        </p:txBody>
      </p:sp>
      <p:pic>
        <p:nvPicPr>
          <p:cNvPr id="8" name="Picture 7" descr="Letter2"/>
          <p:cNvPicPr/>
          <p:nvPr/>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b="87593"/>
          <a:stretch>
            <a:fillRect/>
          </a:stretch>
        </p:blipFill>
        <p:spPr bwMode="auto">
          <a:xfrm>
            <a:off x="762000" y="762000"/>
            <a:ext cx="7200900" cy="1114425"/>
          </a:xfrm>
          <a:prstGeom prst="rect">
            <a:avLst/>
          </a:prstGeom>
          <a:noFill/>
          <a:ln>
            <a:noFill/>
          </a:ln>
        </p:spPr>
      </p:pic>
    </p:spTree>
    <p:extLst>
      <p:ext uri="{BB962C8B-B14F-4D97-AF65-F5344CB8AC3E}">
        <p14:creationId xmlns:p14="http://schemas.microsoft.com/office/powerpoint/2010/main" val="652087409"/>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1"/>
            <a:ext cx="8458200" cy="927861"/>
          </a:xfrm>
        </p:spPr>
        <p:txBody>
          <a:bodyPr>
            <a:normAutofit/>
          </a:bodyPr>
          <a:lstStyle/>
          <a:p>
            <a:pPr marL="0" indent="0" algn="ctr">
              <a:spcBef>
                <a:spcPts val="1200"/>
              </a:spcBef>
              <a:spcAft>
                <a:spcPts val="1200"/>
              </a:spcAft>
              <a:buNone/>
              <a:tabLst>
                <a:tab pos="1572260" algn="l"/>
              </a:tabLst>
            </a:pPr>
            <a:r>
              <a:rPr lang="ar-SA" sz="2800" b="1" dirty="0">
                <a:latin typeface="Calibri" panose="020F0502020204030204" pitchFamily="34" charset="0"/>
                <a:ea typeface="Calibri" panose="020F0502020204030204" pitchFamily="34" charset="0"/>
              </a:rPr>
              <a:t>خطة عمل المعهد لعام 2023</a:t>
            </a:r>
            <a:endParaRPr lang="ar-TN" sz="3600" dirty="0">
              <a:solidFill>
                <a:prstClr val="black"/>
              </a:solidFill>
              <a:latin typeface="Calibri" panose="020F0502020204030204" pitchFamily="34" charset="0"/>
              <a:ea typeface="Calibri" panose="020F0502020204030204" pitchFamily="34" charset="0"/>
            </a:endParaRPr>
          </a:p>
        </p:txBody>
      </p:sp>
      <p:sp>
        <p:nvSpPr>
          <p:cNvPr id="6" name="Title 1"/>
          <p:cNvSpPr txBox="1">
            <a:spLocks/>
          </p:cNvSpPr>
          <p:nvPr/>
        </p:nvSpPr>
        <p:spPr>
          <a:xfrm>
            <a:off x="827585" y="198884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spTree>
    <p:extLst>
      <p:ext uri="{BB962C8B-B14F-4D97-AF65-F5344CB8AC3E}">
        <p14:creationId xmlns:p14="http://schemas.microsoft.com/office/powerpoint/2010/main" val="1494112522"/>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33886980"/>
              </p:ext>
            </p:extLst>
          </p:nvPr>
        </p:nvGraphicFramePr>
        <p:xfrm>
          <a:off x="381000" y="914400"/>
          <a:ext cx="8305800" cy="5527151"/>
        </p:xfrm>
        <a:graphic>
          <a:graphicData uri="http://schemas.openxmlformats.org/drawingml/2006/table">
            <a:tbl>
              <a:tblPr rtl="1" firstRow="1" firstCol="1" bandRow="1"/>
              <a:tblGrid>
                <a:gridCol w="1985428">
                  <a:extLst>
                    <a:ext uri="{9D8B030D-6E8A-4147-A177-3AD203B41FA5}">
                      <a16:colId xmlns:a16="http://schemas.microsoft.com/office/drawing/2014/main" val="733002340"/>
                    </a:ext>
                  </a:extLst>
                </a:gridCol>
                <a:gridCol w="4910659">
                  <a:extLst>
                    <a:ext uri="{9D8B030D-6E8A-4147-A177-3AD203B41FA5}">
                      <a16:colId xmlns:a16="http://schemas.microsoft.com/office/drawing/2014/main" val="1929859433"/>
                    </a:ext>
                  </a:extLst>
                </a:gridCol>
                <a:gridCol w="1409713">
                  <a:extLst>
                    <a:ext uri="{9D8B030D-6E8A-4147-A177-3AD203B41FA5}">
                      <a16:colId xmlns:a16="http://schemas.microsoft.com/office/drawing/2014/main" val="1260834147"/>
                    </a:ext>
                  </a:extLst>
                </a:gridCol>
              </a:tblGrid>
              <a:tr h="3332591">
                <a:tc>
                  <a:txBody>
                    <a:bodyPr/>
                    <a:lstStyle/>
                    <a:p>
                      <a:pPr marL="0" marR="0" lvl="0" indent="0" algn="r" rtl="1">
                        <a:spcBef>
                          <a:spcPts val="0"/>
                        </a:spcBef>
                        <a:spcAft>
                          <a:spcPts val="0"/>
                        </a:spcAft>
                        <a:buClr>
                          <a:srgbClr val="2F5496"/>
                        </a:buClr>
                        <a:buFont typeface="+mj-lt"/>
                        <a:buNone/>
                        <a:tabLst>
                          <a:tab pos="1572260" algn="l"/>
                          <a:tab pos="163195" algn="r"/>
                          <a:tab pos="294005" algn="l"/>
                        </a:tabLst>
                      </a:pPr>
                      <a:r>
                        <a:rPr lang="ar-JO" sz="1800" dirty="0">
                          <a:effectLst/>
                          <a:latin typeface="Times New Roman" panose="02020603050405020304" pitchFamily="18" charset="0"/>
                          <a:ea typeface="Times New Roman" panose="02020603050405020304" pitchFamily="18" charset="0"/>
                          <a:cs typeface="Simplified Arabic" panose="02020603050405020304" pitchFamily="18" charset="-78"/>
                        </a:rPr>
                        <a:t>استخدام وربط السجلات الادارية للأغراض الاحصائية والمنهجيات المستخدمة في تنفيذ التعداد </a:t>
                      </a:r>
                      <a:r>
                        <a:rPr lang="ar-JO" sz="1800" dirty="0" err="1">
                          <a:effectLst/>
                          <a:latin typeface="Times New Roman" panose="02020603050405020304" pitchFamily="18" charset="0"/>
                          <a:ea typeface="Times New Roman" panose="02020603050405020304" pitchFamily="18" charset="0"/>
                          <a:cs typeface="Simplified Arabic" panose="02020603050405020304" pitchFamily="18" charset="-78"/>
                        </a:rPr>
                        <a:t>السجلي</a:t>
                      </a:r>
                      <a:endParaRPr lang="en-US" sz="1800" dirty="0">
                        <a:effectLst/>
                        <a:latin typeface="Times New Roman" panose="02020603050405020304" pitchFamily="18" charset="0"/>
                        <a:ea typeface="Times New Roman" panose="02020603050405020304" pitchFamily="18" charset="0"/>
                        <a:cs typeface="PT Bold Headi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JO" sz="1800" dirty="0">
                          <a:effectLst/>
                          <a:latin typeface="Simplified Arabic" panose="02020603050405020304" pitchFamily="18" charset="-78"/>
                          <a:ea typeface="Times New Roman" panose="02020603050405020304" pitchFamily="18" charset="0"/>
                          <a:cs typeface="Arial" panose="020B0604020202020204" pitchFamily="34" charset="0"/>
                        </a:rPr>
                        <a:t>تهدف هذه الدورة التدريبية أساسا إلى تغطية ما يلي</a:t>
                      </a:r>
                      <a:r>
                        <a:rPr lang="en-US" sz="1600" dirty="0">
                          <a:effectLst/>
                          <a:latin typeface="Simplified Arabic" panose="02020603050405020304" pitchFamily="18" charset="-78"/>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Symbol" panose="05050102010706020507" pitchFamily="18" charset="2"/>
                        <a:buChar char=""/>
                      </a:pPr>
                      <a:r>
                        <a:rPr lang="ar-JO" sz="1800" dirty="0">
                          <a:effectLst/>
                          <a:latin typeface="Calibri" panose="020F0502020204030204" pitchFamily="34" charset="0"/>
                          <a:ea typeface="Times New Roman" panose="02020603050405020304" pitchFamily="18" charset="0"/>
                          <a:cs typeface="Simplified Arabic" panose="02020603050405020304" pitchFamily="18" charset="-78"/>
                        </a:rPr>
                        <a:t>منهجية الربط </a:t>
                      </a:r>
                      <a:r>
                        <a:rPr lang="ar-JO" sz="1800" dirty="0" err="1">
                          <a:effectLst/>
                          <a:latin typeface="Calibri" panose="020F0502020204030204" pitchFamily="34" charset="0"/>
                          <a:ea typeface="Times New Roman" panose="02020603050405020304" pitchFamily="18" charset="0"/>
                          <a:cs typeface="Simplified Arabic" panose="02020603050405020304" pitchFamily="18" charset="-78"/>
                        </a:rPr>
                        <a:t>السجلي</a:t>
                      </a:r>
                      <a:r>
                        <a:rPr lang="ar-JO" sz="1800" dirty="0">
                          <a:effectLst/>
                          <a:latin typeface="Calibri" panose="020F0502020204030204" pitchFamily="34" charset="0"/>
                          <a:ea typeface="Times New Roman" panose="02020603050405020304" pitchFamily="18" charset="0"/>
                          <a:cs typeface="Simplified Arabic" panose="02020603050405020304" pitchFamily="18" charset="-78"/>
                        </a:rPr>
                        <a:t> لتكوين قاعدة بيانات متكاملة وتحويلها لسجلات احصائية.</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Symbol" panose="05050102010706020507" pitchFamily="18" charset="2"/>
                        <a:buChar char=""/>
                      </a:pPr>
                      <a:r>
                        <a:rPr lang="ar-JO" sz="1800" dirty="0">
                          <a:effectLst/>
                          <a:latin typeface="Calibri" panose="020F0502020204030204" pitchFamily="34" charset="0"/>
                          <a:ea typeface="Times New Roman" panose="02020603050405020304" pitchFamily="18" charset="0"/>
                          <a:cs typeface="Simplified Arabic" panose="02020603050405020304" pitchFamily="18" charset="-78"/>
                        </a:rPr>
                        <a:t>منهجية استخدام السجلات الادارية في تنفيذ التعداد.</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Symbol" panose="05050102010706020507" pitchFamily="18" charset="2"/>
                        <a:buChar char=""/>
                      </a:pPr>
                      <a:r>
                        <a:rPr lang="ar-JO" sz="1800" dirty="0">
                          <a:effectLst/>
                          <a:latin typeface="Calibri" panose="020F0502020204030204" pitchFamily="34" charset="0"/>
                          <a:ea typeface="Times New Roman" panose="02020603050405020304" pitchFamily="18" charset="0"/>
                          <a:cs typeface="Simplified Arabic" panose="02020603050405020304" pitchFamily="18" charset="-78"/>
                        </a:rPr>
                        <a:t>فحص وتقييم بيانات السجلات الادارية.</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Symbol" panose="05050102010706020507" pitchFamily="18" charset="2"/>
                        <a:buChar char=""/>
                      </a:pPr>
                      <a:r>
                        <a:rPr lang="ar-JO" sz="1800" dirty="0">
                          <a:effectLst/>
                          <a:latin typeface="Calibri" panose="020F0502020204030204" pitchFamily="34" charset="0"/>
                          <a:ea typeface="Times New Roman" panose="02020603050405020304" pitchFamily="18" charset="0"/>
                          <a:cs typeface="Simplified Arabic" panose="02020603050405020304" pitchFamily="18" charset="-78"/>
                        </a:rPr>
                        <a:t>الاطلاع على التوصيات الدولية والتعرف على الايجابيات والمحاذير عند التنفيذ.</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Symbol" panose="05050102010706020507" pitchFamily="18" charset="2"/>
                        <a:buChar char=""/>
                      </a:pPr>
                      <a:r>
                        <a:rPr lang="ar-JO" sz="1800" dirty="0">
                          <a:effectLst/>
                          <a:latin typeface="Calibri" panose="020F0502020204030204" pitchFamily="34" charset="0"/>
                          <a:ea typeface="Times New Roman" panose="02020603050405020304" pitchFamily="18" charset="0"/>
                          <a:cs typeface="Simplified Arabic" panose="02020603050405020304" pitchFamily="18" charset="-78"/>
                        </a:rPr>
                        <a:t>التعرف على تجارب ناجحة في تنفيذ التعداد </a:t>
                      </a:r>
                      <a:r>
                        <a:rPr lang="ar-JO" sz="1800" dirty="0" err="1">
                          <a:effectLst/>
                          <a:latin typeface="Calibri" panose="020F0502020204030204" pitchFamily="34" charset="0"/>
                          <a:ea typeface="Times New Roman" panose="02020603050405020304" pitchFamily="18" charset="0"/>
                          <a:cs typeface="Simplified Arabic" panose="02020603050405020304" pitchFamily="18" charset="-78"/>
                        </a:rPr>
                        <a:t>السجلي</a:t>
                      </a:r>
                      <a:r>
                        <a:rPr lang="ar-JO" sz="1800" dirty="0">
                          <a:effectLst/>
                          <a:latin typeface="Calibri" panose="020F0502020204030204" pitchFamily="34" charset="0"/>
                          <a:ea typeface="Times New Roman" panose="02020603050405020304" pitchFamily="18" charset="0"/>
                          <a:cs typeface="Simplified Arabic" panose="02020603050405020304" pitchFamily="18" charset="-78"/>
                        </a:rPr>
                        <a:t>.</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TN" sz="2000" dirty="0">
                          <a:effectLst/>
                          <a:latin typeface="Calibri" panose="020F0502020204030204" pitchFamily="34" charset="0"/>
                          <a:ea typeface="Calibri" panose="020F0502020204030204" pitchFamily="34" charset="0"/>
                          <a:cs typeface="Arial" panose="020B0604020202020204" pitchFamily="34" charset="0"/>
                        </a:rPr>
                        <a:t>عن بعد/حضوري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3671772"/>
                  </a:ext>
                </a:extLst>
              </a:tr>
              <a:tr h="1925209">
                <a:tc>
                  <a:txBody>
                    <a:bodyPr/>
                    <a:lstStyle/>
                    <a:p>
                      <a:pPr marL="0" marR="0" lvl="0" indent="0" algn="r" rtl="1">
                        <a:spcBef>
                          <a:spcPts val="0"/>
                        </a:spcBef>
                        <a:spcAft>
                          <a:spcPts val="0"/>
                        </a:spcAft>
                        <a:buClr>
                          <a:srgbClr val="2F5496"/>
                        </a:buClr>
                        <a:buFont typeface="+mj-lt"/>
                        <a:buNone/>
                        <a:tabLst>
                          <a:tab pos="1572260" algn="l"/>
                          <a:tab pos="163195" algn="r"/>
                          <a:tab pos="294005" algn="l"/>
                        </a:tabLst>
                      </a:pPr>
                      <a:r>
                        <a:rPr lang="ar-JO" sz="1800" dirty="0">
                          <a:effectLst/>
                          <a:latin typeface="Times New Roman" panose="02020603050405020304" pitchFamily="18" charset="0"/>
                          <a:ea typeface="Times New Roman" panose="02020603050405020304" pitchFamily="18" charset="0"/>
                          <a:cs typeface="Simplified Arabic" panose="02020603050405020304" pitchFamily="18" charset="-78"/>
                        </a:rPr>
                        <a:t>التقديرات والاسقاطات السكانية باستعمال البرامج الاحصائية </a:t>
                      </a:r>
                      <a:endParaRPr lang="en-US" sz="1800" dirty="0">
                        <a:effectLst/>
                        <a:latin typeface="Times New Roman" panose="02020603050405020304" pitchFamily="18" charset="0"/>
                        <a:ea typeface="Times New Roman" panose="02020603050405020304" pitchFamily="18" charset="0"/>
                        <a:cs typeface="PT Bold Headi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JO" sz="1800" dirty="0">
                          <a:effectLst/>
                          <a:latin typeface="Times New Roman" panose="02020603050405020304" pitchFamily="18" charset="0"/>
                          <a:ea typeface="Times New Roman" panose="02020603050405020304" pitchFamily="18" charset="0"/>
                          <a:cs typeface="Simplified Arabic" panose="02020603050405020304" pitchFamily="18" charset="-78"/>
                        </a:rPr>
                        <a:t>تهدف هذه الورشة الى تمكين العاملين في مجال الاحصائيات الديموغرافية والسكانية من المهارات الضرورية للقيام بعمليات التقديرات والاسقاطات السكانية حسب العديد من المتغيرات باستعمال البرامج الإحصائية المتعارف عليها في هذا الخصوص. وسيتم التركيز على معالجة البيانات المتأتية من التعدادات السكانية والمسوح والمصادر الإدارية للقيام بهذا النشاط. كما سيتم التعرف على مختلف السيناريوهات المستعملة والمتغيرات الضرورية لذلك عند اعداد الإسقاطات والتقديرات السكانية.</a:t>
                      </a:r>
                      <a:endParaRPr lang="en-US"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1" eaLnBrk="1" fontAlgn="auto" latinLnBrk="0" hangingPunct="1">
                        <a:lnSpc>
                          <a:spcPct val="107000"/>
                        </a:lnSpc>
                        <a:spcBef>
                          <a:spcPts val="0"/>
                        </a:spcBef>
                        <a:spcAft>
                          <a:spcPts val="0"/>
                        </a:spcAft>
                        <a:buClrTx/>
                        <a:buSzTx/>
                        <a:buFontTx/>
                        <a:buNone/>
                        <a:tabLst/>
                        <a:defRPr/>
                      </a:pPr>
                      <a:r>
                        <a:rPr kumimoji="0" lang="ar-TN"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عن بعد/حضوري</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4964797"/>
                  </a:ext>
                </a:extLst>
              </a:tr>
            </a:tbl>
          </a:graphicData>
        </a:graphic>
      </p:graphicFrame>
    </p:spTree>
    <p:extLst>
      <p:ext uri="{BB962C8B-B14F-4D97-AF65-F5344CB8AC3E}">
        <p14:creationId xmlns:p14="http://schemas.microsoft.com/office/powerpoint/2010/main" val="792388367"/>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88567507"/>
              </p:ext>
            </p:extLst>
          </p:nvPr>
        </p:nvGraphicFramePr>
        <p:xfrm>
          <a:off x="228600" y="838200"/>
          <a:ext cx="8458200" cy="5257800"/>
        </p:xfrm>
        <a:graphic>
          <a:graphicData uri="http://schemas.openxmlformats.org/drawingml/2006/table">
            <a:tbl>
              <a:tblPr rtl="1" firstRow="1" firstCol="1" bandRow="1"/>
              <a:tblGrid>
                <a:gridCol w="1713346">
                  <a:extLst>
                    <a:ext uri="{9D8B030D-6E8A-4147-A177-3AD203B41FA5}">
                      <a16:colId xmlns:a16="http://schemas.microsoft.com/office/drawing/2014/main" val="3137903836"/>
                    </a:ext>
                  </a:extLst>
                </a:gridCol>
                <a:gridCol w="5452910">
                  <a:extLst>
                    <a:ext uri="{9D8B030D-6E8A-4147-A177-3AD203B41FA5}">
                      <a16:colId xmlns:a16="http://schemas.microsoft.com/office/drawing/2014/main" val="2592044057"/>
                    </a:ext>
                  </a:extLst>
                </a:gridCol>
                <a:gridCol w="1291944">
                  <a:extLst>
                    <a:ext uri="{9D8B030D-6E8A-4147-A177-3AD203B41FA5}">
                      <a16:colId xmlns:a16="http://schemas.microsoft.com/office/drawing/2014/main" val="51342894"/>
                    </a:ext>
                  </a:extLst>
                </a:gridCol>
              </a:tblGrid>
              <a:tr h="5257800">
                <a:tc>
                  <a:txBody>
                    <a:bodyPr/>
                    <a:lstStyle/>
                    <a:p>
                      <a:pPr marL="0" marR="0" lvl="0" indent="0" algn="r" rtl="1">
                        <a:spcBef>
                          <a:spcPts val="0"/>
                        </a:spcBef>
                        <a:spcAft>
                          <a:spcPts val="0"/>
                        </a:spcAft>
                        <a:buClr>
                          <a:srgbClr val="2F5496"/>
                        </a:buClr>
                        <a:buFont typeface="+mj-lt"/>
                        <a:buNone/>
                        <a:tabLst>
                          <a:tab pos="1572260" algn="l"/>
                          <a:tab pos="163195" algn="r"/>
                          <a:tab pos="294005" algn="l"/>
                        </a:tabLst>
                      </a:pPr>
                      <a:r>
                        <a:rPr lang="ar-JO" sz="1800" dirty="0">
                          <a:effectLst/>
                          <a:latin typeface="Times New Roman" panose="02020603050405020304" pitchFamily="18" charset="0"/>
                          <a:ea typeface="Times New Roman" panose="02020603050405020304" pitchFamily="18" charset="0"/>
                          <a:cs typeface="Simplified Arabic" panose="02020603050405020304" pitchFamily="18" charset="-78"/>
                        </a:rPr>
                        <a:t>التحليل الديموغرافي </a:t>
                      </a:r>
                      <a:endParaRPr lang="en-US" sz="1800" dirty="0">
                        <a:effectLst/>
                        <a:latin typeface="Times New Roman" panose="02020603050405020304" pitchFamily="18" charset="0"/>
                        <a:ea typeface="Times New Roman" panose="02020603050405020304" pitchFamily="18" charset="0"/>
                        <a:cs typeface="PT Bold Headi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JO" sz="1800" dirty="0">
                          <a:effectLst/>
                          <a:latin typeface="Times New Roman" panose="02020603050405020304" pitchFamily="18" charset="0"/>
                          <a:ea typeface="Times New Roman" panose="02020603050405020304" pitchFamily="18" charset="0"/>
                          <a:cs typeface="Simplified Arabic" panose="02020603050405020304" pitchFamily="18" charset="-78"/>
                        </a:rPr>
                        <a:t>تهدف هذه الورشة الى تمكين العاملين في مجال الاحصائيات الديموغرافية والسكانية من المهارات الضرورية لمعالجة البيانات المتأتية من التعدادات السكانية والمسوح والمصادر الإدارية لاحتساب مختلف المؤشرات الديموغرافية، حيث ستمكنهم أساسا من: </a:t>
                      </a:r>
                      <a:endParaRPr lang="en-US"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342900" marR="0" lvl="0" indent="-342900" algn="just" rtl="1">
                        <a:spcBef>
                          <a:spcPts val="0"/>
                        </a:spcBef>
                        <a:spcAft>
                          <a:spcPts val="0"/>
                        </a:spcAft>
                        <a:buFont typeface="Symbol" panose="05050102010706020507" pitchFamily="18" charset="2"/>
                        <a:buChar char=""/>
                      </a:pPr>
                      <a:r>
                        <a:rPr lang="ar-JO" sz="1800" dirty="0">
                          <a:effectLst/>
                          <a:latin typeface="Times New Roman" panose="02020603050405020304" pitchFamily="18" charset="0"/>
                          <a:ea typeface="Times New Roman" panose="02020603050405020304" pitchFamily="18" charset="0"/>
                          <a:cs typeface="Simplified Arabic" panose="02020603050405020304" pitchFamily="18" charset="-78"/>
                        </a:rPr>
                        <a:t>المفاهيم الديموغرافية المتعارف عليها دولياً والمتعلقة بالعمليات الديموغرافية.</a:t>
                      </a:r>
                      <a:endParaRPr lang="en-US"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342900" marR="0" lvl="0" indent="-342900" algn="just" rtl="1">
                        <a:spcBef>
                          <a:spcPts val="0"/>
                        </a:spcBef>
                        <a:spcAft>
                          <a:spcPts val="0"/>
                        </a:spcAft>
                        <a:buFont typeface="Symbol" panose="05050102010706020507" pitchFamily="18" charset="2"/>
                        <a:buChar char=""/>
                      </a:pPr>
                      <a:r>
                        <a:rPr lang="ar-JO" sz="1800" dirty="0">
                          <a:effectLst/>
                          <a:latin typeface="Times New Roman" panose="02020603050405020304" pitchFamily="18" charset="0"/>
                          <a:ea typeface="Times New Roman" panose="02020603050405020304" pitchFamily="18" charset="0"/>
                          <a:cs typeface="Simplified Arabic" panose="02020603050405020304" pitchFamily="18" charset="-78"/>
                        </a:rPr>
                        <a:t>استخدام وتطبيق الأساليب الديموغرافية المباشرة وغير المباشرة المتعارف عليها دولياً والتي تمكنهم من حساب و/أو تقدير المؤشرات الديموغرافية المختلقة عن طريق تحليل البيانات السكانية التي تتوفر من خلال مصادر البيانات المتاحة.</a:t>
                      </a:r>
                      <a:endParaRPr lang="en-US"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marR="0" algn="just" rtl="1">
                        <a:spcBef>
                          <a:spcPts val="0"/>
                        </a:spcBef>
                        <a:spcAft>
                          <a:spcPts val="0"/>
                        </a:spcAft>
                      </a:pPr>
                      <a:r>
                        <a:rPr lang="ar-JO" sz="1800" dirty="0">
                          <a:effectLst/>
                          <a:latin typeface="Times New Roman" panose="02020603050405020304" pitchFamily="18" charset="0"/>
                          <a:ea typeface="Times New Roman" panose="02020603050405020304" pitchFamily="18" charset="0"/>
                          <a:cs typeface="Simplified Arabic" panose="02020603050405020304" pitchFamily="18" charset="-78"/>
                        </a:rPr>
                        <a:t>كما سيتم التركيز على بعض المواضيع المتقدمة قصد إكساب المشاركين في الورشة المفاهيم والأساليب الديموغرافية المتعارف عليها دولياً.</a:t>
                      </a:r>
                      <a:endParaRPr lang="en-US"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1" eaLnBrk="1" fontAlgn="auto" latinLnBrk="0" hangingPunct="1">
                        <a:lnSpc>
                          <a:spcPct val="107000"/>
                        </a:lnSpc>
                        <a:spcBef>
                          <a:spcPts val="0"/>
                        </a:spcBef>
                        <a:spcAft>
                          <a:spcPts val="0"/>
                        </a:spcAft>
                        <a:buClrTx/>
                        <a:buSzTx/>
                        <a:buFontTx/>
                        <a:buNone/>
                        <a:tabLst/>
                        <a:defRPr/>
                      </a:pPr>
                      <a:r>
                        <a:rPr kumimoji="0" lang="ar-TN"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عن بعد/حضوري</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1257631"/>
                  </a:ext>
                </a:extLst>
              </a:tr>
            </a:tbl>
          </a:graphicData>
        </a:graphic>
      </p:graphicFrame>
    </p:spTree>
    <p:extLst>
      <p:ext uri="{BB962C8B-B14F-4D97-AF65-F5344CB8AC3E}">
        <p14:creationId xmlns:p14="http://schemas.microsoft.com/office/powerpoint/2010/main" val="325227695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4746163"/>
              </p:ext>
            </p:extLst>
          </p:nvPr>
        </p:nvGraphicFramePr>
        <p:xfrm>
          <a:off x="228600" y="1371600"/>
          <a:ext cx="8458200" cy="4648200"/>
        </p:xfrm>
        <a:graphic>
          <a:graphicData uri="http://schemas.openxmlformats.org/drawingml/2006/table">
            <a:tbl>
              <a:tblPr rtl="1" firstRow="1" firstCol="1" bandRow="1"/>
              <a:tblGrid>
                <a:gridCol w="1713346">
                  <a:extLst>
                    <a:ext uri="{9D8B030D-6E8A-4147-A177-3AD203B41FA5}">
                      <a16:colId xmlns:a16="http://schemas.microsoft.com/office/drawing/2014/main" val="3796488721"/>
                    </a:ext>
                  </a:extLst>
                </a:gridCol>
                <a:gridCol w="5452910">
                  <a:extLst>
                    <a:ext uri="{9D8B030D-6E8A-4147-A177-3AD203B41FA5}">
                      <a16:colId xmlns:a16="http://schemas.microsoft.com/office/drawing/2014/main" val="2015512045"/>
                    </a:ext>
                  </a:extLst>
                </a:gridCol>
                <a:gridCol w="1291944">
                  <a:extLst>
                    <a:ext uri="{9D8B030D-6E8A-4147-A177-3AD203B41FA5}">
                      <a16:colId xmlns:a16="http://schemas.microsoft.com/office/drawing/2014/main" val="2390009025"/>
                    </a:ext>
                  </a:extLst>
                </a:gridCol>
              </a:tblGrid>
              <a:tr h="4648200">
                <a:tc>
                  <a:txBody>
                    <a:bodyPr/>
                    <a:lstStyle/>
                    <a:p>
                      <a:pPr marL="0" marR="0" lvl="0" indent="0" algn="r" rtl="1">
                        <a:spcBef>
                          <a:spcPts val="0"/>
                        </a:spcBef>
                        <a:spcAft>
                          <a:spcPts val="0"/>
                        </a:spcAft>
                        <a:buClr>
                          <a:srgbClr val="2F5496"/>
                        </a:buClr>
                        <a:buFont typeface="+mj-lt"/>
                        <a:buNone/>
                        <a:tabLst>
                          <a:tab pos="1572260" algn="l"/>
                          <a:tab pos="163195" algn="r"/>
                          <a:tab pos="294005" algn="l"/>
                        </a:tabLst>
                      </a:pPr>
                      <a:r>
                        <a:rPr lang="ar-JO" sz="2000" dirty="0">
                          <a:effectLst/>
                          <a:latin typeface="Times New Roman" panose="02020603050405020304" pitchFamily="18" charset="0"/>
                          <a:ea typeface="Times New Roman" panose="02020603050405020304" pitchFamily="18" charset="0"/>
                          <a:cs typeface="Simplified Arabic" panose="02020603050405020304" pitchFamily="18" charset="-78"/>
                        </a:rPr>
                        <a:t>إدارة المشاريع الاحصائية</a:t>
                      </a:r>
                      <a:endParaRPr lang="en-US" sz="2000" dirty="0">
                        <a:effectLst/>
                        <a:latin typeface="Times New Roman" panose="02020603050405020304" pitchFamily="18" charset="0"/>
                        <a:ea typeface="Times New Roman" panose="02020603050405020304" pitchFamily="18" charset="0"/>
                        <a:cs typeface="PT Bold Headi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marR="0" algn="just" rtl="1">
                        <a:spcBef>
                          <a:spcPts val="0"/>
                        </a:spcBef>
                        <a:spcAft>
                          <a:spcPts val="0"/>
                        </a:spcAft>
                      </a:pP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تهدف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هذه</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الورشة</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الى</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تمكين</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المشاركين</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من</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رؤساء</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المشاريع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الاحصائية</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من</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التعرف</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على</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كيفية</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الاستعداد</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لإنجاز</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مشروع</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احصائي</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من</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حيث</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بلورة</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الفكرة</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والاهداف</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المراد</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تحقيقها</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والشروع</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في</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الاعداد</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المادي</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واللوجستي</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والفني</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والتقني</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لهذا</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المشروع</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ar-TN"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ويمكن</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ان</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يكون</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المشروع</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تعدادا</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او</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مسحا</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ميدانيا</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او</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بيانات</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إدارية</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او</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تحديثا</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لنشاط</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احصائي</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معين</a:t>
                      </a:r>
                      <a:r>
                        <a:rPr lang="ar-TN"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a:t>
                      </a:r>
                      <a:r>
                        <a:rPr lang="ar-TN" sz="2000" baseline="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بالإضافة</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الى</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ذلك</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ترمي</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الورشة</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الى</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تمكين</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المشاركين</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err="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من</a:t>
                      </a:r>
                      <a:r>
                        <a:rPr lang="en-US"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مسايرة التطورات المتسارعة في الميدان الاحصائي من حيث التقنيات والأساليب والمنهجيات وتنسيق العمل الاحصائي والتكيف مع مختلف الازمات الممكن حدوثها عند انجاز المشروع.  كما تهدف الورشة كذلك الى التركيز على كتابة التقارير ومتابعة العمل وارشفتها للاستفادة منها عند الاقتضاء.  </a:t>
                      </a:r>
                      <a:endParaRPr lang="en-US"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1" eaLnBrk="1" fontAlgn="auto" latinLnBrk="0" hangingPunct="1">
                        <a:lnSpc>
                          <a:spcPct val="107000"/>
                        </a:lnSpc>
                        <a:spcBef>
                          <a:spcPts val="0"/>
                        </a:spcBef>
                        <a:spcAft>
                          <a:spcPts val="0"/>
                        </a:spcAft>
                        <a:buClrTx/>
                        <a:buSzTx/>
                        <a:buFontTx/>
                        <a:buNone/>
                        <a:tabLst/>
                        <a:defRPr/>
                      </a:pPr>
                      <a:r>
                        <a:rPr kumimoji="0" lang="ar-TN"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عن بعد/حضوري</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0520030"/>
                  </a:ext>
                </a:extLst>
              </a:tr>
            </a:tbl>
          </a:graphicData>
        </a:graphic>
      </p:graphicFrame>
    </p:spTree>
    <p:extLst>
      <p:ext uri="{BB962C8B-B14F-4D97-AF65-F5344CB8AC3E}">
        <p14:creationId xmlns:p14="http://schemas.microsoft.com/office/powerpoint/2010/main" val="3517200658"/>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83547089"/>
              </p:ext>
            </p:extLst>
          </p:nvPr>
        </p:nvGraphicFramePr>
        <p:xfrm>
          <a:off x="228600" y="1371600"/>
          <a:ext cx="8458200" cy="4648200"/>
        </p:xfrm>
        <a:graphic>
          <a:graphicData uri="http://schemas.openxmlformats.org/drawingml/2006/table">
            <a:tbl>
              <a:tblPr rtl="1" firstRow="1" firstCol="1" bandRow="1"/>
              <a:tblGrid>
                <a:gridCol w="1713346">
                  <a:extLst>
                    <a:ext uri="{9D8B030D-6E8A-4147-A177-3AD203B41FA5}">
                      <a16:colId xmlns:a16="http://schemas.microsoft.com/office/drawing/2014/main" val="3796488721"/>
                    </a:ext>
                  </a:extLst>
                </a:gridCol>
                <a:gridCol w="5452910">
                  <a:extLst>
                    <a:ext uri="{9D8B030D-6E8A-4147-A177-3AD203B41FA5}">
                      <a16:colId xmlns:a16="http://schemas.microsoft.com/office/drawing/2014/main" val="2015512045"/>
                    </a:ext>
                  </a:extLst>
                </a:gridCol>
                <a:gridCol w="1291944">
                  <a:extLst>
                    <a:ext uri="{9D8B030D-6E8A-4147-A177-3AD203B41FA5}">
                      <a16:colId xmlns:a16="http://schemas.microsoft.com/office/drawing/2014/main" val="2390009025"/>
                    </a:ext>
                  </a:extLst>
                </a:gridCol>
              </a:tblGrid>
              <a:tr h="4648200">
                <a:tc>
                  <a:txBody>
                    <a:bodyPr/>
                    <a:lstStyle/>
                    <a:p>
                      <a:pPr marL="0" marR="0" lvl="0" indent="0" algn="r" rtl="1">
                        <a:spcBef>
                          <a:spcPts val="0"/>
                        </a:spcBef>
                        <a:spcAft>
                          <a:spcPts val="0"/>
                        </a:spcAft>
                        <a:buClr>
                          <a:srgbClr val="2F5496"/>
                        </a:buClr>
                        <a:buFont typeface="+mj-lt"/>
                        <a:buNone/>
                        <a:tabLst>
                          <a:tab pos="1572260" algn="l"/>
                          <a:tab pos="163195" algn="r"/>
                          <a:tab pos="294005" algn="l"/>
                        </a:tabLst>
                      </a:pP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الاستشارات الفنية</a:t>
                      </a:r>
                      <a:endParaRPr lang="en-US" sz="2000" dirty="0">
                        <a:effectLst/>
                        <a:latin typeface="Times New Roman" panose="02020603050405020304" pitchFamily="18" charset="0"/>
                        <a:ea typeface="Times New Roman" panose="02020603050405020304" pitchFamily="18" charset="0"/>
                        <a:cs typeface="PT Bold Headi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marR="0" algn="just" rtl="1">
                        <a:spcBef>
                          <a:spcPts val="0"/>
                        </a:spcBef>
                        <a:spcAft>
                          <a:spcPts val="0"/>
                        </a:spcAft>
                      </a:pPr>
                      <a:r>
                        <a:rPr lang="ar-TN"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تنظيم استشارات فنية لفائدة الأجهزة الإحصائية العربية</a:t>
                      </a:r>
                    </a:p>
                    <a:p>
                      <a:pPr marL="12700" marR="0" algn="just" rtl="1">
                        <a:spcBef>
                          <a:spcPts val="0"/>
                        </a:spcBef>
                        <a:spcAft>
                          <a:spcPts val="0"/>
                        </a:spcAft>
                      </a:pPr>
                      <a:r>
                        <a:rPr lang="ar-TN"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تنظيم زيارات ميدانية</a:t>
                      </a:r>
                    </a:p>
                    <a:p>
                      <a:pPr marL="12700" marR="0" algn="just" rtl="1">
                        <a:spcBef>
                          <a:spcPts val="0"/>
                        </a:spcBef>
                        <a:spcAft>
                          <a:spcPts val="0"/>
                        </a:spcAft>
                      </a:pPr>
                      <a:r>
                        <a:rPr lang="ar-TN"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انجاز دراسات</a:t>
                      </a:r>
                    </a:p>
                    <a:p>
                      <a:pPr marL="12700" marR="0" algn="just" rtl="1">
                        <a:spcBef>
                          <a:spcPts val="0"/>
                        </a:spcBef>
                        <a:spcAft>
                          <a:spcPts val="0"/>
                        </a:spcAft>
                      </a:pPr>
                      <a:r>
                        <a:rPr lang="ar-TN" sz="2000"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التنسيق مع الشركاء لإنجاز مشاريع مشتركة</a:t>
                      </a:r>
                      <a:endParaRPr lang="en-US"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1" eaLnBrk="1" fontAlgn="auto" latinLnBrk="0" hangingPunct="1">
                        <a:lnSpc>
                          <a:spcPct val="107000"/>
                        </a:lnSpc>
                        <a:spcBef>
                          <a:spcPts val="0"/>
                        </a:spcBef>
                        <a:spcAft>
                          <a:spcPts val="0"/>
                        </a:spcAft>
                        <a:buClrTx/>
                        <a:buSzTx/>
                        <a:buFontTx/>
                        <a:buNone/>
                        <a:tabLst/>
                        <a:defRPr/>
                      </a:pPr>
                      <a:r>
                        <a:rPr kumimoji="0" lang="ar-TN"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عن بعد/حضوري</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0520030"/>
                  </a:ext>
                </a:extLst>
              </a:tr>
            </a:tbl>
          </a:graphicData>
        </a:graphic>
      </p:graphicFrame>
    </p:spTree>
    <p:extLst>
      <p:ext uri="{BB962C8B-B14F-4D97-AF65-F5344CB8AC3E}">
        <p14:creationId xmlns:p14="http://schemas.microsoft.com/office/powerpoint/2010/main" val="3557033808"/>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805939"/>
            <a:ext cx="8458200" cy="927861"/>
          </a:xfrm>
        </p:spPr>
        <p:txBody>
          <a:bodyPr>
            <a:normAutofit/>
          </a:bodyPr>
          <a:lstStyle/>
          <a:p>
            <a:pPr marL="0" indent="0" algn="ctr">
              <a:spcBef>
                <a:spcPts val="1200"/>
              </a:spcBef>
              <a:spcAft>
                <a:spcPts val="1200"/>
              </a:spcAft>
              <a:buNone/>
              <a:tabLst>
                <a:tab pos="1572260" algn="l"/>
              </a:tabLst>
            </a:pPr>
            <a:r>
              <a:rPr lang="ar-TN" sz="4800" b="1" dirty="0">
                <a:latin typeface="Calibri" panose="020F0502020204030204" pitchFamily="34" charset="0"/>
                <a:ea typeface="Calibri" panose="020F0502020204030204" pitchFamily="34" charset="0"/>
              </a:rPr>
              <a:t>مع الشكر الجزيل</a:t>
            </a:r>
            <a:endParaRPr lang="ar-TN" sz="6000" dirty="0">
              <a:solidFill>
                <a:prstClr val="black"/>
              </a:solidFill>
              <a:latin typeface="Calibri" panose="020F0502020204030204" pitchFamily="34" charset="0"/>
              <a:ea typeface="Calibri" panose="020F0502020204030204" pitchFamily="34" charset="0"/>
            </a:endParaRPr>
          </a:p>
        </p:txBody>
      </p:sp>
      <p:sp>
        <p:nvSpPr>
          <p:cNvPr id="6" name="Title 1"/>
          <p:cNvSpPr txBox="1">
            <a:spLocks/>
          </p:cNvSpPr>
          <p:nvPr/>
        </p:nvSpPr>
        <p:spPr>
          <a:xfrm>
            <a:off x="827585" y="198884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spTree>
    <p:extLst>
      <p:ext uri="{BB962C8B-B14F-4D97-AF65-F5344CB8AC3E}">
        <p14:creationId xmlns:p14="http://schemas.microsoft.com/office/powerpoint/2010/main" val="278429621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TN" dirty="0"/>
              <a:t>العناصر</a:t>
            </a:r>
            <a:endParaRPr lang="en-US" dirty="0"/>
          </a:p>
        </p:txBody>
      </p:sp>
      <p:sp>
        <p:nvSpPr>
          <p:cNvPr id="3" name="Content Placeholder 2"/>
          <p:cNvSpPr>
            <a:spLocks noGrp="1"/>
          </p:cNvSpPr>
          <p:nvPr>
            <p:ph idx="1"/>
          </p:nvPr>
        </p:nvSpPr>
        <p:spPr/>
        <p:txBody>
          <a:bodyPr>
            <a:normAutofit/>
          </a:bodyPr>
          <a:lstStyle/>
          <a:p>
            <a:r>
              <a:rPr lang="ar-TN" sz="4000" dirty="0"/>
              <a:t>مجال تدخلات المعهد</a:t>
            </a:r>
          </a:p>
          <a:p>
            <a:r>
              <a:rPr lang="ar-TN" sz="4000" dirty="0"/>
              <a:t>طريقة العمل</a:t>
            </a:r>
          </a:p>
          <a:p>
            <a:r>
              <a:rPr lang="ar-TN" sz="4000" dirty="0"/>
              <a:t>الانشطة التي نظمها المعهد حول التعدادات السكانية والديموغرافية خلال الفترة 2019-2022</a:t>
            </a:r>
          </a:p>
          <a:p>
            <a:r>
              <a:rPr lang="ar-TN" sz="4000" dirty="0"/>
              <a:t>برنامج عمل المعهد لعام 2023</a:t>
            </a:r>
          </a:p>
        </p:txBody>
      </p:sp>
    </p:spTree>
    <p:extLst>
      <p:ext uri="{BB962C8B-B14F-4D97-AF65-F5344CB8AC3E}">
        <p14:creationId xmlns:p14="http://schemas.microsoft.com/office/powerpoint/2010/main" val="40324769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TN" dirty="0"/>
              <a:t>مجال تدخلات المعهد</a:t>
            </a:r>
            <a:endParaRPr lang="en-US" dirty="0"/>
          </a:p>
        </p:txBody>
      </p:sp>
      <p:sp>
        <p:nvSpPr>
          <p:cNvPr id="3" name="Content Placeholder 2"/>
          <p:cNvSpPr>
            <a:spLocks noGrp="1"/>
          </p:cNvSpPr>
          <p:nvPr>
            <p:ph idx="1"/>
          </p:nvPr>
        </p:nvSpPr>
        <p:spPr/>
        <p:txBody>
          <a:bodyPr>
            <a:normAutofit/>
          </a:bodyPr>
          <a:lstStyle/>
          <a:p>
            <a:r>
              <a:rPr lang="ar-TN" sz="4000" dirty="0"/>
              <a:t>التدريب الإقليمي،</a:t>
            </a:r>
          </a:p>
          <a:p>
            <a:r>
              <a:rPr lang="ar-TN" sz="4000" dirty="0"/>
              <a:t>التدريب المحلي،</a:t>
            </a:r>
          </a:p>
          <a:p>
            <a:r>
              <a:rPr lang="ar-TN" sz="4000" dirty="0"/>
              <a:t>الاستشارات الفنية،</a:t>
            </a:r>
          </a:p>
          <a:p>
            <a:r>
              <a:rPr lang="ar-TN" sz="4000" dirty="0"/>
              <a:t>الزيارات الميدانية،</a:t>
            </a:r>
          </a:p>
          <a:p>
            <a:r>
              <a:rPr lang="ar-TN" sz="4000" dirty="0"/>
              <a:t>الدراسات،</a:t>
            </a:r>
          </a:p>
          <a:p>
            <a:r>
              <a:rPr lang="ar-TN" sz="4000" dirty="0"/>
              <a:t>الأدلة المنهجية.</a:t>
            </a:r>
            <a:endParaRPr lang="en-US" sz="4000" dirty="0"/>
          </a:p>
        </p:txBody>
      </p:sp>
    </p:spTree>
    <p:extLst>
      <p:ext uri="{BB962C8B-B14F-4D97-AF65-F5344CB8AC3E}">
        <p14:creationId xmlns:p14="http://schemas.microsoft.com/office/powerpoint/2010/main" val="335168917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TN" dirty="0"/>
              <a:t>طريقة العمل </a:t>
            </a:r>
            <a:endParaRPr lang="en-US" dirty="0"/>
          </a:p>
        </p:txBody>
      </p:sp>
      <p:sp>
        <p:nvSpPr>
          <p:cNvPr id="3" name="Content Placeholder 2"/>
          <p:cNvSpPr>
            <a:spLocks noGrp="1"/>
          </p:cNvSpPr>
          <p:nvPr>
            <p:ph idx="1"/>
          </p:nvPr>
        </p:nvSpPr>
        <p:spPr/>
        <p:txBody>
          <a:bodyPr>
            <a:normAutofit/>
          </a:bodyPr>
          <a:lstStyle/>
          <a:p>
            <a:r>
              <a:rPr lang="ar-TN" sz="4000" dirty="0"/>
              <a:t>التعاون والتنسيق مع المنظمات الإقليمية والدولية،</a:t>
            </a:r>
          </a:p>
          <a:p>
            <a:r>
              <a:rPr lang="ar-TN" sz="4000" dirty="0"/>
              <a:t>اقتراح برنامج العمل والمصادقة عليه من قبل الأجهزة الإحصائية الإحصائية،</a:t>
            </a:r>
          </a:p>
          <a:p>
            <a:r>
              <a:rPr lang="ar-TN" sz="4000" dirty="0"/>
              <a:t>أنشطة عن بعد ووجاهية،</a:t>
            </a:r>
          </a:p>
          <a:p>
            <a:r>
              <a:rPr lang="ar-TN" sz="4000" dirty="0"/>
              <a:t>متابعة وتقييم انجاز البرنامج من قبل الأجهزة الإحصائية.</a:t>
            </a:r>
          </a:p>
        </p:txBody>
      </p:sp>
    </p:spTree>
    <p:extLst>
      <p:ext uri="{BB962C8B-B14F-4D97-AF65-F5344CB8AC3E}">
        <p14:creationId xmlns:p14="http://schemas.microsoft.com/office/powerpoint/2010/main" val="3222578373"/>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95600"/>
            <a:ext cx="7487971" cy="1219200"/>
          </a:xfrm>
        </p:spPr>
        <p:txBody>
          <a:bodyPr>
            <a:noAutofit/>
          </a:bodyPr>
          <a:lstStyle/>
          <a:p>
            <a:pPr marL="0" indent="0" algn="ctr">
              <a:lnSpc>
                <a:spcPct val="107000"/>
              </a:lnSpc>
              <a:spcBef>
                <a:spcPts val="0"/>
              </a:spcBef>
              <a:spcAft>
                <a:spcPts val="800"/>
              </a:spcAft>
              <a:buNone/>
            </a:pPr>
            <a:r>
              <a:rPr lang="ar-SA" sz="2800" b="1" dirty="0">
                <a:latin typeface="Calibri" panose="020F0502020204030204" pitchFamily="34" charset="0"/>
                <a:ea typeface="Calibri" panose="020F0502020204030204" pitchFamily="34" charset="0"/>
              </a:rPr>
              <a:t>الانشطة التي نظمها المعهد حول التعدادات السكانية والديموغرافية خلال الفترة 2019-2022</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31E23EC-79A9-4ABD-90D6-4D2BAF906A6B}" type="slidenum">
              <a:rPr lang="en-US" smtClean="0"/>
              <a:t>5</a:t>
            </a:fld>
            <a:endParaRPr lang="en-US"/>
          </a:p>
        </p:txBody>
      </p:sp>
    </p:spTree>
    <p:extLst>
      <p:ext uri="{BB962C8B-B14F-4D97-AF65-F5344CB8AC3E}">
        <p14:creationId xmlns:p14="http://schemas.microsoft.com/office/powerpoint/2010/main" val="3587649743"/>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09548489"/>
              </p:ext>
            </p:extLst>
          </p:nvPr>
        </p:nvGraphicFramePr>
        <p:xfrm>
          <a:off x="380999" y="990600"/>
          <a:ext cx="8305801" cy="5181600"/>
        </p:xfrm>
        <a:graphic>
          <a:graphicData uri="http://schemas.openxmlformats.org/drawingml/2006/table">
            <a:tbl>
              <a:tblPr rtl="1" firstRow="1" firstCol="1" bandRow="1"/>
              <a:tblGrid>
                <a:gridCol w="3881582">
                  <a:extLst>
                    <a:ext uri="{9D8B030D-6E8A-4147-A177-3AD203B41FA5}">
                      <a16:colId xmlns:a16="http://schemas.microsoft.com/office/drawing/2014/main" val="2978300751"/>
                    </a:ext>
                  </a:extLst>
                </a:gridCol>
                <a:gridCol w="2600036">
                  <a:extLst>
                    <a:ext uri="{9D8B030D-6E8A-4147-A177-3AD203B41FA5}">
                      <a16:colId xmlns:a16="http://schemas.microsoft.com/office/drawing/2014/main" val="1199157679"/>
                    </a:ext>
                  </a:extLst>
                </a:gridCol>
                <a:gridCol w="840510">
                  <a:extLst>
                    <a:ext uri="{9D8B030D-6E8A-4147-A177-3AD203B41FA5}">
                      <a16:colId xmlns:a16="http://schemas.microsoft.com/office/drawing/2014/main" val="1012520724"/>
                    </a:ext>
                  </a:extLst>
                </a:gridCol>
                <a:gridCol w="983673">
                  <a:extLst>
                    <a:ext uri="{9D8B030D-6E8A-4147-A177-3AD203B41FA5}">
                      <a16:colId xmlns:a16="http://schemas.microsoft.com/office/drawing/2014/main" val="4224486753"/>
                    </a:ext>
                  </a:extLst>
                </a:gridCol>
              </a:tblGrid>
              <a:tr h="2151492">
                <a:tc>
                  <a:txBody>
                    <a:bodyPr/>
                    <a:lstStyle/>
                    <a:p>
                      <a:pPr marL="0" marR="0" algn="r" rtl="1">
                        <a:lnSpc>
                          <a:spcPts val="1800"/>
                        </a:lnSpc>
                        <a:spcBef>
                          <a:spcPts val="0"/>
                        </a:spcBef>
                        <a:spcAft>
                          <a:spcPts val="80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تعزيز القدرة الجغرافية المكانية في تعدادات السكان والمساكن للبلدان العربية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http://www.aitrs.org/ar/node/822</a:t>
                      </a:r>
                      <a:r>
                        <a:rPr lang="en-US" sz="2400" dirty="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استغلال تكنولوجيا المعلومات والاتصال </a:t>
                      </a:r>
                      <a:r>
                        <a:rPr lang="ar-TN"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في التعدادات السكانية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117</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عن بعد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853380"/>
                  </a:ext>
                </a:extLst>
              </a:tr>
              <a:tr h="1336729">
                <a:tc>
                  <a:txBody>
                    <a:bodyPr/>
                    <a:lstStyle/>
                    <a:p>
                      <a:pPr marL="0" marR="0" algn="r" rtl="1">
                        <a:lnSpc>
                          <a:spcPct val="107000"/>
                        </a:lnSpc>
                        <a:spcBef>
                          <a:spcPts val="0"/>
                        </a:spcBef>
                        <a:spcAft>
                          <a:spcPts val="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ورشة عمل إقليمية بشأن رصد التقدم المحرز وسبل المضي قدما في جولة تعدادات السكان والمساكن </a:t>
                      </a:r>
                      <a:endParaRPr lang="en-US" sz="240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0"/>
                        </a:spcAft>
                      </a:pPr>
                      <a:r>
                        <a:rPr lang="en-US" sz="1800" u="sng">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http://www.aitrs.org/ar/node/974</a:t>
                      </a: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التعرف على تقدم انجاز التعدادات السكانية والتحديات المطروحة</a:t>
                      </a:r>
                      <a:r>
                        <a:rPr lang="ar-TN"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بالمنطقة العربية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91</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عن بعد</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3901935"/>
                  </a:ext>
                </a:extLst>
              </a:tr>
              <a:tr h="1693379">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التحليل الديموغرافي وانتاج المؤشرات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07000"/>
                        </a:lnSpc>
                        <a:spcBef>
                          <a:spcPts val="0"/>
                        </a:spcBef>
                        <a:spcAft>
                          <a:spcPts val="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استغلال نتائج التعدادات السكانية في انتاج المؤشرات وخاصة مؤشرات اهداف التنمية المستدامة</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عن بعد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5218169"/>
                  </a:ext>
                </a:extLst>
              </a:tr>
            </a:tbl>
          </a:graphicData>
        </a:graphic>
      </p:graphicFrame>
    </p:spTree>
    <p:extLst>
      <p:ext uri="{BB962C8B-B14F-4D97-AF65-F5344CB8AC3E}">
        <p14:creationId xmlns:p14="http://schemas.microsoft.com/office/powerpoint/2010/main" val="966068962"/>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13485260"/>
              </p:ext>
            </p:extLst>
          </p:nvPr>
        </p:nvGraphicFramePr>
        <p:xfrm>
          <a:off x="457200" y="990599"/>
          <a:ext cx="8000999" cy="5257801"/>
        </p:xfrm>
        <a:graphic>
          <a:graphicData uri="http://schemas.openxmlformats.org/drawingml/2006/table">
            <a:tbl>
              <a:tblPr rtl="1" firstRow="1" firstCol="1" bandRow="1"/>
              <a:tblGrid>
                <a:gridCol w="2707406">
                  <a:extLst>
                    <a:ext uri="{9D8B030D-6E8A-4147-A177-3AD203B41FA5}">
                      <a16:colId xmlns:a16="http://schemas.microsoft.com/office/drawing/2014/main" val="2792966744"/>
                    </a:ext>
                  </a:extLst>
                </a:gridCol>
                <a:gridCol w="2971256">
                  <a:extLst>
                    <a:ext uri="{9D8B030D-6E8A-4147-A177-3AD203B41FA5}">
                      <a16:colId xmlns:a16="http://schemas.microsoft.com/office/drawing/2014/main" val="1031967524"/>
                    </a:ext>
                  </a:extLst>
                </a:gridCol>
                <a:gridCol w="1347761">
                  <a:extLst>
                    <a:ext uri="{9D8B030D-6E8A-4147-A177-3AD203B41FA5}">
                      <a16:colId xmlns:a16="http://schemas.microsoft.com/office/drawing/2014/main" val="1883460144"/>
                    </a:ext>
                  </a:extLst>
                </a:gridCol>
                <a:gridCol w="974576">
                  <a:extLst>
                    <a:ext uri="{9D8B030D-6E8A-4147-A177-3AD203B41FA5}">
                      <a16:colId xmlns:a16="http://schemas.microsoft.com/office/drawing/2014/main" val="668932966"/>
                    </a:ext>
                  </a:extLst>
                </a:gridCol>
              </a:tblGrid>
              <a:tr h="723967">
                <a:tc>
                  <a:txBody>
                    <a:bodyPr/>
                    <a:lstStyle/>
                    <a:p>
                      <a:pPr marL="0" marR="0" algn="r" rtl="1">
                        <a:lnSpc>
                          <a:spcPct val="107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الدورة</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التاريخ</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عدد المشاركين</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نوع التنظيم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228233"/>
                  </a:ext>
                </a:extLst>
              </a:tr>
              <a:tr h="1901232">
                <a:tc>
                  <a:txBody>
                    <a:bodyPr/>
                    <a:lstStyle/>
                    <a:p>
                      <a:pPr marL="0" marR="0" algn="r" rtl="0">
                        <a:lnSpc>
                          <a:spcPts val="1400"/>
                        </a:lnSpc>
                        <a:spcBef>
                          <a:spcPts val="0"/>
                        </a:spcBef>
                        <a:spcAft>
                          <a:spcPts val="800"/>
                        </a:spcAft>
                      </a:pPr>
                      <a:r>
                        <a:rPr lang="ar-S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ورشة</a:t>
                      </a:r>
                      <a:r>
                        <a:rPr lang="ar-TN"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حول</a:t>
                      </a:r>
                      <a:r>
                        <a:rPr lang="ar-S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المستوطنات البشرية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دعم القدرات الإحصائية على كيفية استغلال نتائج التعدادات السكانية لاحتساب مؤشرات الهدف 11 من اهداف التنمية المستدامة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حضوري</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0149801"/>
                  </a:ext>
                </a:extLst>
              </a:tr>
              <a:tr h="2632602">
                <a:tc>
                  <a:txBody>
                    <a:bodyPr/>
                    <a:lstStyle/>
                    <a:p>
                      <a:pPr marL="0" marR="0" algn="r" rtl="1">
                        <a:lnSpc>
                          <a:spcPts val="1800"/>
                        </a:lnSpc>
                        <a:spcBef>
                          <a:spcPts val="0"/>
                        </a:spcBef>
                        <a:spcAft>
                          <a:spcPts val="800"/>
                        </a:spcAft>
                      </a:pPr>
                      <a:r>
                        <a:rPr lang="ar-S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الورشة الإقليمية حول دليل المتابعة الإبلاغ عن مؤشرات التنمية المستدامة 2030 المستندة إلى برنامج عمل المؤتمر الدولي للسكان والتنمية في الإقليم العربي</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ts val="1800"/>
                        </a:lnSpc>
                        <a:spcBef>
                          <a:spcPts val="0"/>
                        </a:spcBef>
                        <a:spcAft>
                          <a:spcPts val="800"/>
                        </a:spcAft>
                      </a:pPr>
                      <a:r>
                        <a:rPr lang="en-US" sz="20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http://www.aitrs.org/ar/node/672</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دعم القدرات الإحصائية على استغلال نتائج التعدادات السكانية والمسوح الاسرية لاحتساب عدد من المؤشرات المتعلقة بمتابعة عمل المؤتمر الدولي للسكان والتنمية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حضوري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5325825"/>
                  </a:ext>
                </a:extLst>
              </a:tr>
            </a:tbl>
          </a:graphicData>
        </a:graphic>
      </p:graphicFrame>
    </p:spTree>
    <p:extLst>
      <p:ext uri="{BB962C8B-B14F-4D97-AF65-F5344CB8AC3E}">
        <p14:creationId xmlns:p14="http://schemas.microsoft.com/office/powerpoint/2010/main" val="2957878369"/>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53233081"/>
              </p:ext>
            </p:extLst>
          </p:nvPr>
        </p:nvGraphicFramePr>
        <p:xfrm>
          <a:off x="457200" y="838200"/>
          <a:ext cx="8229600" cy="5562599"/>
        </p:xfrm>
        <a:graphic>
          <a:graphicData uri="http://schemas.openxmlformats.org/drawingml/2006/table">
            <a:tbl>
              <a:tblPr rtl="1" firstRow="1" firstCol="1" bandRow="1"/>
              <a:tblGrid>
                <a:gridCol w="3237346">
                  <a:extLst>
                    <a:ext uri="{9D8B030D-6E8A-4147-A177-3AD203B41FA5}">
                      <a16:colId xmlns:a16="http://schemas.microsoft.com/office/drawing/2014/main" val="675036276"/>
                    </a:ext>
                  </a:extLst>
                </a:gridCol>
                <a:gridCol w="2452741">
                  <a:extLst>
                    <a:ext uri="{9D8B030D-6E8A-4147-A177-3AD203B41FA5}">
                      <a16:colId xmlns:a16="http://schemas.microsoft.com/office/drawing/2014/main" val="651675298"/>
                    </a:ext>
                  </a:extLst>
                </a:gridCol>
                <a:gridCol w="1282486">
                  <a:extLst>
                    <a:ext uri="{9D8B030D-6E8A-4147-A177-3AD203B41FA5}">
                      <a16:colId xmlns:a16="http://schemas.microsoft.com/office/drawing/2014/main" val="4176094554"/>
                    </a:ext>
                  </a:extLst>
                </a:gridCol>
                <a:gridCol w="1257027">
                  <a:extLst>
                    <a:ext uri="{9D8B030D-6E8A-4147-A177-3AD203B41FA5}">
                      <a16:colId xmlns:a16="http://schemas.microsoft.com/office/drawing/2014/main" val="155594448"/>
                    </a:ext>
                  </a:extLst>
                </a:gridCol>
              </a:tblGrid>
              <a:tr h="2139461">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الطرق الديموغرافية في تقييم جود بيانات السجل المدني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الاستفادة من بيانات السجلات المدنية لانتاج المؤشرات الديمغرافية والاجتماعية ودراسة مدى مساهمتها في الاستعداد للتعدادات السجلية او الهجينة</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حضوري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4500052"/>
                  </a:ext>
                </a:extLst>
              </a:tr>
              <a:tr h="855784">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معالجة القيم المفقودة في التعدادات والمسوح</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الاطلاع على اهم التقنيات لمعالجة القيم المفقودة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عن بعد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860008"/>
                  </a:ext>
                </a:extLst>
              </a:tr>
              <a:tr h="1283677">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تقدير المناطق الصغيرة </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Small area estimation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TN"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استغلال نتائج التعداد والمسوح لتقدير بعض المؤشرات الديمغرافية والاجتماعية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عن بعد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9321951"/>
                  </a:ext>
                </a:extLst>
              </a:tr>
              <a:tr h="1283677">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تحليل احصاءات الهجرة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التعرف على اهم المصادر الإحصائية لتوفير بيانات الهجرة ومنها التعداد وكيفية احتسابها</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عن بعد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773986"/>
                  </a:ext>
                </a:extLst>
              </a:tr>
            </a:tbl>
          </a:graphicData>
        </a:graphic>
      </p:graphicFrame>
    </p:spTree>
    <p:extLst>
      <p:ext uri="{BB962C8B-B14F-4D97-AF65-F5344CB8AC3E}">
        <p14:creationId xmlns:p14="http://schemas.microsoft.com/office/powerpoint/2010/main" val="1699982082"/>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50425504"/>
              </p:ext>
            </p:extLst>
          </p:nvPr>
        </p:nvGraphicFramePr>
        <p:xfrm>
          <a:off x="228600" y="914400"/>
          <a:ext cx="8458200" cy="5094192"/>
        </p:xfrm>
        <a:graphic>
          <a:graphicData uri="http://schemas.openxmlformats.org/drawingml/2006/table">
            <a:tbl>
              <a:tblPr rtl="1" firstRow="1" firstCol="1" bandRow="1"/>
              <a:tblGrid>
                <a:gridCol w="3843842">
                  <a:extLst>
                    <a:ext uri="{9D8B030D-6E8A-4147-A177-3AD203B41FA5}">
                      <a16:colId xmlns:a16="http://schemas.microsoft.com/office/drawing/2014/main" val="733002340"/>
                    </a:ext>
                  </a:extLst>
                </a:gridCol>
                <a:gridCol w="2004303">
                  <a:extLst>
                    <a:ext uri="{9D8B030D-6E8A-4147-A177-3AD203B41FA5}">
                      <a16:colId xmlns:a16="http://schemas.microsoft.com/office/drawing/2014/main" val="1929859433"/>
                    </a:ext>
                  </a:extLst>
                </a:gridCol>
                <a:gridCol w="1318111">
                  <a:extLst>
                    <a:ext uri="{9D8B030D-6E8A-4147-A177-3AD203B41FA5}">
                      <a16:colId xmlns:a16="http://schemas.microsoft.com/office/drawing/2014/main" val="3221613010"/>
                    </a:ext>
                  </a:extLst>
                </a:gridCol>
                <a:gridCol w="1291944">
                  <a:extLst>
                    <a:ext uri="{9D8B030D-6E8A-4147-A177-3AD203B41FA5}">
                      <a16:colId xmlns:a16="http://schemas.microsoft.com/office/drawing/2014/main" val="1260834147"/>
                    </a:ext>
                  </a:extLst>
                </a:gridCol>
              </a:tblGrid>
              <a:tr h="2019891">
                <a:tc>
                  <a:txBody>
                    <a:bodyPr/>
                    <a:lstStyle/>
                    <a:p>
                      <a:pPr marL="0" marR="0" algn="r" rtl="1">
                        <a:lnSpc>
                          <a:spcPct val="107000"/>
                        </a:lnSpc>
                        <a:spcBef>
                          <a:spcPts val="0"/>
                        </a:spcBef>
                        <a:spcAft>
                          <a:spcPts val="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التعداد الالكتروني </a:t>
                      </a:r>
                      <a:endParaRPr lang="en-US" sz="240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0"/>
                        </a:spcAft>
                      </a:pPr>
                      <a:r>
                        <a:rPr lang="en-US" sz="1800" u="sng">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http://www.aitrs.org/ar/node/1030</a:t>
                      </a: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عرض تجربة الأردن قصد التعرف على الاختيارات الفنية والتقنية لإنجاز التعداد </a:t>
                      </a:r>
                      <a:r>
                        <a:rPr lang="ar-TN"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الإلكتروني</a:t>
                      </a: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والتعرف على اهم التحديات والصعوبات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عن بعد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3671772"/>
                  </a:ext>
                </a:extLst>
              </a:tr>
              <a:tr h="1166874">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زيارة استطلاعية  التعدادات السكانية – العراق</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التعاون مع دائرة الاحصاءات العامة الأردن وشركة ريال سوفت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الأردن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4964797"/>
                  </a:ext>
                </a:extLst>
              </a:tr>
              <a:tr h="1166874">
                <a:tc>
                  <a:txBody>
                    <a:bodyPr/>
                    <a:lstStyle/>
                    <a:p>
                      <a:pPr marL="0" marR="0" algn="r" rtl="1">
                        <a:lnSpc>
                          <a:spcPct val="107000"/>
                        </a:lnSpc>
                        <a:spcBef>
                          <a:spcPts val="0"/>
                        </a:spcBef>
                        <a:spcAft>
                          <a:spcPts val="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زيارة استطلاعية  التعدادات السكانية – السودان</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التعاون مع دائرة الاحصاءات العامة الأردن وشركة ريال سوفت</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الأردن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5671047"/>
                  </a:ext>
                </a:extLst>
              </a:tr>
              <a:tr h="740553">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استشارة فنية لفائدة المعهد الوطني للإحصاء بتونس</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التعاون مع شركة ريال سوفت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عن بعد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40863" marR="40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1116574"/>
                  </a:ext>
                </a:extLst>
              </a:tr>
            </a:tbl>
          </a:graphicData>
        </a:graphic>
      </p:graphicFrame>
    </p:spTree>
    <p:extLst>
      <p:ext uri="{BB962C8B-B14F-4D97-AF65-F5344CB8AC3E}">
        <p14:creationId xmlns:p14="http://schemas.microsoft.com/office/powerpoint/2010/main" val="657828783"/>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d137487-0b15-4ad9-abee-bf6b36a5a6e0">
      <Terms xmlns="http://schemas.microsoft.com/office/infopath/2007/PartnerControls"/>
    </lcf76f155ced4ddcb4097134ff3c332f>
    <File xmlns="3d137487-0b15-4ad9-abee-bf6b36a5a6e0" xsi:nil="true"/>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1636FD24704A1439BC275B3C3F1C9C6" ma:contentTypeVersion="18" ma:contentTypeDescription="Create a new document." ma:contentTypeScope="" ma:versionID="f29cab672a26913f2bc8808bed4231ac">
  <xsd:schema xmlns:xsd="http://www.w3.org/2001/XMLSchema" xmlns:xs="http://www.w3.org/2001/XMLSchema" xmlns:p="http://schemas.microsoft.com/office/2006/metadata/properties" xmlns:ns2="3d137487-0b15-4ad9-abee-bf6b36a5a6e0" xmlns:ns3="81cf108f-c583-47b3-8493-b6de3c823d22" xmlns:ns4="985ec44e-1bab-4c0b-9df0-6ba128686fc9" targetNamespace="http://schemas.microsoft.com/office/2006/metadata/properties" ma:root="true" ma:fieldsID="39ade3fc1d57becd952150571b574c35" ns2:_="" ns3:_="" ns4:_="">
    <xsd:import namespace="3d137487-0b15-4ad9-abee-bf6b36a5a6e0"/>
    <xsd:import namespace="81cf108f-c583-47b3-8493-b6de3c823d22"/>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File"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137487-0b15-4ad9-abee-bf6b36a5a6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File" ma:index="20" nillable="true" ma:displayName="File" ma:list="{3d137487-0b15-4ad9-abee-bf6b36a5a6e0}" ma:internalName="File" ma:showField="Title">
      <xsd:simpleType>
        <xsd:restriction base="dms:Lookup"/>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1cf108f-c583-47b3-8493-b6de3c823d2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e70c060e-aa4d-45ef-bfad-bab4ee307c36}" ma:internalName="TaxCatchAll" ma:showField="CatchAllData" ma:web="81cf108f-c583-47b3-8493-b6de3c823d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2A4F9F-3CF2-4896-B1B3-1176639D0CB7}">
  <ds:schemaRefs>
    <ds:schemaRef ds:uri="http://schemas.microsoft.com/office/2006/metadata/properties"/>
    <ds:schemaRef ds:uri="http://schemas.microsoft.com/office/infopath/2007/PartnerControls"/>
    <ds:schemaRef ds:uri="3d137487-0b15-4ad9-abee-bf6b36a5a6e0"/>
    <ds:schemaRef ds:uri="985ec44e-1bab-4c0b-9df0-6ba128686fc9"/>
  </ds:schemaRefs>
</ds:datastoreItem>
</file>

<file path=customXml/itemProps2.xml><?xml version="1.0" encoding="utf-8"?>
<ds:datastoreItem xmlns:ds="http://schemas.openxmlformats.org/officeDocument/2006/customXml" ds:itemID="{D69C6C3B-B2B2-4470-90E4-369BA8055241}">
  <ds:schemaRefs>
    <ds:schemaRef ds:uri="http://schemas.microsoft.com/sharepoint/v3/contenttype/forms"/>
  </ds:schemaRefs>
</ds:datastoreItem>
</file>

<file path=customXml/itemProps3.xml><?xml version="1.0" encoding="utf-8"?>
<ds:datastoreItem xmlns:ds="http://schemas.openxmlformats.org/officeDocument/2006/customXml" ds:itemID="{E148E182-A10F-4D96-BEE9-B156772114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137487-0b15-4ad9-abee-bf6b36a5a6e0"/>
    <ds:schemaRef ds:uri="81cf108f-c583-47b3-8493-b6de3c823d22"/>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10711</TotalTime>
  <Words>837</Words>
  <Application>Microsoft Office PowerPoint</Application>
  <PresentationFormat>On-screen Show (4:3)</PresentationFormat>
  <Paragraphs>110</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Myriad Pro Light</vt:lpstr>
      <vt:lpstr>Arial</vt:lpstr>
      <vt:lpstr>Calibri</vt:lpstr>
      <vt:lpstr>Simplified Arabic</vt:lpstr>
      <vt:lpstr>Symbol</vt:lpstr>
      <vt:lpstr>Times New Roman</vt:lpstr>
      <vt:lpstr>Office Theme</vt:lpstr>
      <vt:lpstr>  التعدادات السكانية   المعهد العربي للتدريب والبحوث الاحصائية</vt:lpstr>
      <vt:lpstr>العناصر</vt:lpstr>
      <vt:lpstr>مجال تدخلات المعهد</vt:lpstr>
      <vt:lpstr>طريقة العمل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Mohamed Khaled Ibrahim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الهدف 16</dc:title>
  <dc:creator>‏‏مستخدم Windows</dc:creator>
  <cp:lastModifiedBy>Andrea De Luka</cp:lastModifiedBy>
  <cp:revision>358</cp:revision>
  <dcterms:created xsi:type="dcterms:W3CDTF">2020-05-03T20:05:56Z</dcterms:created>
  <dcterms:modified xsi:type="dcterms:W3CDTF">2022-12-15T20:37:27Z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0x010100B1636FD24704A1439BC275B3C3F1C9C6</vt:lpwstr>
  </property>
</Properties>
</file>