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3" r:id="rId6"/>
    <p:sldId id="274" r:id="rId7"/>
    <p:sldId id="306" r:id="rId8"/>
    <p:sldId id="275" r:id="rId9"/>
    <p:sldId id="278" r:id="rId10"/>
    <p:sldId id="285" r:id="rId11"/>
    <p:sldId id="290" r:id="rId12"/>
    <p:sldId id="294" r:id="rId13"/>
    <p:sldId id="293" r:id="rId14"/>
    <p:sldId id="305" r:id="rId15"/>
    <p:sldId id="301" r:id="rId16"/>
    <p:sldId id="303" r:id="rId17"/>
    <p:sldId id="296" r:id="rId18"/>
    <p:sldId id="297" r:id="rId19"/>
    <p:sldId id="304" r:id="rId20"/>
    <p:sldId id="289" r:id="rId21"/>
    <p:sldId id="276" r:id="rId22"/>
    <p:sldId id="271" r:id="rId23"/>
    <p:sldId id="288" r:id="rId24"/>
    <p:sldId id="272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0" autoAdjust="0"/>
    <p:restoredTop sz="96713" autoAdjust="0"/>
  </p:normalViewPr>
  <p:slideViewPr>
    <p:cSldViewPr>
      <p:cViewPr varScale="1">
        <p:scale>
          <a:sx n="125" d="100"/>
          <a:sy n="125" d="100"/>
        </p:scale>
        <p:origin x="199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67C272-3DB3-4172-903A-EE530F06F2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FFD9BB-8F0C-4E72-AD13-65D6544DFE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45926-0585-46C2-91F2-7604ABEE7EB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148488-09AC-478A-80E6-3D41DAAACE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3E4E6C-39AA-451B-AD05-ACC4776048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7F74-5949-4414-BF57-DEE07ED0F7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675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1CBCB-755A-42CC-B0D4-DEDC64D5A4B6}" type="datetimeFigureOut">
              <a:rPr lang="fr-FR" smtClean="0"/>
              <a:pPr/>
              <a:t>02/02/2022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E414F-9569-44F3-96C0-1B8C1273402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884A-7706-4676-87BD-730E27FE0515}" type="datetime1">
              <a:rPr lang="fr-FR" smtClean="0"/>
              <a:t>02/02/2022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F078-D233-46A1-AAC7-1F9FA6CA6C17}" type="datetime1">
              <a:rPr lang="fr-FR" smtClean="0"/>
              <a:t>02/02/2022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EF35-66CA-4DA6-9843-0F7A5BA3E1B6}" type="datetime1">
              <a:rPr lang="fr-FR" smtClean="0"/>
              <a:t>02/02/2022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3BF40-F318-4D2F-B5FA-A81E86E12652}" type="datetime1">
              <a:rPr lang="fr-FR" smtClean="0"/>
              <a:t>02/02/2022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C8A3-D13B-4646-AFE8-0ECDB433ABCA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ri.com/about/newsroom/arcnews/tunisia-automates-census-work-with-web-mobile-and-enterprise-gi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4921D2-80C7-41C0-8466-A4977AA1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FD6D37-3DB2-4539-9FA5-1B3883B00FC8}"/>
              </a:ext>
            </a:extLst>
          </p:cNvPr>
          <p:cNvSpPr txBox="1"/>
          <p:nvPr/>
        </p:nvSpPr>
        <p:spPr>
          <a:xfrm>
            <a:off x="323528" y="299695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Préparation du RGPH 2024</a:t>
            </a:r>
          </a:p>
          <a:p>
            <a:pPr algn="r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Tunisie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FDE51A-A584-41A8-8587-052364B915E7}"/>
              </a:ext>
            </a:extLst>
          </p:cNvPr>
          <p:cNvSpPr txBox="1"/>
          <p:nvPr/>
        </p:nvSpPr>
        <p:spPr>
          <a:xfrm>
            <a:off x="4572000" y="3105277"/>
            <a:ext cx="450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Institut National de la Statistique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692820-59E2-4F8B-A945-BBD96A3B611B}"/>
              </a:ext>
            </a:extLst>
          </p:cNvPr>
          <p:cNvSpPr txBox="1"/>
          <p:nvPr/>
        </p:nvSpPr>
        <p:spPr>
          <a:xfrm>
            <a:off x="2932411" y="692696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Atelier régional des Nations Unies sur le Programme mondial 2020 sur les recensements de la population et des logements</a:t>
            </a:r>
          </a:p>
          <a:p>
            <a:pPr algn="ctr"/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 Janvier2022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E114AC-1FC2-461B-BB00-130117787898}"/>
              </a:ext>
            </a:extLst>
          </p:cNvPr>
          <p:cNvSpPr txBox="1"/>
          <p:nvPr/>
        </p:nvSpPr>
        <p:spPr>
          <a:xfrm>
            <a:off x="2444950" y="4099268"/>
            <a:ext cx="57994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Présenté par 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1400" b="1" i="1" dirty="0">
              <a:solidFill>
                <a:srgbClr val="4F81BD">
                  <a:lumMod val="75000"/>
                </a:srgbClr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>
                <a:solidFill>
                  <a:srgbClr val="00B0F0"/>
                </a:solidFill>
                <a:cs typeface="Arial" charset="0"/>
              </a:rPr>
              <a:t>Nadia Touihri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Cheffe de département des Statistiques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Démographiques et Sociales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01587C-6E29-454C-B8B3-667064D6CC47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Utilisation de la technologie de l’information : Collecte de données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5F44B8-71E9-468E-A24A-6A97927ADB86}"/>
              </a:ext>
            </a:extLst>
          </p:cNvPr>
          <p:cNvSpPr txBox="1"/>
          <p:nvPr/>
        </p:nvSpPr>
        <p:spPr>
          <a:xfrm>
            <a:off x="179512" y="1196752"/>
            <a:ext cx="8640960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Cette solution permet entre autres :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Déployer Automatiquement les applications par profil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Administrer  la flotte mobile via une console d’administration centralisée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Accéder d’une manière sécurisée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AnyTime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AnyWhere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Multi-plateforme (iOS, Android, Windows, Web)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Suivi de l’avancement des Travaux sur Terrain Par Equipe/Agent/Zone Géographique…</a:t>
            </a:r>
          </a:p>
          <a:p>
            <a:pPr lvl="2">
              <a:lnSpc>
                <a:spcPct val="150000"/>
              </a:lnSpc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Grace à ce projet, INS-TUNISIE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a reçu le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Prix SIG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en Avril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2019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«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Special Achievement in GIS (SAG) Award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 »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https://www.esri.com/about/newsroom/arcnews/tunisia-automates-census-work-with-web-mobile-and-enterprise-gis/</a:t>
            </a:r>
            <a:endParaRPr lang="en-US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2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B474508-CDAE-49D6-B424-065966DE28BC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indent="-74295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2000" b="1" dirty="0">
                <a:solidFill>
                  <a:srgbClr val="1F497D"/>
                </a:solidFill>
                <a:latin typeface="+mj-lt"/>
                <a:ea typeface="+mj-ea"/>
                <a:cs typeface="Simplified Arabic" pitchFamily="18" charset="-78"/>
              </a:rPr>
              <a:t>Utilisation de la technologie de l’information: Collecte des données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B973C88-8DB5-45B1-B8F8-557D38EF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31668"/>
            <a:ext cx="6120680" cy="773696"/>
          </a:xfrm>
        </p:spPr>
        <p:txBody>
          <a:bodyPr>
            <a:noAutofit/>
          </a:bodyPr>
          <a:lstStyle/>
          <a:p>
            <a:pPr algn="l"/>
            <a:r>
              <a:rPr lang="fr-FR" b="1" dirty="0">
                <a:solidFill>
                  <a:srgbClr val="00B0F0"/>
                </a:solidFill>
              </a:rPr>
              <a:t>      </a:t>
            </a:r>
            <a:r>
              <a:rPr lang="fr-FR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Applications de planification et contrôle qualité</a:t>
            </a:r>
            <a:endParaRPr lang="fr-FR" sz="2000" b="1" dirty="0">
              <a:solidFill>
                <a:srgbClr val="00B0F0"/>
              </a:solidFill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BF9D23F-D56F-41DC-BE65-D63A808E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60" y="1556792"/>
            <a:ext cx="8532440" cy="39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4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D141F4-214A-43B9-9303-B440A78435E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0" y="617182"/>
            <a:ext cx="8229600" cy="507562"/>
          </a:xfrm>
        </p:spPr>
        <p:txBody>
          <a:bodyPr>
            <a:noAutofit/>
          </a:bodyPr>
          <a:lstStyle/>
          <a:p>
            <a:pPr marL="914400" lvl="2" indent="0">
              <a:lnSpc>
                <a:spcPct val="170000"/>
              </a:lnSpc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Applications de contrôle</a:t>
            </a:r>
            <a:endParaRPr lang="fr-FR" sz="1800" dirty="0">
              <a:solidFill>
                <a:srgbClr val="00B0F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B474508-CDAE-49D6-B424-065966DE28BC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indent="-74295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2000" b="1" dirty="0">
                <a:solidFill>
                  <a:srgbClr val="1F497D"/>
                </a:solidFill>
                <a:latin typeface="+mj-lt"/>
                <a:ea typeface="+mj-ea"/>
                <a:cs typeface="Simplified Arabic" pitchFamily="18" charset="-78"/>
              </a:rPr>
              <a:t>Utilisation de la technologie de l’information: Collecte des données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B973C88-8DB5-45B1-B8F8-557D38EF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735024"/>
            <a:ext cx="6120680" cy="743831"/>
          </a:xfrm>
        </p:spPr>
        <p:txBody>
          <a:bodyPr>
            <a:noAutofit/>
          </a:bodyPr>
          <a:lstStyle/>
          <a:p>
            <a:pPr algn="l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A80930D-BEFC-4360-8E50-3B5F5C5A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2781"/>
            <a:ext cx="8229600" cy="43722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1B49A4-1169-4E8F-8E07-C775CF41BE57}"/>
              </a:ext>
            </a:extLst>
          </p:cNvPr>
          <p:cNvSpPr txBox="1"/>
          <p:nvPr/>
        </p:nvSpPr>
        <p:spPr>
          <a:xfrm>
            <a:off x="971600" y="820914"/>
            <a:ext cx="55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Applications de planification et contrôle qualité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17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D141F4-214A-43B9-9303-B440A7843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7182"/>
            <a:ext cx="8229600" cy="507562"/>
          </a:xfrm>
        </p:spPr>
        <p:txBody>
          <a:bodyPr>
            <a:noAutofit/>
          </a:bodyPr>
          <a:lstStyle/>
          <a:p>
            <a:pPr marL="914400" lvl="2" indent="0">
              <a:lnSpc>
                <a:spcPct val="170000"/>
              </a:lnSpc>
              <a:buNone/>
            </a:pPr>
            <a:r>
              <a:rPr lang="fr-FR" sz="1800" b="1" dirty="0">
                <a:solidFill>
                  <a:srgbClr val="00B0F0"/>
                </a:solidFill>
                <a:latin typeface="+mj-lt"/>
                <a:ea typeface="+mj-ea"/>
                <a:cs typeface="Simplified Arabic" pitchFamily="18" charset="-78"/>
              </a:rPr>
              <a:t>Tableau de bord </a:t>
            </a:r>
            <a:r>
              <a:rPr lang="fr-FR" sz="1800" b="1" dirty="0">
                <a:solidFill>
                  <a:srgbClr val="00B0F0"/>
                </a:solidFill>
                <a:cs typeface="Simplified Arabic" pitchFamily="18" charset="-78"/>
              </a:rPr>
              <a:t>interactif</a:t>
            </a:r>
            <a:r>
              <a:rPr lang="fr-FR" sz="1800" b="1" dirty="0">
                <a:solidFill>
                  <a:srgbClr val="00B0F0"/>
                </a:solidFill>
                <a:latin typeface="+mj-lt"/>
                <a:ea typeface="+mj-ea"/>
                <a:cs typeface="Simplified Arabic" pitchFamily="18" charset="-78"/>
              </a:rPr>
              <a:t> en temps réel</a:t>
            </a:r>
            <a:br>
              <a:rPr lang="fr-FR" sz="1800" b="1" dirty="0">
                <a:solidFill>
                  <a:srgbClr val="00B0F0"/>
                </a:solidFill>
                <a:latin typeface="+mj-lt"/>
                <a:ea typeface="+mj-ea"/>
                <a:cs typeface="Simplified Arabic" pitchFamily="18" charset="-78"/>
              </a:rPr>
            </a:br>
            <a:endParaRPr lang="fr-FR" sz="1800" dirty="0">
              <a:solidFill>
                <a:srgbClr val="00B0F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B474508-CDAE-49D6-B424-065966DE28BC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indent="-74295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2000" b="1" dirty="0">
                <a:solidFill>
                  <a:srgbClr val="1F497D"/>
                </a:solidFill>
                <a:latin typeface="+mj-lt"/>
                <a:ea typeface="+mj-ea"/>
                <a:cs typeface="Simplified Arabic" pitchFamily="18" charset="-78"/>
              </a:rPr>
              <a:t>Utilisation de la technologie de l’information: Collecte des données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B973C88-8DB5-45B1-B8F8-557D38EF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868902"/>
            <a:ext cx="6120680" cy="743831"/>
          </a:xfrm>
        </p:spPr>
        <p:txBody>
          <a:bodyPr>
            <a:noAutofit/>
          </a:bodyPr>
          <a:lstStyle/>
          <a:p>
            <a:pPr algn="l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endParaRPr lang="fr-FR" sz="2000" b="1" dirty="0">
              <a:solidFill>
                <a:srgbClr val="1F497D"/>
              </a:solidFill>
              <a:cs typeface="Simplified Arabic" pitchFamily="18" charset="-78"/>
            </a:endParaRPr>
          </a:p>
        </p:txBody>
      </p:sp>
      <p:pic>
        <p:nvPicPr>
          <p:cNvPr id="9" name="Image 12">
            <a:extLst>
              <a:ext uri="{FF2B5EF4-FFF2-40B4-BE49-F238E27FC236}">
                <a16:creationId xmlns:a16="http://schemas.microsoft.com/office/drawing/2014/main" id="{74EE04A8-D19F-4AD8-AFE5-3A75B091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6" y="1612192"/>
            <a:ext cx="7718610" cy="44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3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D141F4-214A-43B9-9303-B440A7843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79" y="1124744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fr-FR" sz="1800" b="1" dirty="0" err="1">
                <a:solidFill>
                  <a:srgbClr val="00B0F0"/>
                </a:solidFill>
              </a:rPr>
              <a:t>Ojectif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: chiffrement automatique de l’activité et la profession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800" b="1" dirty="0">
                <a:solidFill>
                  <a:srgbClr val="00B0F0"/>
                </a:solidFill>
              </a:rPr>
              <a:t>Principe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: préparation d’une base de remplissage (de cas) permettant de: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Chiffrer automatiquement environ 65% des activités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Avertir les agents de collecte à fournir plus d’informations complémentaires sur des libellés saisies (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exp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: vente alimentation générale , on demande plus de précision à introduire, vente alimentation générale </a:t>
            </a:r>
            <a:r>
              <a:rPr lang="fr-FR" sz="1800" dirty="0">
                <a:solidFill>
                  <a:srgbClr val="FF0000"/>
                </a:solidFill>
              </a:rPr>
              <a:t>en gros 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ou</a:t>
            </a:r>
            <a:r>
              <a:rPr lang="fr-FR" sz="1800" dirty="0">
                <a:solidFill>
                  <a:srgbClr val="FF0000"/>
                </a:solidFill>
              </a:rPr>
              <a:t> en détaille)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Créer une cellule spécialisée dans le chiffrement automatique pour assurer:</a:t>
            </a:r>
          </a:p>
          <a:p>
            <a:pPr lvl="2">
              <a:lnSpc>
                <a:spcPct val="150000"/>
              </a:lnSpc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La formation des agents de terrain</a:t>
            </a:r>
          </a:p>
          <a:p>
            <a:pPr lvl="2">
              <a:lnSpc>
                <a:spcPct val="150000"/>
              </a:lnSpc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L’alimentation des deux bases de cas</a:t>
            </a:r>
          </a:p>
          <a:p>
            <a:pPr lvl="2">
              <a:lnSpc>
                <a:spcPct val="150000"/>
              </a:lnSpc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Le chiffrement manuel des résidus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B474508-CDAE-49D6-B424-065966DE28BC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8424936" cy="385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Utilisation de la technologie de l’information: Chiffrement automatique</a:t>
            </a:r>
          </a:p>
        </p:txBody>
      </p:sp>
    </p:spTree>
    <p:extLst>
      <p:ext uri="{BB962C8B-B14F-4D97-AF65-F5344CB8AC3E}">
        <p14:creationId xmlns:p14="http://schemas.microsoft.com/office/powerpoint/2010/main" val="47956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D141F4-214A-43B9-9303-B440A7843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79" y="1124744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Depuis 2018, ce projet (partie chiffrement activité) a été introduit dans les différents enquêtes ménages notamment l’enquête nationale sur la population et l’emploi permettant: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Centraliser l’activité de chiffrement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Minimiser les erreurs chiffrements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Améliorer la qualité de chiffrement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B474508-CDAE-49D6-B424-065966DE28BC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8496944" cy="313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Utilisation de la technologie de l’information: Chiffrement automatique</a:t>
            </a:r>
          </a:p>
        </p:txBody>
      </p:sp>
    </p:spTree>
    <p:extLst>
      <p:ext uri="{BB962C8B-B14F-4D97-AF65-F5344CB8AC3E}">
        <p14:creationId xmlns:p14="http://schemas.microsoft.com/office/powerpoint/2010/main" val="401744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01587C-6E29-454C-B8B3-667064D6CC47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Utilisation de la technologie de l’information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5F44B8-71E9-468E-A24A-6A97927ADB86}"/>
              </a:ext>
            </a:extLst>
          </p:cNvPr>
          <p:cNvSpPr txBox="1"/>
          <p:nvPr/>
        </p:nvSpPr>
        <p:spPr>
          <a:xfrm>
            <a:off x="760748" y="980728"/>
            <a:ext cx="8136904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L’introduction de  la technologie de l’information dans les différents projets de l’INS a permis de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Créer une certaine synergie et complémentarité entre les deux  métiers: Statisticien et informaticien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Renforcer les compétences tant au niveau central qu’au régional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Organiser les taches entre les différentes entités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Se familiariser avec d'utilisation de la technologie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Expérimenter plusieurs scénarios pour l’implémentation du RGPH 2024</a:t>
            </a:r>
          </a:p>
          <a:p>
            <a:pPr>
              <a:lnSpc>
                <a:spcPct val="150000"/>
              </a:lnSpc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9447EE-7325-444E-A411-88AD6744D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4584700"/>
            <a:ext cx="23717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1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00100" y="142852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Activités RGPH 2024 en cours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A5003D-B0A3-4B4C-81A6-449AD0875DAE}"/>
              </a:ext>
            </a:extLst>
          </p:cNvPr>
          <p:cNvSpPr txBox="1"/>
          <p:nvPr/>
        </p:nvSpPr>
        <p:spPr>
          <a:xfrm>
            <a:off x="837928" y="980728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>
                <a:solidFill>
                  <a:srgbClr val="002060"/>
                </a:solidFill>
              </a:rPr>
              <a:t>L’état d’avancement du RGPH 2024 en Tunisie  :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Estimation du budget RGPH 2024; soit plus de 3 fois le budget RGPH 2014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Budget approuvé par le gouvernement Tunisien; le budget du recensement est 100% financé par l’Etat tunisien;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En cours, la préparation du document du projet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Etude des scénarios à exécuter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570DB8-C8AC-45F5-B791-94981346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70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00100" y="142852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Méthodologie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A5003D-B0A3-4B4C-81A6-449AD0875DAE}"/>
              </a:ext>
            </a:extLst>
          </p:cNvPr>
          <p:cNvSpPr txBox="1"/>
          <p:nvPr/>
        </p:nvSpPr>
        <p:spPr>
          <a:xfrm>
            <a:off x="647564" y="1412776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>
                <a:solidFill>
                  <a:srgbClr val="002060"/>
                </a:solidFill>
              </a:rPr>
              <a:t>Les Phases du RGPH 2024 en Tunisie :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Activités préparatoires (budgétisation, cartographie,..);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Recensement pilote;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Pré-dénombrement;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Dénombrement;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Enquête post censitaire.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570DB8-C8AC-45F5-B791-94981346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307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561201-FAA2-45EC-9D2B-A040F9B9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8165"/>
            <a:ext cx="8229600" cy="5740747"/>
          </a:xfrm>
        </p:spPr>
        <p:txBody>
          <a:bodyPr>
            <a:noAutofit/>
          </a:bodyPr>
          <a:lstStyle/>
          <a:p>
            <a:pPr marL="457200" lvl="1" indent="0" algn="just" defTabSz="685800">
              <a:lnSpc>
                <a:spcPct val="150000"/>
              </a:lnSpc>
              <a:spcBef>
                <a:spcPts val="675"/>
              </a:spcBef>
              <a:buClr>
                <a:srgbClr val="000000">
                  <a:lumMod val="85000"/>
                  <a:lumOff val="15000"/>
                </a:srgbClr>
              </a:buClr>
              <a:buNone/>
              <a:defRPr/>
            </a:pP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Un seul questionnaire: questionnaire  logement/ménage porte sur:</a:t>
            </a:r>
          </a:p>
          <a:p>
            <a:pPr lvl="1" algn="just" defTabSz="685800">
              <a:lnSpc>
                <a:spcPct val="150000"/>
              </a:lnSpc>
              <a:spcBef>
                <a:spcPts val="675"/>
              </a:spcBef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Caractéristiques logement/ condition de vie de ménage</a:t>
            </a:r>
          </a:p>
          <a:p>
            <a:pPr lvl="1" algn="just" defTabSz="685800">
              <a:lnSpc>
                <a:spcPct val="150000"/>
              </a:lnSpc>
              <a:spcBef>
                <a:spcPts val="675"/>
              </a:spcBef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Caractéristiques démographiques</a:t>
            </a:r>
          </a:p>
          <a:p>
            <a:pPr lvl="1" algn="just" defTabSz="685800">
              <a:lnSpc>
                <a:spcPct val="150000"/>
              </a:lnSpc>
              <a:spcBef>
                <a:spcPts val="675"/>
              </a:spcBef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Caractéristiques éducationnelles</a:t>
            </a:r>
          </a:p>
          <a:p>
            <a:pPr lvl="1" algn="just" defTabSz="685800" fontAlgn="auto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Caractéristiques  économiques</a:t>
            </a:r>
          </a:p>
          <a:p>
            <a:pPr lvl="1" algn="just" defTabSz="685800" fontAlgn="auto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Migration</a:t>
            </a:r>
          </a:p>
          <a:p>
            <a:pPr lvl="1" algn="just" defTabSz="685800" fontAlgn="auto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Handicap</a:t>
            </a:r>
          </a:p>
          <a:p>
            <a:pPr lvl="1" algn="just" defTabSz="685800" fontAlgn="auto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fr-FR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Mortalité et fécondité </a:t>
            </a:r>
          </a:p>
          <a:p>
            <a:pPr lvl="1" algn="just" defTabSz="685800" fontAlgn="auto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Couverture sanitaire </a:t>
            </a:r>
          </a:p>
          <a:p>
            <a:pPr lvl="1" algn="just" defTabSz="685800" fontAlgn="auto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Transport</a:t>
            </a:r>
          </a:p>
          <a:p>
            <a:pPr lvl="1" algn="just" defTabSz="685800" fontAlgn="auto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000000">
                  <a:lumMod val="85000"/>
                  <a:lumOff val="1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Des </a:t>
            </a:r>
            <a:r>
              <a:rPr lang="en-US" sz="1800" kern="0" dirty="0" err="1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indicateurs</a:t>
            </a:r>
            <a:r>
              <a:rPr lang="en-US" sz="1800" kern="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relatifs</a:t>
            </a:r>
            <a:r>
              <a:rPr lang="en-US" sz="1800" kern="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aux  ODD qui </a:t>
            </a:r>
            <a:r>
              <a:rPr lang="en-US" sz="1800" kern="0" dirty="0" err="1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seront</a:t>
            </a:r>
            <a:r>
              <a:rPr lang="en-US" sz="1800" kern="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kern="0" dirty="0" err="1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identifiés</a:t>
            </a:r>
            <a:r>
              <a:rPr lang="en-US" sz="1800" kern="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par le </a:t>
            </a:r>
            <a:r>
              <a:rPr lang="en-US" sz="1800" kern="0" dirty="0" err="1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comité</a:t>
            </a:r>
            <a:r>
              <a:rPr lang="en-US" sz="1800" kern="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de pilotage </a:t>
            </a:r>
          </a:p>
          <a:p>
            <a:pPr>
              <a:lnSpc>
                <a:spcPct val="150000"/>
              </a:lnSpc>
            </a:pPr>
            <a:endParaRPr lang="fr-FR" sz="1800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2213E9-8449-48AC-BB94-860A73FD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67F2B67-77C9-4FCE-A433-353EF57ED8A7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Questionnaire</a:t>
            </a:r>
          </a:p>
        </p:txBody>
      </p:sp>
    </p:spTree>
    <p:extLst>
      <p:ext uri="{BB962C8B-B14F-4D97-AF65-F5344CB8AC3E}">
        <p14:creationId xmlns:p14="http://schemas.microsoft.com/office/powerpoint/2010/main" val="79048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18058"/>
          </a:xfrm>
        </p:spPr>
        <p:txBody>
          <a:bodyPr>
            <a:noAutofit/>
          </a:bodyPr>
          <a:lstStyle/>
          <a:p>
            <a:pPr marL="742950" lvl="0" indent="-742950" algn="l">
              <a:spcAft>
                <a:spcPts val="600"/>
              </a:spcAft>
              <a:defRPr/>
            </a:pPr>
            <a:r>
              <a:rPr lang="fr-FR" sz="2800" b="1" dirty="0">
                <a:solidFill>
                  <a:srgbClr val="1F497D"/>
                </a:solidFill>
                <a:cs typeface="Simplified Arabic" pitchFamily="18" charset="-78"/>
              </a:rPr>
              <a:t>Plan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71472" y="1071546"/>
            <a:ext cx="8572528" cy="378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9BBB59"/>
              </a:buClr>
              <a:buSzTx/>
              <a:tabLst/>
              <a:defRPr/>
            </a:pPr>
            <a:r>
              <a:rPr lang="en-US" sz="2000" baseline="0" dirty="0">
                <a:solidFill>
                  <a:srgbClr val="1F497D"/>
                </a:solidFill>
                <a:cs typeface="Simplified Arabic" pitchFamily="18" charset="-78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Simplified Arabic" pitchFamily="18" charset="-7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9BBB59"/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Simplified Arabic" pitchFamily="18" charset="-7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288" y="1237372"/>
            <a:ext cx="82868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buFont typeface="+mj-lt"/>
              <a:buAutoNum type="arabicPeriod"/>
              <a:defRPr/>
            </a:pPr>
            <a:r>
              <a:rPr lang="en-US" b="1" dirty="0">
                <a:solidFill>
                  <a:srgbClr val="1F497D"/>
                </a:solidFill>
                <a:cs typeface="Simplified Arabic" pitchFamily="18" charset="-78"/>
              </a:rPr>
              <a:t>Presentation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buFont typeface="+mj-lt"/>
              <a:buAutoNum type="arabicPeriod"/>
              <a:defRPr/>
            </a:pPr>
            <a:r>
              <a:rPr lang="en-US" b="1" dirty="0">
                <a:solidFill>
                  <a:srgbClr val="1F497D"/>
                </a:solidFill>
                <a:cs typeface="Simplified Arabic" pitchFamily="18" charset="-78"/>
              </a:rPr>
              <a:t> </a:t>
            </a:r>
            <a:r>
              <a:rPr lang="fr-FR" b="1" dirty="0">
                <a:solidFill>
                  <a:srgbClr val="1F497D"/>
                </a:solidFill>
                <a:cs typeface="Simplified Arabic" pitchFamily="18" charset="-78"/>
              </a:rPr>
              <a:t>Evaluation</a:t>
            </a:r>
            <a:r>
              <a:rPr lang="fr-FR" sz="2000" b="1" dirty="0">
                <a:solidFill>
                  <a:srgbClr val="1F497D"/>
                </a:solidFill>
                <a:cs typeface="Simplified Arabic" pitchFamily="18" charset="-78"/>
              </a:rPr>
              <a:t> RGPH antérieur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buFont typeface="+mj-lt"/>
              <a:buAutoNum type="arabicPeriod"/>
              <a:defRPr/>
            </a:pPr>
            <a:r>
              <a:rPr lang="fr-FR" b="1" dirty="0">
                <a:solidFill>
                  <a:srgbClr val="1F497D"/>
                </a:solidFill>
                <a:cs typeface="Simplified Arabic" pitchFamily="18" charset="-78"/>
              </a:rPr>
              <a:t> Utilisation de la technologie de l’information</a:t>
            </a:r>
          </a:p>
          <a:p>
            <a:pPr marL="1371600" lvl="2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buFont typeface="+mj-lt"/>
              <a:buAutoNum type="arabicPeriod"/>
              <a:defRPr/>
            </a:pPr>
            <a:r>
              <a:rPr lang="fr-FR" b="1" dirty="0">
                <a:solidFill>
                  <a:srgbClr val="1F497D"/>
                </a:solidFill>
                <a:cs typeface="Simplified Arabic" pitchFamily="18" charset="-78"/>
              </a:rPr>
              <a:t>Cartographie</a:t>
            </a:r>
          </a:p>
          <a:p>
            <a:pPr marL="1371600" lvl="2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buFont typeface="+mj-lt"/>
              <a:buAutoNum type="arabicPeriod"/>
              <a:defRPr/>
            </a:pPr>
            <a:r>
              <a:rPr lang="fr-FR" b="1" dirty="0">
                <a:solidFill>
                  <a:srgbClr val="1F497D"/>
                </a:solidFill>
                <a:cs typeface="Simplified Arabic" pitchFamily="18" charset="-78"/>
              </a:rPr>
              <a:t>Collecte de données</a:t>
            </a:r>
          </a:p>
          <a:p>
            <a:pPr marL="1371600" lvl="2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buFont typeface="+mj-lt"/>
              <a:buAutoNum type="arabicPeriod"/>
              <a:defRPr/>
            </a:pPr>
            <a:r>
              <a:rPr lang="fr-FR" b="1" dirty="0">
                <a:solidFill>
                  <a:srgbClr val="1F497D"/>
                </a:solidFill>
                <a:cs typeface="Simplified Arabic" pitchFamily="18" charset="-78"/>
              </a:rPr>
              <a:t>Chiffrement automatique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buFont typeface="+mj-lt"/>
              <a:buAutoNum type="arabicPeriod"/>
              <a:defRPr/>
            </a:pPr>
            <a:r>
              <a:rPr lang="fr-FR" b="1" dirty="0">
                <a:solidFill>
                  <a:srgbClr val="1F497D"/>
                </a:solidFill>
                <a:cs typeface="Simplified Arabic" pitchFamily="18" charset="-78"/>
              </a:rPr>
              <a:t>Activités RGPH 2024 en cours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buFont typeface="+mj-lt"/>
              <a:buAutoNum type="arabicPeriod"/>
              <a:defRPr/>
            </a:pPr>
            <a:r>
              <a:rPr lang="fr-FR" b="1" dirty="0">
                <a:solidFill>
                  <a:srgbClr val="1F497D"/>
                </a:solidFill>
                <a:cs typeface="Simplified Arabic" pitchFamily="18" charset="-78"/>
              </a:rPr>
              <a:t>Méthodologie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buFont typeface="+mj-lt"/>
              <a:buAutoNum type="arabicPeriod"/>
              <a:defRPr/>
            </a:pPr>
            <a:r>
              <a:rPr lang="fr-FR" b="1" dirty="0">
                <a:solidFill>
                  <a:srgbClr val="1F497D"/>
                </a:solidFill>
                <a:cs typeface="Simplified Arabic" pitchFamily="18" charset="-78"/>
              </a:rPr>
              <a:t>Questionnaire 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buFont typeface="+mj-lt"/>
              <a:buAutoNum type="arabicPeriod"/>
              <a:defRPr/>
            </a:pPr>
            <a:r>
              <a:rPr lang="fr-FR" b="1" dirty="0">
                <a:solidFill>
                  <a:srgbClr val="1F497D"/>
                </a:solidFill>
                <a:cs typeface="Simplified Arabic" pitchFamily="18" charset="-78"/>
              </a:rPr>
              <a:t>Défis</a:t>
            </a: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Clr>
                <a:srgbClr val="9BBB59"/>
              </a:buClr>
              <a:defRPr/>
            </a:pPr>
            <a:r>
              <a:rPr lang="en-US" b="1" dirty="0">
                <a:solidFill>
                  <a:srgbClr val="1F497D"/>
                </a:solidFill>
                <a:cs typeface="Simplified Arabic" pitchFamily="18" charset="-78"/>
              </a:rPr>
              <a:t>	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89E5E55-91D0-4673-9A74-B1CC9528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71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01587C-6E29-454C-B8B3-667064D6CC47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Défis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D85D12-41A3-4663-B549-00F697EFCBA0}"/>
              </a:ext>
            </a:extLst>
          </p:cNvPr>
          <p:cNvSpPr txBox="1"/>
          <p:nvPr/>
        </p:nvSpPr>
        <p:spPr>
          <a:xfrm>
            <a:off x="971600" y="1124744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Le COVID-19 a entravé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le démarrage des ateliers de formation présentielles des formateurs et des coordinateurs régionaux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Le démarrage des ateliers avec les utilisateurs pour identifier les besoins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Renforcement de capacité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Manque de personnels qualifiés ( départ massif des cadres compétents)</a:t>
            </a:r>
          </a:p>
          <a:p>
            <a:pPr>
              <a:lnSpc>
                <a:spcPct val="200000"/>
              </a:lnSpc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9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0F026-42CF-4D0E-AC55-44D1FAD6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E79DB-8EE4-4C00-883E-C71647581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36450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Merci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9AA500-0B72-46EB-9C2F-231E8554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6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00100" y="142852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Présentation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A5003D-B0A3-4B4C-81A6-449AD0875DAE}"/>
              </a:ext>
            </a:extLst>
          </p:cNvPr>
          <p:cNvSpPr txBox="1"/>
          <p:nvPr/>
        </p:nvSpPr>
        <p:spPr>
          <a:xfrm>
            <a:off x="395536" y="112474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>
                <a:solidFill>
                  <a:srgbClr val="002060"/>
                </a:solidFill>
              </a:rPr>
              <a:t>Le Recensement Général de la Population et de l’Habitat (RGPH) en Tunisie vise essentiellement à fournir: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Des données fiables au niveau géographique le plus fin;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Une base de sondage pour les 10 prochaines années;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rgbClr val="002060"/>
                </a:solidFill>
              </a:rPr>
              <a:t>Historiquement, la Tunisie a  implémenté 12 RGPH s: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Premier RGPH : 1921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1926, 1931, 1936, 1946, 1956, 1966, 1975, 1984, 1994, 2004, 2014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B0F0"/>
                </a:solidFill>
              </a:rPr>
              <a:t>Prochain RGPH : 2024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570DB8-C8AC-45F5-B791-94981346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6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01587C-6E29-454C-B8B3-667064D6CC47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Evaluation RGPH antérieur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5F44B8-71E9-468E-A24A-6A97927ADB86}"/>
              </a:ext>
            </a:extLst>
          </p:cNvPr>
          <p:cNvSpPr txBox="1"/>
          <p:nvPr/>
        </p:nvSpPr>
        <p:spPr>
          <a:xfrm>
            <a:off x="760748" y="1196752"/>
            <a:ext cx="8136904" cy="586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Une étude de l’existant à la veille du RGPH 2014 a mis en exergue l’incapacité de l’INS à réaliser un e-RGPH, et ceci est du essentiellement à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Infrastructure informatique dans les régions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Absence d’une expérience dans d’autres enquêtes similaires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Personnels non familiarisés avec l’utilisation de la technologie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Base géospatiale non complète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La décision était: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Implémenter un RGPH 2014 en PAPI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Se préparer à un recensement avec  la technologie de l’information en 2024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Cartographie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Collecte de données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Chiffrement automatique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7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Utilisation de la technologie de l’information: Cartographie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A5003D-B0A3-4B4C-81A6-449AD0875DAE}"/>
              </a:ext>
            </a:extLst>
          </p:cNvPr>
          <p:cNvSpPr txBox="1"/>
          <p:nvPr/>
        </p:nvSpPr>
        <p:spPr>
          <a:xfrm>
            <a:off x="683568" y="980728"/>
            <a:ext cx="8003232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1998: lancement d’un  projet pilote utilisant le SIG;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RGPH 2004: Utilisation du SIG dans les grandes villes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RGPH 2014: Création d’une base géospatiale qui renferme, en plus des différentes couches de découpage administratif, les zones de dénombrement (40.000 ZD);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Depuis 2014: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Travaux de consolidation et de mise à jour de la base géospatiale qui contient les zones de dénombrement construites à l’occasion du RGPH 2014 (méthode hybride: bureau + terrain).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Renforcement de capacité des personnels de l’INS opérant sur le terrain dans l’utilisation et la manipulation des matériels et des logiciels ayant trait avec la phase cartographique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570DB8-C8AC-45F5-B791-94981346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15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A6373E6-1265-44C7-A727-5C6300AFE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285332"/>
            <a:ext cx="6912768" cy="5183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B550BA3-1EDA-41CA-AD30-C500C6DE09F3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lvl="0" indent="-742950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Utilisation de la technologie de l’information:</a:t>
            </a:r>
            <a:r>
              <a:rPr lang="fr-FR" sz="2400" b="1" dirty="0">
                <a:solidFill>
                  <a:srgbClr val="1F497D"/>
                </a:solidFill>
                <a:cs typeface="Simplified Arabic" pitchFamily="18" charset="-78"/>
              </a:rPr>
              <a:t> Cartographie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966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D141F4-214A-43B9-9303-B440A7843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79" y="112474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Phase cartographie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Utilisation ArcGIS;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Acquisition </a:t>
            </a:r>
            <a:r>
              <a:rPr lang="fr-FR" sz="1500" b="1" dirty="0">
                <a:solidFill>
                  <a:srgbClr val="00B0F0"/>
                </a:solidFill>
              </a:rPr>
              <a:t>des images satellitaires </a:t>
            </a: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avec une meilleure précision;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Utilisation des tablettes de haute précision permettant de déterminer les coordonnées des locaux;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Tester les applications ainsi développées dans des enquêtes en cours tel que l’enquête nationale sur la population et l’emploi. Ces Applications visent à collecter:</a:t>
            </a:r>
          </a:p>
          <a:p>
            <a:pPr lvl="2">
              <a:lnSpc>
                <a:spcPct val="170000"/>
              </a:lnSpc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les coordonnées des locaux</a:t>
            </a:r>
          </a:p>
          <a:p>
            <a:pPr lvl="2">
              <a:lnSpc>
                <a:spcPct val="170000"/>
              </a:lnSpc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Les adresses</a:t>
            </a:r>
          </a:p>
          <a:p>
            <a:pPr lvl="2">
              <a:lnSpc>
                <a:spcPct val="170000"/>
              </a:lnSpc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Le non du chef de ménage</a:t>
            </a:r>
          </a:p>
          <a:p>
            <a:pPr lvl="2">
              <a:lnSpc>
                <a:spcPct val="170000"/>
              </a:lnSpc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Type du local</a:t>
            </a:r>
          </a:p>
          <a:p>
            <a:pPr lvl="2">
              <a:lnSpc>
                <a:spcPct val="170000"/>
              </a:lnSpc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Le nombre de ménage par logement</a:t>
            </a:r>
          </a:p>
          <a:p>
            <a:pPr lvl="2">
              <a:lnSpc>
                <a:spcPct val="170000"/>
              </a:lnSpc>
            </a:pPr>
            <a:r>
              <a:rPr lang="fr-FR" sz="1500" dirty="0">
                <a:solidFill>
                  <a:schemeClr val="tx2">
                    <a:lumMod val="75000"/>
                  </a:schemeClr>
                </a:solidFill>
              </a:rPr>
              <a:t>Le nombre d’individu par ménage</a:t>
            </a:r>
          </a:p>
          <a:p>
            <a:pPr lvl="2">
              <a:lnSpc>
                <a:spcPct val="170000"/>
              </a:lnSpc>
            </a:pPr>
            <a:endParaRPr lang="fr-FR" sz="15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170000"/>
              </a:lnSpc>
              <a:buNone/>
            </a:pPr>
            <a:endParaRPr lang="fr-FR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B474508-CDAE-49D6-B424-065966DE28BC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lvl="0" indent="-742950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Utilisation de la technologie de l’information: </a:t>
            </a:r>
            <a:r>
              <a:rPr lang="fr-FR" sz="2000" b="1" dirty="0">
                <a:solidFill>
                  <a:srgbClr val="1F497D"/>
                </a:solidFill>
                <a:cs typeface="Simplified Arabic" pitchFamily="18" charset="-78"/>
              </a:rPr>
              <a:t>Cartographie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426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D141F4-214A-43B9-9303-B440A7843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79" y="1124744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Des travaux de mise à jour des ZD de RGPH 2014 sont en cours et vont se poursuivre jusqu’à la veille de la phase de pré dénombrement permettant de :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Mettre à jour les limites des ZD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Diminuer la période de la  phase de pré dénombrement de 30 jours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Maximiser le nombre de personnels de l’INS qui maitrise la technologie 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Renforcer la capacité des agents de terrain qui seront par la suite des formateurs et des superviseurs de l’opération au niveau régional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Optimiser les ressources humaines et financières</a:t>
            </a:r>
          </a:p>
          <a:p>
            <a:pPr lvl="2">
              <a:lnSpc>
                <a:spcPct val="170000"/>
              </a:lnSpc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170000"/>
              </a:lnSpc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B474508-CDAE-49D6-B424-065966DE28BC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lvl="0" indent="-742950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Utilisation de la technologie de l’information:</a:t>
            </a:r>
            <a:r>
              <a:rPr lang="fr-FR" sz="2000" b="1" dirty="0">
                <a:solidFill>
                  <a:srgbClr val="1F497D"/>
                </a:solidFill>
                <a:cs typeface="Simplified Arabic" pitchFamily="18" charset="-78"/>
              </a:rPr>
              <a:t> Cartographie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939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7B9172-152F-4487-A907-22FBE36B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01587C-6E29-454C-B8B3-667064D6CC47}"/>
              </a:ext>
            </a:extLst>
          </p:cNvPr>
          <p:cNvSpPr txBox="1">
            <a:spLocks/>
          </p:cNvSpPr>
          <p:nvPr/>
        </p:nvSpPr>
        <p:spPr>
          <a:xfrm>
            <a:off x="971600" y="379145"/>
            <a:ext cx="77152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Simplified Arabic" pitchFamily="18" charset="-78"/>
              </a:rPr>
              <a:t>Utilisation de la technologie de l’information : Collecte de données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5F44B8-71E9-468E-A24A-6A97927ADB86}"/>
              </a:ext>
            </a:extLst>
          </p:cNvPr>
          <p:cNvSpPr txBox="1"/>
          <p:nvPr/>
        </p:nvSpPr>
        <p:spPr>
          <a:xfrm>
            <a:off x="557745" y="1034413"/>
            <a:ext cx="8136904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Mise en place d’une infrastructure nécessaire pour introduire la technologie CAPI; les serveurs sont hébergés au sein INS-Data Center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Utilisation CAPI, depuis 2015, dans la collecte des données ( IPC, ENPE, Enquête migration, enquête sur la gouvernance, enquête panel, enquête loyer, ….)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Conception et Mise en place d’une solution  qui permet d’automatiser le processus de collecte de données « 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AirStat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«  s’articulant sur trois éléments de base 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Cloud Privé ,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Gestion de la mobilité d'entreprise (EMM)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SIG Web et mobiles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597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36FD24704A1439BC275B3C3F1C9C6" ma:contentTypeVersion="15" ma:contentTypeDescription="Create a new document." ma:contentTypeScope="" ma:versionID="cc5235e2d13c906ac067533d56c31a9f">
  <xsd:schema xmlns:xsd="http://www.w3.org/2001/XMLSchema" xmlns:xs="http://www.w3.org/2001/XMLSchema" xmlns:p="http://schemas.microsoft.com/office/2006/metadata/properties" xmlns:ns2="3d137487-0b15-4ad9-abee-bf6b36a5a6e0" xmlns:ns3="81cf108f-c583-47b3-8493-b6de3c823d22" targetNamespace="http://schemas.microsoft.com/office/2006/metadata/properties" ma:root="true" ma:fieldsID="9e3464f0c457c02897f788356c911cb4" ns2:_="" ns3:_="">
    <xsd:import namespace="3d137487-0b15-4ad9-abee-bf6b36a5a6e0"/>
    <xsd:import namespace="81cf108f-c583-47b3-8493-b6de3c823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Fil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37487-0b15-4ad9-abee-bf6b36a5a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le" ma:index="20" nillable="true" ma:displayName="File" ma:list="{3d137487-0b15-4ad9-abee-bf6b36a5a6e0}" ma:internalName="File" ma:showField="Title">
      <xsd:simpleType>
        <xsd:restriction base="dms:Lookup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f108f-c583-47b3-8493-b6de3c823d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 xmlns="3d137487-0b15-4ad9-abee-bf6b36a5a6e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6DE50-81B8-467C-A7C1-6BDC715D6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37487-0b15-4ad9-abee-bf6b36a5a6e0"/>
    <ds:schemaRef ds:uri="81cf108f-c583-47b3-8493-b6de3c823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414111-14BB-425C-A8D2-9CE61D5DD4CE}">
  <ds:schemaRefs>
    <ds:schemaRef ds:uri="http://schemas.microsoft.com/office/2006/metadata/properties"/>
    <ds:schemaRef ds:uri="http://schemas.microsoft.com/office/infopath/2007/PartnerControls"/>
    <ds:schemaRef ds:uri="3d137487-0b15-4ad9-abee-bf6b36a5a6e0"/>
  </ds:schemaRefs>
</ds:datastoreItem>
</file>

<file path=customXml/itemProps3.xml><?xml version="1.0" encoding="utf-8"?>
<ds:datastoreItem xmlns:ds="http://schemas.openxmlformats.org/officeDocument/2006/customXml" ds:itemID="{BB391D32-8392-48BD-823B-E83164FCCC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5107</TotalTime>
  <Words>1232</Words>
  <Application>Microsoft Office PowerPoint</Application>
  <PresentationFormat>On-screen Show (4:3)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Thème Office</vt:lpstr>
      <vt:lpstr>PowerPoint Presentation</vt:lpstr>
      <vt:lpstr>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Applications de planification et contrôle qualité</vt:lpstr>
      <vt:lpstr>      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kamel.abdellaoui</dc:creator>
  <cp:lastModifiedBy>Andrea De Luka</cp:lastModifiedBy>
  <cp:revision>177</cp:revision>
  <cp:lastPrinted>2022-01-31T15:32:04Z</cp:lastPrinted>
  <dcterms:created xsi:type="dcterms:W3CDTF">2014-06-06T14:05:13Z</dcterms:created>
  <dcterms:modified xsi:type="dcterms:W3CDTF">2022-02-02T20:39:06Z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0x010100B1636FD24704A1439BC275B3C3F1C9C6</vt:lpwstr>
  </property>
</Properties>
</file>