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8" r:id="rId5"/>
    <p:sldId id="270" r:id="rId6"/>
    <p:sldId id="307" r:id="rId7"/>
    <p:sldId id="335" r:id="rId8"/>
    <p:sldId id="323" r:id="rId9"/>
    <p:sldId id="324" r:id="rId10"/>
    <p:sldId id="321" r:id="rId11"/>
    <p:sldId id="341" r:id="rId12"/>
    <p:sldId id="325" r:id="rId13"/>
    <p:sldId id="340" r:id="rId14"/>
    <p:sldId id="339" r:id="rId15"/>
    <p:sldId id="326" r:id="rId16"/>
    <p:sldId id="33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9" autoAdjust="0"/>
    <p:restoredTop sz="94660"/>
  </p:normalViewPr>
  <p:slideViewPr>
    <p:cSldViewPr snapToGrid="0">
      <p:cViewPr varScale="1">
        <p:scale>
          <a:sx n="125" d="100"/>
          <a:sy n="125" d="100"/>
        </p:scale>
        <p:origin x="797"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yem Demirci" userId="fa2da6f7-7806-417e-a6df-798074905887" providerId="ADAL" clId="{647A783C-4777-49D6-A606-A021DCC64A89}"/>
    <pc:docChg chg="undo custSel addSld delSld modSld sldOrd">
      <pc:chgData name="Meryem Demirci" userId="fa2da6f7-7806-417e-a6df-798074905887" providerId="ADAL" clId="{647A783C-4777-49D6-A606-A021DCC64A89}" dt="2022-01-24T14:24:38.745" v="423" actId="20577"/>
      <pc:docMkLst>
        <pc:docMk/>
      </pc:docMkLst>
      <pc:sldChg chg="modSp mod">
        <pc:chgData name="Meryem Demirci" userId="fa2da6f7-7806-417e-a6df-798074905887" providerId="ADAL" clId="{647A783C-4777-49D6-A606-A021DCC64A89}" dt="2022-01-24T05:56:49.879" v="91" actId="6549"/>
        <pc:sldMkLst>
          <pc:docMk/>
          <pc:sldMk cId="2988902626" sldId="268"/>
        </pc:sldMkLst>
        <pc:spChg chg="mod">
          <ac:chgData name="Meryem Demirci" userId="fa2da6f7-7806-417e-a6df-798074905887" providerId="ADAL" clId="{647A783C-4777-49D6-A606-A021DCC64A89}" dt="2022-01-24T05:56:49.879" v="91" actId="6549"/>
          <ac:spMkLst>
            <pc:docMk/>
            <pc:sldMk cId="2988902626" sldId="268"/>
            <ac:spMk id="188" creationId="{00000000-0000-0000-0000-000000000000}"/>
          </ac:spMkLst>
        </pc:spChg>
      </pc:sldChg>
      <pc:sldChg chg="modSp mod">
        <pc:chgData name="Meryem Demirci" userId="fa2da6f7-7806-417e-a6df-798074905887" providerId="ADAL" clId="{647A783C-4777-49D6-A606-A021DCC64A89}" dt="2022-01-24T06:07:53.374" v="256" actId="6549"/>
        <pc:sldMkLst>
          <pc:docMk/>
          <pc:sldMk cId="2988902626" sldId="270"/>
        </pc:sldMkLst>
        <pc:spChg chg="mod">
          <ac:chgData name="Meryem Demirci" userId="fa2da6f7-7806-417e-a6df-798074905887" providerId="ADAL" clId="{647A783C-4777-49D6-A606-A021DCC64A89}" dt="2022-01-24T05:56:59.084" v="110" actId="6549"/>
          <ac:spMkLst>
            <pc:docMk/>
            <pc:sldMk cId="2988902626" sldId="270"/>
            <ac:spMk id="9" creationId="{00000000-0000-0000-0000-000000000000}"/>
          </ac:spMkLst>
        </pc:spChg>
        <pc:spChg chg="mod">
          <ac:chgData name="Meryem Demirci" userId="fa2da6f7-7806-417e-a6df-798074905887" providerId="ADAL" clId="{647A783C-4777-49D6-A606-A021DCC64A89}" dt="2022-01-24T06:07:53.374" v="256" actId="6549"/>
          <ac:spMkLst>
            <pc:docMk/>
            <pc:sldMk cId="2988902626" sldId="270"/>
            <ac:spMk id="19" creationId="{00000000-0000-0000-0000-000000000000}"/>
          </ac:spMkLst>
        </pc:spChg>
      </pc:sldChg>
      <pc:sldChg chg="del">
        <pc:chgData name="Meryem Demirci" userId="fa2da6f7-7806-417e-a6df-798074905887" providerId="ADAL" clId="{647A783C-4777-49D6-A606-A021DCC64A89}" dt="2022-01-24T05:57:18.415" v="115" actId="2696"/>
        <pc:sldMkLst>
          <pc:docMk/>
          <pc:sldMk cId="2988902626" sldId="282"/>
        </pc:sldMkLst>
      </pc:sldChg>
      <pc:sldChg chg="del">
        <pc:chgData name="Meryem Demirci" userId="fa2da6f7-7806-417e-a6df-798074905887" providerId="ADAL" clId="{647A783C-4777-49D6-A606-A021DCC64A89}" dt="2022-01-24T05:57:47.413" v="123" actId="2696"/>
        <pc:sldMkLst>
          <pc:docMk/>
          <pc:sldMk cId="216806959" sldId="308"/>
        </pc:sldMkLst>
      </pc:sldChg>
      <pc:sldChg chg="del">
        <pc:chgData name="Meryem Demirci" userId="fa2da6f7-7806-417e-a6df-798074905887" providerId="ADAL" clId="{647A783C-4777-49D6-A606-A021DCC64A89}" dt="2022-01-24T05:57:51.980" v="124" actId="2696"/>
        <pc:sldMkLst>
          <pc:docMk/>
          <pc:sldMk cId="958296185" sldId="309"/>
        </pc:sldMkLst>
      </pc:sldChg>
      <pc:sldChg chg="del">
        <pc:chgData name="Meryem Demirci" userId="fa2da6f7-7806-417e-a6df-798074905887" providerId="ADAL" clId="{647A783C-4777-49D6-A606-A021DCC64A89}" dt="2022-01-24T05:57:58.348" v="125" actId="2696"/>
        <pc:sldMkLst>
          <pc:docMk/>
          <pc:sldMk cId="1562623357" sldId="310"/>
        </pc:sldMkLst>
      </pc:sldChg>
      <pc:sldChg chg="del">
        <pc:chgData name="Meryem Demirci" userId="fa2da6f7-7806-417e-a6df-798074905887" providerId="ADAL" clId="{647A783C-4777-49D6-A606-A021DCC64A89}" dt="2022-01-24T05:57:04.347" v="111" actId="2696"/>
        <pc:sldMkLst>
          <pc:docMk/>
          <pc:sldMk cId="762745897" sldId="312"/>
        </pc:sldMkLst>
      </pc:sldChg>
      <pc:sldChg chg="del">
        <pc:chgData name="Meryem Demirci" userId="fa2da6f7-7806-417e-a6df-798074905887" providerId="ADAL" clId="{647A783C-4777-49D6-A606-A021DCC64A89}" dt="2022-01-24T05:57:15.225" v="114" actId="2696"/>
        <pc:sldMkLst>
          <pc:docMk/>
          <pc:sldMk cId="3448840840" sldId="313"/>
        </pc:sldMkLst>
      </pc:sldChg>
      <pc:sldChg chg="del">
        <pc:chgData name="Meryem Demirci" userId="fa2da6f7-7806-417e-a6df-798074905887" providerId="ADAL" clId="{647A783C-4777-49D6-A606-A021DCC64A89}" dt="2022-01-24T05:57:41.585" v="121" actId="2696"/>
        <pc:sldMkLst>
          <pc:docMk/>
          <pc:sldMk cId="3229474526" sldId="314"/>
        </pc:sldMkLst>
      </pc:sldChg>
      <pc:sldChg chg="del">
        <pc:chgData name="Meryem Demirci" userId="fa2da6f7-7806-417e-a6df-798074905887" providerId="ADAL" clId="{647A783C-4777-49D6-A606-A021DCC64A89}" dt="2022-01-24T05:57:44.505" v="122" actId="2696"/>
        <pc:sldMkLst>
          <pc:docMk/>
          <pc:sldMk cId="3558881196" sldId="315"/>
        </pc:sldMkLst>
      </pc:sldChg>
      <pc:sldChg chg="del">
        <pc:chgData name="Meryem Demirci" userId="fa2da6f7-7806-417e-a6df-798074905887" providerId="ADAL" clId="{647A783C-4777-49D6-A606-A021DCC64A89}" dt="2022-01-24T05:57:37.321" v="120" actId="2696"/>
        <pc:sldMkLst>
          <pc:docMk/>
          <pc:sldMk cId="1778264563" sldId="316"/>
        </pc:sldMkLst>
      </pc:sldChg>
      <pc:sldChg chg="del">
        <pc:chgData name="Meryem Demirci" userId="fa2da6f7-7806-417e-a6df-798074905887" providerId="ADAL" clId="{647A783C-4777-49D6-A606-A021DCC64A89}" dt="2022-01-24T05:57:28.023" v="117" actId="2696"/>
        <pc:sldMkLst>
          <pc:docMk/>
          <pc:sldMk cId="2318799551" sldId="317"/>
        </pc:sldMkLst>
      </pc:sldChg>
      <pc:sldChg chg="del">
        <pc:chgData name="Meryem Demirci" userId="fa2da6f7-7806-417e-a6df-798074905887" providerId="ADAL" clId="{647A783C-4777-49D6-A606-A021DCC64A89}" dt="2022-01-24T05:57:31.093" v="118" actId="2696"/>
        <pc:sldMkLst>
          <pc:docMk/>
          <pc:sldMk cId="583350652" sldId="318"/>
        </pc:sldMkLst>
      </pc:sldChg>
      <pc:sldChg chg="del">
        <pc:chgData name="Meryem Demirci" userId="fa2da6f7-7806-417e-a6df-798074905887" providerId="ADAL" clId="{647A783C-4777-49D6-A606-A021DCC64A89}" dt="2022-01-24T05:57:34.100" v="119" actId="2696"/>
        <pc:sldMkLst>
          <pc:docMk/>
          <pc:sldMk cId="3335054436" sldId="319"/>
        </pc:sldMkLst>
      </pc:sldChg>
      <pc:sldChg chg="modSp mod">
        <pc:chgData name="Meryem Demirci" userId="fa2da6f7-7806-417e-a6df-798074905887" providerId="ADAL" clId="{647A783C-4777-49D6-A606-A021DCC64A89}" dt="2022-01-24T14:17:56.996" v="261" actId="5793"/>
        <pc:sldMkLst>
          <pc:docMk/>
          <pc:sldMk cId="3265653671" sldId="323"/>
        </pc:sldMkLst>
        <pc:spChg chg="mod">
          <ac:chgData name="Meryem Demirci" userId="fa2da6f7-7806-417e-a6df-798074905887" providerId="ADAL" clId="{647A783C-4777-49D6-A606-A021DCC64A89}" dt="2022-01-24T14:17:56.996" v="261" actId="5793"/>
          <ac:spMkLst>
            <pc:docMk/>
            <pc:sldMk cId="3265653671" sldId="323"/>
            <ac:spMk id="19" creationId="{00000000-0000-0000-0000-000000000000}"/>
          </ac:spMkLst>
        </pc:spChg>
      </pc:sldChg>
      <pc:sldChg chg="modSp mod">
        <pc:chgData name="Meryem Demirci" userId="fa2da6f7-7806-417e-a6df-798074905887" providerId="ADAL" clId="{647A783C-4777-49D6-A606-A021DCC64A89}" dt="2022-01-24T14:24:32.111" v="422" actId="6549"/>
        <pc:sldMkLst>
          <pc:docMk/>
          <pc:sldMk cId="4108476572" sldId="325"/>
        </pc:sldMkLst>
        <pc:spChg chg="mod">
          <ac:chgData name="Meryem Demirci" userId="fa2da6f7-7806-417e-a6df-798074905887" providerId="ADAL" clId="{647A783C-4777-49D6-A606-A021DCC64A89}" dt="2022-01-24T14:24:32.111" v="422" actId="6549"/>
          <ac:spMkLst>
            <pc:docMk/>
            <pc:sldMk cId="4108476572" sldId="325"/>
            <ac:spMk id="10" creationId="{B7B6816B-525B-4682-9A30-17957A039B5E}"/>
          </ac:spMkLst>
        </pc:spChg>
      </pc:sldChg>
      <pc:sldChg chg="modSp mod">
        <pc:chgData name="Meryem Demirci" userId="fa2da6f7-7806-417e-a6df-798074905887" providerId="ADAL" clId="{647A783C-4777-49D6-A606-A021DCC64A89}" dt="2022-01-24T14:23:17.309" v="419" actId="255"/>
        <pc:sldMkLst>
          <pc:docMk/>
          <pc:sldMk cId="1799518049" sldId="326"/>
        </pc:sldMkLst>
        <pc:spChg chg="mod">
          <ac:chgData name="Meryem Demirci" userId="fa2da6f7-7806-417e-a6df-798074905887" providerId="ADAL" clId="{647A783C-4777-49D6-A606-A021DCC64A89}" dt="2022-01-24T14:23:17.309" v="419" actId="255"/>
          <ac:spMkLst>
            <pc:docMk/>
            <pc:sldMk cId="1799518049" sldId="326"/>
            <ac:spMk id="19" creationId="{00000000-0000-0000-0000-000000000000}"/>
          </ac:spMkLst>
        </pc:spChg>
      </pc:sldChg>
      <pc:sldChg chg="del">
        <pc:chgData name="Meryem Demirci" userId="fa2da6f7-7806-417e-a6df-798074905887" providerId="ADAL" clId="{647A783C-4777-49D6-A606-A021DCC64A89}" dt="2022-01-24T05:57:24.994" v="116" actId="2696"/>
        <pc:sldMkLst>
          <pc:docMk/>
          <pc:sldMk cId="3106590453" sldId="334"/>
        </pc:sldMkLst>
      </pc:sldChg>
      <pc:sldChg chg="modSp mod">
        <pc:chgData name="Meryem Demirci" userId="fa2da6f7-7806-417e-a6df-798074905887" providerId="ADAL" clId="{647A783C-4777-49D6-A606-A021DCC64A89}" dt="2022-01-24T13:30:19.809" v="257" actId="113"/>
        <pc:sldMkLst>
          <pc:docMk/>
          <pc:sldMk cId="3671265437" sldId="335"/>
        </pc:sldMkLst>
        <pc:spChg chg="mod">
          <ac:chgData name="Meryem Demirci" userId="fa2da6f7-7806-417e-a6df-798074905887" providerId="ADAL" clId="{647A783C-4777-49D6-A606-A021DCC64A89}" dt="2022-01-24T13:30:19.809" v="257" actId="113"/>
          <ac:spMkLst>
            <pc:docMk/>
            <pc:sldMk cId="3671265437" sldId="335"/>
            <ac:spMk id="19" creationId="{00000000-0000-0000-0000-000000000000}"/>
          </ac:spMkLst>
        </pc:spChg>
      </pc:sldChg>
      <pc:sldChg chg="modSp mod">
        <pc:chgData name="Meryem Demirci" userId="fa2da6f7-7806-417e-a6df-798074905887" providerId="ADAL" clId="{647A783C-4777-49D6-A606-A021DCC64A89}" dt="2022-01-24T14:23:28.994" v="420" actId="255"/>
        <pc:sldMkLst>
          <pc:docMk/>
          <pc:sldMk cId="1279224806" sldId="337"/>
        </pc:sldMkLst>
        <pc:spChg chg="mod">
          <ac:chgData name="Meryem Demirci" userId="fa2da6f7-7806-417e-a6df-798074905887" providerId="ADAL" clId="{647A783C-4777-49D6-A606-A021DCC64A89}" dt="2022-01-24T14:23:28.994" v="420" actId="255"/>
          <ac:spMkLst>
            <pc:docMk/>
            <pc:sldMk cId="1279224806" sldId="337"/>
            <ac:spMk id="19" creationId="{00000000-0000-0000-0000-000000000000}"/>
          </ac:spMkLst>
        </pc:spChg>
      </pc:sldChg>
      <pc:sldChg chg="modSp mod ord">
        <pc:chgData name="Meryem Demirci" userId="fa2da6f7-7806-417e-a6df-798074905887" providerId="ADAL" clId="{647A783C-4777-49D6-A606-A021DCC64A89}" dt="2022-01-24T14:24:38.745" v="423" actId="20577"/>
        <pc:sldMkLst>
          <pc:docMk/>
          <pc:sldMk cId="3284407529" sldId="340"/>
        </pc:sldMkLst>
        <pc:spChg chg="mod">
          <ac:chgData name="Meryem Demirci" userId="fa2da6f7-7806-417e-a6df-798074905887" providerId="ADAL" clId="{647A783C-4777-49D6-A606-A021DCC64A89}" dt="2022-01-24T14:24:38.745" v="423" actId="20577"/>
          <ac:spMkLst>
            <pc:docMk/>
            <pc:sldMk cId="3284407529" sldId="340"/>
            <ac:spMk id="10" creationId="{B7B6816B-525B-4682-9A30-17957A039B5E}"/>
          </ac:spMkLst>
        </pc:spChg>
        <pc:spChg chg="mod">
          <ac:chgData name="Meryem Demirci" userId="fa2da6f7-7806-417e-a6df-798074905887" providerId="ADAL" clId="{647A783C-4777-49D6-A606-A021DCC64A89}" dt="2022-01-24T14:20:19.943" v="416" actId="20577"/>
          <ac:spMkLst>
            <pc:docMk/>
            <pc:sldMk cId="3284407529" sldId="340"/>
            <ac:spMk id="19" creationId="{00000000-0000-0000-0000-000000000000}"/>
          </ac:spMkLst>
        </pc:spChg>
      </pc:sldChg>
      <pc:sldChg chg="modSp mod">
        <pc:chgData name="Meryem Demirci" userId="fa2da6f7-7806-417e-a6df-798074905887" providerId="ADAL" clId="{647A783C-4777-49D6-A606-A021DCC64A89}" dt="2022-01-24T14:17:28.736" v="259" actId="113"/>
        <pc:sldMkLst>
          <pc:docMk/>
          <pc:sldMk cId="2348811810" sldId="341"/>
        </pc:sldMkLst>
        <pc:spChg chg="mod">
          <ac:chgData name="Meryem Demirci" userId="fa2da6f7-7806-417e-a6df-798074905887" providerId="ADAL" clId="{647A783C-4777-49D6-A606-A021DCC64A89}" dt="2022-01-24T14:17:28.736" v="259" actId="113"/>
          <ac:spMkLst>
            <pc:docMk/>
            <pc:sldMk cId="2348811810" sldId="341"/>
            <ac:spMk id="19" creationId="{00000000-0000-0000-0000-000000000000}"/>
          </ac:spMkLst>
        </pc:spChg>
      </pc:sldChg>
      <pc:sldChg chg="add del">
        <pc:chgData name="Meryem Demirci" userId="fa2da6f7-7806-417e-a6df-798074905887" providerId="ADAL" clId="{647A783C-4777-49D6-A606-A021DCC64A89}" dt="2022-01-24T05:57:12.086" v="113" actId="2696"/>
        <pc:sldMkLst>
          <pc:docMk/>
          <pc:sldMk cId="4211072905" sldId="34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1FB86-FC24-4FDC-90C5-F665B0E1DDDD}" type="datetimeFigureOut">
              <a:rPr lang="en-US" smtClean="0"/>
              <a:t>28/01/2022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CED27-0982-4447-B4AB-4F30399EECC3}" type="slidenum">
              <a:rPr lang="en-US" smtClean="0"/>
              <a:t>‹#›</a:t>
            </a:fld>
            <a:endParaRPr lang="en-US"/>
          </a:p>
        </p:txBody>
      </p:sp>
    </p:spTree>
    <p:extLst>
      <p:ext uri="{BB962C8B-B14F-4D97-AF65-F5344CB8AC3E}">
        <p14:creationId xmlns:p14="http://schemas.microsoft.com/office/powerpoint/2010/main" val="3499671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82550-BF8B-46CF-AB8D-2A15C4C833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D22E9B-0424-42EC-8D03-6060ABE607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90A585-B4F3-4868-9680-747F54DD1FA0}"/>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7F01E3AA-D6D5-4E94-AAD6-9EB64FB51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FF76B-857C-4DC7-BD7C-A3788194CFFF}"/>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3614481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0F2EC-DF2A-4E34-A56B-950BB2D9C2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3E4529-C81D-40E4-AB4F-AB11972F23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E81A9-DAF1-4112-B372-8E15049CF9F8}"/>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D050AA95-34DF-4E1D-8943-27F7FE77F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0EABC-B201-43FE-8698-D52F7124163B}"/>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266083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03115A-11ED-4481-96D9-0B987CB80E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B55A00-2054-4E3B-B415-27760F3080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BAF920-F13B-44D3-8FA3-1C8BF079C75C}"/>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C04BA4FD-112E-4612-9789-4909A59C3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EDB6BE-E942-481D-9FBF-0B012857B3E2}"/>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3221978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7883C98-F910-4358-94F9-40A7B6DCC40E}"/>
              </a:ext>
            </a:extLst>
          </p:cNvPr>
          <p:cNvSpPr>
            <a:spLocks noGrp="1"/>
          </p:cNvSpPr>
          <p:nvPr>
            <p:ph type="pic" sz="quarter" idx="10"/>
          </p:nvPr>
        </p:nvSpPr>
        <p:spPr>
          <a:xfrm>
            <a:off x="0" y="1306513"/>
            <a:ext cx="12192000" cy="5551487"/>
          </a:xfrm>
        </p:spPr>
        <p:txBody>
          <a:bodyPr/>
          <a:lstStyle/>
          <a:p>
            <a:endParaRPr lang="en-US"/>
          </a:p>
        </p:txBody>
      </p:sp>
    </p:spTree>
    <p:extLst>
      <p:ext uri="{BB962C8B-B14F-4D97-AF65-F5344CB8AC3E}">
        <p14:creationId xmlns:p14="http://schemas.microsoft.com/office/powerpoint/2010/main" val="31666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ACF2-60C0-49A8-9696-A9A4F98B30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920AA7-14D4-4EC8-9940-753F8BC09D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529F0B-3008-48EA-B929-95B4F4CC1EE0}"/>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EFBA127E-7A23-4168-A115-01D97BC7F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E17AD5-EEC6-4B58-84E5-C8E5F0DF8023}"/>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427907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CBDE-217B-4A6C-A720-EA1C252587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525E9D-DB68-4A1B-AE41-010C748B04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016E60-26C1-4DAE-AC2E-BB765128100D}"/>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F02067C8-8E81-493E-924C-E10706187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EFF1B7-5F0B-4E9F-A466-20E0CC57C0E8}"/>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56439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FB04-E3F2-4C77-ACBA-A630AB398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9ABDC7-111D-4BC9-9999-D7A6EE4541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78FA8B-FFAF-4D00-9112-5F5C3A3CE2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0A468B-D6EC-4897-9AF2-77747A72B6BB}"/>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6" name="Footer Placeholder 5">
            <a:extLst>
              <a:ext uri="{FF2B5EF4-FFF2-40B4-BE49-F238E27FC236}">
                <a16:creationId xmlns:a16="http://schemas.microsoft.com/office/drawing/2014/main" id="{A5B48D59-07B9-44C9-A55B-4D7BDF3B62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1D4EE-C617-4579-8806-CD75F1CAE39C}"/>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71880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C6CF-8524-412E-AED1-08644F1717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ABB0C4-A9D0-4B74-870E-F25B02255F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17F4E9-4645-40AB-A0D4-86018476D5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69719E-058F-476D-82FB-871E4DFA1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E523F6-AA4E-4787-846D-790CE14523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11B80C-96BD-4184-822D-ACFD833B539C}"/>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8" name="Footer Placeholder 7">
            <a:extLst>
              <a:ext uri="{FF2B5EF4-FFF2-40B4-BE49-F238E27FC236}">
                <a16:creationId xmlns:a16="http://schemas.microsoft.com/office/drawing/2014/main" id="{1F26CFAE-4C56-404A-BF5D-93E4817998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6C33E4-64F5-489D-8054-C69E35234386}"/>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96570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A4589-EFA9-4A2F-97F0-B0407FBEE1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DE26CB-FD79-4045-919D-DB3155D2D6B0}"/>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4" name="Footer Placeholder 3">
            <a:extLst>
              <a:ext uri="{FF2B5EF4-FFF2-40B4-BE49-F238E27FC236}">
                <a16:creationId xmlns:a16="http://schemas.microsoft.com/office/drawing/2014/main" id="{09853CD8-BD51-4A55-8858-92208A3D59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AC10B0-1AD1-4DDE-8D2C-B64AFC255D5C}"/>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222888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14E48E-AFB9-4156-A1AF-89D0980F7A61}"/>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3" name="Footer Placeholder 2">
            <a:extLst>
              <a:ext uri="{FF2B5EF4-FFF2-40B4-BE49-F238E27FC236}">
                <a16:creationId xmlns:a16="http://schemas.microsoft.com/office/drawing/2014/main" id="{82F3B49D-5372-4478-8E9F-9EF1DEFD3E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EFDE60-6107-46A3-AC96-54D84FD28BA9}"/>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379957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33294-9ECB-4671-A2BF-7754C41F7E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8DE9FA-6C3A-4F3C-B482-9D475B64CA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E5AFD5-C013-453A-96A5-11C1206AB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386DB-493B-4F9F-95D6-FE71D6798947}"/>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6" name="Footer Placeholder 5">
            <a:extLst>
              <a:ext uri="{FF2B5EF4-FFF2-40B4-BE49-F238E27FC236}">
                <a16:creationId xmlns:a16="http://schemas.microsoft.com/office/drawing/2014/main" id="{B3525B21-BFDA-4E29-8109-78F47D7AEF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087842-4D30-4298-9647-68197A6907B8}"/>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396128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E6F4F-ADE7-4E7F-A081-14DF2B9EBE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2D07FD-E976-4F68-8C70-F6261AB87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9E2942-B0D1-443D-B829-0AFEC8718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D05B94-9B65-43CB-BA46-B02D9779CA6D}"/>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6" name="Footer Placeholder 5">
            <a:extLst>
              <a:ext uri="{FF2B5EF4-FFF2-40B4-BE49-F238E27FC236}">
                <a16:creationId xmlns:a16="http://schemas.microsoft.com/office/drawing/2014/main" id="{20181E67-B438-4701-90D5-A4127F18CD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26889C-989B-4943-B862-E415F5BC33C3}"/>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210397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DA542-8879-4076-A967-B1E3D490F5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F4CFA7-680B-4258-BFA9-989E7D88C5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178217-DCF4-433E-A13A-E5E2FD5B81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B113BAD6-67BF-4080-92BA-303F627D96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16F754-C387-4689-9B11-68CF4311AB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C480B-7A70-45BD-9CE9-E14559E8A344}" type="slidenum">
              <a:rPr lang="en-US" smtClean="0"/>
              <a:pPr/>
              <a:t>‹#›</a:t>
            </a:fld>
            <a:endParaRPr lang="en-US"/>
          </a:p>
        </p:txBody>
      </p:sp>
    </p:spTree>
    <p:extLst>
      <p:ext uri="{BB962C8B-B14F-4D97-AF65-F5344CB8AC3E}">
        <p14:creationId xmlns:p14="http://schemas.microsoft.com/office/powerpoint/2010/main" val="2989260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unstats.un.org/unsd/demographic-social/meetings/2021/egm-covid19-census2/" TargetMode="Externa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hyperlink" Target="https://unstats.un.org/unsd/demographic-social/meetings/2021/egm-covid19-census.cshtml" TargetMode="External"/><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5"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88" name="Rectangle 187"/>
          <p:cNvSpPr/>
          <p:nvPr/>
        </p:nvSpPr>
        <p:spPr>
          <a:xfrm>
            <a:off x="1062424" y="2692192"/>
            <a:ext cx="10067151" cy="2348079"/>
          </a:xfrm>
          <a:prstGeom prst="rect">
            <a:avLst/>
          </a:prstGeom>
        </p:spPr>
        <p:txBody>
          <a:bodyPr wrap="square">
            <a:spAutoFit/>
          </a:bodyPr>
          <a:lstStyle/>
          <a:p>
            <a:pPr marL="0" marR="0" algn="ctr">
              <a:lnSpc>
                <a:spcPct val="107000"/>
              </a:lnSpc>
              <a:spcBef>
                <a:spcPts val="0"/>
              </a:spcBef>
              <a:spcAft>
                <a:spcPts val="800"/>
              </a:spcAft>
            </a:pPr>
            <a:r>
              <a:rPr lang="en-US" sz="2800" b="1" dirty="0">
                <a:solidFill>
                  <a:srgbClr val="000000"/>
                </a:solidFill>
                <a:latin typeface="Times New Roman" panose="02020603050405020304" pitchFamily="18" charset="0"/>
                <a:ea typeface="Calibri" panose="020F0502020204030204" pitchFamily="34" charset="0"/>
              </a:rPr>
              <a:t>Impacts of the Covid-19 pandemic on Conducting </a:t>
            </a:r>
            <a:r>
              <a:rPr lang="en-US" sz="2800" b="1" dirty="0">
                <a:solidFill>
                  <a:srgbClr val="000000"/>
                </a:solidFill>
                <a:effectLst/>
                <a:latin typeface="Times New Roman" panose="02020603050405020304" pitchFamily="18" charset="0"/>
                <a:ea typeface="Calibri" panose="020F0502020204030204" pitchFamily="34" charset="0"/>
              </a:rPr>
              <a:t>Population and Housing Censuses</a:t>
            </a:r>
            <a:endParaRPr lang="en-US" sz="2800" dirty="0">
              <a:effectLst/>
              <a:latin typeface="Calibri" panose="020F0502020204030204" pitchFamily="34" charset="0"/>
              <a:ea typeface="Calibri" panose="020F0502020204030204" pitchFamily="34" charset="0"/>
            </a:endParaRPr>
          </a:p>
          <a:p>
            <a:pPr algn="ctr"/>
            <a:endParaRPr lang="en-US" sz="2800" b="1" dirty="0">
              <a:solidFill>
                <a:srgbClr val="000000"/>
              </a:solidFill>
              <a:latin typeface="Times New Roman" panose="02020603050405020304" pitchFamily="18" charset="0"/>
              <a:ea typeface="Cambria" pitchFamily="18" charset="0"/>
            </a:endParaRPr>
          </a:p>
          <a:p>
            <a:pPr algn="ctr"/>
            <a:r>
              <a:rPr lang="en-US" sz="2400" dirty="0">
                <a:solidFill>
                  <a:srgbClr val="000000"/>
                </a:solidFill>
                <a:latin typeface="Times New Roman" panose="02020603050405020304" pitchFamily="18" charset="0"/>
                <a:ea typeface="Cambria" pitchFamily="18" charset="0"/>
              </a:rPr>
              <a:t>UN Statistics Division</a:t>
            </a:r>
            <a:endParaRPr lang="en-US" sz="2400" dirty="0">
              <a:latin typeface="Cambria" pitchFamily="18" charset="0"/>
              <a:ea typeface="Cambria" pitchFamily="18" charset="0"/>
            </a:endParaRPr>
          </a:p>
          <a:p>
            <a:pPr algn="ctr"/>
            <a:endParaRPr lang="en-US" sz="2800" b="1" dirty="0">
              <a:latin typeface="Cambria" pitchFamily="18" charset="0"/>
              <a:ea typeface="Cambria" pitchFamily="18" charset="0"/>
            </a:endParaRPr>
          </a:p>
        </p:txBody>
      </p:sp>
    </p:spTree>
    <p:extLst>
      <p:ext uri="{BB962C8B-B14F-4D97-AF65-F5344CB8AC3E}">
        <p14:creationId xmlns:p14="http://schemas.microsoft.com/office/powerpoint/2010/main" val="2988902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553541" y="1168306"/>
            <a:ext cx="10920326" cy="5016758"/>
          </a:xfrm>
          <a:prstGeom prst="rect">
            <a:avLst/>
          </a:prstGeom>
          <a:noFill/>
        </p:spPr>
        <p:txBody>
          <a:bodyPr wrap="square" rtlCol="0">
            <a:spAutoFit/>
          </a:bodyPr>
          <a:lstStyle/>
          <a:p>
            <a:r>
              <a:rPr lang="en-US" sz="2000" b="1" dirty="0">
                <a:latin typeface="Cambria" pitchFamily="18" charset="0"/>
                <a:ea typeface="Cambria" pitchFamily="18" charset="0"/>
              </a:rPr>
              <a:t>Higher costs due to modifications in census procedures</a:t>
            </a: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One of the major impacts of the COVID-19 pandemic on census-taking is an increased cost in the majority of countries</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Postponing enumeration activities implied that the costs of field staff and storing census materials and devices would be much higher than initially planned for.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Adoption at a later stage of new data collection modes, including those that do not require direct contact with respondents, increased the census budget beyond that originally planned.</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In addition to the modifications in data collection procedures, census-taking during the pandemic increased the costs due to additional measures to minimize the adverse impact of the COVID-19 pandemic such as</a:t>
            </a:r>
          </a:p>
          <a:p>
            <a:pPr marL="1257300" lvl="2" indent="-342900">
              <a:buClr>
                <a:srgbClr val="0070C0"/>
              </a:buClr>
              <a:buFont typeface="Courier New" panose="02070309020205020404" pitchFamily="49" charset="0"/>
              <a:buChar char="o"/>
            </a:pPr>
            <a:r>
              <a:rPr lang="en-US" sz="2000" dirty="0">
                <a:latin typeface="Cambria" panose="02040503050406030204" pitchFamily="18" charset="0"/>
                <a:ea typeface="Cambria" panose="02040503050406030204" pitchFamily="18" charset="0"/>
              </a:rPr>
              <a:t> the procurement of personal protective equipment (PPEs) for field staff, </a:t>
            </a:r>
          </a:p>
          <a:p>
            <a:pPr marL="1257300" lvl="2" indent="-342900">
              <a:buClr>
                <a:srgbClr val="0070C0"/>
              </a:buClr>
              <a:buFont typeface="Courier New" panose="02070309020205020404" pitchFamily="49" charset="0"/>
              <a:buChar char="o"/>
            </a:pPr>
            <a:r>
              <a:rPr lang="en-US" sz="2000" dirty="0">
                <a:latin typeface="Cambria" panose="02040503050406030204" pitchFamily="18" charset="0"/>
                <a:ea typeface="Cambria" panose="02040503050406030204" pitchFamily="18" charset="0"/>
              </a:rPr>
              <a:t>organizing online training to the field staff</a:t>
            </a:r>
          </a:p>
          <a:p>
            <a:pPr marL="1257300" lvl="2" indent="-342900">
              <a:buClr>
                <a:srgbClr val="0070C0"/>
              </a:buClr>
              <a:buFont typeface="Courier New" panose="02070309020205020404" pitchFamily="49" charset="0"/>
              <a:buChar char="o"/>
            </a:pPr>
            <a:r>
              <a:rPr lang="en-US" sz="2000" dirty="0">
                <a:latin typeface="Cambria" panose="02040503050406030204" pitchFamily="18" charset="0"/>
                <a:ea typeface="Cambria" panose="02040503050406030204" pitchFamily="18" charset="0"/>
              </a:rPr>
              <a:t>enhanced publicity campaigns to inform the public </a:t>
            </a:r>
          </a:p>
          <a:p>
            <a:pPr marL="1257300" lvl="2" indent="-342900">
              <a:buClr>
                <a:srgbClr val="0070C0"/>
              </a:buClr>
              <a:buFont typeface="Courier New" panose="02070309020205020404" pitchFamily="49" charset="0"/>
              <a:buChar char="o"/>
            </a:pPr>
            <a:r>
              <a:rPr lang="en-US" sz="2000" dirty="0">
                <a:latin typeface="Cambria" panose="02040503050406030204" pitchFamily="18" charset="0"/>
                <a:ea typeface="Cambria" panose="02040503050406030204" pitchFamily="18" charset="0"/>
              </a:rPr>
              <a:t>educate the field staff on new modes of data collection</a:t>
            </a:r>
          </a:p>
          <a:p>
            <a:pPr marL="1257300" lvl="2" indent="-342900">
              <a:buClr>
                <a:srgbClr val="0070C0"/>
              </a:buClr>
              <a:buFont typeface="Courier New" panose="02070309020205020404" pitchFamily="49" charset="0"/>
              <a:buChar char="o"/>
            </a:pPr>
            <a:r>
              <a:rPr lang="en-US" sz="2000" dirty="0">
                <a:latin typeface="Cambria" panose="02040503050406030204" pitchFamily="18" charset="0"/>
                <a:ea typeface="Cambria" panose="02040503050406030204" pitchFamily="18" charset="0"/>
              </a:rPr>
              <a:t>telecommunication for telephone interviews and data for mobile devices</a:t>
            </a:r>
          </a:p>
        </p:txBody>
      </p:sp>
      <p:sp>
        <p:nvSpPr>
          <p:cNvPr id="10" name="TextBox 9">
            <a:extLst>
              <a:ext uri="{FF2B5EF4-FFF2-40B4-BE49-F238E27FC236}">
                <a16:creationId xmlns:a16="http://schemas.microsoft.com/office/drawing/2014/main" id="{B7B6816B-525B-4682-9A30-17957A039B5E}"/>
              </a:ext>
            </a:extLst>
          </p:cNvPr>
          <p:cNvSpPr txBox="1"/>
          <p:nvPr/>
        </p:nvSpPr>
        <p:spPr>
          <a:xfrm>
            <a:off x="480563" y="596622"/>
            <a:ext cx="11230874"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a:t>
            </a:r>
            <a:r>
              <a:rPr lang="en-US" sz="2800" b="1">
                <a:solidFill>
                  <a:schemeClr val="accent5">
                    <a:lumMod val="75000"/>
                  </a:schemeClr>
                </a:solidFill>
                <a:latin typeface="Cambria" pitchFamily="18" charset="0"/>
                <a:ea typeface="Cambria" pitchFamily="18" charset="0"/>
              </a:rPr>
              <a:t>recommendations (7)</a:t>
            </a:r>
            <a:endParaRPr lang="en-US" sz="2800" b="1" dirty="0">
              <a:solidFill>
                <a:schemeClr val="accent5">
                  <a:lumMod val="75000"/>
                </a:schemeClr>
              </a:solidFill>
              <a:latin typeface="Cambria" pitchFamily="18" charset="0"/>
              <a:ea typeface="Cambria" pitchFamily="18" charset="0"/>
            </a:endParaRPr>
          </a:p>
        </p:txBody>
      </p:sp>
    </p:spTree>
    <p:extLst>
      <p:ext uri="{BB962C8B-B14F-4D97-AF65-F5344CB8AC3E}">
        <p14:creationId xmlns:p14="http://schemas.microsoft.com/office/powerpoint/2010/main" val="3284407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646787" y="1002405"/>
            <a:ext cx="10898423" cy="5570756"/>
          </a:xfrm>
          <a:prstGeom prst="rect">
            <a:avLst/>
          </a:prstGeom>
          <a:noFill/>
        </p:spPr>
        <p:txBody>
          <a:bodyPr wrap="square" rtlCol="0">
            <a:spAutoFit/>
          </a:bodyPr>
          <a:lstStyle/>
          <a:p>
            <a:r>
              <a:rPr lang="en-US" sz="2000" b="1" dirty="0">
                <a:latin typeface="Cambria" panose="02040503050406030204" pitchFamily="18" charset="0"/>
                <a:ea typeface="Cambria" panose="02040503050406030204" pitchFamily="18" charset="0"/>
              </a:rPr>
              <a:t>Quality assessment</a:t>
            </a:r>
          </a:p>
          <a:p>
            <a:pPr marL="342900" indent="-342900">
              <a:buClr>
                <a:srgbClr val="0070C0"/>
              </a:buClr>
              <a:buFont typeface="Wingdings" panose="05000000000000000000" pitchFamily="2" charset="2"/>
              <a:buChar char="q"/>
            </a:pPr>
            <a:r>
              <a:rPr lang="en-US" sz="2000" dirty="0">
                <a:effectLst/>
                <a:latin typeface="Cambria" panose="02040503050406030204" pitchFamily="18" charset="0"/>
                <a:ea typeface="Cambria" panose="02040503050406030204" pitchFamily="18" charset="0"/>
              </a:rPr>
              <a:t>Conducting field enumeration under the pressure of the Covid-19 pandemic has created concerns in terms of data quality, particularly under-counting of population-such as institutional population and homeless; </a:t>
            </a:r>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Administrative records, event if not universal but relatively of good quality in some areas of a country are considered as an alternative source for improving census coverage and adjustment of population count for non-responding households;</a:t>
            </a: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Well-designed quality assessment for enumeration and data processing is crucial  to ensure high quality of data: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assessing the quality of data in terms of coverage and content error should be undertaken using independent data sources, such as post enumeration surveys and comparing with administrative sources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quality indicators such as coverage error and item non-response and imputation rate at variable level should be produced</a:t>
            </a:r>
          </a:p>
          <a:p>
            <a:pPr marL="1257300" lvl="2" indent="-342900">
              <a:buClr>
                <a:srgbClr val="0070C0"/>
              </a:buClr>
              <a:buFont typeface="Wingdings" panose="05000000000000000000" pitchFamily="2" charset="2"/>
              <a:buChar char="ü"/>
            </a:pPr>
            <a:r>
              <a:rPr lang="en-US" sz="2000" dirty="0">
                <a:latin typeface="Cambria" panose="02040503050406030204" pitchFamily="18" charset="0"/>
                <a:ea typeface="Cambria" panose="02040503050406030204" pitchFamily="18" charset="0"/>
              </a:rPr>
              <a:t>suggested that the results of quality assessment and quality indicators should be publicly available to inform users about the quality of data</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10" name="TextBox 9">
            <a:extLst>
              <a:ext uri="{FF2B5EF4-FFF2-40B4-BE49-F238E27FC236}">
                <a16:creationId xmlns:a16="http://schemas.microsoft.com/office/drawing/2014/main" id="{B7B6816B-525B-4682-9A30-17957A039B5E}"/>
              </a:ext>
            </a:extLst>
          </p:cNvPr>
          <p:cNvSpPr txBox="1"/>
          <p:nvPr/>
        </p:nvSpPr>
        <p:spPr>
          <a:xfrm>
            <a:off x="480561" y="472883"/>
            <a:ext cx="11230874"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recommendations (8)</a:t>
            </a:r>
          </a:p>
        </p:txBody>
      </p:sp>
    </p:spTree>
    <p:extLst>
      <p:ext uri="{BB962C8B-B14F-4D97-AF65-F5344CB8AC3E}">
        <p14:creationId xmlns:p14="http://schemas.microsoft.com/office/powerpoint/2010/main" val="2832660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584424" y="1013312"/>
            <a:ext cx="11064649" cy="5262979"/>
          </a:xfrm>
          <a:prstGeom prst="rect">
            <a:avLst/>
          </a:prstGeom>
          <a:noFill/>
        </p:spPr>
        <p:txBody>
          <a:bodyPr wrap="square" rtlCol="0">
            <a:spAutoFit/>
          </a:bodyPr>
          <a:lstStyle/>
          <a:p>
            <a:r>
              <a:rPr lang="en-US" sz="2000" b="1" dirty="0">
                <a:latin typeface="Cambria" panose="02040503050406030204" pitchFamily="18" charset="0"/>
                <a:ea typeface="Cambria" panose="02040503050406030204" pitchFamily="18" charset="0"/>
              </a:rPr>
              <a:t>Concerns on comparability of census data over time </a:t>
            </a:r>
          </a:p>
          <a:p>
            <a:endParaRPr lang="en-US" sz="2000" dirty="0"/>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pandemic circumstances, including mobility restrictions within the country and between countries, would have a significant influence on population distribution, the level of fertility, mortality and internal and international migration, employment, and unemployment rates</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affect time series and may create challenges in comparing the 2020 round of censuses with previous census results</a:t>
            </a:r>
          </a:p>
          <a:p>
            <a:pPr>
              <a:buClr>
                <a:srgbClr val="0070C0"/>
              </a:buClr>
            </a:pPr>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Similarly, changes in census procedures, particularly increases in online responses would improve data quality but can potentially cause some breaks in the time series</a:t>
            </a:r>
          </a:p>
          <a:p>
            <a:pPr marL="342900" indent="-342900">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285750" indent="-28575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Censuses conducted during the COVID-19 pandemic could potentially reveal trends, changes and patterns in society not seen in previous census results- although to what extent those trends/changes would be significant are yet to be seen.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Such new trends, changes and patterns will have implications for census data comparability over time</a:t>
            </a:r>
          </a:p>
          <a:p>
            <a:pPr marL="342900" indent="-342900">
              <a:buFont typeface="Arial" panose="020B0604020202020204" pitchFamily="34" charset="0"/>
              <a:buChar char="•"/>
            </a:pPr>
            <a:endParaRPr lang="en-US" dirty="0"/>
          </a:p>
        </p:txBody>
      </p:sp>
      <p:sp>
        <p:nvSpPr>
          <p:cNvPr id="10" name="TextBox 9">
            <a:extLst>
              <a:ext uri="{FF2B5EF4-FFF2-40B4-BE49-F238E27FC236}">
                <a16:creationId xmlns:a16="http://schemas.microsoft.com/office/drawing/2014/main" id="{B7B6816B-525B-4682-9A30-17957A039B5E}"/>
              </a:ext>
            </a:extLst>
          </p:cNvPr>
          <p:cNvSpPr txBox="1"/>
          <p:nvPr/>
        </p:nvSpPr>
        <p:spPr>
          <a:xfrm>
            <a:off x="584424" y="414376"/>
            <a:ext cx="11230874"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recommendations (9)</a:t>
            </a:r>
          </a:p>
        </p:txBody>
      </p:sp>
    </p:spTree>
    <p:extLst>
      <p:ext uri="{BB962C8B-B14F-4D97-AF65-F5344CB8AC3E}">
        <p14:creationId xmlns:p14="http://schemas.microsoft.com/office/powerpoint/2010/main" val="1799518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480562" y="1009650"/>
            <a:ext cx="11064649" cy="4062651"/>
          </a:xfrm>
          <a:prstGeom prst="rect">
            <a:avLst/>
          </a:prstGeom>
          <a:noFill/>
        </p:spPr>
        <p:txBody>
          <a:bodyPr wrap="square" rtlCol="0">
            <a:spAutoFit/>
          </a:bodyPr>
          <a:lstStyle/>
          <a:p>
            <a:r>
              <a:rPr lang="en-US" sz="2000" b="1" dirty="0">
                <a:latin typeface="Cambria" panose="02040503050406030204" pitchFamily="18" charset="0"/>
                <a:ea typeface="Cambria" panose="02040503050406030204" pitchFamily="18" charset="0"/>
              </a:rPr>
              <a:t>Communication with users</a:t>
            </a:r>
          </a:p>
          <a:p>
            <a:endParaRPr lang="en-US" sz="2000" b="1"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Before releasing census data, it would be of paramount importance to contextualize the findings from the census by contrasting them with recent data and analysis from other sources</a:t>
            </a:r>
          </a:p>
          <a:p>
            <a:pPr marL="342900" indent="-342900">
              <a:buClr>
                <a:srgbClr val="0070C0"/>
              </a:buClr>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Communication with stakeholders and data users is extremely important when it comes to data analysis and release of censuses conducted during the COVID19 pandemic</a:t>
            </a:r>
          </a:p>
          <a:p>
            <a:pPr marL="342900" indent="-342900">
              <a:buClr>
                <a:srgbClr val="0070C0"/>
              </a:buClr>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Engaging with stakeholders and data users ahead of data releases, especially on census subject matter areas more impacted by the collection of the data during the pandemic, is key to managing the expectations of data users and explaining trends, changes and patterns not seen in previous census results and in other statistical data collections</a:t>
            </a:r>
          </a:p>
          <a:p>
            <a:pPr marL="342900" indent="-342900">
              <a:buFont typeface="Arial" panose="020B0604020202020204" pitchFamily="34" charset="0"/>
              <a:buChar char="•"/>
            </a:pPr>
            <a:endParaRPr lang="en-US" dirty="0"/>
          </a:p>
        </p:txBody>
      </p:sp>
      <p:sp>
        <p:nvSpPr>
          <p:cNvPr id="10" name="TextBox 9">
            <a:extLst>
              <a:ext uri="{FF2B5EF4-FFF2-40B4-BE49-F238E27FC236}">
                <a16:creationId xmlns:a16="http://schemas.microsoft.com/office/drawing/2014/main" id="{B7B6816B-525B-4682-9A30-17957A039B5E}"/>
              </a:ext>
            </a:extLst>
          </p:cNvPr>
          <p:cNvSpPr txBox="1"/>
          <p:nvPr/>
        </p:nvSpPr>
        <p:spPr>
          <a:xfrm>
            <a:off x="584424" y="414376"/>
            <a:ext cx="11230874"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recommendations (10)</a:t>
            </a:r>
          </a:p>
        </p:txBody>
      </p:sp>
    </p:spTree>
    <p:extLst>
      <p:ext uri="{BB962C8B-B14F-4D97-AF65-F5344CB8AC3E}">
        <p14:creationId xmlns:p14="http://schemas.microsoft.com/office/powerpoint/2010/main" val="127922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1023778" y="70002"/>
            <a:ext cx="10211529"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Introduction</a:t>
            </a:r>
          </a:p>
        </p:txBody>
      </p:sp>
      <p:sp>
        <p:nvSpPr>
          <p:cNvPr id="19" name="TextBox 18"/>
          <p:cNvSpPr txBox="1"/>
          <p:nvPr/>
        </p:nvSpPr>
        <p:spPr>
          <a:xfrm>
            <a:off x="581800" y="848003"/>
            <a:ext cx="11095484" cy="4401205"/>
          </a:xfrm>
          <a:prstGeom prst="rect">
            <a:avLst/>
          </a:prstGeom>
          <a:noFill/>
        </p:spPr>
        <p:txBody>
          <a:bodyPr wrap="square" rtlCol="0">
            <a:spAutoFit/>
          </a:bodyPr>
          <a:lstStyle/>
          <a:p>
            <a:pPr marL="285750" marR="0" indent="-285750">
              <a:spcBef>
                <a:spcPts val="0"/>
              </a:spcBef>
              <a:spcAft>
                <a:spcPts val="0"/>
              </a:spcAft>
              <a:buClr>
                <a:srgbClr val="0070C0"/>
              </a:buClr>
              <a:buFont typeface="Wingdings" panose="05000000000000000000" pitchFamily="2" charset="2"/>
              <a:buChar char="q"/>
            </a:pPr>
            <a:r>
              <a:rPr lang="en-GB" sz="2000" dirty="0">
                <a:effectLst/>
                <a:latin typeface="Calibri" panose="020F0502020204030204" pitchFamily="34" charset="0"/>
                <a:ea typeface="Times New Roman" panose="02020603050405020304" pitchFamily="18" charset="0"/>
              </a:rPr>
              <a:t>Implementation of the 2020 round of population and housing censuses has been significantly disrupted by the arrival of the Covid-19 pandemic. </a:t>
            </a:r>
          </a:p>
          <a:p>
            <a:pPr marR="0">
              <a:spcBef>
                <a:spcPts val="0"/>
              </a:spcBef>
              <a:spcAft>
                <a:spcPts val="0"/>
              </a:spcAft>
              <a:buClr>
                <a:srgbClr val="0070C0"/>
              </a:buClr>
            </a:pPr>
            <a:endParaRPr lang="en-GB" sz="2000" dirty="0">
              <a:effectLst/>
              <a:latin typeface="Calibri" panose="020F0502020204030204" pitchFamily="34" charset="0"/>
              <a:ea typeface="Times New Roman" panose="02020603050405020304" pitchFamily="18" charset="0"/>
            </a:endParaRPr>
          </a:p>
          <a:p>
            <a:pPr marL="285750" marR="0" indent="-285750">
              <a:spcBef>
                <a:spcPts val="0"/>
              </a:spcBef>
              <a:spcAft>
                <a:spcPts val="0"/>
              </a:spcAft>
              <a:buClr>
                <a:srgbClr val="0070C0"/>
              </a:buClr>
              <a:buFont typeface="Wingdings" panose="05000000000000000000" pitchFamily="2" charset="2"/>
              <a:buChar char="q"/>
            </a:pPr>
            <a:r>
              <a:rPr lang="en-GB" sz="2000" dirty="0">
                <a:effectLst/>
                <a:latin typeface="Calibri" panose="020F0502020204030204" pitchFamily="34" charset="0"/>
                <a:ea typeface="Times New Roman" panose="02020603050405020304" pitchFamily="18" charset="0"/>
              </a:rPr>
              <a:t>National Statistical Offices (NSOs) have been challenged in their attempt to conduct their census as scheduled in 2020 and 2021 to the extent that many countries that undertake a traditional census or combined census involving a large-scale field-based data collection operation have had to postpone their censuses for more than a year. </a:t>
            </a:r>
          </a:p>
          <a:p>
            <a:pPr marR="0">
              <a:spcBef>
                <a:spcPts val="0"/>
              </a:spcBef>
              <a:spcAft>
                <a:spcPts val="0"/>
              </a:spcAft>
              <a:buClr>
                <a:srgbClr val="0070C0"/>
              </a:buClr>
            </a:pPr>
            <a:endParaRPr lang="en-GB" sz="2000" dirty="0">
              <a:effectLst/>
              <a:latin typeface="Calibri" panose="020F0502020204030204" pitchFamily="34" charset="0"/>
              <a:ea typeface="Times New Roman" panose="02020603050405020304" pitchFamily="18" charset="0"/>
            </a:endParaRPr>
          </a:p>
          <a:p>
            <a:pPr marL="285750" indent="-285750">
              <a:buClr>
                <a:srgbClr val="0070C0"/>
              </a:buClr>
              <a:buFont typeface="Wingdings" panose="05000000000000000000" pitchFamily="2" charset="2"/>
              <a:buChar char="q"/>
            </a:pPr>
            <a:r>
              <a:rPr lang="en-US" sz="2000" dirty="0">
                <a:latin typeface="Calibri" panose="020F0502020204030204" pitchFamily="34" charset="0"/>
              </a:rPr>
              <a:t>UNSD, as part of its activities to monitor the state of the census taking, has conducted two Expert Group Meetings in February and November 2021 in order to assess the adverse impact of the COVID-19 pandemic on the implementation of the 2020 World </a:t>
            </a:r>
            <a:r>
              <a:rPr lang="en-US" sz="2000" dirty="0" err="1">
                <a:latin typeface="Calibri" panose="020F0502020204030204" pitchFamily="34" charset="0"/>
              </a:rPr>
              <a:t>Programme</a:t>
            </a:r>
            <a:r>
              <a:rPr lang="en-US" sz="2000" dirty="0">
                <a:latin typeface="Calibri" panose="020F0502020204030204" pitchFamily="34" charset="0"/>
              </a:rPr>
              <a:t> on Population and Housing Censuses. </a:t>
            </a:r>
            <a:endParaRPr lang="en-US" sz="2000" dirty="0">
              <a:latin typeface="Cambria" pitchFamily="18" charset="0"/>
              <a:ea typeface="Cambria" pitchFamily="18" charset="0"/>
            </a:endParaRPr>
          </a:p>
          <a:p>
            <a:pPr marL="342900" indent="-342900">
              <a:buFont typeface="Arial" panose="020B0604020202020204" pitchFamily="34" charset="0"/>
              <a:buChar char="•"/>
            </a:pPr>
            <a:endParaRPr lang="en-GB" sz="2000" dirty="0">
              <a:latin typeface="Cambria" pitchFamily="18" charset="0"/>
              <a:ea typeface="Cambria" pitchFamily="18" charset="0"/>
            </a:endParaRPr>
          </a:p>
          <a:p>
            <a:endParaRPr lang="en-US" sz="2000" dirty="0"/>
          </a:p>
        </p:txBody>
      </p:sp>
    </p:spTree>
    <p:extLst>
      <p:ext uri="{BB962C8B-B14F-4D97-AF65-F5344CB8AC3E}">
        <p14:creationId xmlns:p14="http://schemas.microsoft.com/office/powerpoint/2010/main" val="2988902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800111" y="1013460"/>
            <a:ext cx="5460951" cy="5139869"/>
          </a:xfrm>
          <a:prstGeom prst="rect">
            <a:avLst/>
          </a:prstGeom>
          <a:noFill/>
        </p:spPr>
        <p:txBody>
          <a:bodyPr wrap="square" rtlCol="0">
            <a:spAutoFit/>
          </a:bodyPr>
          <a:lstStyle/>
          <a:p>
            <a:pPr marL="342900" indent="-342900">
              <a:buFont typeface="Wingdings" panose="05000000000000000000" pitchFamily="2" charset="2"/>
              <a:buChar char="q"/>
            </a:pPr>
            <a:r>
              <a:rPr lang="en-US" sz="2000" b="1" dirty="0">
                <a:solidFill>
                  <a:schemeClr val="accent5">
                    <a:lumMod val="75000"/>
                  </a:schemeClr>
                </a:solidFill>
                <a:latin typeface="Cambria" panose="02040503050406030204" pitchFamily="18" charset="0"/>
                <a:ea typeface="Cambria" panose="02040503050406030204" pitchFamily="18" charset="0"/>
              </a:rPr>
              <a:t> </a:t>
            </a:r>
            <a:r>
              <a:rPr lang="en-US" sz="2000" dirty="0">
                <a:ea typeface="Cambria" panose="02040503050406030204" pitchFamily="18" charset="0"/>
              </a:rPr>
              <a:t>More than 100 experts from over forty national statistical offices, regional and international organizations participated to each EGM</a:t>
            </a:r>
          </a:p>
          <a:p>
            <a:pPr marL="800100" lvl="1" indent="-342900">
              <a:buFont typeface="Wingdings" panose="05000000000000000000" pitchFamily="2" charset="2"/>
              <a:buChar char="§"/>
            </a:pPr>
            <a:r>
              <a:rPr lang="en-US" sz="2000" dirty="0">
                <a:ea typeface="Cambria" panose="02040503050406030204" pitchFamily="18" charset="0"/>
              </a:rPr>
              <a:t>First EGM on 9-12 February 2021</a:t>
            </a:r>
          </a:p>
          <a:p>
            <a:pPr marL="800100" lvl="1" indent="-342900">
              <a:buFont typeface="Wingdings" panose="05000000000000000000" pitchFamily="2" charset="2"/>
              <a:buChar char="§"/>
            </a:pPr>
            <a:r>
              <a:rPr lang="en-US" sz="2000" dirty="0">
                <a:ea typeface="Cambria" panose="02040503050406030204" pitchFamily="18" charset="0"/>
              </a:rPr>
              <a:t>Second EGM on 2-5 November 2021</a:t>
            </a:r>
          </a:p>
          <a:p>
            <a:pPr marL="342900" indent="-342900">
              <a:buFont typeface="Wingdings" panose="05000000000000000000" pitchFamily="2" charset="2"/>
              <a:buChar char="q"/>
            </a:pPr>
            <a:r>
              <a:rPr lang="en-US" sz="2000" dirty="0">
                <a:ea typeface="Cambria" panose="02040503050406030204" pitchFamily="18" charset="0"/>
              </a:rPr>
              <a:t>Main objectives are:</a:t>
            </a:r>
          </a:p>
          <a:p>
            <a:pPr marL="800100" lvl="1" indent="-342900">
              <a:buFont typeface="Wingdings" panose="05000000000000000000" pitchFamily="2" charset="2"/>
              <a:buChar char="§"/>
            </a:pPr>
            <a:r>
              <a:rPr lang="en-US" sz="2000" dirty="0">
                <a:ea typeface="Cambria" panose="02040503050406030204" pitchFamily="18" charset="0"/>
              </a:rPr>
              <a:t> Monitor and document challenges in conducting censuses during the pandemic</a:t>
            </a:r>
          </a:p>
          <a:p>
            <a:pPr marL="800100" lvl="1" indent="-342900">
              <a:buFont typeface="Wingdings" panose="05000000000000000000" pitchFamily="2" charset="2"/>
              <a:buChar char="§"/>
            </a:pPr>
            <a:r>
              <a:rPr lang="en-US" sz="2000" dirty="0">
                <a:ea typeface="Cambria" panose="02040503050406030204" pitchFamily="18" charset="0"/>
              </a:rPr>
              <a:t>Discuss alternative solutions in designing census operations for producing relevant, timely and reliable statistics </a:t>
            </a:r>
          </a:p>
          <a:p>
            <a:pPr marL="800100" lvl="1" indent="-342900">
              <a:buFont typeface="Wingdings" panose="05000000000000000000" pitchFamily="2" charset="2"/>
              <a:buChar char="§"/>
            </a:pPr>
            <a:r>
              <a:rPr lang="en-US" sz="2000" dirty="0">
                <a:ea typeface="Cambria" panose="02040503050406030204" pitchFamily="18" charset="0"/>
              </a:rPr>
              <a:t>Discuss the effects of the pandemic on data quality and census measurements</a:t>
            </a:r>
          </a:p>
          <a:p>
            <a:pPr lvl="2" indent="-457200">
              <a:spcAft>
                <a:spcPts val="1200"/>
              </a:spcAft>
              <a:buClr>
                <a:schemeClr val="accent2">
                  <a:lumMod val="75000"/>
                </a:schemeClr>
              </a:buClr>
              <a:buSzPct val="120000"/>
              <a:buFont typeface="Courier New" panose="02070309020205020404" pitchFamily="49" charset="0"/>
              <a:buChar char="o"/>
              <a:defRPr/>
            </a:pPr>
            <a:endParaRPr lang="en-US" sz="2000" b="1" dirty="0">
              <a:latin typeface="Montserrat" panose="00000500000000000000"/>
              <a:ea typeface="Cambria" panose="02040503050406030204" pitchFamily="18" charset="0"/>
            </a:endParaRPr>
          </a:p>
          <a:p>
            <a:pPr marL="285750" indent="-285750">
              <a:buFont typeface="Wingdings" panose="05000000000000000000" pitchFamily="2" charset="2"/>
              <a:buChar char="§"/>
            </a:pPr>
            <a:endParaRPr lang="en-US" dirty="0"/>
          </a:p>
        </p:txBody>
      </p:sp>
      <p:sp>
        <p:nvSpPr>
          <p:cNvPr id="10" name="TextBox 9">
            <a:extLst>
              <a:ext uri="{FF2B5EF4-FFF2-40B4-BE49-F238E27FC236}">
                <a16:creationId xmlns:a16="http://schemas.microsoft.com/office/drawing/2014/main" id="{B7B6816B-525B-4682-9A30-17957A039B5E}"/>
              </a:ext>
            </a:extLst>
          </p:cNvPr>
          <p:cNvSpPr txBox="1"/>
          <p:nvPr/>
        </p:nvSpPr>
        <p:spPr>
          <a:xfrm>
            <a:off x="587242" y="418186"/>
            <a:ext cx="11230874"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UN Expert Group Meetings on the impact of the Covid-19 pandemic </a:t>
            </a:r>
          </a:p>
        </p:txBody>
      </p:sp>
      <p:pic>
        <p:nvPicPr>
          <p:cNvPr id="9" name="Picture 8">
            <a:extLst>
              <a:ext uri="{FF2B5EF4-FFF2-40B4-BE49-F238E27FC236}">
                <a16:creationId xmlns:a16="http://schemas.microsoft.com/office/drawing/2014/main" id="{E27D7809-10A2-498F-B547-57C5891AAD7D}"/>
              </a:ext>
            </a:extLst>
          </p:cNvPr>
          <p:cNvPicPr>
            <a:picLocks noChangeAspect="1"/>
          </p:cNvPicPr>
          <p:nvPr/>
        </p:nvPicPr>
        <p:blipFill>
          <a:blip r:embed="rId5"/>
          <a:stretch>
            <a:fillRect/>
          </a:stretch>
        </p:blipFill>
        <p:spPr>
          <a:xfrm>
            <a:off x="6603116" y="1188720"/>
            <a:ext cx="4625716" cy="2706330"/>
          </a:xfrm>
          <a:prstGeom prst="rect">
            <a:avLst/>
          </a:prstGeom>
        </p:spPr>
      </p:pic>
      <p:sp>
        <p:nvSpPr>
          <p:cNvPr id="11" name="TextBox 10">
            <a:extLst>
              <a:ext uri="{FF2B5EF4-FFF2-40B4-BE49-F238E27FC236}">
                <a16:creationId xmlns:a16="http://schemas.microsoft.com/office/drawing/2014/main" id="{37869A78-6041-414B-A423-B85C7CAC0E02}"/>
              </a:ext>
            </a:extLst>
          </p:cNvPr>
          <p:cNvSpPr txBox="1"/>
          <p:nvPr/>
        </p:nvSpPr>
        <p:spPr>
          <a:xfrm>
            <a:off x="6096001" y="4325112"/>
            <a:ext cx="5864352" cy="1384995"/>
          </a:xfrm>
          <a:prstGeom prst="rect">
            <a:avLst/>
          </a:prstGeom>
          <a:noFill/>
        </p:spPr>
        <p:txBody>
          <a:bodyPr wrap="square" rtlCol="0">
            <a:spAutoFit/>
          </a:bodyPr>
          <a:lstStyle/>
          <a:p>
            <a:pPr marL="342900" indent="-342900">
              <a:buFont typeface="Wingdings" panose="05000000000000000000" pitchFamily="2" charset="2"/>
              <a:buChar char="q"/>
            </a:pPr>
            <a:r>
              <a:rPr lang="en-US" sz="2000" dirty="0">
                <a:ea typeface="Cambria" panose="02040503050406030204" pitchFamily="18" charset="0"/>
              </a:rPr>
              <a:t>Forty-five country presentations</a:t>
            </a:r>
          </a:p>
          <a:p>
            <a:r>
              <a:rPr lang="en-US" sz="1600" dirty="0">
                <a:latin typeface="Cambria" panose="02040503050406030204" pitchFamily="18" charset="0"/>
                <a:ea typeface="Cambria" panose="02040503050406030204" pitchFamily="18" charset="0"/>
                <a:hlinkClick r:id="rId6"/>
              </a:rPr>
              <a:t>https://unstats.un.org/unsd/demographic-social/meetings/2021/egm-covid19-census.cshtml</a:t>
            </a:r>
            <a:endParaRPr lang="en-US" sz="1600" dirty="0">
              <a:latin typeface="Cambria" panose="02040503050406030204" pitchFamily="18" charset="0"/>
              <a:ea typeface="Cambria" panose="02040503050406030204" pitchFamily="18" charset="0"/>
            </a:endParaRPr>
          </a:p>
          <a:p>
            <a:r>
              <a:rPr lang="en-US" sz="1600" dirty="0">
                <a:latin typeface="Cambria" panose="02040503050406030204" pitchFamily="18" charset="0"/>
                <a:ea typeface="Cambria" panose="02040503050406030204" pitchFamily="18" charset="0"/>
                <a:hlinkClick r:id="rId7"/>
              </a:rPr>
              <a:t>https://unstats.un.org/unsd/demographic-social/meetings/2021/egm-covid19-census2/</a:t>
            </a:r>
            <a:r>
              <a:rPr lang="en-US" sz="1600"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1230158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462276" y="1006331"/>
            <a:ext cx="11542775" cy="5616922"/>
          </a:xfrm>
          <a:prstGeom prst="rect">
            <a:avLst/>
          </a:prstGeom>
          <a:noFill/>
        </p:spPr>
        <p:txBody>
          <a:bodyPr wrap="square" rtlCol="0">
            <a:spAutoFit/>
          </a:bodyPr>
          <a:lstStyle/>
          <a:p>
            <a:pPr>
              <a:buClr>
                <a:srgbClr val="0070C0"/>
              </a:buClr>
            </a:pPr>
            <a:r>
              <a:rPr lang="en-US" sz="2000" b="1" dirty="0">
                <a:latin typeface="Cambria" pitchFamily="18" charset="0"/>
                <a:ea typeface="Cambria" pitchFamily="18" charset="0"/>
              </a:rPr>
              <a:t>Modifications in census procedures </a:t>
            </a: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Many countries are facing challenges in conducting population and housing censuses as scheduled in 2020 or 2021</a:t>
            </a:r>
          </a:p>
          <a:p>
            <a:pPr marL="742950" lvl="1" indent="-285750">
              <a:buFont typeface="Wingdings" panose="05000000000000000000" pitchFamily="2" charset="2"/>
              <a:buChar char="§"/>
            </a:pPr>
            <a:r>
              <a:rPr lang="en-US" sz="2000" dirty="0">
                <a:latin typeface="Cambria" panose="02040503050406030204" pitchFamily="18" charset="0"/>
                <a:ea typeface="Cambria" panose="02040503050406030204" pitchFamily="18" charset="0"/>
              </a:rPr>
              <a:t>Countries that planned to conduct their censuses in 2020  or 2021 with the traditional or combined census methodology had to </a:t>
            </a:r>
            <a:r>
              <a:rPr lang="en-US" sz="2000" b="1" dirty="0">
                <a:latin typeface="Cambria" panose="02040503050406030204" pitchFamily="18" charset="0"/>
                <a:ea typeface="Cambria" panose="02040503050406030204" pitchFamily="18" charset="0"/>
              </a:rPr>
              <a:t>either postpone census activities or to extend the enumeration period </a:t>
            </a:r>
          </a:p>
          <a:p>
            <a:pPr lvl="1"/>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1900" dirty="0">
                <a:latin typeface="Cambria" panose="02040503050406030204" pitchFamily="18" charset="0"/>
                <a:ea typeface="Cambria" panose="02040503050406030204" pitchFamily="18" charset="0"/>
              </a:rPr>
              <a:t>Countries relying only on administrative registers for producing census statistics are also facing challenges with regard </a:t>
            </a:r>
            <a:r>
              <a:rPr lang="en-US" sz="2000" dirty="0">
                <a:latin typeface="Cambria" panose="02040503050406030204" pitchFamily="18" charset="0"/>
                <a:ea typeface="Cambria" panose="02040503050406030204" pitchFamily="18" charset="0"/>
              </a:rPr>
              <a:t>to receiving administrative records timely during the pandemic time. This may cause delays in dissemination of censuses results as scheduled</a:t>
            </a:r>
          </a:p>
          <a:p>
            <a:pPr marL="742950" lvl="1" indent="-285750">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342900" indent="-342900">
              <a:buClr>
                <a:srgbClr val="009EDB"/>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Majority of countries </a:t>
            </a:r>
            <a:r>
              <a:rPr lang="en-US" sz="2000" b="1" dirty="0">
                <a:latin typeface="Cambria" panose="02040503050406030204" pitchFamily="18" charset="0"/>
                <a:ea typeface="Cambria" panose="02040503050406030204" pitchFamily="18" charset="0"/>
              </a:rPr>
              <a:t>had to modify census procedures </a:t>
            </a:r>
            <a:r>
              <a:rPr lang="en-US" sz="2000" dirty="0">
                <a:latin typeface="Cambria" panose="02040503050406030204" pitchFamily="18" charset="0"/>
                <a:ea typeface="Cambria" panose="02040503050406030204" pitchFamily="18" charset="0"/>
              </a:rPr>
              <a:t>in response to the impact of the COVID-19 pandemic, particularly to reduce direct contact with respondents</a:t>
            </a:r>
          </a:p>
          <a:p>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Main modifications in census procedures are related to introducing </a:t>
            </a:r>
            <a:r>
              <a:rPr lang="en-US" sz="2000" b="1" dirty="0">
                <a:latin typeface="Cambria" panose="02040503050406030204" pitchFamily="18" charset="0"/>
                <a:ea typeface="Cambria" panose="02040503050406030204" pitchFamily="18" charset="0"/>
              </a:rPr>
              <a:t>new data collection modes </a:t>
            </a:r>
            <a:r>
              <a:rPr lang="en-US" sz="2000" dirty="0">
                <a:latin typeface="Cambria" panose="02040503050406030204" pitchFamily="18" charset="0"/>
                <a:ea typeface="Cambria" panose="02040503050406030204" pitchFamily="18" charset="0"/>
              </a:rPr>
              <a:t>(computer assisted web interview (CAWI), computer assisted telephone interview (CATI) and paper-based self-enumeration (drop off-pick up) for replacing face-to-face interviews</a:t>
            </a:r>
          </a:p>
          <a:p>
            <a:pPr marL="285750" indent="-285750">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p:txBody>
      </p:sp>
      <p:sp>
        <p:nvSpPr>
          <p:cNvPr id="10" name="TextBox 9">
            <a:extLst>
              <a:ext uri="{FF2B5EF4-FFF2-40B4-BE49-F238E27FC236}">
                <a16:creationId xmlns:a16="http://schemas.microsoft.com/office/drawing/2014/main" id="{B7B6816B-525B-4682-9A30-17957A039B5E}"/>
              </a:ext>
            </a:extLst>
          </p:cNvPr>
          <p:cNvSpPr txBox="1"/>
          <p:nvPr/>
        </p:nvSpPr>
        <p:spPr>
          <a:xfrm>
            <a:off x="473454" y="470506"/>
            <a:ext cx="11245092"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recommendations (1) </a:t>
            </a:r>
          </a:p>
        </p:txBody>
      </p:sp>
    </p:spTree>
    <p:extLst>
      <p:ext uri="{BB962C8B-B14F-4D97-AF65-F5344CB8AC3E}">
        <p14:creationId xmlns:p14="http://schemas.microsoft.com/office/powerpoint/2010/main" val="367126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480563" y="1426711"/>
            <a:ext cx="10828931" cy="2831544"/>
          </a:xfrm>
          <a:prstGeom prst="rect">
            <a:avLst/>
          </a:prstGeom>
          <a:noFill/>
        </p:spPr>
        <p:txBody>
          <a:bodyPr wrap="square" rtlCol="0">
            <a:spAutoFit/>
          </a:bodyPr>
          <a:lstStyle/>
          <a:p>
            <a:r>
              <a:rPr lang="en-US" sz="2000" b="1" dirty="0">
                <a:latin typeface="Cambria" pitchFamily="18" charset="0"/>
                <a:ea typeface="Cambria" pitchFamily="18" charset="0"/>
              </a:rPr>
              <a:t>Modifications in census procedures </a:t>
            </a:r>
          </a:p>
          <a:p>
            <a:pPr marL="285750" indent="-285750">
              <a:buFont typeface="Wingdings" panose="05000000000000000000" pitchFamily="2" charset="2"/>
              <a:buChar char="§"/>
            </a:pPr>
            <a:endParaRPr lang="en-US" sz="2000" dirty="0"/>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meeting recommended that before adjustments are made to the design of the enumeration modes,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sufficient time be allocated for testing new processes, applications and systems</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testing the adequacy of the integration of the data collection systems is especially important to meet the operational challenges of managing multi-mode data collections</a:t>
            </a:r>
          </a:p>
          <a:p>
            <a:pPr marL="342900" indent="-342900">
              <a:buClr>
                <a:srgbClr val="0070C0"/>
              </a:buClr>
              <a:buFont typeface="Wingdings" panose="05000000000000000000" pitchFamily="2" charset="2"/>
              <a:buChar char="q"/>
            </a:pPr>
            <a:endParaRPr lang="en-US" sz="2000" dirty="0">
              <a:latin typeface="Cambria" panose="02040503050406030204" pitchFamily="18" charset="0"/>
              <a:ea typeface="Cambria" panose="02040503050406030204" pitchFamily="18" charset="0"/>
            </a:endParaRPr>
          </a:p>
          <a:p>
            <a:endParaRPr lang="en-US" dirty="0"/>
          </a:p>
        </p:txBody>
      </p:sp>
      <p:sp>
        <p:nvSpPr>
          <p:cNvPr id="10" name="TextBox 9">
            <a:extLst>
              <a:ext uri="{FF2B5EF4-FFF2-40B4-BE49-F238E27FC236}">
                <a16:creationId xmlns:a16="http://schemas.microsoft.com/office/drawing/2014/main" id="{B7B6816B-525B-4682-9A30-17957A039B5E}"/>
              </a:ext>
            </a:extLst>
          </p:cNvPr>
          <p:cNvSpPr txBox="1"/>
          <p:nvPr/>
        </p:nvSpPr>
        <p:spPr>
          <a:xfrm>
            <a:off x="480563" y="763616"/>
            <a:ext cx="11230874"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recommendations (2)</a:t>
            </a:r>
          </a:p>
        </p:txBody>
      </p:sp>
    </p:spTree>
    <p:extLst>
      <p:ext uri="{BB962C8B-B14F-4D97-AF65-F5344CB8AC3E}">
        <p14:creationId xmlns:p14="http://schemas.microsoft.com/office/powerpoint/2010/main" val="3265653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553541" y="1168306"/>
            <a:ext cx="10920326" cy="5016758"/>
          </a:xfrm>
          <a:prstGeom prst="rect">
            <a:avLst/>
          </a:prstGeom>
          <a:noFill/>
        </p:spPr>
        <p:txBody>
          <a:bodyPr wrap="square" rtlCol="0">
            <a:spAutoFit/>
          </a:bodyPr>
          <a:lstStyle/>
          <a:p>
            <a:r>
              <a:rPr lang="en-US" sz="2000" b="1" dirty="0">
                <a:latin typeface="Cambria" pitchFamily="18" charset="0"/>
                <a:ea typeface="Cambria" pitchFamily="18" charset="0"/>
              </a:rPr>
              <a:t>Modifications in census procedures </a:t>
            </a: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In addition to the adjustments of data collection procedures, census-taking during the pandemic resulted in introduction of other actions such as: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Additional budget for: procurement of personal protective equipment (PPEs) for field staff; enhanced publicity campaign to inform public, increase awareness and safety about COVID-19, educate the population on new modes of data collection, etc.;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Revising census law to extend the time and duration of census and reflect changes in data collection methods;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Continuous coordination with health authorities to enhance safety protocols to mitigate against the spread of COVID-19;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Producing guidelines on how to prevent/mitigate COVID-19 during field operations; and, train field staff;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Developing special procedures for areas under lock-down or designated as red zones, and for institutional households;</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 Providing online training for field staff; and, where training is not online, training in small groups</a:t>
            </a:r>
            <a:endParaRPr lang="en-US" dirty="0">
              <a:latin typeface="Cambria" panose="02040503050406030204" pitchFamily="18" charset="0"/>
              <a:ea typeface="Cambria" panose="02040503050406030204" pitchFamily="18" charset="0"/>
            </a:endParaRPr>
          </a:p>
        </p:txBody>
      </p:sp>
      <p:sp>
        <p:nvSpPr>
          <p:cNvPr id="10" name="TextBox 9">
            <a:extLst>
              <a:ext uri="{FF2B5EF4-FFF2-40B4-BE49-F238E27FC236}">
                <a16:creationId xmlns:a16="http://schemas.microsoft.com/office/drawing/2014/main" id="{B7B6816B-525B-4682-9A30-17957A039B5E}"/>
              </a:ext>
            </a:extLst>
          </p:cNvPr>
          <p:cNvSpPr txBox="1"/>
          <p:nvPr/>
        </p:nvSpPr>
        <p:spPr>
          <a:xfrm>
            <a:off x="480563" y="596622"/>
            <a:ext cx="11230874"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recommendations (3)</a:t>
            </a:r>
          </a:p>
        </p:txBody>
      </p:sp>
    </p:spTree>
    <p:extLst>
      <p:ext uri="{BB962C8B-B14F-4D97-AF65-F5344CB8AC3E}">
        <p14:creationId xmlns:p14="http://schemas.microsoft.com/office/powerpoint/2010/main" val="3738081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1143010" y="971550"/>
            <a:ext cx="10402201" cy="5878532"/>
          </a:xfrm>
          <a:prstGeom prst="rect">
            <a:avLst/>
          </a:prstGeom>
          <a:noFill/>
        </p:spPr>
        <p:txBody>
          <a:bodyPr wrap="square" rtlCol="0">
            <a:spAutoFit/>
          </a:bodyPr>
          <a:lstStyle/>
          <a:p>
            <a:r>
              <a:rPr lang="en-US" sz="2000" b="1" dirty="0">
                <a:latin typeface="Cambria" panose="02040503050406030204" pitchFamily="18" charset="0"/>
                <a:ea typeface="Cambria" panose="02040503050406030204" pitchFamily="18" charset="0"/>
              </a:rPr>
              <a:t>Possible adjustments in census questionnaire and additional guidance to respondents</a:t>
            </a: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census provides a snapshot in time and therefore the consistent message for respondents should be to answer the questions about their current circumstances</a:t>
            </a:r>
          </a:p>
          <a:p>
            <a:pPr marL="742950" lvl="1" indent="-28575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 For a </a:t>
            </a:r>
            <a:r>
              <a:rPr lang="en-US" sz="2000" b="1" dirty="0">
                <a:latin typeface="Cambria" panose="02040503050406030204" pitchFamily="18" charset="0"/>
                <a:ea typeface="Cambria" panose="02040503050406030204" pitchFamily="18" charset="0"/>
              </a:rPr>
              <a:t>limited number of questions</a:t>
            </a:r>
            <a:r>
              <a:rPr lang="en-US" sz="2000" dirty="0">
                <a:latin typeface="Cambria" panose="02040503050406030204" pitchFamily="18" charset="0"/>
                <a:ea typeface="Cambria" panose="02040503050406030204" pitchFamily="18" charset="0"/>
              </a:rPr>
              <a:t>, for example, questions on hours worked, and travel to work where the respondent is currently away from work on furlough, respondents might be advised to answer these questions based on their situation immediately before the current period away from work</a:t>
            </a:r>
          </a:p>
          <a:p>
            <a:pPr lvl="1"/>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topics where the coronavirus pandemic could potentially affect response, either through a change in circumstances, or because of a change in interpretation and understanding, may include:</a:t>
            </a:r>
          </a:p>
          <a:p>
            <a:pPr marL="742950" lvl="1" indent="-28575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 those who usually live in the household, visitors, migration, economic activity, occupation, industry, hours worked and travel to work</a:t>
            </a:r>
          </a:p>
          <a:p>
            <a:pPr marL="1257300" lvl="2" indent="-342900">
              <a:buClr>
                <a:srgbClr val="0070C0"/>
              </a:buClr>
              <a:buFont typeface="Wingdings" panose="05000000000000000000" pitchFamily="2" charset="2"/>
              <a:buChar char="ü"/>
            </a:pPr>
            <a:r>
              <a:rPr lang="en-US" sz="2000" dirty="0">
                <a:latin typeface="Cambria" panose="02040503050406030204" pitchFamily="18" charset="0"/>
                <a:ea typeface="Cambria" panose="02040503050406030204" pitchFamily="18" charset="0"/>
              </a:rPr>
              <a:t>It is recommended that </a:t>
            </a:r>
            <a:r>
              <a:rPr lang="en-US" sz="2000" b="1" dirty="0">
                <a:latin typeface="Cambria" panose="02040503050406030204" pitchFamily="18" charset="0"/>
                <a:ea typeface="Cambria" panose="02040503050406030204" pitchFamily="18" charset="0"/>
              </a:rPr>
              <a:t>additional guidance </a:t>
            </a:r>
            <a:r>
              <a:rPr lang="en-US" sz="2000" dirty="0">
                <a:latin typeface="Cambria" panose="02040503050406030204" pitchFamily="18" charset="0"/>
                <a:ea typeface="Cambria" panose="02040503050406030204" pitchFamily="18" charset="0"/>
              </a:rPr>
              <a:t>to explain how to answer specific questions should be provided to self-respondents </a:t>
            </a:r>
          </a:p>
          <a:p>
            <a:pPr marL="1257300" lvl="2" indent="-342900">
              <a:buClr>
                <a:srgbClr val="0070C0"/>
              </a:buClr>
              <a:buFont typeface="Wingdings" panose="05000000000000000000" pitchFamily="2" charset="2"/>
              <a:buChar char="ü"/>
            </a:pPr>
            <a:r>
              <a:rPr lang="en-US" sz="2000" dirty="0">
                <a:latin typeface="Cambria" panose="02040503050406030204" pitchFamily="18" charset="0"/>
                <a:ea typeface="Cambria" panose="02040503050406030204" pitchFamily="18" charset="0"/>
              </a:rPr>
              <a:t>comprehensive testing is required before making any changes</a:t>
            </a:r>
          </a:p>
          <a:p>
            <a:pPr marL="742950" lvl="1" indent="-285750">
              <a:buFont typeface="Wingdings" panose="05000000000000000000" pitchFamily="2" charset="2"/>
              <a:buChar char="§"/>
            </a:pPr>
            <a:endParaRPr lang="en-US" sz="1900" dirty="0">
              <a:latin typeface="Cambria" panose="02040503050406030204" pitchFamily="18" charset="0"/>
              <a:ea typeface="Cambria" panose="02040503050406030204" pitchFamily="18" charset="0"/>
            </a:endParaRPr>
          </a:p>
          <a:p>
            <a:endParaRPr lang="en-US" sz="1900" dirty="0">
              <a:effectLst/>
              <a:latin typeface="Cambria" panose="02040503050406030204" pitchFamily="18" charset="0"/>
              <a:ea typeface="Cambria" panose="02040503050406030204" pitchFamily="18" charset="0"/>
            </a:endParaRPr>
          </a:p>
          <a:p>
            <a:pPr marL="285750" indent="-285750">
              <a:buFont typeface="Wingdings" panose="05000000000000000000" pitchFamily="2" charset="2"/>
              <a:buChar char="§"/>
            </a:pPr>
            <a:endParaRPr lang="en-US" dirty="0"/>
          </a:p>
        </p:txBody>
      </p:sp>
      <p:sp>
        <p:nvSpPr>
          <p:cNvPr id="10" name="TextBox 9">
            <a:extLst>
              <a:ext uri="{FF2B5EF4-FFF2-40B4-BE49-F238E27FC236}">
                <a16:creationId xmlns:a16="http://schemas.microsoft.com/office/drawing/2014/main" id="{B7B6816B-525B-4682-9A30-17957A039B5E}"/>
              </a:ext>
            </a:extLst>
          </p:cNvPr>
          <p:cNvSpPr txBox="1"/>
          <p:nvPr/>
        </p:nvSpPr>
        <p:spPr>
          <a:xfrm>
            <a:off x="575812" y="291861"/>
            <a:ext cx="11230874"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recommendations (4)</a:t>
            </a:r>
          </a:p>
        </p:txBody>
      </p:sp>
    </p:spTree>
    <p:extLst>
      <p:ext uri="{BB962C8B-B14F-4D97-AF65-F5344CB8AC3E}">
        <p14:creationId xmlns:p14="http://schemas.microsoft.com/office/powerpoint/2010/main" val="3920204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1143010" y="971550"/>
            <a:ext cx="10402201" cy="5570756"/>
          </a:xfrm>
          <a:prstGeom prst="rect">
            <a:avLst/>
          </a:prstGeom>
          <a:noFill/>
        </p:spPr>
        <p:txBody>
          <a:bodyPr wrap="square" rtlCol="0">
            <a:spAutoFit/>
          </a:bodyPr>
          <a:lstStyle/>
          <a:p>
            <a:r>
              <a:rPr lang="en-US" sz="2000" b="1" dirty="0">
                <a:latin typeface="Cambria" panose="02040503050406030204" pitchFamily="18" charset="0"/>
                <a:ea typeface="Cambria" panose="02040503050406030204" pitchFamily="18" charset="0"/>
              </a:rPr>
              <a:t>Possible adjustments in census questionnaire </a:t>
            </a:r>
          </a:p>
          <a:p>
            <a:pPr marL="285750" indent="-285750">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Collecting information on exact date of events for certain census topics (</a:t>
            </a:r>
            <a:r>
              <a:rPr lang="en-US" sz="2000" b="1" dirty="0">
                <a:latin typeface="Cambria" panose="02040503050406030204" pitchFamily="18" charset="0"/>
                <a:ea typeface="Cambria" panose="02040503050406030204" pitchFamily="18" charset="0"/>
              </a:rPr>
              <a:t>deaths, births, and migration</a:t>
            </a:r>
            <a:r>
              <a:rPr lang="en-US" sz="2000" dirty="0">
                <a:latin typeface="Cambria" panose="02040503050406030204" pitchFamily="18" charset="0"/>
                <a:ea typeface="Cambria" panose="02040503050406030204" pitchFamily="18" charset="0"/>
              </a:rPr>
              <a:t>) rather than asking questions about the occurrence of events during a reference period is advantageous </a:t>
            </a:r>
          </a:p>
          <a:p>
            <a:pPr marL="800100" lvl="1" indent="-342900">
              <a:buClr>
                <a:srgbClr val="0070C0"/>
              </a:buClr>
              <a:buFont typeface="Wingdings" panose="05000000000000000000" pitchFamily="2" charset="2"/>
              <a:buChar char="§"/>
            </a:pPr>
            <a:r>
              <a:rPr lang="en-US" sz="2000" dirty="0">
                <a:latin typeface="Cambria" panose="02040503050406030204" pitchFamily="18" charset="0"/>
                <a:ea typeface="Cambria" panose="02040503050406030204" pitchFamily="18" charset="0"/>
              </a:rPr>
              <a:t>in terms of analyzing the changes in the level and pattern of such events during the pandemic- </a:t>
            </a:r>
            <a:r>
              <a:rPr lang="en-US" sz="2000" b="1" dirty="0">
                <a:latin typeface="Cambria" panose="02040503050406030204" pitchFamily="18" charset="0"/>
                <a:ea typeface="Cambria" panose="02040503050406030204" pitchFamily="18" charset="0"/>
              </a:rPr>
              <a:t>particularly for countries that do not have reliable registers </a:t>
            </a:r>
            <a:r>
              <a:rPr lang="en-US" sz="2000" dirty="0">
                <a:latin typeface="Cambria" panose="02040503050406030204" pitchFamily="18" charset="0"/>
                <a:ea typeface="Cambria" panose="02040503050406030204" pitchFamily="18" charset="0"/>
              </a:rPr>
              <a:t>for such events </a:t>
            </a:r>
          </a:p>
          <a:p>
            <a:pPr marL="742950" lvl="1" indent="-285750">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742950" lvl="1" indent="-285750">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800100" lvl="1" indent="-342900">
              <a:buClr>
                <a:srgbClr val="0070C0"/>
              </a:buClr>
              <a:buFont typeface="Wingdings" panose="05000000000000000000" pitchFamily="2" charset="2"/>
              <a:buChar char="Ø"/>
            </a:pPr>
            <a:r>
              <a:rPr lang="en-US" sz="2000" dirty="0">
                <a:latin typeface="Cambria" panose="02040503050406030204" pitchFamily="18" charset="0"/>
                <a:ea typeface="Cambria" panose="02040503050406030204" pitchFamily="18" charset="0"/>
              </a:rPr>
              <a:t>For example, when the question on household deaths (recommended core census topic for the 2020 round of censuses) is included in the questionnaire, </a:t>
            </a:r>
          </a:p>
          <a:p>
            <a:pPr marL="1257300" lvl="2" indent="-342900">
              <a:buClr>
                <a:srgbClr val="0070C0"/>
              </a:buClr>
              <a:buFont typeface="Wingdings" panose="05000000000000000000" pitchFamily="2" charset="2"/>
              <a:buChar char="Ø"/>
            </a:pPr>
            <a:r>
              <a:rPr lang="en-US" sz="2000" dirty="0">
                <a:latin typeface="Cambria" panose="02040503050406030204" pitchFamily="18" charset="0"/>
                <a:ea typeface="Cambria" panose="02040503050406030204" pitchFamily="18" charset="0"/>
              </a:rPr>
              <a:t>the information on </a:t>
            </a:r>
            <a:r>
              <a:rPr lang="en-US" sz="2000" b="1" dirty="0">
                <a:latin typeface="Cambria" panose="02040503050406030204" pitchFamily="18" charset="0"/>
                <a:ea typeface="Cambria" panose="02040503050406030204" pitchFamily="18" charset="0"/>
              </a:rPr>
              <a:t>date of deaths </a:t>
            </a:r>
            <a:r>
              <a:rPr lang="en-US" sz="2000" dirty="0">
                <a:latin typeface="Cambria" panose="02040503050406030204" pitchFamily="18" charset="0"/>
                <a:ea typeface="Cambria" panose="02040503050406030204" pitchFamily="18" charset="0"/>
              </a:rPr>
              <a:t>in addition to age and sex of deceased persons should be collected and a reference date covering a 12-month or longer period should be used.</a:t>
            </a:r>
          </a:p>
          <a:p>
            <a:pPr marL="742950" lvl="1" indent="-285750">
              <a:buFont typeface="Wingdings" panose="05000000000000000000" pitchFamily="2" charset="2"/>
              <a:buChar char="§"/>
            </a:pPr>
            <a:endParaRPr lang="en-US" sz="1900" dirty="0">
              <a:latin typeface="Cambria" panose="02040503050406030204" pitchFamily="18" charset="0"/>
              <a:ea typeface="Cambria" panose="02040503050406030204" pitchFamily="18" charset="0"/>
            </a:endParaRPr>
          </a:p>
          <a:p>
            <a:endParaRPr lang="en-US" sz="1900" dirty="0">
              <a:effectLst/>
              <a:latin typeface="Cambria" panose="02040503050406030204" pitchFamily="18" charset="0"/>
              <a:ea typeface="Cambria" panose="02040503050406030204" pitchFamily="18" charset="0"/>
            </a:endParaRPr>
          </a:p>
          <a:p>
            <a:pPr marL="285750" indent="-285750">
              <a:buFont typeface="Wingdings" panose="05000000000000000000" pitchFamily="2" charset="2"/>
              <a:buChar char="§"/>
            </a:pPr>
            <a:endParaRPr lang="en-US" dirty="0"/>
          </a:p>
        </p:txBody>
      </p:sp>
      <p:sp>
        <p:nvSpPr>
          <p:cNvPr id="10" name="TextBox 9">
            <a:extLst>
              <a:ext uri="{FF2B5EF4-FFF2-40B4-BE49-F238E27FC236}">
                <a16:creationId xmlns:a16="http://schemas.microsoft.com/office/drawing/2014/main" id="{B7B6816B-525B-4682-9A30-17957A039B5E}"/>
              </a:ext>
            </a:extLst>
          </p:cNvPr>
          <p:cNvSpPr txBox="1"/>
          <p:nvPr/>
        </p:nvSpPr>
        <p:spPr>
          <a:xfrm>
            <a:off x="575812" y="291861"/>
            <a:ext cx="11230874"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recommendations (5)</a:t>
            </a:r>
          </a:p>
        </p:txBody>
      </p:sp>
    </p:spTree>
    <p:extLst>
      <p:ext uri="{BB962C8B-B14F-4D97-AF65-F5344CB8AC3E}">
        <p14:creationId xmlns:p14="http://schemas.microsoft.com/office/powerpoint/2010/main" val="2348811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9" name="TextBox 18"/>
          <p:cNvSpPr txBox="1"/>
          <p:nvPr/>
        </p:nvSpPr>
        <p:spPr>
          <a:xfrm>
            <a:off x="646788" y="551648"/>
            <a:ext cx="10898423" cy="6463308"/>
          </a:xfrm>
          <a:prstGeom prst="rect">
            <a:avLst/>
          </a:prstGeom>
          <a:noFill/>
        </p:spPr>
        <p:txBody>
          <a:bodyPr wrap="square" rtlCol="0">
            <a:spAutoFit/>
          </a:bodyPr>
          <a:lstStyle/>
          <a:p>
            <a:r>
              <a:rPr lang="en-US" sz="2000" b="1" dirty="0">
                <a:latin typeface="Cambria" panose="02040503050406030204" pitchFamily="18" charset="0"/>
                <a:ea typeface="Cambria" panose="02040503050406030204" pitchFamily="18" charset="0"/>
              </a:rPr>
              <a:t>Impact on population count</a:t>
            </a:r>
          </a:p>
          <a:p>
            <a:pPr marL="342900" indent="-342900">
              <a:buFont typeface="Arial" panose="020B0604020202020204" pitchFamily="34" charset="0"/>
              <a:buChar char="•"/>
            </a:pPr>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The concept of usual residence may prove ambiguous for certain population groups such as:</a:t>
            </a:r>
          </a:p>
          <a:p>
            <a:pPr marL="800100" lvl="1" indent="-342900">
              <a:buClr>
                <a:srgbClr val="0070C0"/>
              </a:buClr>
              <a:buFont typeface="Arial" panose="020B0604020202020204" pitchFamily="34" charset="0"/>
              <a:buChar char="•"/>
            </a:pPr>
            <a:r>
              <a:rPr lang="en-US" sz="2000" dirty="0">
                <a:latin typeface="Cambria" panose="02040503050406030204" pitchFamily="18" charset="0"/>
                <a:ea typeface="Cambria" panose="02040503050406030204" pitchFamily="18" charset="0"/>
              </a:rPr>
              <a:t>people who moved several times during the pandemic,</a:t>
            </a:r>
          </a:p>
          <a:p>
            <a:pPr marL="800100" lvl="1" indent="-342900">
              <a:buClr>
                <a:srgbClr val="0070C0"/>
              </a:buClr>
              <a:buFont typeface="Arial" panose="020B0604020202020204" pitchFamily="34" charset="0"/>
              <a:buChar char="•"/>
            </a:pPr>
            <a:r>
              <a:rPr lang="en-US" sz="2000" dirty="0">
                <a:latin typeface="Cambria" panose="02040503050406030204" pitchFamily="18" charset="0"/>
                <a:ea typeface="Cambria" panose="02040503050406030204" pitchFamily="18" charset="0"/>
              </a:rPr>
              <a:t> students who usually live away from their family home but staying with their family during the pandemic</a:t>
            </a:r>
          </a:p>
          <a:p>
            <a:pPr marL="800100" lvl="1" indent="-342900">
              <a:buClr>
                <a:srgbClr val="0070C0"/>
              </a:buClr>
              <a:buFont typeface="Arial" panose="020B0604020202020204" pitchFamily="34" charset="0"/>
              <a:buChar char="•"/>
            </a:pPr>
            <a:r>
              <a:rPr lang="en-US" sz="2000" dirty="0">
                <a:latin typeface="Cambria" panose="02040503050406030204" pitchFamily="18" charset="0"/>
                <a:ea typeface="Cambria" panose="02040503050406030204" pitchFamily="18" charset="0"/>
              </a:rPr>
              <a:t>persons living in residential care facilities for older persons</a:t>
            </a:r>
          </a:p>
          <a:p>
            <a:pPr marL="800100" lvl="1" indent="-342900">
              <a:buClr>
                <a:srgbClr val="0070C0"/>
              </a:buClr>
              <a:buFont typeface="Arial" panose="020B0604020202020204" pitchFamily="34" charset="0"/>
              <a:buChar char="•"/>
            </a:pPr>
            <a:r>
              <a:rPr lang="en-US" sz="2000" dirty="0">
                <a:latin typeface="Cambria" panose="02040503050406030204" pitchFamily="18" charset="0"/>
                <a:ea typeface="Cambria" panose="02040503050406030204" pitchFamily="18" charset="0"/>
              </a:rPr>
              <a:t> workers who had to move back to their family house from their place of usual residence because of the COVID-19 lockdowns</a:t>
            </a:r>
          </a:p>
          <a:p>
            <a:pPr marL="800100" lvl="1" indent="-342900">
              <a:buFont typeface="Arial" panose="020B0604020202020204" pitchFamily="34" charset="0"/>
              <a:buChar char="•"/>
            </a:pPr>
            <a:endParaRPr lang="en-US" sz="2000" dirty="0">
              <a:latin typeface="Cambria" panose="02040503050406030204" pitchFamily="18" charset="0"/>
              <a:ea typeface="Cambria" panose="02040503050406030204" pitchFamily="18" charset="0"/>
            </a:endParaRPr>
          </a:p>
          <a:p>
            <a:pPr marL="800100" lvl="1" indent="-342900">
              <a:buClr>
                <a:srgbClr val="0070C0"/>
              </a:buClr>
              <a:buFont typeface="Wingdings" panose="05000000000000000000" pitchFamily="2" charset="2"/>
              <a:buChar char="ü"/>
            </a:pPr>
            <a:r>
              <a:rPr lang="en-US" sz="2000" dirty="0">
                <a:latin typeface="Cambria" panose="02040503050406030204" pitchFamily="18" charset="0"/>
                <a:ea typeface="Cambria" panose="02040503050406030204" pitchFamily="18" charset="0"/>
              </a:rPr>
              <a:t> Simplified procedures focusing on the provision of a minimum set of data, the use of administrative data and increasing the time available for counting homeless persons and people living in residential care facilities could be considered for improving the census coverage</a:t>
            </a:r>
          </a:p>
          <a:p>
            <a:pPr marL="800100" lvl="1" indent="-342900">
              <a:buClr>
                <a:srgbClr val="0070C0"/>
              </a:buClr>
              <a:buFont typeface="Wingdings" panose="05000000000000000000" pitchFamily="2" charset="2"/>
              <a:buChar char="ü"/>
            </a:pPr>
            <a:endParaRPr lang="en-US" sz="2000" dirty="0">
              <a:latin typeface="Cambria" panose="02040503050406030204" pitchFamily="18" charset="0"/>
              <a:ea typeface="Cambria" panose="02040503050406030204" pitchFamily="18" charset="0"/>
            </a:endParaRPr>
          </a:p>
          <a:p>
            <a:pPr marL="342900" indent="-342900">
              <a:buClr>
                <a:srgbClr val="0070C0"/>
              </a:buClr>
              <a:buFont typeface="Wingdings" panose="05000000000000000000" pitchFamily="2" charset="2"/>
              <a:buChar char="q"/>
            </a:pPr>
            <a:r>
              <a:rPr lang="en-US" sz="2000" dirty="0">
                <a:latin typeface="Cambria" panose="02040503050406030204" pitchFamily="18" charset="0"/>
                <a:ea typeface="Cambria" panose="02040503050406030204" pitchFamily="18" charset="0"/>
              </a:rPr>
              <a:t>In addition, there might be a significant undercount if face-to-face interview has not been offered to certain population groups such as indigenous people, homeless persons, people living in remote or rural areas. </a:t>
            </a:r>
          </a:p>
          <a:p>
            <a:pPr marL="342900"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10" name="TextBox 9">
            <a:extLst>
              <a:ext uri="{FF2B5EF4-FFF2-40B4-BE49-F238E27FC236}">
                <a16:creationId xmlns:a16="http://schemas.microsoft.com/office/drawing/2014/main" id="{B7B6816B-525B-4682-9A30-17957A039B5E}"/>
              </a:ext>
            </a:extLst>
          </p:cNvPr>
          <p:cNvSpPr txBox="1"/>
          <p:nvPr/>
        </p:nvSpPr>
        <p:spPr>
          <a:xfrm>
            <a:off x="480562" y="57646"/>
            <a:ext cx="11230874" cy="523220"/>
          </a:xfrm>
          <a:prstGeom prst="rect">
            <a:avLst/>
          </a:prstGeom>
          <a:noFill/>
        </p:spPr>
        <p:txBody>
          <a:bodyPr wrap="square" rtlCol="0">
            <a:spAutoFit/>
          </a:bodyPr>
          <a:lstStyle/>
          <a:p>
            <a:pPr algn="ctr"/>
            <a:r>
              <a:rPr lang="en-US" sz="2800" b="1" dirty="0">
                <a:solidFill>
                  <a:schemeClr val="accent5">
                    <a:lumMod val="75000"/>
                  </a:schemeClr>
                </a:solidFill>
                <a:latin typeface="Cambria" pitchFamily="18" charset="0"/>
                <a:ea typeface="Cambria" pitchFamily="18" charset="0"/>
              </a:rPr>
              <a:t>Main conclusions and recommendations (6)</a:t>
            </a:r>
          </a:p>
        </p:txBody>
      </p:sp>
    </p:spTree>
    <p:extLst>
      <p:ext uri="{BB962C8B-B14F-4D97-AF65-F5344CB8AC3E}">
        <p14:creationId xmlns:p14="http://schemas.microsoft.com/office/powerpoint/2010/main" val="4108476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 xmlns="3d137487-0b15-4ad9-abee-bf6b36a5a6e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636FD24704A1439BC275B3C3F1C9C6" ma:contentTypeVersion="15" ma:contentTypeDescription="Create a new document." ma:contentTypeScope="" ma:versionID="cc5235e2d13c906ac067533d56c31a9f">
  <xsd:schema xmlns:xsd="http://www.w3.org/2001/XMLSchema" xmlns:xs="http://www.w3.org/2001/XMLSchema" xmlns:p="http://schemas.microsoft.com/office/2006/metadata/properties" xmlns:ns2="3d137487-0b15-4ad9-abee-bf6b36a5a6e0" xmlns:ns3="81cf108f-c583-47b3-8493-b6de3c823d22" targetNamespace="http://schemas.microsoft.com/office/2006/metadata/properties" ma:root="true" ma:fieldsID="9e3464f0c457c02897f788356c911cb4" ns2:_="" ns3:_="">
    <xsd:import namespace="3d137487-0b15-4ad9-abee-bf6b36a5a6e0"/>
    <xsd:import namespace="81cf108f-c583-47b3-8493-b6de3c823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Fil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37487-0b15-4ad9-abee-bf6b36a5a6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File" ma:index="20" nillable="true" ma:displayName="File" ma:list="{3d137487-0b15-4ad9-abee-bf6b36a5a6e0}" ma:internalName="File" ma:showField="Title">
      <xsd:simpleType>
        <xsd:restriction base="dms:Lookup"/>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cf108f-c583-47b3-8493-b6de3c823d2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1263A0-C4FC-419C-A11E-375FAD65829F}">
  <ds:schemaRefs>
    <ds:schemaRef ds:uri="http://schemas.microsoft.com/office/2006/metadata/properties"/>
    <ds:schemaRef ds:uri="http://schemas.microsoft.com/office/infopath/2007/PartnerControls"/>
    <ds:schemaRef ds:uri="3d137487-0b15-4ad9-abee-bf6b36a5a6e0"/>
  </ds:schemaRefs>
</ds:datastoreItem>
</file>

<file path=customXml/itemProps2.xml><?xml version="1.0" encoding="utf-8"?>
<ds:datastoreItem xmlns:ds="http://schemas.openxmlformats.org/officeDocument/2006/customXml" ds:itemID="{FC63FA53-A6EF-4F44-9C81-FE944DA3B3A8}">
  <ds:schemaRefs>
    <ds:schemaRef ds:uri="http://schemas.microsoft.com/sharepoint/v3/contenttype/forms"/>
  </ds:schemaRefs>
</ds:datastoreItem>
</file>

<file path=customXml/itemProps3.xml><?xml version="1.0" encoding="utf-8"?>
<ds:datastoreItem xmlns:ds="http://schemas.openxmlformats.org/officeDocument/2006/customXml" ds:itemID="{5A59692D-F2AA-4B52-8BA8-E798F8A432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137487-0b15-4ad9-abee-bf6b36a5a6e0"/>
    <ds:schemaRef ds:uri="81cf108f-c583-47b3-8493-b6de3c823d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8581</TotalTime>
  <Words>1869</Words>
  <Application>Microsoft Office PowerPoint</Application>
  <PresentationFormat>Widescreen</PresentationFormat>
  <Paragraphs>154</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Calibri Light</vt:lpstr>
      <vt:lpstr>Cambria</vt:lpstr>
      <vt:lpstr>Courier New</vt:lpstr>
      <vt:lpstr>Montserrat</vt:lpstr>
      <vt:lpstr>Roboto</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Hiroaki Ogawa</dc:creator>
  <cp:lastModifiedBy>Andrea De Luka</cp:lastModifiedBy>
  <cp:revision>101</cp:revision>
  <dcterms:created xsi:type="dcterms:W3CDTF">2020-11-03T17:32:00Z</dcterms:created>
  <dcterms:modified xsi:type="dcterms:W3CDTF">2022-01-28T15:57:31Z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0x010100B1636FD24704A1439BC275B3C3F1C9C6</vt:lpwstr>
  </property>
</Properties>
</file>