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0" r:id="rId7"/>
    <p:sldId id="261" r:id="rId8"/>
    <p:sldId id="264" r:id="rId9"/>
    <p:sldId id="262" r:id="rId10"/>
    <p:sldId id="263" r:id="rId11"/>
    <p:sldId id="265" r:id="rId12"/>
    <p:sldId id="266" r:id="rId13"/>
    <p:sldId id="258" r:id="rId14"/>
    <p:sldId id="267" r:id="rId1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0" autoAdjust="0"/>
    <p:restoredTop sz="94660"/>
  </p:normalViewPr>
  <p:slideViewPr>
    <p:cSldViewPr snapToGrid="0">
      <p:cViewPr varScale="1">
        <p:scale>
          <a:sx n="125" d="100"/>
          <a:sy n="125" d="100"/>
        </p:scale>
        <p:origin x="797"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893DC439-FA17-4735-917E-138F4FA027C5}" type="datetimeFigureOut">
              <a:rPr lang="fr-FR" smtClean="0"/>
              <a:t>28/01/2022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327060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93DC439-FA17-4735-917E-138F4FA027C5}" type="datetimeFigureOut">
              <a:rPr lang="fr-FR" smtClean="0"/>
              <a:t>28/01/2022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3284972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93DC439-FA17-4735-917E-138F4FA027C5}" type="datetimeFigureOut">
              <a:rPr lang="fr-FR" smtClean="0"/>
              <a:t>28/01/2022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181236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893DC439-FA17-4735-917E-138F4FA027C5}" type="datetimeFigureOut">
              <a:rPr lang="fr-FR" smtClean="0"/>
              <a:t>28/01/2022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2735339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893DC439-FA17-4735-917E-138F4FA027C5}" type="datetimeFigureOut">
              <a:rPr lang="fr-FR" smtClean="0"/>
              <a:t>28/01/2022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1464105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893DC439-FA17-4735-917E-138F4FA027C5}" type="datetimeFigureOut">
              <a:rPr lang="fr-FR" smtClean="0"/>
              <a:t>28/01/2022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1950243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893DC439-FA17-4735-917E-138F4FA027C5}" type="datetimeFigureOut">
              <a:rPr lang="fr-FR" smtClean="0"/>
              <a:t>28/01/2022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126126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893DC439-FA17-4735-917E-138F4FA027C5}" type="datetimeFigureOut">
              <a:rPr lang="fr-FR" smtClean="0"/>
              <a:t>28/01/2022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320601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93DC439-FA17-4735-917E-138F4FA027C5}" type="datetimeFigureOut">
              <a:rPr lang="fr-FR" smtClean="0"/>
              <a:t>28/01/2022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1913859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93DC439-FA17-4735-917E-138F4FA027C5}" type="datetimeFigureOut">
              <a:rPr lang="fr-FR" smtClean="0"/>
              <a:t>28/01/2022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131026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893DC439-FA17-4735-917E-138F4FA027C5}" type="datetimeFigureOut">
              <a:rPr lang="fr-FR" smtClean="0"/>
              <a:t>28/01/2022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5BA4386-C96E-48CB-AA7A-011BF68A27F9}" type="slidenum">
              <a:rPr lang="fr-FR" smtClean="0"/>
              <a:t>‹#›</a:t>
            </a:fld>
            <a:endParaRPr lang="fr-FR"/>
          </a:p>
        </p:txBody>
      </p:sp>
    </p:spTree>
    <p:extLst>
      <p:ext uri="{BB962C8B-B14F-4D97-AF65-F5344CB8AC3E}">
        <p14:creationId xmlns:p14="http://schemas.microsoft.com/office/powerpoint/2010/main" val="366837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DC439-FA17-4735-917E-138F4FA027C5}" type="datetimeFigureOut">
              <a:rPr lang="fr-FR" smtClean="0"/>
              <a:t>28/01/2022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BA4386-C96E-48CB-AA7A-011BF68A27F9}" type="slidenum">
              <a:rPr lang="fr-FR" smtClean="0"/>
              <a:t>‹#›</a:t>
            </a:fld>
            <a:endParaRPr lang="fr-FR"/>
          </a:p>
        </p:txBody>
      </p:sp>
    </p:spTree>
    <p:extLst>
      <p:ext uri="{BB962C8B-B14F-4D97-AF65-F5344CB8AC3E}">
        <p14:creationId xmlns:p14="http://schemas.microsoft.com/office/powerpoint/2010/main" val="303693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0" y="1"/>
            <a:ext cx="12192000" cy="6858000"/>
          </a:xfrm>
        </p:spPr>
        <p:txBody>
          <a:bodyPr>
            <a:normAutofit fontScale="90000"/>
          </a:bodyPr>
          <a:lstStyle/>
          <a:p>
            <a:pPr algn="ctr"/>
            <a:r>
              <a:rPr lang="fr-FR" sz="3600" b="1" dirty="0"/>
              <a:t>Ministère de l’Economie et de la Relance</a:t>
            </a:r>
            <a:br>
              <a:rPr lang="fr-FR" dirty="0"/>
            </a:br>
            <a:r>
              <a:rPr lang="fr-FR" sz="2000" b="1" dirty="0"/>
              <a:t>---------------------------------</a:t>
            </a:r>
            <a:br>
              <a:rPr lang="fr-FR" dirty="0"/>
            </a:br>
            <a:r>
              <a:rPr lang="fr-FR" sz="3600" b="1" dirty="0"/>
              <a:t>Secrétariat Général</a:t>
            </a:r>
            <a:br>
              <a:rPr lang="fr-FR" dirty="0"/>
            </a:br>
            <a:r>
              <a:rPr lang="fr-FR" sz="2800" b="1" dirty="0"/>
              <a:t>-----------------</a:t>
            </a:r>
            <a:br>
              <a:rPr lang="fr-FR" dirty="0"/>
            </a:br>
            <a:r>
              <a:rPr lang="fr-FR" sz="3600" b="1" dirty="0"/>
              <a:t>Direction Générale de la Statistique</a:t>
            </a:r>
            <a:br>
              <a:rPr lang="fr-FR" dirty="0"/>
            </a:br>
            <a:r>
              <a:rPr lang="fr-FR" sz="2800" dirty="0"/>
              <a:t>------------</a:t>
            </a:r>
            <a:br>
              <a:rPr lang="fr-FR" dirty="0"/>
            </a:br>
            <a:r>
              <a:rPr lang="fr-FR" sz="2700" b="1" dirty="0"/>
              <a:t>Atelier régional des Nations Unies sur le Programme mondial 2020 sur les recensements de la population et des logements, 27, 28, 31 Janvier et 1 Février 2022</a:t>
            </a:r>
            <a:br>
              <a:rPr lang="fr-FR" dirty="0"/>
            </a:br>
            <a:br>
              <a:rPr lang="fr-FR" b="1" dirty="0"/>
            </a:br>
            <a:r>
              <a:rPr lang="fr-FR" sz="3100" b="1" dirty="0"/>
              <a:t>Brève information sur le Gabon</a:t>
            </a:r>
            <a:br>
              <a:rPr lang="fr-FR" b="1" dirty="0"/>
            </a:br>
            <a:br>
              <a:rPr lang="fr-FR" b="1" dirty="0"/>
            </a:br>
            <a:r>
              <a:rPr lang="fr-FR" sz="2700" dirty="0"/>
              <a:t>Présentation de :</a:t>
            </a:r>
            <a:br>
              <a:rPr lang="fr-FR" sz="3100" b="1" dirty="0"/>
            </a:br>
            <a:r>
              <a:rPr lang="fr-FR" sz="3100" b="1" dirty="0"/>
              <a:t>Jean Rodolphe NGUEMA</a:t>
            </a:r>
            <a:br>
              <a:rPr lang="fr-FR" b="1" dirty="0"/>
            </a:br>
            <a:r>
              <a:rPr lang="fr-FR" sz="2200" dirty="0"/>
              <a:t>Démographe-Géographe</a:t>
            </a:r>
            <a:br>
              <a:rPr lang="fr-FR" sz="2200" dirty="0"/>
            </a:br>
            <a:r>
              <a:rPr lang="fr-FR" sz="2200" dirty="0"/>
              <a:t>Administrateur et Gestionnaire des programmes de population</a:t>
            </a:r>
            <a:br>
              <a:rPr lang="fr-FR" sz="2200" dirty="0"/>
            </a:br>
            <a:r>
              <a:rPr lang="fr-FR" sz="2200" dirty="0"/>
              <a:t>Expert en questions de Genre</a:t>
            </a:r>
            <a:br>
              <a:rPr lang="fr-FR" sz="2200" dirty="0"/>
            </a:br>
            <a:r>
              <a:rPr lang="fr-FR" sz="2200" dirty="0"/>
              <a:t>Responsable de l’équipe restreinte chargée de préparer le RGPL-2023</a:t>
            </a:r>
            <a:br>
              <a:rPr lang="fr-FR" sz="2200" dirty="0"/>
            </a:br>
            <a:r>
              <a:rPr lang="fr-FR" sz="2200" dirty="0"/>
              <a:t>Chef du service Cartographie à la Direction Générale de la statistique</a:t>
            </a:r>
            <a:br>
              <a:rPr lang="fr-FR" sz="3200" dirty="0"/>
            </a:br>
            <a:r>
              <a:rPr lang="fr-FR" sz="3100" dirty="0"/>
              <a:t>Libreville, le 27 janvier 2022</a:t>
            </a:r>
          </a:p>
        </p:txBody>
      </p:sp>
    </p:spTree>
    <p:extLst>
      <p:ext uri="{BB962C8B-B14F-4D97-AF65-F5344CB8AC3E}">
        <p14:creationId xmlns:p14="http://schemas.microsoft.com/office/powerpoint/2010/main" val="73887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4008" y="0"/>
            <a:ext cx="12192000" cy="971613"/>
          </a:xfrm>
        </p:spPr>
        <p:txBody>
          <a:bodyPr/>
          <a:lstStyle/>
          <a:p>
            <a:r>
              <a:rPr lang="fr-FR" sz="5400" b="1" dirty="0"/>
              <a:t>Conclusion</a:t>
            </a:r>
            <a:endParaRPr lang="fr-FR" b="1" dirty="0"/>
          </a:p>
        </p:txBody>
      </p:sp>
      <p:sp>
        <p:nvSpPr>
          <p:cNvPr id="5" name="Sous-titre 4"/>
          <p:cNvSpPr>
            <a:spLocks noGrp="1"/>
          </p:cNvSpPr>
          <p:nvPr>
            <p:ph type="subTitle" idx="1"/>
          </p:nvPr>
        </p:nvSpPr>
        <p:spPr>
          <a:xfrm>
            <a:off x="64008" y="1225296"/>
            <a:ext cx="11987784" cy="5632704"/>
          </a:xfrm>
        </p:spPr>
        <p:txBody>
          <a:bodyPr>
            <a:normAutofit/>
          </a:bodyPr>
          <a:lstStyle/>
          <a:p>
            <a:pPr algn="just"/>
            <a:r>
              <a:rPr lang="fr-FR" sz="3200" dirty="0"/>
              <a:t>Cet atelier arrive au bon  moment pour le Gabon. </a:t>
            </a:r>
          </a:p>
          <a:p>
            <a:pPr algn="just"/>
            <a:r>
              <a:rPr lang="fr-FR" sz="3200" dirty="0"/>
              <a:t>En effet, après avoir conduit son premier recensement général de la population et des logements de 2013, la tenue de cet permettra à l’organe central de la statistique du Gabon de s’arrimer aux normes internationales en la matière, mais aussi de pouvoir améliorer la qualité du travail déjà élaboré en 2013.</a:t>
            </a:r>
          </a:p>
        </p:txBody>
      </p:sp>
    </p:spTree>
    <p:extLst>
      <p:ext uri="{BB962C8B-B14F-4D97-AF65-F5344CB8AC3E}">
        <p14:creationId xmlns:p14="http://schemas.microsoft.com/office/powerpoint/2010/main" val="3483240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37744" y="0"/>
            <a:ext cx="11954256" cy="6858000"/>
          </a:xfrm>
        </p:spPr>
        <p:txBody>
          <a:bodyPr>
            <a:normAutofit/>
          </a:bodyPr>
          <a:lstStyle/>
          <a:p>
            <a:pPr algn="ctr"/>
            <a:r>
              <a:rPr lang="fr-FR" sz="4800" b="1" dirty="0"/>
              <a:t>Sur ce, Mesdames et messieurs, chers encadreurs et collègues participants</a:t>
            </a:r>
            <a:r>
              <a:rPr lang="fr-FR" sz="4800" b="1"/>
              <a:t>, </a:t>
            </a:r>
            <a:br>
              <a:rPr lang="fr-FR" sz="4800" b="1"/>
            </a:br>
            <a:r>
              <a:rPr lang="fr-FR" sz="4800" b="1"/>
              <a:t>je </a:t>
            </a:r>
            <a:r>
              <a:rPr lang="fr-FR" sz="4800" b="1" dirty="0"/>
              <a:t>vous remercie.</a:t>
            </a:r>
          </a:p>
        </p:txBody>
      </p:sp>
    </p:spTree>
    <p:extLst>
      <p:ext uri="{BB962C8B-B14F-4D97-AF65-F5344CB8AC3E}">
        <p14:creationId xmlns:p14="http://schemas.microsoft.com/office/powerpoint/2010/main" val="422438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0960" y="200297"/>
            <a:ext cx="12131040" cy="784814"/>
          </a:xfrm>
        </p:spPr>
        <p:txBody>
          <a:bodyPr>
            <a:normAutofit fontScale="90000"/>
          </a:bodyPr>
          <a:lstStyle/>
          <a:p>
            <a:r>
              <a:rPr lang="fr-FR" b="1" dirty="0"/>
              <a:t>Plan de présentation</a:t>
            </a:r>
          </a:p>
        </p:txBody>
      </p:sp>
      <p:sp>
        <p:nvSpPr>
          <p:cNvPr id="5" name="Sous-titre 4"/>
          <p:cNvSpPr>
            <a:spLocks noGrp="1"/>
          </p:cNvSpPr>
          <p:nvPr>
            <p:ph type="subTitle" idx="1"/>
          </p:nvPr>
        </p:nvSpPr>
        <p:spPr>
          <a:xfrm>
            <a:off x="0" y="1384663"/>
            <a:ext cx="12192000" cy="5473337"/>
          </a:xfrm>
        </p:spPr>
        <p:txBody>
          <a:bodyPr>
            <a:normAutofit/>
          </a:bodyPr>
          <a:lstStyle/>
          <a:p>
            <a:pPr lvl="0"/>
            <a:r>
              <a:rPr lang="fr-FR" sz="2800" b="1" dirty="0"/>
              <a:t>Introduction</a:t>
            </a:r>
            <a:endParaRPr lang="fr-FR" b="1" dirty="0"/>
          </a:p>
          <a:p>
            <a:pPr lvl="0" algn="l"/>
            <a:endParaRPr lang="fr-FR" dirty="0"/>
          </a:p>
          <a:p>
            <a:pPr marL="457200" lvl="0" indent="-457200" algn="l">
              <a:buAutoNum type="arabicPeriod"/>
            </a:pPr>
            <a:r>
              <a:rPr lang="fr-FR" sz="2800" dirty="0"/>
              <a:t>Période prévue pour le prochain RGPL au Gabon et raisons</a:t>
            </a:r>
          </a:p>
          <a:p>
            <a:pPr marL="457200" lvl="0" indent="-457200" algn="l">
              <a:buAutoNum type="arabicPeriod"/>
            </a:pPr>
            <a:r>
              <a:rPr lang="fr-FR" sz="2800" dirty="0"/>
              <a:t>Sujets prévus d’être inclus dans le questionnaire</a:t>
            </a:r>
          </a:p>
          <a:p>
            <a:pPr marL="457200" lvl="0" indent="-457200" algn="l">
              <a:buAutoNum type="arabicPeriod"/>
            </a:pPr>
            <a:r>
              <a:rPr lang="fr-FR" sz="2800" dirty="0"/>
              <a:t>Utilisation du SIG et du GPS prévues?</a:t>
            </a:r>
          </a:p>
          <a:p>
            <a:pPr marL="457200" lvl="0" indent="-457200" algn="l">
              <a:buAutoNum type="arabicPeriod"/>
            </a:pPr>
            <a:r>
              <a:rPr lang="fr-FR" sz="2800" dirty="0"/>
              <a:t>Mode de collecte des données prévue</a:t>
            </a:r>
          </a:p>
          <a:p>
            <a:pPr marL="457200" lvl="0" indent="-457200" algn="l">
              <a:buAutoNum type="arabicPeriod"/>
            </a:pPr>
            <a:r>
              <a:rPr lang="fr-FR" sz="2800" dirty="0"/>
              <a:t>Principaux défis liés à la réalisation du recensement pendant la pandémie</a:t>
            </a:r>
          </a:p>
          <a:p>
            <a:pPr marL="457200" lvl="0" indent="-457200" algn="l">
              <a:buAutoNum type="arabicPeriod"/>
            </a:pPr>
            <a:r>
              <a:rPr lang="fr-FR" sz="2800" dirty="0"/>
              <a:t>Modification des procédures de recensement prévue? Si oui, lesquelles?</a:t>
            </a:r>
          </a:p>
          <a:p>
            <a:pPr lvl="0" algn="l"/>
            <a:endParaRPr lang="fr-FR" dirty="0"/>
          </a:p>
          <a:p>
            <a:pPr lvl="0"/>
            <a:r>
              <a:rPr lang="fr-FR" sz="2800" b="1" dirty="0"/>
              <a:t>Conclusion</a:t>
            </a:r>
            <a:endParaRPr lang="fr-FR" b="1" dirty="0"/>
          </a:p>
          <a:p>
            <a:pPr marL="457200" lvl="0" indent="-457200" algn="l">
              <a:buAutoNum type="arabicPeriod"/>
            </a:pPr>
            <a:endParaRPr lang="fr-FR" dirty="0"/>
          </a:p>
          <a:p>
            <a:pPr marL="457200" lvl="0" indent="-457200" algn="l">
              <a:buAutoNum type="arabicPeriod"/>
            </a:pPr>
            <a:endParaRPr lang="fr-FR" dirty="0"/>
          </a:p>
          <a:p>
            <a:pPr marL="457200" lvl="0" indent="-457200" algn="l">
              <a:buAutoNum type="arabicPeriod"/>
            </a:pPr>
            <a:endParaRPr lang="fr-FR" dirty="0"/>
          </a:p>
        </p:txBody>
      </p:sp>
    </p:spTree>
    <p:extLst>
      <p:ext uri="{BB962C8B-B14F-4D97-AF65-F5344CB8AC3E}">
        <p14:creationId xmlns:p14="http://schemas.microsoft.com/office/powerpoint/2010/main" val="314001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1000"/>
                                        <p:tgtEl>
                                          <p:spTgt spid="5">
                                            <p:txEl>
                                              <p:pRg st="6" end="6"/>
                                            </p:txEl>
                                          </p:spTgt>
                                        </p:tgtEl>
                                      </p:cBhvr>
                                    </p:animEffect>
                                    <p:anim calcmode="lin" valueType="num">
                                      <p:cBhvr>
                                        <p:cTn id="4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xEl>
                                              <p:pRg st="9" end="9"/>
                                            </p:txEl>
                                          </p:spTgt>
                                        </p:tgtEl>
                                        <p:attrNameLst>
                                          <p:attrName>style.visibility</p:attrName>
                                        </p:attrNameLst>
                                      </p:cBhvr>
                                      <p:to>
                                        <p:strVal val="visible"/>
                                      </p:to>
                                    </p:set>
                                    <p:animEffect transition="in" filter="fade">
                                      <p:cBhvr>
                                        <p:cTn id="56" dur="1000"/>
                                        <p:tgtEl>
                                          <p:spTgt spid="5">
                                            <p:txEl>
                                              <p:pRg st="9" end="9"/>
                                            </p:txEl>
                                          </p:spTgt>
                                        </p:tgtEl>
                                      </p:cBhvr>
                                    </p:animEffect>
                                    <p:anim calcmode="lin" valueType="num">
                                      <p:cBhvr>
                                        <p:cTn id="5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0" y="137160"/>
            <a:ext cx="12192000" cy="793523"/>
          </a:xfrm>
        </p:spPr>
        <p:txBody>
          <a:bodyPr>
            <a:normAutofit fontScale="90000"/>
          </a:bodyPr>
          <a:lstStyle/>
          <a:p>
            <a:r>
              <a:rPr lang="fr-FR" b="1" dirty="0"/>
              <a:t>Introduction</a:t>
            </a:r>
            <a:endParaRPr lang="fr-FR" dirty="0"/>
          </a:p>
        </p:txBody>
      </p:sp>
      <p:sp>
        <p:nvSpPr>
          <p:cNvPr id="4" name="Sous-titre 3"/>
          <p:cNvSpPr>
            <a:spLocks noGrp="1"/>
          </p:cNvSpPr>
          <p:nvPr>
            <p:ph type="subTitle" idx="1"/>
          </p:nvPr>
        </p:nvSpPr>
        <p:spPr>
          <a:xfrm>
            <a:off x="156754" y="1402079"/>
            <a:ext cx="12035246" cy="5312229"/>
          </a:xfrm>
        </p:spPr>
        <p:txBody>
          <a:bodyPr/>
          <a:lstStyle/>
          <a:p>
            <a:pPr algn="l"/>
            <a:r>
              <a:rPr lang="fr-FR" sz="4000" dirty="0"/>
              <a:t>1. Le Gabon se trouve dans la catégorie des pays n’ayant pas encore effectué un recensement dans le cycle actuel qui a commencé en 2015.</a:t>
            </a:r>
          </a:p>
          <a:p>
            <a:pPr algn="l"/>
            <a:endParaRPr lang="fr-FR" sz="4000" dirty="0"/>
          </a:p>
          <a:p>
            <a:pPr algn="l"/>
            <a:r>
              <a:rPr lang="fr-FR" sz="4000" dirty="0"/>
              <a:t>2. A ce jour, par rapport au cycle actuel de recensement (qui a commencé en 2023), il n’y a jamais eu de report du recensement du fait de la pandémie.</a:t>
            </a:r>
          </a:p>
          <a:p>
            <a:pPr algn="l"/>
            <a:endParaRPr lang="fr-FR" dirty="0"/>
          </a:p>
        </p:txBody>
      </p:sp>
    </p:spTree>
    <p:extLst>
      <p:ext uri="{BB962C8B-B14F-4D97-AF65-F5344CB8AC3E}">
        <p14:creationId xmlns:p14="http://schemas.microsoft.com/office/powerpoint/2010/main" val="891616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113212"/>
            <a:ext cx="12191999" cy="1210492"/>
          </a:xfrm>
        </p:spPr>
        <p:txBody>
          <a:bodyPr>
            <a:normAutofit fontScale="90000"/>
          </a:bodyPr>
          <a:lstStyle/>
          <a:p>
            <a:pPr lvl="0"/>
            <a:r>
              <a:rPr lang="fr-FR" sz="4000" b="1" dirty="0"/>
              <a:t>1. Période prévue pour le prochain RGPL au Gabon et raisons</a:t>
            </a:r>
            <a:br>
              <a:rPr lang="fr-FR" sz="4400" b="1" dirty="0"/>
            </a:br>
            <a:endParaRPr lang="fr-FR" sz="4400" b="1" dirty="0"/>
          </a:p>
        </p:txBody>
      </p:sp>
      <p:sp>
        <p:nvSpPr>
          <p:cNvPr id="5" name="Sous-titre 4"/>
          <p:cNvSpPr>
            <a:spLocks noGrp="1"/>
          </p:cNvSpPr>
          <p:nvPr>
            <p:ph type="subTitle" idx="1"/>
          </p:nvPr>
        </p:nvSpPr>
        <p:spPr>
          <a:xfrm>
            <a:off x="-1" y="1175657"/>
            <a:ext cx="12192000" cy="5682343"/>
          </a:xfrm>
        </p:spPr>
        <p:txBody>
          <a:bodyPr/>
          <a:lstStyle/>
          <a:p>
            <a:pPr lvl="0" algn="just"/>
            <a:r>
              <a:rPr lang="fr-FR" sz="3200" dirty="0"/>
              <a:t>Le prochain recensement général de la population et des logements du Gabon (RGPL) est prévu en 2023. Le premier et dernier recensement en la matière a été organisé en 2013. </a:t>
            </a:r>
          </a:p>
          <a:p>
            <a:pPr lvl="0" algn="l"/>
            <a:endParaRPr lang="fr-FR" sz="3200" dirty="0"/>
          </a:p>
          <a:p>
            <a:pPr lvl="0" algn="l"/>
            <a:r>
              <a:rPr lang="fr-FR" sz="3200" dirty="0"/>
              <a:t>La programmation du prochain RGPL en 2023 obéit à une double exigence:</a:t>
            </a:r>
          </a:p>
          <a:p>
            <a:pPr lvl="0" algn="l"/>
            <a:r>
              <a:rPr lang="fr-FR" sz="3200" dirty="0"/>
              <a:t>	1. Respect de la Constitution de la République gabonaise;</a:t>
            </a:r>
          </a:p>
          <a:p>
            <a:pPr lvl="0" algn="just"/>
            <a:r>
              <a:rPr lang="fr-FR" sz="3200" dirty="0"/>
              <a:t>	2. Respect des engagements internationaux pris par le Gabon en matière de recensement.</a:t>
            </a:r>
          </a:p>
          <a:p>
            <a:pPr algn="l"/>
            <a:endParaRPr lang="fr-FR" dirty="0"/>
          </a:p>
        </p:txBody>
      </p:sp>
    </p:spTree>
    <p:extLst>
      <p:ext uri="{BB962C8B-B14F-4D97-AF65-F5344CB8AC3E}">
        <p14:creationId xmlns:p14="http://schemas.microsoft.com/office/powerpoint/2010/main" val="1337638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200297"/>
            <a:ext cx="12096206" cy="1010194"/>
          </a:xfrm>
        </p:spPr>
        <p:txBody>
          <a:bodyPr>
            <a:normAutofit/>
          </a:bodyPr>
          <a:lstStyle/>
          <a:p>
            <a:pPr algn="l"/>
            <a:r>
              <a:rPr lang="fr-FR" sz="4000" b="1" dirty="0"/>
              <a:t>2. Sujet prévus dans le questionnaire</a:t>
            </a:r>
            <a:r>
              <a:rPr lang="fr-FR" dirty="0"/>
              <a:t> </a:t>
            </a:r>
          </a:p>
        </p:txBody>
      </p:sp>
      <p:sp>
        <p:nvSpPr>
          <p:cNvPr id="5" name="Sous-titre 4"/>
          <p:cNvSpPr>
            <a:spLocks noGrp="1"/>
          </p:cNvSpPr>
          <p:nvPr>
            <p:ph type="subTitle" idx="1"/>
          </p:nvPr>
        </p:nvSpPr>
        <p:spPr>
          <a:xfrm>
            <a:off x="0" y="1210491"/>
            <a:ext cx="12192000" cy="5647509"/>
          </a:xfrm>
        </p:spPr>
        <p:txBody>
          <a:bodyPr>
            <a:normAutofit lnSpcReduction="10000"/>
          </a:bodyPr>
          <a:lstStyle/>
          <a:p>
            <a:pPr marL="800100" lvl="1" indent="-342900" algn="l">
              <a:buFont typeface="Wingdings" panose="05000000000000000000" pitchFamily="2" charset="2"/>
              <a:buChar char="ü"/>
            </a:pPr>
            <a:r>
              <a:rPr lang="fr-FR" sz="2800" dirty="0"/>
              <a:t>Alphabétisation ;</a:t>
            </a:r>
            <a:endParaRPr lang="fr-FR" sz="2400" dirty="0"/>
          </a:p>
          <a:p>
            <a:pPr marL="800100" lvl="1" indent="-342900" algn="l">
              <a:buFont typeface="Wingdings" panose="05000000000000000000" pitchFamily="2" charset="2"/>
              <a:buChar char="ü"/>
            </a:pPr>
            <a:r>
              <a:rPr lang="fr-FR" sz="2800" dirty="0"/>
              <a:t>Fréquentation scolaire ;</a:t>
            </a:r>
            <a:endParaRPr lang="fr-FR" sz="2400" dirty="0"/>
          </a:p>
          <a:p>
            <a:pPr marL="800100" lvl="1" indent="-342900" algn="l">
              <a:buFont typeface="Wingdings" panose="05000000000000000000" pitchFamily="2" charset="2"/>
              <a:buChar char="ü"/>
            </a:pPr>
            <a:r>
              <a:rPr lang="fr-FR" sz="2800" dirty="0"/>
              <a:t>Instruction ;</a:t>
            </a:r>
            <a:endParaRPr lang="fr-FR" sz="2400" dirty="0"/>
          </a:p>
          <a:p>
            <a:pPr marL="800100" lvl="1" indent="-342900" algn="l">
              <a:buFont typeface="Wingdings" panose="05000000000000000000" pitchFamily="2" charset="2"/>
              <a:buChar char="ü"/>
            </a:pPr>
            <a:r>
              <a:rPr lang="fr-FR" sz="2800" dirty="0"/>
              <a:t>Migrations (internationales et internes) ;</a:t>
            </a:r>
            <a:endParaRPr lang="fr-FR" sz="2400" dirty="0"/>
          </a:p>
          <a:p>
            <a:pPr marL="800100" lvl="1" indent="-342900" algn="l">
              <a:buFont typeface="Wingdings" panose="05000000000000000000" pitchFamily="2" charset="2"/>
              <a:buChar char="ü"/>
            </a:pPr>
            <a:r>
              <a:rPr lang="fr-FR" sz="2800" dirty="0"/>
              <a:t> Activité économique ;</a:t>
            </a:r>
            <a:endParaRPr lang="fr-FR" sz="2400" dirty="0"/>
          </a:p>
          <a:p>
            <a:pPr marL="800100" lvl="1" indent="-342900" algn="l">
              <a:buFont typeface="Wingdings" panose="05000000000000000000" pitchFamily="2" charset="2"/>
              <a:buChar char="ü"/>
            </a:pPr>
            <a:r>
              <a:rPr lang="fr-FR" sz="2800" dirty="0"/>
              <a:t>Mortalité au cours des douze (12) derniers mois ;</a:t>
            </a:r>
            <a:endParaRPr lang="fr-FR" sz="2400" dirty="0"/>
          </a:p>
          <a:p>
            <a:pPr marL="800100" lvl="1" indent="-342900" algn="l">
              <a:buFont typeface="Wingdings" panose="05000000000000000000" pitchFamily="2" charset="2"/>
              <a:buChar char="ü"/>
            </a:pPr>
            <a:r>
              <a:rPr lang="fr-FR" sz="2800" dirty="0"/>
              <a:t>Cadre de vie ;</a:t>
            </a:r>
            <a:endParaRPr lang="fr-FR" sz="2400" dirty="0"/>
          </a:p>
          <a:p>
            <a:pPr marL="800100" lvl="1" indent="-342900" algn="l">
              <a:buFont typeface="Wingdings" panose="05000000000000000000" pitchFamily="2" charset="2"/>
              <a:buChar char="ü"/>
            </a:pPr>
            <a:r>
              <a:rPr lang="fr-FR" sz="2800" dirty="0"/>
              <a:t>Offre de logement ;</a:t>
            </a:r>
            <a:endParaRPr lang="fr-FR" sz="2400" dirty="0"/>
          </a:p>
          <a:p>
            <a:pPr marL="800100" lvl="1" indent="-342900" algn="l">
              <a:buFont typeface="Wingdings" panose="05000000000000000000" pitchFamily="2" charset="2"/>
              <a:buChar char="ü"/>
            </a:pPr>
            <a:r>
              <a:rPr lang="fr-FR" sz="2800" dirty="0"/>
              <a:t>Statut d’occupation ;</a:t>
            </a:r>
            <a:endParaRPr lang="fr-FR" sz="2400" dirty="0"/>
          </a:p>
          <a:p>
            <a:pPr marL="800100" lvl="1" indent="-342900" algn="l">
              <a:buFont typeface="Wingdings" panose="05000000000000000000" pitchFamily="2" charset="2"/>
              <a:buChar char="ü"/>
            </a:pPr>
            <a:r>
              <a:rPr lang="fr-FR" sz="2800" dirty="0"/>
              <a:t>Type de logement ;</a:t>
            </a:r>
            <a:endParaRPr lang="fr-FR" sz="2400" dirty="0"/>
          </a:p>
          <a:p>
            <a:pPr marL="800100" lvl="1" indent="-342900" algn="just">
              <a:buFont typeface="Wingdings" panose="05000000000000000000" pitchFamily="2" charset="2"/>
              <a:buChar char="ü"/>
            </a:pPr>
            <a:r>
              <a:rPr lang="fr-FR" sz="2800" dirty="0"/>
              <a:t>Violences basées sur le genre (VBG) au cours des 12 derniers mois dans le ménage ;</a:t>
            </a:r>
            <a:endParaRPr lang="fr-FR" sz="2400" dirty="0"/>
          </a:p>
          <a:p>
            <a:pPr marL="800100" lvl="1" indent="-342900" algn="l">
              <a:buFont typeface="Wingdings" panose="05000000000000000000" pitchFamily="2" charset="2"/>
              <a:buChar char="ü"/>
            </a:pPr>
            <a:r>
              <a:rPr lang="fr-FR" sz="2800" dirty="0"/>
              <a:t>Demande en matière de logement (lors de l’EPC)</a:t>
            </a:r>
            <a:endParaRPr lang="fr-FR" sz="2400" dirty="0"/>
          </a:p>
          <a:p>
            <a:pPr marL="800100" lvl="1" indent="-342900" algn="l">
              <a:buFont typeface="Wingdings" panose="05000000000000000000" pitchFamily="2" charset="2"/>
              <a:buChar char="ü"/>
            </a:pPr>
            <a:r>
              <a:rPr lang="fr-FR" sz="2800" dirty="0"/>
              <a:t>Etc.</a:t>
            </a:r>
            <a:endParaRPr lang="fr-FR" sz="2400" dirty="0"/>
          </a:p>
          <a:p>
            <a:pPr algn="l"/>
            <a:endParaRPr lang="fr-FR" dirty="0"/>
          </a:p>
        </p:txBody>
      </p:sp>
    </p:spTree>
    <p:extLst>
      <p:ext uri="{BB962C8B-B14F-4D97-AF65-F5344CB8AC3E}">
        <p14:creationId xmlns:p14="http://schemas.microsoft.com/office/powerpoint/2010/main" val="3580834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0" y="0"/>
            <a:ext cx="11843657" cy="1175657"/>
          </a:xfrm>
        </p:spPr>
        <p:txBody>
          <a:bodyPr>
            <a:noAutofit/>
          </a:bodyPr>
          <a:lstStyle/>
          <a:p>
            <a:pPr lvl="0" algn="l"/>
            <a:r>
              <a:rPr lang="fr-FR" sz="3600" b="1" dirty="0"/>
              <a:t>3. Utilisation du SIG et du GPS prévues?</a:t>
            </a:r>
            <a:br>
              <a:rPr lang="fr-FR" sz="3600" dirty="0"/>
            </a:br>
            <a:endParaRPr lang="fr-FR" sz="3600" dirty="0"/>
          </a:p>
        </p:txBody>
      </p:sp>
      <p:sp>
        <p:nvSpPr>
          <p:cNvPr id="5" name="Sous-titre 4"/>
          <p:cNvSpPr>
            <a:spLocks noGrp="1"/>
          </p:cNvSpPr>
          <p:nvPr>
            <p:ph type="subTitle" idx="1"/>
          </p:nvPr>
        </p:nvSpPr>
        <p:spPr>
          <a:xfrm>
            <a:off x="0" y="1010194"/>
            <a:ext cx="12192000" cy="5782492"/>
          </a:xfrm>
        </p:spPr>
        <p:txBody>
          <a:bodyPr>
            <a:normAutofit lnSpcReduction="10000"/>
          </a:bodyPr>
          <a:lstStyle/>
          <a:p>
            <a:pPr lvl="0" algn="just"/>
            <a:r>
              <a:rPr lang="fr-FR" sz="3200" dirty="0"/>
              <a:t>Par rapport à l'état actuel de la phase de cartographie, nous prévoyons utiliser le SIG et/ou le GPS. </a:t>
            </a:r>
          </a:p>
          <a:p>
            <a:pPr lvl="0" algn="l"/>
            <a:endParaRPr lang="fr-FR" sz="3200" dirty="0"/>
          </a:p>
          <a:p>
            <a:pPr lvl="0" algn="just"/>
            <a:r>
              <a:rPr lang="fr-FR" sz="3200" dirty="0"/>
              <a:t>Etant donné que la collecte des données cartographiques se fera au moyen des tablettes, l’utilisation des GPS ne sera requise que dans des zones non couvertes par le réseau de téléphonie mobile.</a:t>
            </a:r>
          </a:p>
          <a:p>
            <a:pPr lvl="0" algn="l"/>
            <a:endParaRPr lang="fr-FR" sz="3200" dirty="0"/>
          </a:p>
          <a:p>
            <a:pPr lvl="0" algn="just"/>
            <a:r>
              <a:rPr lang="fr-FR" sz="3200" dirty="0"/>
              <a:t>Cette utilisation du GPS ne visera que le relevé des coordonnées cartographiques des structures (logement, établissements scolaires, structures sanitaires, ponts, ouvrages d’art…) situées dans les différents secteurs de dénombrement qui seront visités lors de la cartographie censitaire.</a:t>
            </a:r>
          </a:p>
          <a:p>
            <a:endParaRPr lang="fr-FR" dirty="0"/>
          </a:p>
        </p:txBody>
      </p:sp>
    </p:spTree>
    <p:extLst>
      <p:ext uri="{BB962C8B-B14F-4D97-AF65-F5344CB8AC3E}">
        <p14:creationId xmlns:p14="http://schemas.microsoft.com/office/powerpoint/2010/main" val="497573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0" y="312466"/>
            <a:ext cx="12192000" cy="1472791"/>
          </a:xfrm>
        </p:spPr>
        <p:txBody>
          <a:bodyPr>
            <a:normAutofit/>
          </a:bodyPr>
          <a:lstStyle/>
          <a:p>
            <a:pPr lvl="0" algn="l"/>
            <a:r>
              <a:rPr lang="fr-FR" sz="3600" b="1" dirty="0"/>
              <a:t>4. Mode de collecte des données prévue</a:t>
            </a:r>
            <a:br>
              <a:rPr lang="fr-FR" sz="3600" b="1" dirty="0"/>
            </a:br>
            <a:endParaRPr lang="fr-FR" sz="3600" b="1" dirty="0"/>
          </a:p>
        </p:txBody>
      </p:sp>
      <p:sp>
        <p:nvSpPr>
          <p:cNvPr id="7" name="Sous-titre 6"/>
          <p:cNvSpPr>
            <a:spLocks noGrp="1"/>
          </p:cNvSpPr>
          <p:nvPr>
            <p:ph type="subTitle" idx="1"/>
          </p:nvPr>
        </p:nvSpPr>
        <p:spPr>
          <a:xfrm>
            <a:off x="0" y="1471749"/>
            <a:ext cx="12191999" cy="5386251"/>
          </a:xfrm>
        </p:spPr>
        <p:txBody>
          <a:bodyPr/>
          <a:lstStyle/>
          <a:p>
            <a:pPr lvl="0" algn="just"/>
            <a:r>
              <a:rPr lang="fr-FR" sz="3200" dirty="0"/>
              <a:t>Lors du RGPL 2023, il est prévu d’effectuer la collecte des données avec des tablettes. </a:t>
            </a:r>
          </a:p>
          <a:p>
            <a:pPr lvl="0" algn="just"/>
            <a:endParaRPr lang="fr-FR" sz="3200" dirty="0"/>
          </a:p>
          <a:p>
            <a:pPr lvl="0" algn="just"/>
            <a:r>
              <a:rPr lang="fr-FR" sz="3200" dirty="0"/>
              <a:t>Cette pratique est effective au sein de l’organe central de la statistique du Gabon qu’est la Direction Générale de la Statistique (DGS) depuis 2017 avec la Deuxième enquête gabonaise d’évaluation et de suivi de la pauvreté (EGEP II).</a:t>
            </a:r>
          </a:p>
          <a:p>
            <a:pPr algn="just"/>
            <a:endParaRPr lang="fr-FR" dirty="0"/>
          </a:p>
        </p:txBody>
      </p:sp>
    </p:spTree>
    <p:extLst>
      <p:ext uri="{BB962C8B-B14F-4D97-AF65-F5344CB8AC3E}">
        <p14:creationId xmlns:p14="http://schemas.microsoft.com/office/powerpoint/2010/main" val="1863360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95794" y="0"/>
            <a:ext cx="12192000" cy="1166949"/>
          </a:xfrm>
        </p:spPr>
        <p:txBody>
          <a:bodyPr>
            <a:noAutofit/>
          </a:bodyPr>
          <a:lstStyle/>
          <a:p>
            <a:pPr lvl="0" algn="l"/>
            <a:br>
              <a:rPr lang="fr-FR" sz="3600" dirty="0"/>
            </a:br>
            <a:br>
              <a:rPr lang="fr-FR" sz="3600" dirty="0"/>
            </a:br>
            <a:br>
              <a:rPr lang="fr-FR" sz="3600" dirty="0"/>
            </a:br>
            <a:br>
              <a:rPr lang="fr-FR" sz="3600" dirty="0"/>
            </a:br>
            <a:br>
              <a:rPr lang="fr-FR" sz="3600" dirty="0"/>
            </a:br>
            <a:br>
              <a:rPr lang="fr-FR" sz="3600" dirty="0"/>
            </a:br>
            <a:br>
              <a:rPr lang="fr-FR" sz="3600" dirty="0"/>
            </a:br>
            <a:r>
              <a:rPr lang="fr-FR" sz="3600" b="1" dirty="0"/>
              <a:t>5.</a:t>
            </a:r>
            <a:r>
              <a:rPr lang="fr-FR" sz="3600" dirty="0"/>
              <a:t> </a:t>
            </a:r>
            <a:r>
              <a:rPr lang="fr-FR" sz="3600" b="1" dirty="0"/>
              <a:t>Principaux défis liés à la réalisation du recensement pendant la pandémie</a:t>
            </a:r>
            <a:endParaRPr lang="fr-FR" sz="3600" dirty="0"/>
          </a:p>
        </p:txBody>
      </p:sp>
      <p:sp>
        <p:nvSpPr>
          <p:cNvPr id="5" name="Sous-titre 4"/>
          <p:cNvSpPr>
            <a:spLocks noGrp="1"/>
          </p:cNvSpPr>
          <p:nvPr>
            <p:ph type="subTitle" idx="1"/>
          </p:nvPr>
        </p:nvSpPr>
        <p:spPr>
          <a:xfrm>
            <a:off x="0" y="1166949"/>
            <a:ext cx="12287794" cy="5691051"/>
          </a:xfrm>
        </p:spPr>
        <p:txBody>
          <a:bodyPr/>
          <a:lstStyle/>
          <a:p>
            <a:pPr lvl="0" algn="just"/>
            <a:endParaRPr lang="fr-FR" sz="3600" dirty="0"/>
          </a:p>
          <a:p>
            <a:pPr lvl="0" algn="just"/>
            <a:r>
              <a:rPr lang="fr-FR" sz="4000" dirty="0"/>
              <a:t>Ils sont au nombre de deux (2); savoir:</a:t>
            </a:r>
          </a:p>
          <a:p>
            <a:pPr marL="1162050" lvl="0" indent="-531813" algn="just">
              <a:buFont typeface="+mj-lt"/>
              <a:buAutoNum type="arabicPeriod"/>
              <a:tabLst>
                <a:tab pos="1252538" algn="l"/>
              </a:tabLst>
            </a:pPr>
            <a:endParaRPr lang="fr-FR" sz="3600" dirty="0"/>
          </a:p>
          <a:p>
            <a:pPr marL="1162050" lvl="0" indent="-531813" algn="just">
              <a:buFont typeface="+mj-lt"/>
              <a:buAutoNum type="arabicPeriod"/>
              <a:tabLst>
                <a:tab pos="1252538" algn="l"/>
              </a:tabLst>
            </a:pPr>
            <a:r>
              <a:rPr lang="fr-FR" sz="4000" dirty="0"/>
              <a:t>Collecter l’information au sein des ménages en préservant la santé aussi bien des agents que des enquêtés</a:t>
            </a:r>
            <a:r>
              <a:rPr lang="fr-FR" sz="3600" dirty="0"/>
              <a:t>;</a:t>
            </a:r>
          </a:p>
          <a:p>
            <a:pPr marL="1162050" lvl="0" indent="-531813" algn="just">
              <a:buFont typeface="+mj-lt"/>
              <a:buAutoNum type="arabicPeriod"/>
              <a:tabLst>
                <a:tab pos="1252538" algn="l"/>
              </a:tabLst>
            </a:pPr>
            <a:endParaRPr lang="fr-FR" sz="3600" dirty="0"/>
          </a:p>
          <a:p>
            <a:pPr marL="1162050" lvl="0" indent="-531813" algn="just">
              <a:buFont typeface="+mj-lt"/>
              <a:buAutoNum type="arabicPeriod"/>
              <a:tabLst>
                <a:tab pos="1252538" algn="l"/>
              </a:tabLst>
            </a:pPr>
            <a:r>
              <a:rPr lang="fr-FR" sz="4000" dirty="0"/>
              <a:t>Eviter que cette pandémie ne fasse pas exploser le budget de l’opération.</a:t>
            </a:r>
          </a:p>
          <a:p>
            <a:pPr marL="1162050" lvl="0" indent="-531813" algn="just">
              <a:buFont typeface="+mj-lt"/>
              <a:buAutoNum type="arabicPeriod"/>
              <a:tabLst>
                <a:tab pos="1252538" algn="l"/>
              </a:tabLst>
            </a:pPr>
            <a:endParaRPr lang="fr-FR" sz="3600" dirty="0"/>
          </a:p>
          <a:p>
            <a:endParaRPr lang="fr-FR" dirty="0"/>
          </a:p>
        </p:txBody>
      </p:sp>
    </p:spTree>
    <p:extLst>
      <p:ext uri="{BB962C8B-B14F-4D97-AF65-F5344CB8AC3E}">
        <p14:creationId xmlns:p14="http://schemas.microsoft.com/office/powerpoint/2010/main" val="2086826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64008" y="0"/>
            <a:ext cx="12127992" cy="1127061"/>
          </a:xfrm>
        </p:spPr>
        <p:txBody>
          <a:bodyPr>
            <a:normAutofit/>
          </a:bodyPr>
          <a:lstStyle/>
          <a:p>
            <a:pPr lvl="0" algn="just"/>
            <a:r>
              <a:rPr lang="fr-FR" sz="3600" b="1" dirty="0"/>
              <a:t>6. Modification des procédures de recensement prévue? Si oui, lesquelles?</a:t>
            </a:r>
          </a:p>
        </p:txBody>
      </p:sp>
      <p:sp>
        <p:nvSpPr>
          <p:cNvPr id="5" name="Sous-titre 4"/>
          <p:cNvSpPr>
            <a:spLocks noGrp="1"/>
          </p:cNvSpPr>
          <p:nvPr>
            <p:ph type="subTitle" idx="1"/>
          </p:nvPr>
        </p:nvSpPr>
        <p:spPr>
          <a:xfrm>
            <a:off x="54864" y="1152144"/>
            <a:ext cx="12079224" cy="5669280"/>
          </a:xfrm>
        </p:spPr>
        <p:txBody>
          <a:bodyPr/>
          <a:lstStyle/>
          <a:p>
            <a:pPr lvl="0" algn="just"/>
            <a:r>
              <a:rPr lang="fr-FR" sz="3600" dirty="0"/>
              <a:t>Par rapport aux normes y relatives, nous ne comptons pas modifier les procédures du recensement au Gabon lors du RGPL 2023. Néanmoins, il convient de relever que jusqu’à présent le Gabon n’a jamais organisé une enquête post-censitaire (EPC). </a:t>
            </a:r>
          </a:p>
          <a:p>
            <a:pPr lvl="0" algn="just"/>
            <a:endParaRPr lang="fr-FR" sz="3200" dirty="0"/>
          </a:p>
          <a:p>
            <a:pPr lvl="0" algn="just"/>
            <a:r>
              <a:rPr lang="fr-FR" sz="3600" dirty="0"/>
              <a:t>Toutefois, en 2023, nous comptons organiser une EPC afin de pouvoir saisir la demande en matière de logement dans le pays (en plus de mesurer le taux de couverture du dénombrement principal).</a:t>
            </a:r>
          </a:p>
          <a:p>
            <a:pPr algn="just"/>
            <a:endParaRPr lang="fr-FR" dirty="0"/>
          </a:p>
        </p:txBody>
      </p:sp>
    </p:spTree>
    <p:extLst>
      <p:ext uri="{BB962C8B-B14F-4D97-AF65-F5344CB8AC3E}">
        <p14:creationId xmlns:p14="http://schemas.microsoft.com/office/powerpoint/2010/main" val="36515247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1636FD24704A1439BC275B3C3F1C9C6" ma:contentTypeVersion="15" ma:contentTypeDescription="Create a new document." ma:contentTypeScope="" ma:versionID="cc5235e2d13c906ac067533d56c31a9f">
  <xsd:schema xmlns:xsd="http://www.w3.org/2001/XMLSchema" xmlns:xs="http://www.w3.org/2001/XMLSchema" xmlns:p="http://schemas.microsoft.com/office/2006/metadata/properties" xmlns:ns2="3d137487-0b15-4ad9-abee-bf6b36a5a6e0" xmlns:ns3="81cf108f-c583-47b3-8493-b6de3c823d22" targetNamespace="http://schemas.microsoft.com/office/2006/metadata/properties" ma:root="true" ma:fieldsID="9e3464f0c457c02897f788356c911cb4" ns2:_="" ns3:_="">
    <xsd:import namespace="3d137487-0b15-4ad9-abee-bf6b36a5a6e0"/>
    <xsd:import namespace="81cf108f-c583-47b3-8493-b6de3c823d2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Fil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137487-0b15-4ad9-abee-bf6b36a5a6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File" ma:index="20" nillable="true" ma:displayName="File" ma:list="{3d137487-0b15-4ad9-abee-bf6b36a5a6e0}" ma:internalName="File" ma:showField="Title">
      <xsd:simpleType>
        <xsd:restriction base="dms:Lookup"/>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1cf108f-c583-47b3-8493-b6de3c823d2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 xmlns="3d137487-0b15-4ad9-abee-bf6b36a5a6e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587C9A-9F94-4C66-BEB8-59383CAE15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137487-0b15-4ad9-abee-bf6b36a5a6e0"/>
    <ds:schemaRef ds:uri="81cf108f-c583-47b3-8493-b6de3c823d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B1D9C50-EFBA-456C-8434-704FC82E0193}">
  <ds:schemaRefs>
    <ds:schemaRef ds:uri="http://schemas.microsoft.com/office/2006/metadata/properties"/>
    <ds:schemaRef ds:uri="http://schemas.microsoft.com/office/infopath/2007/PartnerControls"/>
    <ds:schemaRef ds:uri="3d137487-0b15-4ad9-abee-bf6b36a5a6e0"/>
  </ds:schemaRefs>
</ds:datastoreItem>
</file>

<file path=customXml/itemProps3.xml><?xml version="1.0" encoding="utf-8"?>
<ds:datastoreItem xmlns:ds="http://schemas.openxmlformats.org/officeDocument/2006/customXml" ds:itemID="{3EE5AD7D-57F6-4170-A738-A59257CB6DA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180</TotalTime>
  <Words>823</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Thème Office</vt:lpstr>
      <vt:lpstr>Ministère de l’Economie et de la Relance --------------------------------- Secrétariat Général ----------------- Direction Générale de la Statistique ------------ Atelier régional des Nations Unies sur le Programme mondial 2020 sur les recensements de la population et des logements, 27, 28, 31 Janvier et 1 Février 2022  Brève information sur le Gabon  Présentation de : Jean Rodolphe NGUEMA Démographe-Géographe Administrateur et Gestionnaire des programmes de population Expert en questions de Genre Responsable de l’équipe restreinte chargée de préparer le RGPL-2023 Chef du service Cartographie à la Direction Générale de la statistique Libreville, le 27 janvier 2022</vt:lpstr>
      <vt:lpstr>Plan de présentation</vt:lpstr>
      <vt:lpstr>Introduction</vt:lpstr>
      <vt:lpstr>1. Période prévue pour le prochain RGPL au Gabon et raisons </vt:lpstr>
      <vt:lpstr>2. Sujet prévus dans le questionnaire </vt:lpstr>
      <vt:lpstr>3. Utilisation du SIG et du GPS prévues? </vt:lpstr>
      <vt:lpstr>4. Mode de collecte des données prévue </vt:lpstr>
      <vt:lpstr>       5. Principaux défis liés à la réalisation du recensement pendant la pandémie</vt:lpstr>
      <vt:lpstr>6. Modification des procédures de recensement prévue? Si oui, lesquelles?</vt:lpstr>
      <vt:lpstr>Conclusion</vt:lpstr>
      <vt:lpstr>Sur ce, Mesdames et messieurs, chers encadreurs et collègues participants,  je vous remercie.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Ministère de l’Economie et de la Relance --------------------------------- Secrétariat Général ----------------- Direction Générale de la Statistique ------------ Recensement Général de la Population et des Logements de 2023 (RGPL-2023)  Présentation du Document de projet  Présentation de : Jean Rodolphe NGUEMA Démographe-Géographe Administrateur et Gestionnaire des programmes de population Expert en questions de Genre Responsable de l’équipe restreinte chargée de préparer le RGPL-2023 Libreville, le 27 décembre 2021</dc:title>
  <dc:creator>Jean Rodolph NGUEMA</dc:creator>
  <cp:lastModifiedBy>Andrea De Luka</cp:lastModifiedBy>
  <cp:revision>18</cp:revision>
  <dcterms:created xsi:type="dcterms:W3CDTF">2022-01-24T13:16:13Z</dcterms:created>
  <dcterms:modified xsi:type="dcterms:W3CDTF">2022-01-28T15:50:38Z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0x010100B1636FD24704A1439BC275B3C3F1C9C6</vt:lpwstr>
  </property>
</Properties>
</file>