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68" r:id="rId5"/>
    <p:sldId id="270" r:id="rId6"/>
    <p:sldId id="312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13" r:id="rId15"/>
    <p:sldId id="282" r:id="rId16"/>
    <p:sldId id="334" r:id="rId17"/>
    <p:sldId id="317" r:id="rId18"/>
    <p:sldId id="318" r:id="rId19"/>
    <p:sldId id="319" r:id="rId20"/>
    <p:sldId id="316" r:id="rId21"/>
    <p:sldId id="314" r:id="rId22"/>
    <p:sldId id="315" r:id="rId23"/>
    <p:sldId id="308" r:id="rId24"/>
    <p:sldId id="309" r:id="rId25"/>
    <p:sldId id="310" r:id="rId26"/>
    <p:sldId id="30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28DAEB-5FA3-4F41-A066-97ACA8C78899}" v="14" dt="2022-01-10T20:40:19.4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09" autoAdjust="0"/>
    <p:restoredTop sz="94660"/>
  </p:normalViewPr>
  <p:slideViewPr>
    <p:cSldViewPr snapToGrid="0">
      <p:cViewPr>
        <p:scale>
          <a:sx n="120" d="100"/>
          <a:sy n="120" d="100"/>
        </p:scale>
        <p:origin x="989" y="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yem Demirci" userId="fa2da6f7-7806-417e-a6df-798074905887" providerId="ADAL" clId="{2128DAEB-5FA3-4F41-A066-97ACA8C78899}"/>
    <pc:docChg chg="undo custSel addSld delSld modSld">
      <pc:chgData name="Meryem Demirci" userId="fa2da6f7-7806-417e-a6df-798074905887" providerId="ADAL" clId="{2128DAEB-5FA3-4F41-A066-97ACA8C78899}" dt="2022-01-10T20:47:41.970" v="354" actId="6549"/>
      <pc:docMkLst>
        <pc:docMk/>
      </pc:docMkLst>
      <pc:sldChg chg="addSp modSp mod">
        <pc:chgData name="Meryem Demirci" userId="fa2da6f7-7806-417e-a6df-798074905887" providerId="ADAL" clId="{2128DAEB-5FA3-4F41-A066-97ACA8C78899}" dt="2022-01-10T20:19:21.804" v="11" actId="255"/>
        <pc:sldMkLst>
          <pc:docMk/>
          <pc:sldMk cId="2988902626" sldId="268"/>
        </pc:sldMkLst>
        <pc:spChg chg="add mod">
          <ac:chgData name="Meryem Demirci" userId="fa2da6f7-7806-417e-a6df-798074905887" providerId="ADAL" clId="{2128DAEB-5FA3-4F41-A066-97ACA8C78899}" dt="2022-01-10T20:19:03.244" v="10" actId="114"/>
          <ac:spMkLst>
            <pc:docMk/>
            <pc:sldMk cId="2988902626" sldId="268"/>
            <ac:spMk id="2" creationId="{7CD72372-1760-4FFF-8117-2CF1F264AE5F}"/>
          </ac:spMkLst>
        </pc:spChg>
        <pc:spChg chg="mod">
          <ac:chgData name="Meryem Demirci" userId="fa2da6f7-7806-417e-a6df-798074905887" providerId="ADAL" clId="{2128DAEB-5FA3-4F41-A066-97ACA8C78899}" dt="2022-01-10T20:19:21.804" v="11" actId="255"/>
          <ac:spMkLst>
            <pc:docMk/>
            <pc:sldMk cId="2988902626" sldId="268"/>
            <ac:spMk id="188" creationId="{00000000-0000-0000-0000-000000000000}"/>
          </ac:spMkLst>
        </pc:spChg>
      </pc:sldChg>
      <pc:sldChg chg="modSp mod">
        <pc:chgData name="Meryem Demirci" userId="fa2da6f7-7806-417e-a6df-798074905887" providerId="ADAL" clId="{2128DAEB-5FA3-4F41-A066-97ACA8C78899}" dt="2022-01-10T20:45:56.599" v="351" actId="20577"/>
        <pc:sldMkLst>
          <pc:docMk/>
          <pc:sldMk cId="2988902626" sldId="270"/>
        </pc:sldMkLst>
        <pc:spChg chg="mod">
          <ac:chgData name="Meryem Demirci" userId="fa2da6f7-7806-417e-a6df-798074905887" providerId="ADAL" clId="{2128DAEB-5FA3-4F41-A066-97ACA8C78899}" dt="2022-01-10T20:45:56.599" v="351" actId="20577"/>
          <ac:spMkLst>
            <pc:docMk/>
            <pc:sldMk cId="2988902626" sldId="270"/>
            <ac:spMk id="19" creationId="{00000000-0000-0000-0000-000000000000}"/>
          </ac:spMkLst>
        </pc:spChg>
      </pc:sldChg>
      <pc:sldChg chg="modSp mod">
        <pc:chgData name="Meryem Demirci" userId="fa2da6f7-7806-417e-a6df-798074905887" providerId="ADAL" clId="{2128DAEB-5FA3-4F41-A066-97ACA8C78899}" dt="2022-01-10T20:47:41.970" v="354" actId="6549"/>
        <pc:sldMkLst>
          <pc:docMk/>
          <pc:sldMk cId="2988902626" sldId="282"/>
        </pc:sldMkLst>
        <pc:spChg chg="mod">
          <ac:chgData name="Meryem Demirci" userId="fa2da6f7-7806-417e-a6df-798074905887" providerId="ADAL" clId="{2128DAEB-5FA3-4F41-A066-97ACA8C78899}" dt="2022-01-10T20:47:41.970" v="354" actId="6549"/>
          <ac:spMkLst>
            <pc:docMk/>
            <pc:sldMk cId="2988902626" sldId="282"/>
            <ac:spMk id="10" creationId="{27195075-A0AE-429E-8F1A-CC63FC286347}"/>
          </ac:spMkLst>
        </pc:spChg>
      </pc:sldChg>
      <pc:sldChg chg="add del">
        <pc:chgData name="Meryem Demirci" userId="fa2da6f7-7806-417e-a6df-798074905887" providerId="ADAL" clId="{2128DAEB-5FA3-4F41-A066-97ACA8C78899}" dt="2022-01-10T20:31:48.881" v="125"/>
        <pc:sldMkLst>
          <pc:docMk/>
          <pc:sldMk cId="0" sldId="297"/>
        </pc:sldMkLst>
      </pc:sldChg>
      <pc:sldChg chg="modSp mod">
        <pc:chgData name="Meryem Demirci" userId="fa2da6f7-7806-417e-a6df-798074905887" providerId="ADAL" clId="{2128DAEB-5FA3-4F41-A066-97ACA8C78899}" dt="2022-01-10T20:25:36.771" v="108" actId="20577"/>
        <pc:sldMkLst>
          <pc:docMk/>
          <pc:sldMk cId="1230158283" sldId="307"/>
        </pc:sldMkLst>
        <pc:spChg chg="mod">
          <ac:chgData name="Meryem Demirci" userId="fa2da6f7-7806-417e-a6df-798074905887" providerId="ADAL" clId="{2128DAEB-5FA3-4F41-A066-97ACA8C78899}" dt="2022-01-10T20:25:36.771" v="108" actId="20577"/>
          <ac:spMkLst>
            <pc:docMk/>
            <pc:sldMk cId="1230158283" sldId="307"/>
            <ac:spMk id="19" creationId="{00000000-0000-0000-0000-000000000000}"/>
          </ac:spMkLst>
        </pc:spChg>
      </pc:sldChg>
      <pc:sldChg chg="modSp mod">
        <pc:chgData name="Meryem Demirci" userId="fa2da6f7-7806-417e-a6df-798074905887" providerId="ADAL" clId="{2128DAEB-5FA3-4F41-A066-97ACA8C78899}" dt="2022-01-10T20:31:49.475" v="126" actId="255"/>
        <pc:sldMkLst>
          <pc:docMk/>
          <pc:sldMk cId="762745897" sldId="312"/>
        </pc:sldMkLst>
        <pc:spChg chg="mod">
          <ac:chgData name="Meryem Demirci" userId="fa2da6f7-7806-417e-a6df-798074905887" providerId="ADAL" clId="{2128DAEB-5FA3-4F41-A066-97ACA8C78899}" dt="2022-01-10T20:31:49.475" v="126" actId="255"/>
          <ac:spMkLst>
            <pc:docMk/>
            <pc:sldMk cId="762745897" sldId="312"/>
            <ac:spMk id="19" creationId="{00000000-0000-0000-0000-000000000000}"/>
          </ac:spMkLst>
        </pc:spChg>
      </pc:sldChg>
      <pc:sldChg chg="add del">
        <pc:chgData name="Meryem Demirci" userId="fa2da6f7-7806-417e-a6df-798074905887" providerId="ADAL" clId="{2128DAEB-5FA3-4F41-A066-97ACA8C78899}" dt="2022-01-10T20:40:00.723" v="200"/>
        <pc:sldMkLst>
          <pc:docMk/>
          <pc:sldMk cId="0" sldId="320"/>
        </pc:sldMkLst>
      </pc:sldChg>
      <pc:sldChg chg="del">
        <pc:chgData name="Meryem Demirci" userId="fa2da6f7-7806-417e-a6df-798074905887" providerId="ADAL" clId="{2128DAEB-5FA3-4F41-A066-97ACA8C78899}" dt="2022-01-10T20:25:23.431" v="99" actId="2696"/>
        <pc:sldMkLst>
          <pc:docMk/>
          <pc:sldMk cId="3920204029" sldId="321"/>
        </pc:sldMkLst>
      </pc:sldChg>
      <pc:sldChg chg="del">
        <pc:chgData name="Meryem Demirci" userId="fa2da6f7-7806-417e-a6df-798074905887" providerId="ADAL" clId="{2128DAEB-5FA3-4F41-A066-97ACA8C78899}" dt="2022-01-10T20:25:12.786" v="97" actId="2696"/>
        <pc:sldMkLst>
          <pc:docMk/>
          <pc:sldMk cId="3265653671" sldId="323"/>
        </pc:sldMkLst>
      </pc:sldChg>
      <pc:sldChg chg="del">
        <pc:chgData name="Meryem Demirci" userId="fa2da6f7-7806-417e-a6df-798074905887" providerId="ADAL" clId="{2128DAEB-5FA3-4F41-A066-97ACA8C78899}" dt="2022-01-10T20:25:17.038" v="98" actId="2696"/>
        <pc:sldMkLst>
          <pc:docMk/>
          <pc:sldMk cId="3738081753" sldId="324"/>
        </pc:sldMkLst>
      </pc:sldChg>
      <pc:sldChg chg="del">
        <pc:chgData name="Meryem Demirci" userId="fa2da6f7-7806-417e-a6df-798074905887" providerId="ADAL" clId="{2128DAEB-5FA3-4F41-A066-97ACA8C78899}" dt="2022-01-10T20:25:57.289" v="111" actId="2696"/>
        <pc:sldMkLst>
          <pc:docMk/>
          <pc:sldMk cId="4108476572" sldId="325"/>
        </pc:sldMkLst>
      </pc:sldChg>
      <pc:sldChg chg="del">
        <pc:chgData name="Meryem Demirci" userId="fa2da6f7-7806-417e-a6df-798074905887" providerId="ADAL" clId="{2128DAEB-5FA3-4F41-A066-97ACA8C78899}" dt="2022-01-10T20:26:05.978" v="113" actId="2696"/>
        <pc:sldMkLst>
          <pc:docMk/>
          <pc:sldMk cId="1799518049" sldId="326"/>
        </pc:sldMkLst>
      </pc:sldChg>
      <pc:sldChg chg="add">
        <pc:chgData name="Meryem Demirci" userId="fa2da6f7-7806-417e-a6df-798074905887" providerId="ADAL" clId="{2128DAEB-5FA3-4F41-A066-97ACA8C78899}" dt="2022-01-10T20:28:19.864" v="115" actId="2890"/>
        <pc:sldMkLst>
          <pc:docMk/>
          <pc:sldMk cId="3580152604" sldId="335"/>
        </pc:sldMkLst>
      </pc:sldChg>
      <pc:sldChg chg="del">
        <pc:chgData name="Meryem Demirci" userId="fa2da6f7-7806-417e-a6df-798074905887" providerId="ADAL" clId="{2128DAEB-5FA3-4F41-A066-97ACA8C78899}" dt="2022-01-10T20:25:08.443" v="96" actId="2696"/>
        <pc:sldMkLst>
          <pc:docMk/>
          <pc:sldMk cId="3671265437" sldId="335"/>
        </pc:sldMkLst>
      </pc:sldChg>
      <pc:sldChg chg="addSp delSp modSp add mod">
        <pc:chgData name="Meryem Demirci" userId="fa2da6f7-7806-417e-a6df-798074905887" providerId="ADAL" clId="{2128DAEB-5FA3-4F41-A066-97ACA8C78899}" dt="2022-01-10T20:34:25.563" v="153" actId="14100"/>
        <pc:sldMkLst>
          <pc:docMk/>
          <pc:sldMk cId="2441809713" sldId="336"/>
        </pc:sldMkLst>
        <pc:spChg chg="mod">
          <ac:chgData name="Meryem Demirci" userId="fa2da6f7-7806-417e-a6df-798074905887" providerId="ADAL" clId="{2128DAEB-5FA3-4F41-A066-97ACA8C78899}" dt="2022-01-10T20:32:48.560" v="143" actId="113"/>
          <ac:spMkLst>
            <pc:docMk/>
            <pc:sldMk cId="2441809713" sldId="336"/>
            <ac:spMk id="9" creationId="{00000000-0000-0000-0000-000000000000}"/>
          </ac:spMkLst>
        </pc:spChg>
        <pc:spChg chg="add del mod">
          <ac:chgData name="Meryem Demirci" userId="fa2da6f7-7806-417e-a6df-798074905887" providerId="ADAL" clId="{2128DAEB-5FA3-4F41-A066-97ACA8C78899}" dt="2022-01-10T20:32:33.578" v="140"/>
          <ac:spMkLst>
            <pc:docMk/>
            <pc:sldMk cId="2441809713" sldId="336"/>
            <ac:spMk id="10" creationId="{DC378632-A6AA-4FC5-9F94-084D7D824738}"/>
          </ac:spMkLst>
        </pc:spChg>
        <pc:spChg chg="mod">
          <ac:chgData name="Meryem Demirci" userId="fa2da6f7-7806-417e-a6df-798074905887" providerId="ADAL" clId="{2128DAEB-5FA3-4F41-A066-97ACA8C78899}" dt="2022-01-10T20:34:15.349" v="150"/>
          <ac:spMkLst>
            <pc:docMk/>
            <pc:sldMk cId="2441809713" sldId="336"/>
            <ac:spMk id="19" creationId="{00000000-0000-0000-0000-000000000000}"/>
          </ac:spMkLst>
        </pc:spChg>
        <pc:picChg chg="add mod">
          <ac:chgData name="Meryem Demirci" userId="fa2da6f7-7806-417e-a6df-798074905887" providerId="ADAL" clId="{2128DAEB-5FA3-4F41-A066-97ACA8C78899}" dt="2022-01-10T20:34:25.563" v="153" actId="14100"/>
          <ac:picMkLst>
            <pc:docMk/>
            <pc:sldMk cId="2441809713" sldId="336"/>
            <ac:picMk id="11" creationId="{FE71C0A9-D260-4FD6-8F89-38517A802641}"/>
          </ac:picMkLst>
        </pc:picChg>
      </pc:sldChg>
      <pc:sldChg chg="del">
        <pc:chgData name="Meryem Demirci" userId="fa2da6f7-7806-417e-a6df-798074905887" providerId="ADAL" clId="{2128DAEB-5FA3-4F41-A066-97ACA8C78899}" dt="2022-01-10T20:26:09.885" v="114" actId="2696"/>
        <pc:sldMkLst>
          <pc:docMk/>
          <pc:sldMk cId="1279224806" sldId="337"/>
        </pc:sldMkLst>
      </pc:sldChg>
      <pc:sldChg chg="addSp delSp modSp add mod">
        <pc:chgData name="Meryem Demirci" userId="fa2da6f7-7806-417e-a6df-798074905887" providerId="ADAL" clId="{2128DAEB-5FA3-4F41-A066-97ACA8C78899}" dt="2022-01-10T20:35:53.489" v="176" actId="20577"/>
        <pc:sldMkLst>
          <pc:docMk/>
          <pc:sldMk cId="2482642788" sldId="337"/>
        </pc:sldMkLst>
        <pc:spChg chg="mod">
          <ac:chgData name="Meryem Demirci" userId="fa2da6f7-7806-417e-a6df-798074905887" providerId="ADAL" clId="{2128DAEB-5FA3-4F41-A066-97ACA8C78899}" dt="2022-01-10T20:35:53.489" v="176" actId="20577"/>
          <ac:spMkLst>
            <pc:docMk/>
            <pc:sldMk cId="2482642788" sldId="337"/>
            <ac:spMk id="9" creationId="{00000000-0000-0000-0000-000000000000}"/>
          </ac:spMkLst>
        </pc:spChg>
        <pc:spChg chg="del">
          <ac:chgData name="Meryem Demirci" userId="fa2da6f7-7806-417e-a6df-798074905887" providerId="ADAL" clId="{2128DAEB-5FA3-4F41-A066-97ACA8C78899}" dt="2022-01-10T20:35:25.602" v="157" actId="478"/>
          <ac:spMkLst>
            <pc:docMk/>
            <pc:sldMk cId="2482642788" sldId="337"/>
            <ac:spMk id="19" creationId="{00000000-0000-0000-0000-000000000000}"/>
          </ac:spMkLst>
        </pc:spChg>
        <pc:picChg chg="del">
          <ac:chgData name="Meryem Demirci" userId="fa2da6f7-7806-417e-a6df-798074905887" providerId="ADAL" clId="{2128DAEB-5FA3-4F41-A066-97ACA8C78899}" dt="2022-01-10T20:35:03.549" v="155" actId="478"/>
          <ac:picMkLst>
            <pc:docMk/>
            <pc:sldMk cId="2482642788" sldId="337"/>
            <ac:picMk id="11" creationId="{FE71C0A9-D260-4FD6-8F89-38517A802641}"/>
          </ac:picMkLst>
        </pc:picChg>
        <pc:picChg chg="add mod">
          <ac:chgData name="Meryem Demirci" userId="fa2da6f7-7806-417e-a6df-798074905887" providerId="ADAL" clId="{2128DAEB-5FA3-4F41-A066-97ACA8C78899}" dt="2022-01-10T20:35:37.241" v="162" actId="1076"/>
          <ac:picMkLst>
            <pc:docMk/>
            <pc:sldMk cId="2482642788" sldId="337"/>
            <ac:picMk id="12" creationId="{AA69A795-07EB-4FA3-82DE-137C0C7ADBFC}"/>
          </ac:picMkLst>
        </pc:picChg>
      </pc:sldChg>
      <pc:sldChg chg="addSp delSp modSp add mod">
        <pc:chgData name="Meryem Demirci" userId="fa2da6f7-7806-417e-a6df-798074905887" providerId="ADAL" clId="{2128DAEB-5FA3-4F41-A066-97ACA8C78899}" dt="2022-01-10T20:36:41.490" v="184" actId="14100"/>
        <pc:sldMkLst>
          <pc:docMk/>
          <pc:sldMk cId="3054528331" sldId="338"/>
        </pc:sldMkLst>
        <pc:spChg chg="mod">
          <ac:chgData name="Meryem Demirci" userId="fa2da6f7-7806-417e-a6df-798074905887" providerId="ADAL" clId="{2128DAEB-5FA3-4F41-A066-97ACA8C78899}" dt="2022-01-10T20:36:16.652" v="182" actId="6549"/>
          <ac:spMkLst>
            <pc:docMk/>
            <pc:sldMk cId="3054528331" sldId="338"/>
            <ac:spMk id="9" creationId="{00000000-0000-0000-0000-000000000000}"/>
          </ac:spMkLst>
        </pc:spChg>
        <pc:picChg chg="add mod">
          <ac:chgData name="Meryem Demirci" userId="fa2da6f7-7806-417e-a6df-798074905887" providerId="ADAL" clId="{2128DAEB-5FA3-4F41-A066-97ACA8C78899}" dt="2022-01-10T20:36:41.490" v="184" actId="14100"/>
          <ac:picMkLst>
            <pc:docMk/>
            <pc:sldMk cId="3054528331" sldId="338"/>
            <ac:picMk id="5" creationId="{B747B31D-DD3B-4D79-BCED-CF999F705DC3}"/>
          </ac:picMkLst>
        </pc:picChg>
        <pc:picChg chg="del">
          <ac:chgData name="Meryem Demirci" userId="fa2da6f7-7806-417e-a6df-798074905887" providerId="ADAL" clId="{2128DAEB-5FA3-4F41-A066-97ACA8C78899}" dt="2022-01-10T20:36:12.379" v="178" actId="478"/>
          <ac:picMkLst>
            <pc:docMk/>
            <pc:sldMk cId="3054528331" sldId="338"/>
            <ac:picMk id="12" creationId="{AA69A795-07EB-4FA3-82DE-137C0C7ADBFC}"/>
          </ac:picMkLst>
        </pc:picChg>
      </pc:sldChg>
      <pc:sldChg chg="addSp delSp modSp add mod">
        <pc:chgData name="Meryem Demirci" userId="fa2da6f7-7806-417e-a6df-798074905887" providerId="ADAL" clId="{2128DAEB-5FA3-4F41-A066-97ACA8C78899}" dt="2022-01-10T20:47:16.810" v="353" actId="113"/>
        <pc:sldMkLst>
          <pc:docMk/>
          <pc:sldMk cId="2468716055" sldId="339"/>
        </pc:sldMkLst>
        <pc:spChg chg="add mod">
          <ac:chgData name="Meryem Demirci" userId="fa2da6f7-7806-417e-a6df-798074905887" providerId="ADAL" clId="{2128DAEB-5FA3-4F41-A066-97ACA8C78899}" dt="2022-01-10T20:47:16.810" v="353" actId="113"/>
          <ac:spMkLst>
            <pc:docMk/>
            <pc:sldMk cId="2468716055" sldId="339"/>
            <ac:spMk id="11" creationId="{35D7A548-860C-4785-8012-8C675619A6DC}"/>
          </ac:spMkLst>
        </pc:spChg>
        <pc:picChg chg="del">
          <ac:chgData name="Meryem Demirci" userId="fa2da6f7-7806-417e-a6df-798074905887" providerId="ADAL" clId="{2128DAEB-5FA3-4F41-A066-97ACA8C78899}" dt="2022-01-10T20:37:23.243" v="187" actId="478"/>
          <ac:picMkLst>
            <pc:docMk/>
            <pc:sldMk cId="2468716055" sldId="339"/>
            <ac:picMk id="5" creationId="{B747B31D-DD3B-4D79-BCED-CF999F705DC3}"/>
          </ac:picMkLst>
        </pc:picChg>
      </pc:sldChg>
      <pc:sldChg chg="del">
        <pc:chgData name="Meryem Demirci" userId="fa2da6f7-7806-417e-a6df-798074905887" providerId="ADAL" clId="{2128DAEB-5FA3-4F41-A066-97ACA8C78899}" dt="2022-01-10T20:26:00.632" v="112" actId="2696"/>
        <pc:sldMkLst>
          <pc:docMk/>
          <pc:sldMk cId="2832660730" sldId="339"/>
        </pc:sldMkLst>
      </pc:sldChg>
      <pc:sldChg chg="addSp delSp modSp add mod">
        <pc:chgData name="Meryem Demirci" userId="fa2da6f7-7806-417e-a6df-798074905887" providerId="ADAL" clId="{2128DAEB-5FA3-4F41-A066-97ACA8C78899}" dt="2022-01-10T20:40:59.066" v="206"/>
        <pc:sldMkLst>
          <pc:docMk/>
          <pc:sldMk cId="1964946960" sldId="340"/>
        </pc:sldMkLst>
        <pc:spChg chg="mod">
          <ac:chgData name="Meryem Demirci" userId="fa2da6f7-7806-417e-a6df-798074905887" providerId="ADAL" clId="{2128DAEB-5FA3-4F41-A066-97ACA8C78899}" dt="2022-01-10T20:40:59.066" v="206"/>
          <ac:spMkLst>
            <pc:docMk/>
            <pc:sldMk cId="1964946960" sldId="340"/>
            <ac:spMk id="9" creationId="{00000000-0000-0000-0000-000000000000}"/>
          </ac:spMkLst>
        </pc:spChg>
        <pc:spChg chg="del">
          <ac:chgData name="Meryem Demirci" userId="fa2da6f7-7806-417e-a6df-798074905887" providerId="ADAL" clId="{2128DAEB-5FA3-4F41-A066-97ACA8C78899}" dt="2022-01-10T20:40:26.407" v="203" actId="478"/>
          <ac:spMkLst>
            <pc:docMk/>
            <pc:sldMk cId="1964946960" sldId="340"/>
            <ac:spMk id="11" creationId="{35D7A548-860C-4785-8012-8C675619A6DC}"/>
          </ac:spMkLst>
        </pc:spChg>
        <pc:graphicFrameChg chg="add mod modGraphic">
          <ac:chgData name="Meryem Demirci" userId="fa2da6f7-7806-417e-a6df-798074905887" providerId="ADAL" clId="{2128DAEB-5FA3-4F41-A066-97ACA8C78899}" dt="2022-01-10T20:40:37.882" v="205" actId="14100"/>
          <ac:graphicFrameMkLst>
            <pc:docMk/>
            <pc:sldMk cId="1964946960" sldId="340"/>
            <ac:graphicFrameMk id="10" creationId="{E11E68C2-81DF-48F1-81D9-F221A4234C76}"/>
          </ac:graphicFrameMkLst>
        </pc:graphicFrameChg>
      </pc:sldChg>
      <pc:sldChg chg="del">
        <pc:chgData name="Meryem Demirci" userId="fa2da6f7-7806-417e-a6df-798074905887" providerId="ADAL" clId="{2128DAEB-5FA3-4F41-A066-97ACA8C78899}" dt="2022-01-10T20:25:53.444" v="110" actId="2696"/>
        <pc:sldMkLst>
          <pc:docMk/>
          <pc:sldMk cId="3284407529" sldId="340"/>
        </pc:sldMkLst>
      </pc:sldChg>
      <pc:sldChg chg="addSp delSp modSp add mod">
        <pc:chgData name="Meryem Demirci" userId="fa2da6f7-7806-417e-a6df-798074905887" providerId="ADAL" clId="{2128DAEB-5FA3-4F41-A066-97ACA8C78899}" dt="2022-01-10T20:43:49.212" v="243" actId="12"/>
        <pc:sldMkLst>
          <pc:docMk/>
          <pc:sldMk cId="1764889778" sldId="341"/>
        </pc:sldMkLst>
        <pc:spChg chg="mod">
          <ac:chgData name="Meryem Demirci" userId="fa2da6f7-7806-417e-a6df-798074905887" providerId="ADAL" clId="{2128DAEB-5FA3-4F41-A066-97ACA8C78899}" dt="2022-01-10T20:42:46.210" v="236" actId="6549"/>
          <ac:spMkLst>
            <pc:docMk/>
            <pc:sldMk cId="1764889778" sldId="341"/>
            <ac:spMk id="9" creationId="{00000000-0000-0000-0000-000000000000}"/>
          </ac:spMkLst>
        </pc:spChg>
        <pc:spChg chg="add mod">
          <ac:chgData name="Meryem Demirci" userId="fa2da6f7-7806-417e-a6df-798074905887" providerId="ADAL" clId="{2128DAEB-5FA3-4F41-A066-97ACA8C78899}" dt="2022-01-10T20:43:49.212" v="243" actId="12"/>
          <ac:spMkLst>
            <pc:docMk/>
            <pc:sldMk cId="1764889778" sldId="341"/>
            <ac:spMk id="11" creationId="{5564AC07-7A14-4A8E-9729-2E1A32E36A5B}"/>
          </ac:spMkLst>
        </pc:spChg>
        <pc:graphicFrameChg chg="del">
          <ac:chgData name="Meryem Demirci" userId="fa2da6f7-7806-417e-a6df-798074905887" providerId="ADAL" clId="{2128DAEB-5FA3-4F41-A066-97ACA8C78899}" dt="2022-01-10T20:42:23.764" v="209" actId="478"/>
          <ac:graphicFrameMkLst>
            <pc:docMk/>
            <pc:sldMk cId="1764889778" sldId="341"/>
            <ac:graphicFrameMk id="10" creationId="{E11E68C2-81DF-48F1-81D9-F221A4234C76}"/>
          </ac:graphicFrameMkLst>
        </pc:graphicFrameChg>
      </pc:sldChg>
      <pc:sldChg chg="del">
        <pc:chgData name="Meryem Demirci" userId="fa2da6f7-7806-417e-a6df-798074905887" providerId="ADAL" clId="{2128DAEB-5FA3-4F41-A066-97ACA8C78899}" dt="2022-01-10T20:25:48.823" v="109" actId="2696"/>
        <pc:sldMkLst>
          <pc:docMk/>
          <pc:sldMk cId="2348811810" sldId="34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1FB86-FC24-4FDC-90C5-F665B0E1DDDD}" type="datetimeFigureOut">
              <a:rPr lang="en-US" smtClean="0"/>
              <a:t>27/01/2022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CED27-0982-4447-B4AB-4F30399EE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71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82550-BF8B-46CF-AB8D-2A15C4C83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22E9B-0424-42EC-8D03-6060ABE60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0A585-B4F3-4868-9680-747F54DD1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5073-D3A1-498B-BC45-CA6198A97678}" type="datetimeFigureOut">
              <a:rPr lang="en-US" smtClean="0"/>
              <a:pPr/>
              <a:t>27/01/2022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1E3AA-D6D5-4E94-AAD6-9EB64FB51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FF76B-857C-4DC7-BD7C-A3788194C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480B-7A70-45BD-9CE9-E14559E8A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8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0F2EC-DF2A-4E34-A56B-950BB2D9C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3E4529-C81D-40E4-AB4F-AB11972F2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E81A9-DAF1-4112-B372-8E15049CF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5073-D3A1-498B-BC45-CA6198A97678}" type="datetimeFigureOut">
              <a:rPr lang="en-US" smtClean="0"/>
              <a:pPr/>
              <a:t>27/01/2022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0AA95-34DF-4E1D-8943-27F7FE77F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0EABC-B201-43FE-8698-D52F71241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480B-7A70-45BD-9CE9-E14559E8A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32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03115A-11ED-4481-96D9-0B987CB80E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55A00-2054-4E3B-B415-27760F308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AF920-F13B-44D3-8FA3-1C8BF079C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5073-D3A1-498B-BC45-CA6198A97678}" type="datetimeFigureOut">
              <a:rPr lang="en-US" smtClean="0"/>
              <a:pPr/>
              <a:t>27/01/2022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BA4FD-112E-4612-9789-4909A59C3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DB6BE-E942-481D-9FBF-0B012857B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480B-7A70-45BD-9CE9-E14559E8A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78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7883C98-F910-4358-94F9-40A7B6DCC4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06513"/>
            <a:ext cx="12192000" cy="55514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2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0ACF2-60C0-49A8-9696-A9A4F98B3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20AA7-14D4-4EC8-9940-753F8BC09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29F0B-3008-48EA-B929-95B4F4CC1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5073-D3A1-498B-BC45-CA6198A97678}" type="datetimeFigureOut">
              <a:rPr lang="en-US" smtClean="0"/>
              <a:pPr/>
              <a:t>27/01/2022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A127E-7A23-4168-A115-01D97BC7F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17AD5-EEC6-4B58-84E5-C8E5F0DF8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480B-7A70-45BD-9CE9-E14559E8A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7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0CBDE-217B-4A6C-A720-EA1C2525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25E9D-DB68-4A1B-AE41-010C748B0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16E60-26C1-4DAE-AC2E-BB7651281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5073-D3A1-498B-BC45-CA6198A97678}" type="datetimeFigureOut">
              <a:rPr lang="en-US" smtClean="0"/>
              <a:pPr/>
              <a:t>27/01/2022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067C8-8E81-493E-924C-E10706187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FF1B7-5F0B-4E9F-A466-20E0CC57C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480B-7A70-45BD-9CE9-E14559E8A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9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FFB04-E3F2-4C77-ACBA-A630AB398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ABDC7-111D-4BC9-9999-D7A6EE454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78FA8B-FFAF-4D00-9112-5F5C3A3CE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A468B-D6EC-4897-9AF2-77747A72B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5073-D3A1-498B-BC45-CA6198A97678}" type="datetimeFigureOut">
              <a:rPr lang="en-US" smtClean="0"/>
              <a:pPr/>
              <a:t>27/01/2022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48D59-07B9-44C9-A55B-4D7BDF3B6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61D4EE-C617-4579-8806-CD75F1CAE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480B-7A70-45BD-9CE9-E14559E8A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07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DC6CF-8524-412E-AED1-08644F171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BB0C4-A9D0-4B74-870E-F25B02255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17F4E9-4645-40AB-A0D4-86018476D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69719E-058F-476D-82FB-871E4DFA1D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E523F6-AA4E-4787-846D-790CE14523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11B80C-96BD-4184-822D-ACFD833B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5073-D3A1-498B-BC45-CA6198A97678}" type="datetimeFigureOut">
              <a:rPr lang="en-US" smtClean="0"/>
              <a:pPr/>
              <a:t>27/01/2022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26CFAE-4C56-404A-BF5D-93E481799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6C33E4-64F5-489D-8054-C69E35234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480B-7A70-45BD-9CE9-E14559E8A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0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4589-EFA9-4A2F-97F0-B0407FBEE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DE26CB-FD79-4045-919D-DB3155D2D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5073-D3A1-498B-BC45-CA6198A97678}" type="datetimeFigureOut">
              <a:rPr lang="en-US" smtClean="0"/>
              <a:pPr/>
              <a:t>27/01/2022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53CD8-BD51-4A55-8858-92208A3D5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C10B0-1AD1-4DDE-8D2C-B64AFC255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480B-7A70-45BD-9CE9-E14559E8A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14E48E-AFB9-4156-A1AF-89D0980F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5073-D3A1-498B-BC45-CA6198A97678}" type="datetimeFigureOut">
              <a:rPr lang="en-US" smtClean="0"/>
              <a:pPr/>
              <a:t>27/01/2022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F3B49D-5372-4478-8E9F-9EF1DEFD3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FDE60-6107-46A3-AC96-54D84FD28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480B-7A70-45BD-9CE9-E14559E8A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7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33294-9ECB-4671-A2BF-7754C41F7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DE9FA-6C3A-4F3C-B482-9D475B64C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5AFD5-C013-453A-96A5-11C1206AB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386DB-493B-4F9F-95D6-FE71D679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5073-D3A1-498B-BC45-CA6198A97678}" type="datetimeFigureOut">
              <a:rPr lang="en-US" smtClean="0"/>
              <a:pPr/>
              <a:t>27/01/2022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25B21-BFDA-4E29-8109-78F47D7AE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87842-4D30-4298-9647-68197A690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480B-7A70-45BD-9CE9-E14559E8A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87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E6F4F-ADE7-4E7F-A081-14DF2B9E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2D07FD-E976-4F68-8C70-F6261AB872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E2942-B0D1-443D-B829-0AFEC8718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D05B94-9B65-43CB-BA46-B02D9779C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15073-D3A1-498B-BC45-CA6198A97678}" type="datetimeFigureOut">
              <a:rPr lang="en-US" smtClean="0"/>
              <a:pPr/>
              <a:t>27/01/2022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81E67-B438-4701-90D5-A4127F18C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6889C-989B-4943-B862-E415F5BC3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480B-7A70-45BD-9CE9-E14559E8A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7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6DA542-8879-4076-A967-B1E3D490F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4CFA7-680B-4258-BFA9-989E7D88C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78217-DCF4-433E-A13A-E5E2FD5B8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15073-D3A1-498B-BC45-CA6198A97678}" type="datetimeFigureOut">
              <a:rPr lang="en-US" smtClean="0"/>
              <a:pPr/>
              <a:t>27/01/2022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3BAD6-67BF-4080-92BA-303F627D96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6F754-C387-4689-9B11-68CF4311AB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C480B-7A70-45BD-9CE9-E14559E8A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6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unstats.un.org/unsd/demographic-social/census/documents/ppe_in_censuses.pdf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un.org/development/desa/dpad/publication/un-desa-policy-brief-118-policy-implications-of-the-disruption-of-the-implementation-of-the-2020-world-population-and-housing-census-programme-due-to-the-covid-19-pandemic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unstats.un.org/unsd/demographic-social/meetings/2021/egm-covid19-census2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unstats.un.org/unsd/demographic-social/meetings/2021/egm-covid19-census.cshtml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96BFE75-4720-4F19-AB90-E5E33E2AD941}"/>
              </a:ext>
            </a:extLst>
          </p:cNvPr>
          <p:cNvGrpSpPr/>
          <p:nvPr/>
        </p:nvGrpSpPr>
        <p:grpSpPr>
          <a:xfrm>
            <a:off x="1899983" y="6074415"/>
            <a:ext cx="8324083" cy="783585"/>
            <a:chOff x="455507" y="241244"/>
            <a:chExt cx="8324083" cy="7835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572ECD8-17F9-4D58-A22D-1A705C814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8897" y="241244"/>
              <a:ext cx="890693" cy="711531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D20F00-74F3-4948-8754-EBF00EA9D953}"/>
                </a:ext>
              </a:extLst>
            </p:cNvPr>
            <p:cNvGrpSpPr/>
            <p:nvPr/>
          </p:nvGrpSpPr>
          <p:grpSpPr>
            <a:xfrm>
              <a:off x="455507" y="253849"/>
              <a:ext cx="7433390" cy="770980"/>
              <a:chOff x="570701" y="448582"/>
              <a:chExt cx="7433390" cy="770980"/>
            </a:xfrm>
          </p:grpSpPr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81FE32A0-D983-4999-AC8F-E2BEA3ADA5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0701" y="506228"/>
                <a:ext cx="3617210" cy="655688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8B1799-2688-4EB5-B53F-5D6DEB39354E}"/>
                  </a:ext>
                </a:extLst>
              </p:cNvPr>
              <p:cNvSpPr txBox="1"/>
              <p:nvPr/>
            </p:nvSpPr>
            <p:spPr>
              <a:xfrm>
                <a:off x="4316863" y="448582"/>
                <a:ext cx="3687228" cy="770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Statistics Division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and Social Statistics Branch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Statistics Section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AE0FEA1-E3EC-4514-9C4B-6C4662157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5301" y="521836"/>
                <a:ext cx="0" cy="64008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88" name="Rectangle 187"/>
          <p:cNvSpPr/>
          <p:nvPr/>
        </p:nvSpPr>
        <p:spPr>
          <a:xfrm>
            <a:off x="1062424" y="2692192"/>
            <a:ext cx="10067151" cy="2910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Overview of the 2020 Round of Population and Housing Censuses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Cambria" pitchFamily="18" charset="0"/>
            </a:endParaRPr>
          </a:p>
          <a:p>
            <a:pPr algn="ctr"/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Cambria" pitchFamily="18" charset="0"/>
            </a:endParaRP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mbria" pitchFamily="18" charset="0"/>
              </a:rPr>
              <a:t>UN Statistics Division</a:t>
            </a:r>
            <a:endParaRPr lang="en-US" sz="2400" dirty="0">
              <a:latin typeface="Cambria" pitchFamily="18" charset="0"/>
              <a:ea typeface="Cambria" pitchFamily="18" charset="0"/>
            </a:endParaRPr>
          </a:p>
          <a:p>
            <a:pPr algn="ctr"/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D72372-1760-4FFF-8117-2CF1F264AE5F}"/>
              </a:ext>
            </a:extLst>
          </p:cNvPr>
          <p:cNvSpPr txBox="1"/>
          <p:nvPr/>
        </p:nvSpPr>
        <p:spPr>
          <a:xfrm>
            <a:off x="2409825" y="876300"/>
            <a:ext cx="8719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SzPct val="100000"/>
            </a:pPr>
            <a:r>
              <a:rPr lang="en-US" altLang="en-US" sz="18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Regional Workshop on the 2020 World </a:t>
            </a:r>
            <a:r>
              <a:rPr lang="en-US" altLang="en-US" sz="1800" b="1" i="1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Programme</a:t>
            </a:r>
            <a:r>
              <a:rPr lang="en-US" altLang="en-US" sz="18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on Population and Housing Censuses: </a:t>
            </a:r>
          </a:p>
          <a:p>
            <a:pPr algn="ctr" eaLnBrk="1" hangingPunct="1">
              <a:buSzPct val="100000"/>
            </a:pPr>
            <a:r>
              <a:rPr lang="en-US" altLang="en-US" sz="18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International standards and contemporary technologies</a:t>
            </a:r>
          </a:p>
          <a:p>
            <a:pPr algn="ctr" eaLnBrk="1" hangingPunct="1">
              <a:buSzPct val="100000"/>
            </a:pPr>
            <a:r>
              <a:rPr lang="en-US" altLang="en-US" sz="18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27, 28, 31 January and 1 February 2022</a:t>
            </a:r>
          </a:p>
        </p:txBody>
      </p:sp>
    </p:spTree>
    <p:extLst>
      <p:ext uri="{BB962C8B-B14F-4D97-AF65-F5344CB8AC3E}">
        <p14:creationId xmlns:p14="http://schemas.microsoft.com/office/powerpoint/2010/main" val="2988902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96BFE75-4720-4F19-AB90-E5E33E2AD941}"/>
              </a:ext>
            </a:extLst>
          </p:cNvPr>
          <p:cNvGrpSpPr/>
          <p:nvPr/>
        </p:nvGrpSpPr>
        <p:grpSpPr>
          <a:xfrm>
            <a:off x="1899983" y="6074415"/>
            <a:ext cx="8324083" cy="783585"/>
            <a:chOff x="455507" y="241244"/>
            <a:chExt cx="8324083" cy="7835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572ECD8-17F9-4D58-A22D-1A705C814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8897" y="241244"/>
              <a:ext cx="890693" cy="711531"/>
            </a:xfrm>
            <a:prstGeom prst="rect">
              <a:avLst/>
            </a:prstGeom>
          </p:spPr>
        </p:pic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BDD20F00-74F3-4948-8754-EBF00EA9D953}"/>
                </a:ext>
              </a:extLst>
            </p:cNvPr>
            <p:cNvGrpSpPr/>
            <p:nvPr/>
          </p:nvGrpSpPr>
          <p:grpSpPr>
            <a:xfrm>
              <a:off x="455507" y="253849"/>
              <a:ext cx="7433390" cy="770980"/>
              <a:chOff x="570701" y="448582"/>
              <a:chExt cx="7433390" cy="770980"/>
            </a:xfrm>
          </p:grpSpPr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81FE32A0-D983-4999-AC8F-E2BEA3ADA5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0701" y="506228"/>
                <a:ext cx="3617210" cy="655688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8B1799-2688-4EB5-B53F-5D6DEB39354E}"/>
                  </a:ext>
                </a:extLst>
              </p:cNvPr>
              <p:cNvSpPr txBox="1"/>
              <p:nvPr/>
            </p:nvSpPr>
            <p:spPr>
              <a:xfrm>
                <a:off x="4316863" y="448582"/>
                <a:ext cx="3687228" cy="770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Statistics Division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and Social Statistics Branch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Statistics Section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AE0FEA1-E3EC-4514-9C4B-6C4662157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5301" y="521836"/>
                <a:ext cx="0" cy="64008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/>
          <p:cNvSpPr txBox="1"/>
          <p:nvPr/>
        </p:nvSpPr>
        <p:spPr>
          <a:xfrm>
            <a:off x="804703" y="395554"/>
            <a:ext cx="1021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dirty="0"/>
              <a:t>2010 Round of censuses</a:t>
            </a:r>
            <a:endParaRPr lang="en-US" sz="28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64AC07-7A14-4A8E-9729-2E1A32E36A5B}"/>
              </a:ext>
            </a:extLst>
          </p:cNvPr>
          <p:cNvSpPr txBox="1"/>
          <p:nvPr/>
        </p:nvSpPr>
        <p:spPr>
          <a:xfrm>
            <a:off x="1695450" y="1258243"/>
            <a:ext cx="60960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alt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Challenges</a:t>
            </a:r>
          </a:p>
          <a:p>
            <a:pPr marL="1257300" lvl="2" indent="-342900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Census costs</a:t>
            </a:r>
          </a:p>
          <a:p>
            <a:pPr marL="1257300" lvl="2" indent="-342900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Timeliness in releasing data</a:t>
            </a:r>
          </a:p>
          <a:p>
            <a:pPr marL="1257300" lvl="2" indent="-342900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Public perception and cooperation</a:t>
            </a:r>
          </a:p>
          <a:p>
            <a:pPr marL="1257300" lvl="2" indent="-342900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Low response rates</a:t>
            </a:r>
          </a:p>
          <a:p>
            <a:pPr marL="1257300" lvl="2" indent="-342900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Managing the outsourcing of census operations</a:t>
            </a:r>
          </a:p>
          <a:p>
            <a:pPr marL="1257300" lvl="2" indent="-342900"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Inadequate and insufficient exploitation of census statistics</a:t>
            </a:r>
          </a:p>
        </p:txBody>
      </p:sp>
    </p:spTree>
    <p:extLst>
      <p:ext uri="{BB962C8B-B14F-4D97-AF65-F5344CB8AC3E}">
        <p14:creationId xmlns:p14="http://schemas.microsoft.com/office/powerpoint/2010/main" val="1764889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96BFE75-4720-4F19-AB90-E5E33E2AD941}"/>
              </a:ext>
            </a:extLst>
          </p:cNvPr>
          <p:cNvGrpSpPr/>
          <p:nvPr/>
        </p:nvGrpSpPr>
        <p:grpSpPr>
          <a:xfrm>
            <a:off x="1899983" y="6074415"/>
            <a:ext cx="8324083" cy="783585"/>
            <a:chOff x="455507" y="241244"/>
            <a:chExt cx="8324083" cy="7835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572ECD8-17F9-4D58-A22D-1A705C814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8897" y="241244"/>
              <a:ext cx="890693" cy="711531"/>
            </a:xfrm>
            <a:prstGeom prst="rect">
              <a:avLst/>
            </a:prstGeom>
          </p:spPr>
        </p:pic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BDD20F00-74F3-4948-8754-EBF00EA9D953}"/>
                </a:ext>
              </a:extLst>
            </p:cNvPr>
            <p:cNvGrpSpPr/>
            <p:nvPr/>
          </p:nvGrpSpPr>
          <p:grpSpPr>
            <a:xfrm>
              <a:off x="455507" y="253849"/>
              <a:ext cx="7433390" cy="770980"/>
              <a:chOff x="570701" y="448582"/>
              <a:chExt cx="7433390" cy="770980"/>
            </a:xfrm>
          </p:grpSpPr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81FE32A0-D983-4999-AC8F-E2BEA3ADA5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0701" y="506228"/>
                <a:ext cx="3617210" cy="655688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8B1799-2688-4EB5-B53F-5D6DEB39354E}"/>
                  </a:ext>
                </a:extLst>
              </p:cNvPr>
              <p:cNvSpPr txBox="1"/>
              <p:nvPr/>
            </p:nvSpPr>
            <p:spPr>
              <a:xfrm>
                <a:off x="4316863" y="448582"/>
                <a:ext cx="3687228" cy="770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Statistics Division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and Social Statistics Branch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Statistics Section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AE0FEA1-E3EC-4514-9C4B-6C4662157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5301" y="521836"/>
                <a:ext cx="0" cy="64008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/>
          <p:cNvSpPr txBox="1"/>
          <p:nvPr/>
        </p:nvSpPr>
        <p:spPr>
          <a:xfrm>
            <a:off x="1028700" y="45720"/>
            <a:ext cx="10206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UNSD Methodological framework for Censuses</a:t>
            </a:r>
          </a:p>
        </p:txBody>
      </p:sp>
      <p:grpSp>
        <p:nvGrpSpPr>
          <p:cNvPr id="10" name="Group 36">
            <a:extLst>
              <a:ext uri="{FF2B5EF4-FFF2-40B4-BE49-F238E27FC236}">
                <a16:creationId xmlns:a16="http://schemas.microsoft.com/office/drawing/2014/main" id="{55F736FC-B7F8-4000-8687-DAA9F9FEA2E8}"/>
              </a:ext>
            </a:extLst>
          </p:cNvPr>
          <p:cNvGrpSpPr>
            <a:grpSpLocks/>
          </p:cNvGrpSpPr>
          <p:nvPr/>
        </p:nvGrpSpPr>
        <p:grpSpPr bwMode="auto">
          <a:xfrm>
            <a:off x="835559" y="956059"/>
            <a:ext cx="8486503" cy="4948810"/>
            <a:chOff x="-3479" y="1553200"/>
            <a:chExt cx="7752737" cy="471944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F44423-3371-401C-A0C3-7630617E335B}"/>
                </a:ext>
              </a:extLst>
            </p:cNvPr>
            <p:cNvSpPr txBox="1"/>
            <p:nvPr/>
          </p:nvSpPr>
          <p:spPr>
            <a:xfrm>
              <a:off x="1310599" y="1553200"/>
              <a:ext cx="6350168" cy="704428"/>
            </a:xfrm>
            <a:prstGeom prst="rect">
              <a:avLst/>
            </a:prstGeom>
            <a:solidFill>
              <a:srgbClr val="0070C0"/>
            </a:solidFill>
            <a:ln>
              <a:solidFill>
                <a:sysClr val="windowText" lastClr="000000"/>
              </a:solidFill>
            </a:ln>
          </p:spPr>
          <p:txBody>
            <a:bodyPr wrap="square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prstClr val="white"/>
                  </a:solidFill>
                  <a:latin typeface="Abadi" panose="020B0604020202020204" pitchFamily="34" charset="0"/>
                  <a:ea typeface="+mn-ea"/>
                </a:rPr>
                <a:t>Principles and Recommendations for Population and Registration, 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prstClr val="white"/>
                  </a:solidFill>
                  <a:latin typeface="Abadi" panose="020B0604020202020204" pitchFamily="34" charset="0"/>
                  <a:ea typeface="+mn-ea"/>
                </a:rPr>
                <a:t>Rev</a:t>
              </a:r>
              <a:r>
                <a:rPr lang="en-US" sz="1400" b="1" kern="0" dirty="0">
                  <a:solidFill>
                    <a:prstClr val="white"/>
                  </a:solidFill>
                  <a:latin typeface="Abadi" panose="020B0604020202020204" pitchFamily="34" charset="0"/>
                </a:rPr>
                <a:t>i</a:t>
              </a:r>
              <a:r>
                <a:rPr lang="en-US" sz="1400" b="1" kern="0" dirty="0">
                  <a:solidFill>
                    <a:prstClr val="white"/>
                  </a:solidFill>
                  <a:latin typeface="Abadi" panose="020B0604020202020204" pitchFamily="34" charset="0"/>
                  <a:ea typeface="+mn-ea"/>
                </a:rPr>
                <a:t>sion  3 (2015)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kern="0" dirty="0">
                <a:solidFill>
                  <a:prstClr val="white"/>
                </a:solidFill>
                <a:latin typeface="Abadi" panose="020B0604020202020204" pitchFamily="34" charset="0"/>
                <a:ea typeface="+mn-ea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8FDC9F8-5800-4135-B2A1-D5AA820C9C7B}"/>
                </a:ext>
              </a:extLst>
            </p:cNvPr>
            <p:cNvSpPr txBox="1"/>
            <p:nvPr/>
          </p:nvSpPr>
          <p:spPr>
            <a:xfrm>
              <a:off x="1310600" y="2329877"/>
              <a:ext cx="6350168" cy="704428"/>
            </a:xfrm>
            <a:prstGeom prst="rect">
              <a:avLst/>
            </a:prstGeom>
            <a:solidFill>
              <a:srgbClr val="0070C0"/>
            </a:solidFill>
            <a:ln>
              <a:solidFill>
                <a:sysClr val="windowText" lastClr="000000"/>
              </a:solidFill>
            </a:ln>
          </p:spPr>
          <p:txBody>
            <a:bodyPr wrap="square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prstClr val="white"/>
                  </a:solidFill>
                  <a:latin typeface="Abadi" panose="020B0604020202020204" pitchFamily="34" charset="0"/>
                  <a:ea typeface="+mn-ea"/>
                </a:rPr>
                <a:t>Handbook on Management of Population and Housing Censuses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prstClr val="white"/>
                  </a:solidFill>
                  <a:latin typeface="Abadi" panose="020B0604020202020204" pitchFamily="34" charset="0"/>
                  <a:ea typeface="+mn-ea"/>
                </a:rPr>
                <a:t>Revision 2 (2016)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kern="0" dirty="0">
                <a:solidFill>
                  <a:prstClr val="white"/>
                </a:solidFill>
                <a:latin typeface="Abadi" panose="020B0604020202020204" pitchFamily="34" charset="0"/>
                <a:ea typeface="+mn-ea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EE62B5-81BC-4A22-8500-FA439BD1E431}"/>
                </a:ext>
              </a:extLst>
            </p:cNvPr>
            <p:cNvSpPr txBox="1"/>
            <p:nvPr/>
          </p:nvSpPr>
          <p:spPr>
            <a:xfrm>
              <a:off x="-3479" y="3278823"/>
              <a:ext cx="1060880" cy="299381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</p:spPr>
          <p:txBody>
            <a:bodyPr wrap="square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kern="0" dirty="0">
                <a:solidFill>
                  <a:prstClr val="white"/>
                </a:solidFill>
                <a:latin typeface="Abadi" panose="020B0604020202020204" pitchFamily="34" charset="0"/>
                <a:ea typeface="+mn-ea"/>
              </a:endParaRP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kern="0" dirty="0">
                <a:solidFill>
                  <a:prstClr val="white"/>
                </a:solidFill>
                <a:latin typeface="Abadi" panose="020B0604020202020204" pitchFamily="34" charset="0"/>
                <a:ea typeface="+mn-ea"/>
              </a:endParaRP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kern="0" dirty="0">
                <a:solidFill>
                  <a:prstClr val="white"/>
                </a:solidFill>
                <a:latin typeface="Abadi" panose="020B0604020202020204" pitchFamily="34" charset="0"/>
                <a:ea typeface="+mn-ea"/>
              </a:endParaRP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badi" panose="020B0604020202020204" pitchFamily="34" charset="0"/>
                  <a:ea typeface="+mn-ea"/>
                </a:rPr>
                <a:t>Technical Report on Post Enumeration Surveys (2010)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prstClr val="white"/>
                </a:solidFill>
                <a:latin typeface="Abadi" panose="020B0604020202020204" pitchFamily="34" charset="0"/>
                <a:ea typeface="+mn-ea"/>
              </a:endParaRP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prstClr val="white"/>
                </a:solidFill>
                <a:latin typeface="Abadi" panose="020B0604020202020204" pitchFamily="34" charset="0"/>
                <a:ea typeface="+mn-ea"/>
              </a:endParaRP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prstClr val="white"/>
                </a:solidFill>
                <a:latin typeface="Abadi" panose="020B0604020202020204" pitchFamily="34" charset="0"/>
                <a:ea typeface="+mn-ea"/>
              </a:endParaRP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prstClr val="white"/>
                </a:solidFill>
                <a:latin typeface="Abadi" panose="020B0604020202020204" pitchFamily="34" charset="0"/>
                <a:ea typeface="+mn-ea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C3C3C7C-8DF3-4B4B-87B5-47AA637A3BA3}"/>
                </a:ext>
              </a:extLst>
            </p:cNvPr>
            <p:cNvSpPr txBox="1"/>
            <p:nvPr/>
          </p:nvSpPr>
          <p:spPr>
            <a:xfrm>
              <a:off x="3385361" y="3257905"/>
              <a:ext cx="1060880" cy="2991026"/>
            </a:xfrm>
            <a:prstGeom prst="rect">
              <a:avLst/>
            </a:prstGeom>
            <a:solidFill>
              <a:srgbClr val="92D050"/>
            </a:solidFill>
            <a:ln>
              <a:solidFill>
                <a:sysClr val="windowText" lastClr="000000"/>
              </a:solidFill>
            </a:ln>
          </p:spPr>
          <p:txBody>
            <a:bodyPr wrap="square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dirty="0">
                <a:solidFill>
                  <a:prstClr val="white"/>
                </a:solidFill>
                <a:latin typeface="Abadi" panose="020B0604020202020204" pitchFamily="34" charset="0"/>
                <a:ea typeface="+mn-ea"/>
              </a:endParaRP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kern="0" dirty="0">
                <a:solidFill>
                  <a:prstClr val="white"/>
                </a:solidFill>
                <a:latin typeface="Abadi" panose="020B0604020202020204" pitchFamily="34" charset="0"/>
                <a:ea typeface="+mn-ea"/>
              </a:endParaRP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schemeClr val="accent5">
                      <a:lumMod val="75000"/>
                    </a:schemeClr>
                  </a:solidFill>
                  <a:latin typeface="Abadi" panose="020B0604020202020204" pitchFamily="34" charset="0"/>
                  <a:ea typeface="+mn-ea"/>
                </a:rPr>
                <a:t>Handbook on Measuring International Migration through censuses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schemeClr val="accent5">
                      <a:lumMod val="75000"/>
                    </a:schemeClr>
                  </a:solidFill>
                  <a:latin typeface="Abadi" panose="020B0604020202020204" pitchFamily="34" charset="0"/>
                  <a:ea typeface="+mn-ea"/>
                </a:rPr>
                <a:t>(2017)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kern="0" dirty="0">
                <a:solidFill>
                  <a:schemeClr val="accent5">
                    <a:lumMod val="75000"/>
                  </a:schemeClr>
                </a:solidFill>
                <a:latin typeface="Abadi" panose="020B0604020202020204" pitchFamily="34" charset="0"/>
              </a:endParaRP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chemeClr val="accent5">
                      <a:lumMod val="75000"/>
                    </a:schemeClr>
                  </a:solidFill>
                  <a:latin typeface="Abadi" panose="020B0604020202020204" pitchFamily="34" charset="0"/>
                  <a:ea typeface="+mn-ea"/>
                </a:rPr>
                <a:t>NEW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prstClr val="white"/>
                </a:solidFill>
                <a:latin typeface="Abadi" panose="020B0604020202020204" pitchFamily="34" charset="0"/>
                <a:ea typeface="+mn-ea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DB2DC8E-5F13-4044-9C4B-ECDD9B638C09}"/>
                </a:ext>
              </a:extLst>
            </p:cNvPr>
            <p:cNvSpPr txBox="1"/>
            <p:nvPr/>
          </p:nvSpPr>
          <p:spPr>
            <a:xfrm>
              <a:off x="5587138" y="3231725"/>
              <a:ext cx="1060880" cy="2991026"/>
            </a:xfrm>
            <a:prstGeom prst="rect">
              <a:avLst/>
            </a:prstGeom>
            <a:solidFill>
              <a:srgbClr val="92D050"/>
            </a:solidFill>
            <a:ln>
              <a:solidFill>
                <a:sysClr val="windowText" lastClr="000000"/>
              </a:solidFill>
            </a:ln>
          </p:spPr>
          <p:txBody>
            <a:bodyPr wrap="square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prstClr val="white"/>
                </a:solidFill>
                <a:latin typeface="Abadi" panose="020B0604020202020204" pitchFamily="34" charset="0"/>
                <a:ea typeface="+mn-ea"/>
              </a:endParaRP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schemeClr val="accent5">
                      <a:lumMod val="75000"/>
                    </a:schemeClr>
                  </a:solidFill>
                  <a:latin typeface="Abadi" panose="020B0604020202020204" pitchFamily="34" charset="0"/>
                  <a:ea typeface="+mn-ea"/>
                </a:rPr>
                <a:t>Guidelines on the Use of Electronic Data Collection Technologies in Population and Housing Censuses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schemeClr val="accent5">
                      <a:lumMod val="75000"/>
                    </a:schemeClr>
                  </a:solidFill>
                  <a:latin typeface="Abadi" panose="020B0604020202020204" pitchFamily="34" charset="0"/>
                  <a:ea typeface="+mn-ea"/>
                </a:rPr>
                <a:t>(2019)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kern="0" dirty="0">
                <a:solidFill>
                  <a:schemeClr val="accent5">
                    <a:lumMod val="75000"/>
                  </a:schemeClr>
                </a:solidFill>
                <a:latin typeface="Abadi" panose="020B0604020202020204" pitchFamily="34" charset="0"/>
              </a:endParaRP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kern="0" dirty="0">
                  <a:solidFill>
                    <a:schemeClr val="accent5">
                      <a:lumMod val="75000"/>
                    </a:schemeClr>
                  </a:solidFill>
                  <a:latin typeface="Abadi" panose="020B0604020202020204" pitchFamily="34" charset="0"/>
                </a:rPr>
                <a:t>NEW</a:t>
              </a:r>
              <a:endParaRPr lang="en-US" sz="1600" b="1" kern="0" dirty="0">
                <a:solidFill>
                  <a:prstClr val="white"/>
                </a:solidFill>
                <a:latin typeface="Abadi" panose="020B0604020202020204" pitchFamily="34" charset="0"/>
                <a:ea typeface="+mn-ea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F40AB0A-DB94-43F8-AAB6-B02CA58B5F67}"/>
                </a:ext>
              </a:extLst>
            </p:cNvPr>
            <p:cNvSpPr txBox="1"/>
            <p:nvPr/>
          </p:nvSpPr>
          <p:spPr>
            <a:xfrm>
              <a:off x="4476950" y="3257353"/>
              <a:ext cx="1060880" cy="2991026"/>
            </a:xfrm>
            <a:prstGeom prst="rect">
              <a:avLst/>
            </a:prstGeom>
            <a:solidFill>
              <a:srgbClr val="92D050"/>
            </a:solidFill>
            <a:ln>
              <a:solidFill>
                <a:sysClr val="windowText" lastClr="000000"/>
              </a:solidFill>
            </a:ln>
          </p:spPr>
          <p:txBody>
            <a:bodyPr wrap="square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prstClr val="white"/>
                </a:solidFill>
                <a:latin typeface="Abadi" panose="020B0604020202020204" pitchFamily="34" charset="0"/>
                <a:ea typeface="+mn-ea"/>
              </a:endParaRP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schemeClr val="accent5">
                      <a:lumMod val="75000"/>
                    </a:schemeClr>
                  </a:solidFill>
                  <a:latin typeface="Abadi" panose="020B0604020202020204" pitchFamily="34" charset="0"/>
                  <a:ea typeface="+mn-ea"/>
                </a:rPr>
                <a:t>Guidelines on the use of registers and administrative data for population and housing censuses 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schemeClr val="accent5">
                      <a:lumMod val="75000"/>
                    </a:schemeClr>
                  </a:solidFill>
                  <a:latin typeface="Abadi" panose="020B0604020202020204" pitchFamily="34" charset="0"/>
                  <a:ea typeface="+mn-ea"/>
                </a:rPr>
                <a:t>(ECE 2018)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kern="0" dirty="0">
                <a:solidFill>
                  <a:prstClr val="white"/>
                </a:solidFill>
                <a:latin typeface="Abadi" panose="020B0604020202020204" pitchFamily="34" charset="0"/>
                <a:ea typeface="+mn-ea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AB4310-2617-41E0-96EA-2135E85DED47}"/>
                </a:ext>
              </a:extLst>
            </p:cNvPr>
            <p:cNvSpPr txBox="1"/>
            <p:nvPr/>
          </p:nvSpPr>
          <p:spPr>
            <a:xfrm>
              <a:off x="6688378" y="3231725"/>
              <a:ext cx="1060880" cy="2991026"/>
            </a:xfrm>
            <a:prstGeom prst="rect">
              <a:avLst/>
            </a:prstGeom>
            <a:solidFill>
              <a:srgbClr val="92D050"/>
            </a:solidFill>
            <a:ln>
              <a:solidFill>
                <a:sysClr val="windowText" lastClr="000000"/>
              </a:solidFill>
            </a:ln>
          </p:spPr>
          <p:txBody>
            <a:bodyPr wrap="square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prstClr val="white"/>
                </a:solidFill>
                <a:latin typeface="Abadi" panose="020B0604020202020204" pitchFamily="34" charset="0"/>
                <a:ea typeface="+mn-ea"/>
              </a:endParaRP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kern="0" dirty="0">
                <a:solidFill>
                  <a:prstClr val="white"/>
                </a:solidFill>
                <a:latin typeface="Abadi" panose="020B0604020202020204" pitchFamily="34" charset="0"/>
                <a:ea typeface="+mn-ea"/>
              </a:endParaRP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schemeClr val="accent5">
                      <a:lumMod val="75000"/>
                    </a:schemeClr>
                  </a:solidFill>
                  <a:latin typeface="Abadi" panose="020B0604020202020204" pitchFamily="34" charset="0"/>
                  <a:ea typeface="+mn-ea"/>
                </a:rPr>
                <a:t>Handbook on Editing for Population and Housing Censuses Revision 2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schemeClr val="accent5">
                      <a:lumMod val="75000"/>
                    </a:schemeClr>
                  </a:solidFill>
                  <a:latin typeface="Abadi" panose="020B0604020202020204" pitchFamily="34" charset="0"/>
                  <a:ea typeface="+mn-ea"/>
                </a:rPr>
                <a:t>(2019)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prstClr val="white"/>
                </a:solidFill>
                <a:latin typeface="Abadi" panose="020B0604020202020204" pitchFamily="34" charset="0"/>
                <a:ea typeface="+mn-ea"/>
              </a:endParaRP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prstClr val="white"/>
                </a:solidFill>
                <a:latin typeface="Abadi" panose="020B0604020202020204" pitchFamily="34" charset="0"/>
                <a:ea typeface="+mn-ea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F30E1E2-A644-4B42-9DFB-061078B4F5E4}"/>
                </a:ext>
              </a:extLst>
            </p:cNvPr>
            <p:cNvSpPr txBox="1"/>
            <p:nvPr/>
          </p:nvSpPr>
          <p:spPr>
            <a:xfrm>
              <a:off x="1107828" y="3277693"/>
              <a:ext cx="1060880" cy="299215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</p:spPr>
          <p:txBody>
            <a:bodyPr wrap="square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chemeClr val="accent4">
                    <a:lumMod val="60000"/>
                    <a:lumOff val="40000"/>
                  </a:schemeClr>
                </a:solidFill>
                <a:latin typeface="Abadi" panose="020B0604020202020204" pitchFamily="34" charset="0"/>
                <a:ea typeface="+mn-ea"/>
              </a:endParaRP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kern="0" dirty="0">
                <a:solidFill>
                  <a:schemeClr val="accent4">
                    <a:lumMod val="60000"/>
                    <a:lumOff val="40000"/>
                  </a:schemeClr>
                </a:solidFill>
                <a:latin typeface="Abadi" panose="020B0604020202020204" pitchFamily="34" charset="0"/>
                <a:ea typeface="+mn-ea"/>
              </a:endParaRP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badi" panose="020B0604020202020204" pitchFamily="34" charset="0"/>
                  <a:ea typeface="+mn-ea"/>
                </a:rPr>
                <a:t>Handbook on GIS in support of Census Activities (2009)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badi" panose="020B0604020202020204" pitchFamily="34" charset="0"/>
                  <a:ea typeface="+mn-ea"/>
                </a:rPr>
                <a:t>Under review</a:t>
              </a:r>
              <a:endParaRPr lang="en-US" b="1" kern="0" dirty="0">
                <a:solidFill>
                  <a:schemeClr val="accent4">
                    <a:lumMod val="60000"/>
                    <a:lumOff val="40000"/>
                  </a:schemeClr>
                </a:solidFill>
                <a:latin typeface="Abadi" panose="020B0604020202020204" pitchFamily="34" charset="0"/>
                <a:ea typeface="+mn-ea"/>
              </a:endParaRP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chemeClr val="accent4">
                    <a:lumMod val="60000"/>
                    <a:lumOff val="40000"/>
                  </a:schemeClr>
                </a:solidFill>
                <a:latin typeface="Abadi" panose="020B0604020202020204" pitchFamily="34" charset="0"/>
                <a:ea typeface="+mn-ea"/>
              </a:endParaRP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chemeClr val="accent4">
                    <a:lumMod val="60000"/>
                    <a:lumOff val="40000"/>
                  </a:schemeClr>
                </a:solidFill>
                <a:latin typeface="Abadi" panose="020B0604020202020204" pitchFamily="34" charset="0"/>
                <a:ea typeface="+mn-ea"/>
              </a:endParaRP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schemeClr val="accent4">
                    <a:lumMod val="60000"/>
                    <a:lumOff val="40000"/>
                  </a:schemeClr>
                </a:solidFill>
                <a:latin typeface="Abadi" panose="020B0604020202020204" pitchFamily="34" charset="0"/>
                <a:ea typeface="+mn-ea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18DBB3-1DBF-4508-998F-0C15A22E0C11}"/>
                </a:ext>
              </a:extLst>
            </p:cNvPr>
            <p:cNvSpPr txBox="1"/>
            <p:nvPr/>
          </p:nvSpPr>
          <p:spPr>
            <a:xfrm>
              <a:off x="2244463" y="3265781"/>
              <a:ext cx="1060880" cy="2991027"/>
            </a:xfrm>
            <a:prstGeom prst="rect">
              <a:avLst/>
            </a:prstGeom>
            <a:solidFill>
              <a:srgbClr val="92D050"/>
            </a:solidFill>
            <a:ln>
              <a:solidFill>
                <a:sysClr val="windowText" lastClr="000000"/>
              </a:solidFill>
            </a:ln>
          </p:spPr>
          <p:txBody>
            <a:bodyPr wrap="square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dirty="0">
                <a:solidFill>
                  <a:prstClr val="white"/>
                </a:solidFill>
                <a:latin typeface="Abadi" panose="020B0604020202020204" pitchFamily="34" charset="0"/>
                <a:ea typeface="+mn-ea"/>
              </a:endParaRP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schemeClr val="accent5">
                      <a:lumMod val="75000"/>
                    </a:schemeClr>
                  </a:solidFill>
                  <a:latin typeface="Abadi" panose="020B0604020202020204" pitchFamily="34" charset="0"/>
                  <a:ea typeface="+mn-ea"/>
                </a:rPr>
                <a:t>Handbook on Measuring Economic Activity 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schemeClr val="accent5">
                      <a:lumMod val="75000"/>
                    </a:schemeClr>
                  </a:solidFill>
                  <a:latin typeface="Abadi" panose="020B0604020202020204" pitchFamily="34" charset="0"/>
                  <a:ea typeface="+mn-ea"/>
                </a:rPr>
                <a:t>(2010)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kern="0" dirty="0">
                <a:solidFill>
                  <a:schemeClr val="accent5">
                    <a:lumMod val="75000"/>
                  </a:schemeClr>
                </a:solidFill>
                <a:latin typeface="Abadi" panose="020B0604020202020204" pitchFamily="34" charset="0"/>
                <a:ea typeface="+mn-ea"/>
              </a:endParaRP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schemeClr val="accent5">
                      <a:lumMod val="75000"/>
                    </a:schemeClr>
                  </a:solidFill>
                  <a:latin typeface="Abadi" panose="020B0604020202020204" pitchFamily="34" charset="0"/>
                  <a:ea typeface="+mn-ea"/>
                </a:rPr>
                <a:t>Revised under E-learning course</a:t>
              </a: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kern="0" dirty="0">
                <a:solidFill>
                  <a:prstClr val="white"/>
                </a:solidFill>
                <a:latin typeface="Abadi" panose="020B0604020202020204" pitchFamily="34" charset="0"/>
                <a:ea typeface="+mn-ea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648BB91-45CC-4F5C-ACE7-1336BDAAAE3C}"/>
              </a:ext>
            </a:extLst>
          </p:cNvPr>
          <p:cNvSpPr txBox="1"/>
          <p:nvPr/>
        </p:nvSpPr>
        <p:spPr bwMode="auto">
          <a:xfrm>
            <a:off x="9372834" y="2743614"/>
            <a:ext cx="1161288" cy="3136392"/>
          </a:xfrm>
          <a:prstGeom prst="rect">
            <a:avLst/>
          </a:prstGeom>
          <a:solidFill>
            <a:srgbClr val="92D050"/>
          </a:solidFill>
          <a:ln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accent5">
                    <a:lumMod val="75000"/>
                  </a:schemeClr>
                </a:solidFill>
                <a:latin typeface="Abadi" panose="020B0604020202020204" pitchFamily="34" charset="0"/>
                <a:ea typeface="+mn-ea"/>
              </a:rPr>
              <a:t>Technical report on Measuring SDG Indicators through Population and Housing Censuses and Civil Registration Data 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accent5">
                    <a:lumMod val="75000"/>
                  </a:schemeClr>
                </a:solidFill>
                <a:latin typeface="Abadi" panose="020B0604020202020204" pitchFamily="34" charset="0"/>
                <a:ea typeface="+mn-ea"/>
              </a:rPr>
              <a:t>(2021)</a:t>
            </a:r>
          </a:p>
          <a:p>
            <a:pPr algn="ctr">
              <a:defRPr/>
            </a:pPr>
            <a:r>
              <a:rPr lang="en-US" sz="1600" b="1" kern="0" dirty="0">
                <a:solidFill>
                  <a:schemeClr val="accent5">
                    <a:lumMod val="75000"/>
                  </a:schemeClr>
                </a:solidFill>
                <a:latin typeface="Abadi" panose="020B0604020202020204" pitchFamily="34" charset="0"/>
              </a:rPr>
              <a:t>NEW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F40D50-1781-470B-B4AB-BD0DB42330C0}"/>
              </a:ext>
            </a:extLst>
          </p:cNvPr>
          <p:cNvSpPr txBox="1"/>
          <p:nvPr/>
        </p:nvSpPr>
        <p:spPr bwMode="auto">
          <a:xfrm>
            <a:off x="10570941" y="2716161"/>
            <a:ext cx="1161288" cy="3136392"/>
          </a:xfrm>
          <a:prstGeom prst="rect">
            <a:avLst/>
          </a:prstGeom>
          <a:solidFill>
            <a:srgbClr val="FFC000"/>
          </a:solidFill>
          <a:ln>
            <a:solidFill>
              <a:sysClr val="windowText" lastClr="000000"/>
            </a:solidFill>
          </a:ln>
        </p:spPr>
        <p:txBody>
          <a:bodyPr wrap="squar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prstClr val="white"/>
              </a:solidFill>
              <a:latin typeface="Abadi" panose="020B0604020202020204" pitchFamily="34" charset="0"/>
              <a:ea typeface="+mn-ea"/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accent5">
                    <a:lumMod val="75000"/>
                  </a:schemeClr>
                </a:solidFill>
                <a:latin typeface="Abadi" panose="020B0604020202020204" pitchFamily="34" charset="0"/>
                <a:ea typeface="+mn-ea"/>
              </a:rPr>
              <a:t>Handbook on Registers-Based Population and Housing Censuses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accent5">
                    <a:lumMod val="75000"/>
                  </a:schemeClr>
                </a:solidFill>
                <a:latin typeface="Abadi" panose="020B0604020202020204" pitchFamily="34" charset="0"/>
                <a:ea typeface="+mn-ea"/>
              </a:rPr>
              <a:t>(Upcoming)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prstClr val="white"/>
              </a:solidFill>
              <a:latin typeface="Abadi" panose="020B0604020202020204" pitchFamily="34" charset="0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>
                <a:solidFill>
                  <a:schemeClr val="accent5">
                    <a:lumMod val="75000"/>
                  </a:schemeClr>
                </a:solidFill>
                <a:latin typeface="Abadi" panose="020B0604020202020204" pitchFamily="34" charset="0"/>
              </a:rPr>
              <a:t>NEW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prstClr val="white"/>
              </a:solidFill>
              <a:latin typeface="Abadi" panose="020B06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48840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96BFE75-4720-4F19-AB90-E5E33E2AD941}"/>
              </a:ext>
            </a:extLst>
          </p:cNvPr>
          <p:cNvGrpSpPr/>
          <p:nvPr/>
        </p:nvGrpSpPr>
        <p:grpSpPr>
          <a:xfrm>
            <a:off x="1899983" y="6074415"/>
            <a:ext cx="8324083" cy="783585"/>
            <a:chOff x="455507" y="241244"/>
            <a:chExt cx="8324083" cy="7835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572ECD8-17F9-4D58-A22D-1A705C814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8897" y="241244"/>
              <a:ext cx="890693" cy="711531"/>
            </a:xfrm>
            <a:prstGeom prst="rect">
              <a:avLst/>
            </a:prstGeom>
          </p:spPr>
        </p:pic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BDD20F00-74F3-4948-8754-EBF00EA9D953}"/>
                </a:ext>
              </a:extLst>
            </p:cNvPr>
            <p:cNvGrpSpPr/>
            <p:nvPr/>
          </p:nvGrpSpPr>
          <p:grpSpPr>
            <a:xfrm>
              <a:off x="455507" y="253849"/>
              <a:ext cx="7433390" cy="770980"/>
              <a:chOff x="570701" y="448582"/>
              <a:chExt cx="7433390" cy="770980"/>
            </a:xfrm>
          </p:grpSpPr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81FE32A0-D983-4999-AC8F-E2BEA3ADA5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0701" y="506228"/>
                <a:ext cx="3617210" cy="655688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8B1799-2688-4EB5-B53F-5D6DEB39354E}"/>
                  </a:ext>
                </a:extLst>
              </p:cNvPr>
              <p:cNvSpPr txBox="1"/>
              <p:nvPr/>
            </p:nvSpPr>
            <p:spPr>
              <a:xfrm>
                <a:off x="4316863" y="448582"/>
                <a:ext cx="3687228" cy="770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Statistics Division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and Social Statistics Branch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Statistics Section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AE0FEA1-E3EC-4514-9C4B-6C4662157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5301" y="521836"/>
                <a:ext cx="0" cy="64008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Rectangle 11">
            <a:extLst>
              <a:ext uri="{FF2B5EF4-FFF2-40B4-BE49-F238E27FC236}">
                <a16:creationId xmlns:a16="http://schemas.microsoft.com/office/drawing/2014/main" id="{27195075-A0AE-429E-8F1A-CC63FC286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183" y="1371305"/>
            <a:ext cx="10793702" cy="463312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69900" indent="-469900"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08050" indent="-436563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04925" indent="-395288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93863" indent="-38735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93913" indent="-398463"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511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30083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655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9227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New Handbook - Registers-Based Population and Housing Censuses</a:t>
            </a:r>
          </a:p>
          <a:p>
            <a:pPr lvl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objective is to p</a:t>
            </a:r>
            <a:r>
              <a:rPr lang="en-US" sz="18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rovide advice and guidance to national statistical authorities  that are considering changing census methodology from traditional census to other approaches involving the use of administrate registers and/or administrative data sources. </a:t>
            </a:r>
          </a:p>
          <a:p>
            <a:pPr lvl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 discusses the process of transitioning from the traditional census to a combined or fully register-based censuses, consisting of five chapters:</a:t>
            </a:r>
          </a:p>
          <a:p>
            <a:pPr lvl="2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7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Introduction</a:t>
            </a:r>
          </a:p>
          <a:p>
            <a:pPr lvl="2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7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Moving to a register-based approach (necessary preconditions, census-specific preconditions, difficulties and challenges)</a:t>
            </a:r>
          </a:p>
          <a:p>
            <a:pPr lvl="2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7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Types of administrative sources (base registers and specialized registers)</a:t>
            </a:r>
          </a:p>
          <a:p>
            <a:pPr lvl="2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7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Transforming administrative data into census data (creating a statistical population register and integrated registers for census information)</a:t>
            </a:r>
          </a:p>
          <a:p>
            <a:pPr lvl="2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17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Quality assessment (source quality, input quality, process quality and output quality)</a:t>
            </a:r>
          </a:p>
          <a:p>
            <a:pPr lvl="2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en-US" altLang="en-US" sz="17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Expert Group Meeting was conducted on 15-17 December 2021</a:t>
            </a:r>
          </a:p>
          <a:p>
            <a:pPr lvl="2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endParaRPr lang="en-US" altLang="en-US" sz="17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D3E333-4F53-4710-AA6E-4D7D67976213}"/>
              </a:ext>
            </a:extLst>
          </p:cNvPr>
          <p:cNvSpPr txBox="1"/>
          <p:nvPr/>
        </p:nvSpPr>
        <p:spPr>
          <a:xfrm>
            <a:off x="992696" y="765498"/>
            <a:ext cx="10206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UNSD Methodological framework for Censuses</a:t>
            </a:r>
          </a:p>
        </p:txBody>
      </p:sp>
    </p:spTree>
    <p:extLst>
      <p:ext uri="{BB962C8B-B14F-4D97-AF65-F5344CB8AC3E}">
        <p14:creationId xmlns:p14="http://schemas.microsoft.com/office/powerpoint/2010/main" val="2988902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96BFE75-4720-4F19-AB90-E5E33E2AD941}"/>
              </a:ext>
            </a:extLst>
          </p:cNvPr>
          <p:cNvGrpSpPr/>
          <p:nvPr/>
        </p:nvGrpSpPr>
        <p:grpSpPr>
          <a:xfrm>
            <a:off x="1899983" y="6074415"/>
            <a:ext cx="8324083" cy="783585"/>
            <a:chOff x="455507" y="241244"/>
            <a:chExt cx="8324083" cy="7835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572ECD8-17F9-4D58-A22D-1A705C814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8897" y="241244"/>
              <a:ext cx="890693" cy="711531"/>
            </a:xfrm>
            <a:prstGeom prst="rect">
              <a:avLst/>
            </a:prstGeom>
          </p:spPr>
        </p:pic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BDD20F00-74F3-4948-8754-EBF00EA9D953}"/>
                </a:ext>
              </a:extLst>
            </p:cNvPr>
            <p:cNvGrpSpPr/>
            <p:nvPr/>
          </p:nvGrpSpPr>
          <p:grpSpPr>
            <a:xfrm>
              <a:off x="455507" y="253849"/>
              <a:ext cx="7433390" cy="770980"/>
              <a:chOff x="570701" y="448582"/>
              <a:chExt cx="7433390" cy="770980"/>
            </a:xfrm>
          </p:grpSpPr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81FE32A0-D983-4999-AC8F-E2BEA3ADA5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0701" y="506228"/>
                <a:ext cx="3617210" cy="655688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8B1799-2688-4EB5-B53F-5D6DEB39354E}"/>
                  </a:ext>
                </a:extLst>
              </p:cNvPr>
              <p:cNvSpPr txBox="1"/>
              <p:nvPr/>
            </p:nvSpPr>
            <p:spPr>
              <a:xfrm>
                <a:off x="4316863" y="448582"/>
                <a:ext cx="3687228" cy="770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Statistics Division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and Social Statistics Branch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Statistics Section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AE0FEA1-E3EC-4514-9C4B-6C4662157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5301" y="521836"/>
                <a:ext cx="0" cy="64008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/>
          <p:cNvSpPr txBox="1"/>
          <p:nvPr/>
        </p:nvSpPr>
        <p:spPr>
          <a:xfrm>
            <a:off x="707625" y="765498"/>
            <a:ext cx="11230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UNSD Mid-2020 round survey</a:t>
            </a: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27195075-A0AE-429E-8F1A-CC63FC286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783" y="1764891"/>
            <a:ext cx="8897451" cy="3657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69900" indent="-469900"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08050" indent="-436563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04925" indent="-395288">
              <a:spcBef>
                <a:spcPts val="57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3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93863" indent="-38735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93913" indent="-398463">
              <a:spcBef>
                <a:spcPts val="6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511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30083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655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922713" indent="-398463" defTabSz="457200" eaLnBrk="0" fontAlgn="base" hangingPunct="0">
              <a:spcBef>
                <a:spcPts val="6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lvl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UNSD launched a Survey on the implementation of the 2020 World Programme</a:t>
            </a:r>
          </a:p>
          <a:p>
            <a:pPr lvl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July – August 2019</a:t>
            </a:r>
          </a:p>
          <a:p>
            <a:pPr lvl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Short list - 11 questions in total</a:t>
            </a:r>
          </a:p>
          <a:p>
            <a:pPr lvl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solidFill>
                  <a:schemeClr val="tx1"/>
                </a:solidFill>
              </a:rPr>
              <a:t>138 countries/areas replied</a:t>
            </a:r>
          </a:p>
          <a:p>
            <a:pPr marL="471487" lvl="1" indent="0">
              <a:spcBef>
                <a:spcPct val="20000"/>
              </a:spcBef>
              <a:buClr>
                <a:srgbClr val="C00000"/>
              </a:buClr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lvl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endParaRPr lang="en-US" altLang="en-US" sz="2000" dirty="0">
              <a:solidFill>
                <a:schemeClr val="tx1"/>
              </a:solidFill>
            </a:endParaRPr>
          </a:p>
          <a:p>
            <a:pPr lvl="1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endParaRPr lang="en-US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590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96BFE75-4720-4F19-AB90-E5E33E2AD941}"/>
              </a:ext>
            </a:extLst>
          </p:cNvPr>
          <p:cNvGrpSpPr/>
          <p:nvPr/>
        </p:nvGrpSpPr>
        <p:grpSpPr>
          <a:xfrm>
            <a:off x="1899983" y="6074415"/>
            <a:ext cx="8324083" cy="783585"/>
            <a:chOff x="455507" y="241244"/>
            <a:chExt cx="8324083" cy="7835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572ECD8-17F9-4D58-A22D-1A705C814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8897" y="241244"/>
              <a:ext cx="890693" cy="711531"/>
            </a:xfrm>
            <a:prstGeom prst="rect">
              <a:avLst/>
            </a:prstGeom>
          </p:spPr>
        </p:pic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BDD20F00-74F3-4948-8754-EBF00EA9D953}"/>
                </a:ext>
              </a:extLst>
            </p:cNvPr>
            <p:cNvGrpSpPr/>
            <p:nvPr/>
          </p:nvGrpSpPr>
          <p:grpSpPr>
            <a:xfrm>
              <a:off x="455507" y="253849"/>
              <a:ext cx="7433390" cy="770980"/>
              <a:chOff x="570701" y="448582"/>
              <a:chExt cx="7433390" cy="770980"/>
            </a:xfrm>
          </p:grpSpPr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81FE32A0-D983-4999-AC8F-E2BEA3ADA5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0701" y="506228"/>
                <a:ext cx="3617210" cy="655688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8B1799-2688-4EB5-B53F-5D6DEB39354E}"/>
                  </a:ext>
                </a:extLst>
              </p:cNvPr>
              <p:cNvSpPr txBox="1"/>
              <p:nvPr/>
            </p:nvSpPr>
            <p:spPr>
              <a:xfrm>
                <a:off x="4316863" y="448582"/>
                <a:ext cx="3687228" cy="770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Statistics Division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and Social Statistics Branch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Statistics Section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AE0FEA1-E3EC-4514-9C4B-6C4662157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5301" y="521836"/>
                <a:ext cx="0" cy="64008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/>
          <p:cNvSpPr txBox="1"/>
          <p:nvPr/>
        </p:nvSpPr>
        <p:spPr>
          <a:xfrm>
            <a:off x="707625" y="765498"/>
            <a:ext cx="11230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UNSD Mid-2020 round survey-major findings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FBC4741-0EDD-4B7A-B75E-61ADF2A487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322193"/>
              </p:ext>
            </p:extLst>
          </p:nvPr>
        </p:nvGraphicFramePr>
        <p:xfrm>
          <a:off x="1504335" y="1593072"/>
          <a:ext cx="7226710" cy="4355444"/>
        </p:xfrm>
        <a:graphic>
          <a:graphicData uri="http://schemas.openxmlformats.org/drawingml/2006/table">
            <a:tbl>
              <a:tblPr firstRow="1" firstCol="1" bandRow="1"/>
              <a:tblGrid>
                <a:gridCol w="3581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7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6448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Population and housing census methodology- 2020 round of censuses 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5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Census method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Number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Percent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5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5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Traditional census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5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Register based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5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  Fully register based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69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   Combined 1 (registers and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   full field enumeration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69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   Combined 2 (registers and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   Sample surveys)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5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Rolling census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" name="Right Brace 16">
            <a:extLst>
              <a:ext uri="{FF2B5EF4-FFF2-40B4-BE49-F238E27FC236}">
                <a16:creationId xmlns:a16="http://schemas.microsoft.com/office/drawing/2014/main" id="{BDA1A1E9-4DEE-47BD-B99F-647D7DFC075F}"/>
              </a:ext>
            </a:extLst>
          </p:cNvPr>
          <p:cNvSpPr/>
          <p:nvPr/>
        </p:nvSpPr>
        <p:spPr>
          <a:xfrm>
            <a:off x="8829368" y="3510116"/>
            <a:ext cx="58993" cy="2005781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6DD9096-F158-4DE6-A863-0A235C963C62}"/>
              </a:ext>
            </a:extLst>
          </p:cNvPr>
          <p:cNvSpPr/>
          <p:nvPr/>
        </p:nvSpPr>
        <p:spPr>
          <a:xfrm>
            <a:off x="8986684" y="2979174"/>
            <a:ext cx="3038167" cy="20942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About 30% of countries conducted/planning to conducted their census with the use of registers</a:t>
            </a:r>
          </a:p>
        </p:txBody>
      </p:sp>
    </p:spTree>
    <p:extLst>
      <p:ext uri="{BB962C8B-B14F-4D97-AF65-F5344CB8AC3E}">
        <p14:creationId xmlns:p14="http://schemas.microsoft.com/office/powerpoint/2010/main" val="2318799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96BFE75-4720-4F19-AB90-E5E33E2AD941}"/>
              </a:ext>
            </a:extLst>
          </p:cNvPr>
          <p:cNvGrpSpPr/>
          <p:nvPr/>
        </p:nvGrpSpPr>
        <p:grpSpPr>
          <a:xfrm>
            <a:off x="1899983" y="6074415"/>
            <a:ext cx="8324083" cy="783585"/>
            <a:chOff x="455507" y="241244"/>
            <a:chExt cx="8324083" cy="7835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572ECD8-17F9-4D58-A22D-1A705C814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8897" y="241244"/>
              <a:ext cx="890693" cy="711531"/>
            </a:xfrm>
            <a:prstGeom prst="rect">
              <a:avLst/>
            </a:prstGeom>
          </p:spPr>
        </p:pic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BDD20F00-74F3-4948-8754-EBF00EA9D953}"/>
                </a:ext>
              </a:extLst>
            </p:cNvPr>
            <p:cNvGrpSpPr/>
            <p:nvPr/>
          </p:nvGrpSpPr>
          <p:grpSpPr>
            <a:xfrm>
              <a:off x="455507" y="253849"/>
              <a:ext cx="7433390" cy="770980"/>
              <a:chOff x="570701" y="448582"/>
              <a:chExt cx="7433390" cy="770980"/>
            </a:xfrm>
          </p:grpSpPr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81FE32A0-D983-4999-AC8F-E2BEA3ADA5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0701" y="506228"/>
                <a:ext cx="3617210" cy="655688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8B1799-2688-4EB5-B53F-5D6DEB39354E}"/>
                  </a:ext>
                </a:extLst>
              </p:cNvPr>
              <p:cNvSpPr txBox="1"/>
              <p:nvPr/>
            </p:nvSpPr>
            <p:spPr>
              <a:xfrm>
                <a:off x="4316863" y="448582"/>
                <a:ext cx="3687228" cy="770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Statistics Division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and Social Statistics Branch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Statistics Section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AE0FEA1-E3EC-4514-9C4B-6C4662157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5301" y="521836"/>
                <a:ext cx="0" cy="64008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/>
          <p:cNvSpPr txBox="1"/>
          <p:nvPr/>
        </p:nvSpPr>
        <p:spPr>
          <a:xfrm>
            <a:off x="707625" y="765498"/>
            <a:ext cx="11230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UNSD Mid-2020 round survey-major findings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B434DB1-536F-4C18-AF8D-8FEDCAC83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532476"/>
              </p:ext>
            </p:extLst>
          </p:nvPr>
        </p:nvGraphicFramePr>
        <p:xfrm>
          <a:off x="1388806" y="1288718"/>
          <a:ext cx="6683478" cy="5035963"/>
        </p:xfrm>
        <a:graphic>
          <a:graphicData uri="http://schemas.openxmlformats.org/drawingml/2006/table">
            <a:tbl>
              <a:tblPr firstRow="1" firstCol="1" bandRow="1"/>
              <a:tblGrid>
                <a:gridCol w="3261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2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965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Data collection modes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340" marR="5634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4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Mode of enumeration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340" marR="5634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Number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340" marR="5634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Percent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340" marR="5634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4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340" marR="5634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340" marR="5634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340" marR="5634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4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PAPI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340" marR="5634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340" marR="5634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340" marR="5634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4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CAPI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340" marR="5634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340" marR="5634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340" marR="5634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0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Self-response paper questionnaire (mail in/mailed back)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340" marR="5634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340" marR="5634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340" marR="5634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32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Self-response paper questionnaire (delivered/collected by enumerator)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340" marR="5634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340" marR="5634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340" marR="5634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4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CAWI Internet self-response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340" marR="5634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340" marR="5634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340" marR="5634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Telephone interview (paper questionnaire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340" marR="5634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340" marR="5634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340" marR="5634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CATI – Telephone interview, electronic questionnaire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340" marR="5634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340" marR="5634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340" marR="5634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4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Not decided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340" marR="5634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340" marR="5634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340" marR="5634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8099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Note: The sum of categories exceeds the total as one response could include more than one category; countries were asked to select all that apply.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6340" marR="5634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11AA6BB-BFF0-40D8-A744-562AE48CF76A}"/>
              </a:ext>
            </a:extLst>
          </p:cNvPr>
          <p:cNvSpPr txBox="1"/>
          <p:nvPr/>
        </p:nvSpPr>
        <p:spPr>
          <a:xfrm>
            <a:off x="8691716" y="1799303"/>
            <a:ext cx="25072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About 70 percent of countries used/planning to use tablets or other devices for  data collection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About 38 percent of countries used/planning to use online  questionnaire for data collection </a:t>
            </a:r>
          </a:p>
        </p:txBody>
      </p:sp>
    </p:spTree>
    <p:extLst>
      <p:ext uri="{BB962C8B-B14F-4D97-AF65-F5344CB8AC3E}">
        <p14:creationId xmlns:p14="http://schemas.microsoft.com/office/powerpoint/2010/main" val="583350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96BFE75-4720-4F19-AB90-E5E33E2AD941}"/>
              </a:ext>
            </a:extLst>
          </p:cNvPr>
          <p:cNvGrpSpPr/>
          <p:nvPr/>
        </p:nvGrpSpPr>
        <p:grpSpPr>
          <a:xfrm>
            <a:off x="1899983" y="6074415"/>
            <a:ext cx="8324083" cy="783585"/>
            <a:chOff x="455507" y="241244"/>
            <a:chExt cx="8324083" cy="7835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572ECD8-17F9-4D58-A22D-1A705C814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8897" y="241244"/>
              <a:ext cx="890693" cy="711531"/>
            </a:xfrm>
            <a:prstGeom prst="rect">
              <a:avLst/>
            </a:prstGeom>
          </p:spPr>
        </p:pic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BDD20F00-74F3-4948-8754-EBF00EA9D953}"/>
                </a:ext>
              </a:extLst>
            </p:cNvPr>
            <p:cNvGrpSpPr/>
            <p:nvPr/>
          </p:nvGrpSpPr>
          <p:grpSpPr>
            <a:xfrm>
              <a:off x="455507" y="253849"/>
              <a:ext cx="7433390" cy="770980"/>
              <a:chOff x="570701" y="448582"/>
              <a:chExt cx="7433390" cy="770980"/>
            </a:xfrm>
          </p:grpSpPr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81FE32A0-D983-4999-AC8F-E2BEA3ADA5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0701" y="506228"/>
                <a:ext cx="3617210" cy="655688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8B1799-2688-4EB5-B53F-5D6DEB39354E}"/>
                  </a:ext>
                </a:extLst>
              </p:cNvPr>
              <p:cNvSpPr txBox="1"/>
              <p:nvPr/>
            </p:nvSpPr>
            <p:spPr>
              <a:xfrm>
                <a:off x="4316863" y="448582"/>
                <a:ext cx="3687228" cy="770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Statistics Division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and Social Statistics Branch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Statistics Section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AE0FEA1-E3EC-4514-9C4B-6C4662157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5301" y="521836"/>
                <a:ext cx="0" cy="64008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/>
          <p:cNvSpPr txBox="1"/>
          <p:nvPr/>
        </p:nvSpPr>
        <p:spPr>
          <a:xfrm>
            <a:off x="707625" y="765498"/>
            <a:ext cx="11230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UNSD Mid-2020 round survey-major findings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1AA6BB-BFF0-40D8-A744-562AE48CF76A}"/>
              </a:ext>
            </a:extLst>
          </p:cNvPr>
          <p:cNvSpPr txBox="1"/>
          <p:nvPr/>
        </p:nvSpPr>
        <p:spPr>
          <a:xfrm>
            <a:off x="8691716" y="1799303"/>
            <a:ext cx="25072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About 75 percent of countries collected/planning to collect GPS coordinates of enumeration areas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About 65 percent of countries collected/planning to collect GPS coordinates of building/housing units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2659385-3B4B-429A-8148-46B1FA2D06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853879"/>
              </p:ext>
            </p:extLst>
          </p:nvPr>
        </p:nvGraphicFramePr>
        <p:xfrm>
          <a:off x="1447799" y="1563329"/>
          <a:ext cx="6388503" cy="4395290"/>
        </p:xfrm>
        <a:graphic>
          <a:graphicData uri="http://schemas.openxmlformats.org/drawingml/2006/table">
            <a:tbl>
              <a:tblPr firstRow="1" firstCol="1" bandRow="1"/>
              <a:tblGrid>
                <a:gridCol w="3117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2001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Collection of GPS coordinates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3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GPS coordinates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Number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Percent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3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3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Not collecting coordinates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0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Enumeration area (centroid and/or boundary)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3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Building and housing unit location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61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Roads and other features (such as railroads, water bodies, landmarks, facilities…)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3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Other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0604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宋体"/>
                        </a:defRPr>
                      </a:lvl9pPr>
                    </a:lstStyle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Note: The sum of categories exceeds the total as one response could include more than one category; countries were asked to select all that apply.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054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96BFE75-4720-4F19-AB90-E5E33E2AD941}"/>
              </a:ext>
            </a:extLst>
          </p:cNvPr>
          <p:cNvGrpSpPr/>
          <p:nvPr/>
        </p:nvGrpSpPr>
        <p:grpSpPr>
          <a:xfrm>
            <a:off x="1899983" y="6074415"/>
            <a:ext cx="8324083" cy="783585"/>
            <a:chOff x="455507" y="241244"/>
            <a:chExt cx="8324083" cy="7835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572ECD8-17F9-4D58-A22D-1A705C814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8897" y="241244"/>
              <a:ext cx="890693" cy="711531"/>
            </a:xfrm>
            <a:prstGeom prst="rect">
              <a:avLst/>
            </a:prstGeom>
          </p:spPr>
        </p:pic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BDD20F00-74F3-4948-8754-EBF00EA9D953}"/>
                </a:ext>
              </a:extLst>
            </p:cNvPr>
            <p:cNvGrpSpPr/>
            <p:nvPr/>
          </p:nvGrpSpPr>
          <p:grpSpPr>
            <a:xfrm>
              <a:off x="455507" y="253849"/>
              <a:ext cx="7433390" cy="770980"/>
              <a:chOff x="570701" y="448582"/>
              <a:chExt cx="7433390" cy="770980"/>
            </a:xfrm>
          </p:grpSpPr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81FE32A0-D983-4999-AC8F-E2BEA3ADA5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0701" y="506228"/>
                <a:ext cx="3617210" cy="655688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8B1799-2688-4EB5-B53F-5D6DEB39354E}"/>
                  </a:ext>
                </a:extLst>
              </p:cNvPr>
              <p:cNvSpPr txBox="1"/>
              <p:nvPr/>
            </p:nvSpPr>
            <p:spPr>
              <a:xfrm>
                <a:off x="4316863" y="448582"/>
                <a:ext cx="3687228" cy="770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Statistics Division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and Social Statistics Branch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Statistics Section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AE0FEA1-E3EC-4514-9C4B-6C4662157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5301" y="521836"/>
                <a:ext cx="0" cy="64008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/>
          <p:cNvSpPr txBox="1"/>
          <p:nvPr/>
        </p:nvSpPr>
        <p:spPr>
          <a:xfrm>
            <a:off x="314334" y="70002"/>
            <a:ext cx="11230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UNSD activities on the impact of the Covid-19 pandemic on censuses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8657" y="737156"/>
            <a:ext cx="108022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8788" indent="-458788">
              <a:buFont typeface="Wingdings" pitchFamily="2" charset="2"/>
              <a:buChar char="v"/>
            </a:pPr>
            <a:r>
              <a:rPr lang="en-US" altLang="en-US" sz="2400" dirty="0">
                <a:latin typeface="Cambria" pitchFamily="18" charset="0"/>
                <a:ea typeface="Cambria" pitchFamily="18" charset="0"/>
              </a:rPr>
              <a:t>On 11 March 2020, WHO declared COVID-19 a global pandemic</a:t>
            </a:r>
          </a:p>
          <a:p>
            <a:endParaRPr lang="en-US" altLang="en-US" sz="2400" dirty="0">
              <a:latin typeface="Cambria" pitchFamily="18" charset="0"/>
              <a:ea typeface="Cambria" pitchFamily="18" charset="0"/>
            </a:endParaRPr>
          </a:p>
          <a:p>
            <a:pPr marL="344488" indent="-342900">
              <a:buFont typeface="Wingdings" panose="05000000000000000000" pitchFamily="2" charset="2"/>
              <a:buChar char="v"/>
            </a:pPr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UNSD, as secretariat of the 2020 World Programme  recognized the need to monitor the impact of COVID-19 on PHCs and conducted a series of activities:</a:t>
            </a:r>
            <a:endParaRPr lang="en-US" sz="19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257300" lvl="2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Three surveys to monitor the impact of the Covid-19 pandemic </a:t>
            </a:r>
          </a:p>
          <a:p>
            <a:pPr marL="1714500" lvl="4" indent="-34290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1st survey in March/April 2020 to collect information on the implementation of 2020 censuses</a:t>
            </a:r>
          </a:p>
          <a:p>
            <a:pPr marL="1657350" lvl="4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2nd survey in September 2020 in collaboration with World Bank  </a:t>
            </a:r>
          </a:p>
          <a:p>
            <a:pPr marL="1657350" lvl="4" indent="-28575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3rd survey in December 2020/January 2021 to collect information on the implementation of censuses in 2020 and 2021</a:t>
            </a:r>
          </a:p>
          <a:p>
            <a:pPr marL="1257300" lvl="2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Technical guidance notes on Personal Protection Equipment (PPE) for Census (UFPA and UNSD), September 2020</a:t>
            </a:r>
          </a:p>
          <a:p>
            <a:pPr marL="1257300" lvl="2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000" dirty="0">
              <a:latin typeface="Cambria" pitchFamily="18" charset="0"/>
              <a:ea typeface="Cambria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264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96BFE75-4720-4F19-AB90-E5E33E2AD941}"/>
              </a:ext>
            </a:extLst>
          </p:cNvPr>
          <p:cNvGrpSpPr/>
          <p:nvPr/>
        </p:nvGrpSpPr>
        <p:grpSpPr>
          <a:xfrm>
            <a:off x="1899983" y="6074415"/>
            <a:ext cx="8324083" cy="783585"/>
            <a:chOff x="455507" y="241244"/>
            <a:chExt cx="8324083" cy="7835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572ECD8-17F9-4D58-A22D-1A705C814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8897" y="241244"/>
              <a:ext cx="890693" cy="711531"/>
            </a:xfrm>
            <a:prstGeom prst="rect">
              <a:avLst/>
            </a:prstGeom>
          </p:spPr>
        </p:pic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BDD20F00-74F3-4948-8754-EBF00EA9D953}"/>
                </a:ext>
              </a:extLst>
            </p:cNvPr>
            <p:cNvGrpSpPr/>
            <p:nvPr/>
          </p:nvGrpSpPr>
          <p:grpSpPr>
            <a:xfrm>
              <a:off x="455507" y="253849"/>
              <a:ext cx="7433390" cy="770980"/>
              <a:chOff x="570701" y="448582"/>
              <a:chExt cx="7433390" cy="770980"/>
            </a:xfrm>
          </p:grpSpPr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81FE32A0-D983-4999-AC8F-E2BEA3ADA5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0701" y="506228"/>
                <a:ext cx="3617210" cy="655688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8B1799-2688-4EB5-B53F-5D6DEB39354E}"/>
                  </a:ext>
                </a:extLst>
              </p:cNvPr>
              <p:cNvSpPr txBox="1"/>
              <p:nvPr/>
            </p:nvSpPr>
            <p:spPr>
              <a:xfrm>
                <a:off x="4316863" y="448582"/>
                <a:ext cx="3687228" cy="770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Statistics Division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and Social Statistics Branch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Statistics Section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AE0FEA1-E3EC-4514-9C4B-6C4662157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5301" y="521836"/>
                <a:ext cx="0" cy="64008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/>
          <p:cNvSpPr txBox="1"/>
          <p:nvPr/>
        </p:nvSpPr>
        <p:spPr>
          <a:xfrm>
            <a:off x="480563" y="403492"/>
            <a:ext cx="11230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UNSD activities on the impact of the Covid-19 pandemic on censuses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8657" y="737156"/>
            <a:ext cx="1080222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en-US" sz="2400" dirty="0">
              <a:latin typeface="Cambria" pitchFamily="18" charset="0"/>
              <a:ea typeface="Cambria" pitchFamily="18" charset="0"/>
            </a:endParaRPr>
          </a:p>
          <a:p>
            <a:pPr marL="1257300" lvl="2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100" dirty="0">
                <a:latin typeface="Cambria" pitchFamily="18" charset="0"/>
                <a:ea typeface="Cambria" pitchFamily="18" charset="0"/>
              </a:rPr>
              <a:t>Dashboard to monitor the impact of the Covid-19 pandemic, April 2021</a:t>
            </a:r>
          </a:p>
          <a:p>
            <a:pPr marL="1257300" lvl="2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100" dirty="0">
              <a:latin typeface="Cambria" pitchFamily="18" charset="0"/>
              <a:ea typeface="Cambria" pitchFamily="18" charset="0"/>
            </a:endParaRPr>
          </a:p>
          <a:p>
            <a:pPr marL="1257300" lvl="2" indent="-342900" fontAlgn="base">
              <a:buFont typeface="Wingdings" panose="05000000000000000000" pitchFamily="2" charset="2"/>
              <a:buChar char="§"/>
            </a:pPr>
            <a:r>
              <a:rPr lang="es-ES" sz="2100" dirty="0">
                <a:latin typeface="Cambria" pitchFamily="18" charset="0"/>
                <a:ea typeface="Cambria" pitchFamily="18" charset="0"/>
              </a:rPr>
              <a:t>UN/DESA </a:t>
            </a:r>
            <a:r>
              <a:rPr lang="es-ES" sz="2100" dirty="0" err="1">
                <a:latin typeface="Cambria" pitchFamily="18" charset="0"/>
                <a:ea typeface="Cambria" pitchFamily="18" charset="0"/>
              </a:rPr>
              <a:t>Policy</a:t>
            </a:r>
            <a:r>
              <a:rPr lang="es-ES" sz="2100" dirty="0">
                <a:latin typeface="Cambria" pitchFamily="18" charset="0"/>
                <a:ea typeface="Cambria" pitchFamily="18" charset="0"/>
              </a:rPr>
              <a:t> </a:t>
            </a:r>
            <a:r>
              <a:rPr lang="es-ES" sz="2100" dirty="0" err="1">
                <a:latin typeface="Cambria" pitchFamily="18" charset="0"/>
                <a:ea typeface="Cambria" pitchFamily="18" charset="0"/>
              </a:rPr>
              <a:t>Brief</a:t>
            </a:r>
            <a:r>
              <a:rPr lang="es-ES" sz="2100" dirty="0">
                <a:latin typeface="Cambria" pitchFamily="18" charset="0"/>
                <a:ea typeface="Cambria" pitchFamily="18" charset="0"/>
              </a:rPr>
              <a:t> #118, </a:t>
            </a:r>
            <a:r>
              <a:rPr lang="es-ES" sz="2100" dirty="0" err="1">
                <a:latin typeface="Cambria" pitchFamily="18" charset="0"/>
                <a:ea typeface="Cambria" pitchFamily="18" charset="0"/>
              </a:rPr>
              <a:t>Policy</a:t>
            </a:r>
            <a:r>
              <a:rPr lang="es-ES" sz="2100" dirty="0">
                <a:latin typeface="Cambria" pitchFamily="18" charset="0"/>
                <a:ea typeface="Cambria" pitchFamily="18" charset="0"/>
              </a:rPr>
              <a:t> </a:t>
            </a:r>
            <a:r>
              <a:rPr lang="es-ES" sz="2100" dirty="0" err="1">
                <a:latin typeface="Cambria" pitchFamily="18" charset="0"/>
                <a:ea typeface="Cambria" pitchFamily="18" charset="0"/>
              </a:rPr>
              <a:t>Implications</a:t>
            </a:r>
            <a:r>
              <a:rPr lang="es-ES" sz="2100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2100" dirty="0">
                <a:latin typeface="Cambria" pitchFamily="18" charset="0"/>
                <a:ea typeface="Cambria" pitchFamily="18" charset="0"/>
              </a:rPr>
              <a:t>of the disruption of the implementation of the 2020 World Population and Housing Census </a:t>
            </a:r>
            <a:r>
              <a:rPr lang="en-US" sz="2100" dirty="0" err="1">
                <a:latin typeface="Cambria" pitchFamily="18" charset="0"/>
                <a:ea typeface="Cambria" pitchFamily="18" charset="0"/>
              </a:rPr>
              <a:t>Programme</a:t>
            </a:r>
            <a:r>
              <a:rPr lang="en-US" sz="2100" dirty="0">
                <a:latin typeface="Cambria" pitchFamily="18" charset="0"/>
                <a:ea typeface="Cambria" pitchFamily="18" charset="0"/>
              </a:rPr>
              <a:t> due to the COVID-19 pandemic,  </a:t>
            </a:r>
            <a:r>
              <a:rPr lang="es-ES" sz="2100" dirty="0" err="1">
                <a:latin typeface="Cambria" pitchFamily="18" charset="0"/>
                <a:ea typeface="Cambria" pitchFamily="18" charset="0"/>
              </a:rPr>
              <a:t>October</a:t>
            </a:r>
            <a:r>
              <a:rPr lang="es-ES" sz="2100" dirty="0">
                <a:latin typeface="Cambria" pitchFamily="18" charset="0"/>
                <a:ea typeface="Cambria" pitchFamily="18" charset="0"/>
              </a:rPr>
              <a:t> 2021</a:t>
            </a:r>
          </a:p>
          <a:p>
            <a:pPr marL="1257300" lvl="2" indent="-342900" fontAlgn="base">
              <a:buFont typeface="Wingdings" panose="05000000000000000000" pitchFamily="2" charset="2"/>
              <a:buChar char="§"/>
            </a:pPr>
            <a:endParaRPr lang="es-ES" sz="2100" dirty="0">
              <a:latin typeface="Cambria" pitchFamily="18" charset="0"/>
              <a:ea typeface="Cambria" pitchFamily="18" charset="0"/>
            </a:endParaRPr>
          </a:p>
          <a:p>
            <a:pPr marL="1257300" lvl="2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100" dirty="0">
                <a:latin typeface="Cambria" pitchFamily="18" charset="0"/>
                <a:ea typeface="Cambria" pitchFamily="18" charset="0"/>
              </a:rPr>
              <a:t>Two Virtual Expert Group Meetings on the impact of the Covid-19 pandemic on conducting censuses and on census data quality concerns</a:t>
            </a:r>
          </a:p>
          <a:p>
            <a:pPr marL="1714500" lvl="3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100" dirty="0">
                <a:latin typeface="Cambria" pitchFamily="18" charset="0"/>
                <a:ea typeface="Cambria" pitchFamily="18" charset="0"/>
              </a:rPr>
              <a:t>February and November 2021</a:t>
            </a:r>
          </a:p>
          <a:p>
            <a:pPr marL="1257300" lvl="2" indent="-342900" fontAlgn="base">
              <a:buFont typeface="Wingdings" panose="05000000000000000000" pitchFamily="2" charset="2"/>
              <a:buChar char="§"/>
            </a:pPr>
            <a:endParaRPr lang="en-US" sz="2100" dirty="0">
              <a:latin typeface="Cambria" pitchFamily="18" charset="0"/>
              <a:ea typeface="Cambria" pitchFamily="18" charset="0"/>
            </a:endParaRPr>
          </a:p>
          <a:p>
            <a:pPr marL="1257300" lvl="2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000" dirty="0">
              <a:latin typeface="Cambria" pitchFamily="18" charset="0"/>
              <a:ea typeface="Cambria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474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96BFE75-4720-4F19-AB90-E5E33E2AD941}"/>
              </a:ext>
            </a:extLst>
          </p:cNvPr>
          <p:cNvGrpSpPr/>
          <p:nvPr/>
        </p:nvGrpSpPr>
        <p:grpSpPr>
          <a:xfrm>
            <a:off x="1899983" y="6074415"/>
            <a:ext cx="8324083" cy="783585"/>
            <a:chOff x="455507" y="241244"/>
            <a:chExt cx="8324083" cy="7835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572ECD8-17F9-4D58-A22D-1A705C814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8897" y="241244"/>
              <a:ext cx="890693" cy="711531"/>
            </a:xfrm>
            <a:prstGeom prst="rect">
              <a:avLst/>
            </a:prstGeom>
          </p:spPr>
        </p:pic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BDD20F00-74F3-4948-8754-EBF00EA9D953}"/>
                </a:ext>
              </a:extLst>
            </p:cNvPr>
            <p:cNvGrpSpPr/>
            <p:nvPr/>
          </p:nvGrpSpPr>
          <p:grpSpPr>
            <a:xfrm>
              <a:off x="455507" y="253849"/>
              <a:ext cx="7433390" cy="770980"/>
              <a:chOff x="570701" y="448582"/>
              <a:chExt cx="7433390" cy="770980"/>
            </a:xfrm>
          </p:grpSpPr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81FE32A0-D983-4999-AC8F-E2BEA3ADA5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0701" y="506228"/>
                <a:ext cx="3617210" cy="655688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8B1799-2688-4EB5-B53F-5D6DEB39354E}"/>
                  </a:ext>
                </a:extLst>
              </p:cNvPr>
              <p:cNvSpPr txBox="1"/>
              <p:nvPr/>
            </p:nvSpPr>
            <p:spPr>
              <a:xfrm>
                <a:off x="4316863" y="448582"/>
                <a:ext cx="3687228" cy="770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Statistics Division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and Social Statistics Branch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Statistics Section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AE0FEA1-E3EC-4514-9C4B-6C4662157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5301" y="521836"/>
                <a:ext cx="0" cy="64008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/>
          <p:cNvSpPr txBox="1"/>
          <p:nvPr/>
        </p:nvSpPr>
        <p:spPr>
          <a:xfrm>
            <a:off x="646788" y="663529"/>
            <a:ext cx="108984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2000" dirty="0">
              <a:latin typeface="Cambria" pitchFamily="18" charset="0"/>
              <a:ea typeface="Cambria" pitchFamily="18" charset="0"/>
            </a:endParaRP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D33399-65C1-4C2F-8BC1-92FD8AB084F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2287" y="1353242"/>
            <a:ext cx="6690309" cy="43713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10A3F9-8DDD-4385-B45D-AC5C74052CBC}"/>
              </a:ext>
            </a:extLst>
          </p:cNvPr>
          <p:cNvSpPr txBox="1"/>
          <p:nvPr/>
        </p:nvSpPr>
        <p:spPr>
          <a:xfrm>
            <a:off x="7883530" y="1582340"/>
            <a:ext cx="3790377" cy="36933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Key recommendations: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Develop a national guidance on recommended PPE requirements for census in consultation with national health authorities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Review census operational and logistical planning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 Implement social distancing measures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Use PPE (face masks, sanitizers, others)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FEBA0C-324E-452E-852E-E8312A400E12}"/>
              </a:ext>
            </a:extLst>
          </p:cNvPr>
          <p:cNvSpPr txBox="1"/>
          <p:nvPr/>
        </p:nvSpPr>
        <p:spPr>
          <a:xfrm>
            <a:off x="1578357" y="5679704"/>
            <a:ext cx="9102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https://unstats.un.org/unsd/demographic-social/census/documents/ppe_in_censuses.pdf</a:t>
            </a:r>
            <a:r>
              <a:rPr lang="en-US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BFDA27-9F6C-4193-81BC-62E6E0882BDE}"/>
              </a:ext>
            </a:extLst>
          </p:cNvPr>
          <p:cNvSpPr txBox="1"/>
          <p:nvPr/>
        </p:nvSpPr>
        <p:spPr>
          <a:xfrm>
            <a:off x="314337" y="278697"/>
            <a:ext cx="11230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Technical Guidance Note on PPEs</a:t>
            </a:r>
          </a:p>
        </p:txBody>
      </p:sp>
    </p:spTree>
    <p:extLst>
      <p:ext uri="{BB962C8B-B14F-4D97-AF65-F5344CB8AC3E}">
        <p14:creationId xmlns:p14="http://schemas.microsoft.com/office/powerpoint/2010/main" val="3558881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96BFE75-4720-4F19-AB90-E5E33E2AD941}"/>
              </a:ext>
            </a:extLst>
          </p:cNvPr>
          <p:cNvGrpSpPr/>
          <p:nvPr/>
        </p:nvGrpSpPr>
        <p:grpSpPr>
          <a:xfrm>
            <a:off x="1899983" y="6074415"/>
            <a:ext cx="8324083" cy="783585"/>
            <a:chOff x="455507" y="241244"/>
            <a:chExt cx="8324083" cy="7835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572ECD8-17F9-4D58-A22D-1A705C814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8897" y="241244"/>
              <a:ext cx="890693" cy="711531"/>
            </a:xfrm>
            <a:prstGeom prst="rect">
              <a:avLst/>
            </a:prstGeom>
          </p:spPr>
        </p:pic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BDD20F00-74F3-4948-8754-EBF00EA9D953}"/>
                </a:ext>
              </a:extLst>
            </p:cNvPr>
            <p:cNvGrpSpPr/>
            <p:nvPr/>
          </p:nvGrpSpPr>
          <p:grpSpPr>
            <a:xfrm>
              <a:off x="455507" y="253849"/>
              <a:ext cx="7433390" cy="770980"/>
              <a:chOff x="570701" y="448582"/>
              <a:chExt cx="7433390" cy="770980"/>
            </a:xfrm>
          </p:grpSpPr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81FE32A0-D983-4999-AC8F-E2BEA3ADA5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0701" y="506228"/>
                <a:ext cx="3617210" cy="655688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8B1799-2688-4EB5-B53F-5D6DEB39354E}"/>
                  </a:ext>
                </a:extLst>
              </p:cNvPr>
              <p:cNvSpPr txBox="1"/>
              <p:nvPr/>
            </p:nvSpPr>
            <p:spPr>
              <a:xfrm>
                <a:off x="4316863" y="448582"/>
                <a:ext cx="3687228" cy="770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Statistics Division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and Social Statistics Branch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Statistics Section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AE0FEA1-E3EC-4514-9C4B-6C4662157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5301" y="521836"/>
                <a:ext cx="0" cy="64008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/>
          <p:cNvSpPr txBox="1"/>
          <p:nvPr/>
        </p:nvSpPr>
        <p:spPr>
          <a:xfrm>
            <a:off x="1023778" y="70002"/>
            <a:ext cx="1021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Content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015" y="918774"/>
            <a:ext cx="1144531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GB" sz="2400" dirty="0">
                <a:latin typeface="Cambria" pitchFamily="18" charset="0"/>
                <a:ea typeface="Cambria" pitchFamily="18" charset="0"/>
              </a:rPr>
              <a:t>Introduction to 2020 World Population and Housing Census Programme</a:t>
            </a:r>
          </a:p>
          <a:p>
            <a:pPr marL="342900" lvl="0" indent="-342900">
              <a:buClr>
                <a:srgbClr val="0070C0"/>
              </a:buClr>
              <a:buFont typeface="Wingdings" panose="05000000000000000000" pitchFamily="2" charset="2"/>
              <a:buChar char="q"/>
            </a:pPr>
            <a:endParaRPr lang="en-GB" sz="2400" dirty="0">
              <a:latin typeface="Cambria" pitchFamily="18" charset="0"/>
              <a:ea typeface="Cambria" pitchFamily="18" charset="0"/>
            </a:endParaRPr>
          </a:p>
          <a:p>
            <a:pPr marL="342900" lvl="0" indent="-3429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GB" sz="2400" dirty="0">
                <a:latin typeface="Cambria" pitchFamily="18" charset="0"/>
                <a:ea typeface="Cambria" pitchFamily="18" charset="0"/>
              </a:rPr>
              <a:t>Census-taking in 2010 round </a:t>
            </a:r>
          </a:p>
          <a:p>
            <a:pPr lvl="0">
              <a:buClr>
                <a:srgbClr val="0070C0"/>
              </a:buClr>
            </a:pPr>
            <a:endParaRPr lang="en-GB" sz="2400" dirty="0">
              <a:latin typeface="Cambria" pitchFamily="18" charset="0"/>
              <a:ea typeface="Cambria" pitchFamily="18" charset="0"/>
            </a:endParaRP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latin typeface="Cambria" pitchFamily="18" charset="0"/>
                <a:ea typeface="Cambria" pitchFamily="18" charset="0"/>
              </a:rPr>
              <a:t>Methodological framework for population and housing censuses</a:t>
            </a:r>
          </a:p>
          <a:p>
            <a:pPr>
              <a:buClr>
                <a:srgbClr val="0070C0"/>
              </a:buClr>
            </a:pPr>
            <a:endParaRPr lang="en-US" sz="2400" dirty="0">
              <a:latin typeface="Cambria" pitchFamily="18" charset="0"/>
              <a:ea typeface="Cambria" pitchFamily="18" charset="0"/>
            </a:endParaRP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latin typeface="Cambria" pitchFamily="18" charset="0"/>
                <a:ea typeface="Cambria" pitchFamily="18" charset="0"/>
              </a:rPr>
              <a:t>UNSD mid-2020 round survey</a:t>
            </a:r>
          </a:p>
          <a:p>
            <a:pPr>
              <a:buClr>
                <a:srgbClr val="0070C0"/>
              </a:buClr>
            </a:pPr>
            <a:endParaRPr lang="en-US" sz="2400" dirty="0">
              <a:latin typeface="Cambria" pitchFamily="18" charset="0"/>
              <a:ea typeface="Cambria" pitchFamily="18" charset="0"/>
            </a:endParaRP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latin typeface="Cambria" pitchFamily="18" charset="0"/>
                <a:ea typeface="Cambria" pitchFamily="18" charset="0"/>
              </a:rPr>
              <a:t>UNSD recent activities on the impact of the Covid-19 pandemic on census-taking</a:t>
            </a:r>
          </a:p>
          <a:p>
            <a:pPr lvl="1">
              <a:buClr>
                <a:srgbClr val="0070C0"/>
              </a:buClr>
            </a:pPr>
            <a:endParaRPr lang="en-US" sz="2400" dirty="0">
              <a:latin typeface="Cambria" pitchFamily="18" charset="0"/>
              <a:ea typeface="Cambria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ambria" pitchFamily="18" charset="0"/>
              <a:ea typeface="Cambria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902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96BFE75-4720-4F19-AB90-E5E33E2AD941}"/>
              </a:ext>
            </a:extLst>
          </p:cNvPr>
          <p:cNvGrpSpPr/>
          <p:nvPr/>
        </p:nvGrpSpPr>
        <p:grpSpPr>
          <a:xfrm>
            <a:off x="1899983" y="6074415"/>
            <a:ext cx="8324083" cy="783585"/>
            <a:chOff x="455507" y="241244"/>
            <a:chExt cx="8324083" cy="7835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572ECD8-17F9-4D58-A22D-1A705C814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8897" y="241244"/>
              <a:ext cx="890693" cy="711531"/>
            </a:xfrm>
            <a:prstGeom prst="rect">
              <a:avLst/>
            </a:prstGeom>
          </p:spPr>
        </p:pic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BDD20F00-74F3-4948-8754-EBF00EA9D953}"/>
                </a:ext>
              </a:extLst>
            </p:cNvPr>
            <p:cNvGrpSpPr/>
            <p:nvPr/>
          </p:nvGrpSpPr>
          <p:grpSpPr>
            <a:xfrm>
              <a:off x="455507" y="253849"/>
              <a:ext cx="7433390" cy="770980"/>
              <a:chOff x="570701" y="448582"/>
              <a:chExt cx="7433390" cy="770980"/>
            </a:xfrm>
          </p:grpSpPr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81FE32A0-D983-4999-AC8F-E2BEA3ADA5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0701" y="506228"/>
                <a:ext cx="3617210" cy="655688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8B1799-2688-4EB5-B53F-5D6DEB39354E}"/>
                  </a:ext>
                </a:extLst>
              </p:cNvPr>
              <p:cNvSpPr txBox="1"/>
              <p:nvPr/>
            </p:nvSpPr>
            <p:spPr>
              <a:xfrm>
                <a:off x="4316863" y="448582"/>
                <a:ext cx="3687228" cy="770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Statistics Division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and Social Statistics Branch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Statistics Section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AE0FEA1-E3EC-4514-9C4B-6C4662157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5301" y="521836"/>
                <a:ext cx="0" cy="64008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/>
          <p:cNvSpPr txBox="1"/>
          <p:nvPr/>
        </p:nvSpPr>
        <p:spPr>
          <a:xfrm>
            <a:off x="646788" y="551648"/>
            <a:ext cx="1089842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solidFill>
                  <a:srgbClr val="55555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UNSD l</a:t>
            </a:r>
            <a:r>
              <a:rPr lang="en-US" b="0" i="0" dirty="0">
                <a:solidFill>
                  <a:srgbClr val="55555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aunched this webpage to provide an overview of the pandemic's consequences in terms of census-taking in the 2020 round</a:t>
            </a:r>
            <a:r>
              <a:rPr lang="en-US" dirty="0">
                <a:solidFill>
                  <a:srgbClr val="55555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The webpage is updated periodically as replies and updates from national statistical offices are received</a:t>
            </a:r>
            <a:r>
              <a:rPr lang="en-US" b="0" i="0" dirty="0">
                <a:solidFill>
                  <a:srgbClr val="555555"/>
                </a:solidFill>
                <a:effectLst/>
                <a:latin typeface="Helvetica Neue"/>
              </a:rPr>
              <a:t> 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81EE57-C081-4530-8213-153D5E9F3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2151" y="3435335"/>
            <a:ext cx="1653156" cy="8472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53ADB27-FCBE-41C1-8BBC-059CF9646724}"/>
              </a:ext>
            </a:extLst>
          </p:cNvPr>
          <p:cNvSpPr txBox="1"/>
          <p:nvPr/>
        </p:nvSpPr>
        <p:spPr>
          <a:xfrm>
            <a:off x="480562" y="98013"/>
            <a:ext cx="11230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Dashboard on Impact of Covid-19 on 2020 round of censuses  </a:t>
            </a:r>
          </a:p>
          <a:p>
            <a:pPr algn="ctr"/>
            <a:endParaRPr lang="en-US" sz="2800" b="1" dirty="0">
              <a:solidFill>
                <a:schemeClr val="accent5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A798C2E-62C5-4EC4-B25F-10B02E0ABE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3830" y="2141274"/>
            <a:ext cx="7053911" cy="428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6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96BFE75-4720-4F19-AB90-E5E33E2AD941}"/>
              </a:ext>
            </a:extLst>
          </p:cNvPr>
          <p:cNvGrpSpPr/>
          <p:nvPr/>
        </p:nvGrpSpPr>
        <p:grpSpPr>
          <a:xfrm>
            <a:off x="1899983" y="6074415"/>
            <a:ext cx="8324083" cy="783585"/>
            <a:chOff x="455507" y="241244"/>
            <a:chExt cx="8324083" cy="7835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572ECD8-17F9-4D58-A22D-1A705C814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8897" y="241244"/>
              <a:ext cx="890693" cy="711531"/>
            </a:xfrm>
            <a:prstGeom prst="rect">
              <a:avLst/>
            </a:prstGeom>
          </p:spPr>
        </p:pic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BDD20F00-74F3-4948-8754-EBF00EA9D953}"/>
                </a:ext>
              </a:extLst>
            </p:cNvPr>
            <p:cNvGrpSpPr/>
            <p:nvPr/>
          </p:nvGrpSpPr>
          <p:grpSpPr>
            <a:xfrm>
              <a:off x="455507" y="253849"/>
              <a:ext cx="7433390" cy="770980"/>
              <a:chOff x="570701" y="448582"/>
              <a:chExt cx="7433390" cy="770980"/>
            </a:xfrm>
          </p:grpSpPr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81FE32A0-D983-4999-AC8F-E2BEA3ADA5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0701" y="506228"/>
                <a:ext cx="3617210" cy="655688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8B1799-2688-4EB5-B53F-5D6DEB39354E}"/>
                  </a:ext>
                </a:extLst>
              </p:cNvPr>
              <p:cNvSpPr txBox="1"/>
              <p:nvPr/>
            </p:nvSpPr>
            <p:spPr>
              <a:xfrm>
                <a:off x="4316863" y="448582"/>
                <a:ext cx="3687228" cy="770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Statistics Division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and Social Statistics Branch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Statistics Section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AE0FEA1-E3EC-4514-9C4B-6C4662157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5301" y="521836"/>
                <a:ext cx="0" cy="64008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92ABD16-34EF-4978-9958-E8FF6A2EFB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716" y="1000124"/>
            <a:ext cx="6391871" cy="401002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F22055-BF7F-4FE7-913C-51D6DF9EA86B}"/>
              </a:ext>
            </a:extLst>
          </p:cNvPr>
          <p:cNvSpPr txBox="1"/>
          <p:nvPr/>
        </p:nvSpPr>
        <p:spPr>
          <a:xfrm>
            <a:off x="8181975" y="1081961"/>
            <a:ext cx="3343275" cy="48013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Key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PHCs are not being carried out as they were planned before the pandemic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National authorities to remain fully committed to conduct the censuses depending on national circumstances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Postponing census-taking will have adverse impact on assessing the effects of national development policies due to lack of granular census statistics in the 2020`s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8E029F-3FC1-4687-9486-C6DCFE584E7A}"/>
              </a:ext>
            </a:extLst>
          </p:cNvPr>
          <p:cNvSpPr txBox="1"/>
          <p:nvPr/>
        </p:nvSpPr>
        <p:spPr>
          <a:xfrm>
            <a:off x="270357" y="5169713"/>
            <a:ext cx="74793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6"/>
              </a:rPr>
              <a:t>https://www.un.org/development/desa/dpad/publication/un-desa-policy-brief-118-policy-implications-of-the-disruption-of-the-implementation-of-the-2020-world-population-and-housing-census-programme-due-to-the-covid-19-pandemic/</a:t>
            </a:r>
            <a:r>
              <a:rPr lang="en-US" sz="1600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267B19-C0BC-43D4-BF27-D6D1C9A76C8A}"/>
              </a:ext>
            </a:extLst>
          </p:cNvPr>
          <p:cNvSpPr txBox="1"/>
          <p:nvPr/>
        </p:nvSpPr>
        <p:spPr>
          <a:xfrm>
            <a:off x="431716" y="209026"/>
            <a:ext cx="11230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UN/DESA Policy Brief on the 2020 World Census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Programme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296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96BFE75-4720-4F19-AB90-E5E33E2AD941}"/>
              </a:ext>
            </a:extLst>
          </p:cNvPr>
          <p:cNvGrpSpPr/>
          <p:nvPr/>
        </p:nvGrpSpPr>
        <p:grpSpPr>
          <a:xfrm>
            <a:off x="1899983" y="6074415"/>
            <a:ext cx="8324083" cy="783585"/>
            <a:chOff x="455507" y="241244"/>
            <a:chExt cx="8324083" cy="7835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572ECD8-17F9-4D58-A22D-1A705C814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8897" y="241244"/>
              <a:ext cx="890693" cy="711531"/>
            </a:xfrm>
            <a:prstGeom prst="rect">
              <a:avLst/>
            </a:prstGeom>
          </p:spPr>
        </p:pic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BDD20F00-74F3-4948-8754-EBF00EA9D953}"/>
                </a:ext>
              </a:extLst>
            </p:cNvPr>
            <p:cNvGrpSpPr/>
            <p:nvPr/>
          </p:nvGrpSpPr>
          <p:grpSpPr>
            <a:xfrm>
              <a:off x="455507" y="253849"/>
              <a:ext cx="7433390" cy="770980"/>
              <a:chOff x="570701" y="448582"/>
              <a:chExt cx="7433390" cy="770980"/>
            </a:xfrm>
          </p:grpSpPr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81FE32A0-D983-4999-AC8F-E2BEA3ADA5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0701" y="506228"/>
                <a:ext cx="3617210" cy="655688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8B1799-2688-4EB5-B53F-5D6DEB39354E}"/>
                  </a:ext>
                </a:extLst>
              </p:cNvPr>
              <p:cNvSpPr txBox="1"/>
              <p:nvPr/>
            </p:nvSpPr>
            <p:spPr>
              <a:xfrm>
                <a:off x="4316863" y="448582"/>
                <a:ext cx="3687228" cy="770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Statistics Division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and Social Statistics Branch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Statistics Section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AE0FEA1-E3EC-4514-9C4B-6C4662157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5301" y="521836"/>
                <a:ext cx="0" cy="64008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C795AF08-6574-485A-A539-4C5E8C6B8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306575"/>
            <a:ext cx="7281863" cy="427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EED573-C154-4709-8048-A00F6A21B7D4}"/>
              </a:ext>
            </a:extLst>
          </p:cNvPr>
          <p:cNvSpPr txBox="1"/>
          <p:nvPr/>
        </p:nvSpPr>
        <p:spPr>
          <a:xfrm>
            <a:off x="7975361" y="1524000"/>
            <a:ext cx="38663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Out of 110 national censuses for which data were available and that were scheduled (before the pandemic) to take place in 2020 and 2021,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71 (65%) are either postponed or with unknown status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39 were conducted or are planned to be conducted by end of 2021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3E7270-4503-47AC-94F5-20E75932788E}"/>
              </a:ext>
            </a:extLst>
          </p:cNvPr>
          <p:cNvSpPr txBox="1"/>
          <p:nvPr/>
        </p:nvSpPr>
        <p:spPr>
          <a:xfrm>
            <a:off x="1057275" y="89535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Current state of the census taking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8B4E43-F40C-4574-B01B-3BACB526CEBE}"/>
              </a:ext>
            </a:extLst>
          </p:cNvPr>
          <p:cNvSpPr txBox="1"/>
          <p:nvPr/>
        </p:nvSpPr>
        <p:spPr>
          <a:xfrm>
            <a:off x="584116" y="361426"/>
            <a:ext cx="11230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UN/DESA Policy Brief on the 2020 World Census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Programme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623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96BFE75-4720-4F19-AB90-E5E33E2AD941}"/>
              </a:ext>
            </a:extLst>
          </p:cNvPr>
          <p:cNvGrpSpPr/>
          <p:nvPr/>
        </p:nvGrpSpPr>
        <p:grpSpPr>
          <a:xfrm>
            <a:off x="1899983" y="6074415"/>
            <a:ext cx="8324083" cy="783585"/>
            <a:chOff x="455507" y="241244"/>
            <a:chExt cx="8324083" cy="7835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572ECD8-17F9-4D58-A22D-1A705C814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8897" y="241244"/>
              <a:ext cx="890693" cy="711531"/>
            </a:xfrm>
            <a:prstGeom prst="rect">
              <a:avLst/>
            </a:prstGeom>
          </p:spPr>
        </p:pic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BDD20F00-74F3-4948-8754-EBF00EA9D953}"/>
                </a:ext>
              </a:extLst>
            </p:cNvPr>
            <p:cNvGrpSpPr/>
            <p:nvPr/>
          </p:nvGrpSpPr>
          <p:grpSpPr>
            <a:xfrm>
              <a:off x="455507" y="253849"/>
              <a:ext cx="7433390" cy="770980"/>
              <a:chOff x="570701" y="448582"/>
              <a:chExt cx="7433390" cy="770980"/>
            </a:xfrm>
          </p:grpSpPr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81FE32A0-D983-4999-AC8F-E2BEA3ADA5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0701" y="506228"/>
                <a:ext cx="3617210" cy="655688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8B1799-2688-4EB5-B53F-5D6DEB39354E}"/>
                  </a:ext>
                </a:extLst>
              </p:cNvPr>
              <p:cNvSpPr txBox="1"/>
              <p:nvPr/>
            </p:nvSpPr>
            <p:spPr>
              <a:xfrm>
                <a:off x="4316863" y="448582"/>
                <a:ext cx="3687228" cy="770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Statistics Division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and Social Statistics Branch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Statistics Section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AE0FEA1-E3EC-4514-9C4B-6C4662157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5301" y="521836"/>
                <a:ext cx="0" cy="64008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/>
          <p:cNvSpPr txBox="1"/>
          <p:nvPr/>
        </p:nvSpPr>
        <p:spPr>
          <a:xfrm>
            <a:off x="800111" y="1013460"/>
            <a:ext cx="546095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ea typeface="Cambria" panose="02040503050406030204" pitchFamily="18" charset="0"/>
              </a:rPr>
              <a:t>More than 100 experts from over forty national statistical offices, regional and international organizations participated to each EGM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ea typeface="Cambria" panose="02040503050406030204" pitchFamily="18" charset="0"/>
              </a:rPr>
              <a:t>First EGM on 9-12 February 2021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ea typeface="Cambria" panose="02040503050406030204" pitchFamily="18" charset="0"/>
              </a:rPr>
              <a:t>Second EGM on 2-5 November 2021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ea typeface="Cambria" panose="02040503050406030204" pitchFamily="18" charset="0"/>
              </a:rPr>
              <a:t>Main objectives: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ea typeface="Cambria" panose="02040503050406030204" pitchFamily="18" charset="0"/>
              </a:rPr>
              <a:t> Monitor and document challenges in conducting censuses during the pandemic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ea typeface="Cambria" panose="02040503050406030204" pitchFamily="18" charset="0"/>
              </a:rPr>
              <a:t>Discuss alternative solutions in designing census operations for producing relevant, timely and reliable statistics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ea typeface="Cambria" panose="02040503050406030204" pitchFamily="18" charset="0"/>
              </a:rPr>
              <a:t>Discuss the effects of the pandemic on data quality and census measurements</a:t>
            </a:r>
          </a:p>
          <a:p>
            <a:pPr lvl="2" indent="-457200">
              <a:spcAft>
                <a:spcPts val="1200"/>
              </a:spcAft>
              <a:buClr>
                <a:schemeClr val="accent2">
                  <a:lumMod val="75000"/>
                </a:schemeClr>
              </a:buClr>
              <a:buSzPct val="120000"/>
              <a:buFont typeface="Courier New" panose="02070309020205020404" pitchFamily="49" charset="0"/>
              <a:buChar char="o"/>
              <a:defRPr/>
            </a:pPr>
            <a:endParaRPr lang="en-US" sz="2000" b="1" dirty="0">
              <a:latin typeface="Montserrat" panose="0000050000000000000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B6816B-525B-4682-9A30-17957A039B5E}"/>
              </a:ext>
            </a:extLst>
          </p:cNvPr>
          <p:cNvSpPr txBox="1"/>
          <p:nvPr/>
        </p:nvSpPr>
        <p:spPr>
          <a:xfrm>
            <a:off x="587242" y="418186"/>
            <a:ext cx="11230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UN Expert Group Meetings on the impact of the Covid-19 pandemic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7D7809-10A2-498F-B547-57C5891AA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3116" y="1188720"/>
            <a:ext cx="4625716" cy="27063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869A78-6041-414B-A423-B85C7CAC0E02}"/>
              </a:ext>
            </a:extLst>
          </p:cNvPr>
          <p:cNvSpPr txBox="1"/>
          <p:nvPr/>
        </p:nvSpPr>
        <p:spPr>
          <a:xfrm>
            <a:off x="6096001" y="4325112"/>
            <a:ext cx="5864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ea typeface="Cambria" panose="02040503050406030204" pitchFamily="18" charset="0"/>
              </a:rPr>
              <a:t>Forty-five country presentations</a:t>
            </a:r>
          </a:p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hlinkClick r:id="rId6"/>
              </a:rPr>
              <a:t>https://unstats.un.org/unsd/demographic-social/meetings/2021/egm-covid19-census.cshtml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hlinkClick r:id="rId7"/>
              </a:rPr>
              <a:t>https://unstats.un.org/unsd/demographic-social/meetings/2021/egm-covid19-census2/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0158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96BFE75-4720-4F19-AB90-E5E33E2AD941}"/>
              </a:ext>
            </a:extLst>
          </p:cNvPr>
          <p:cNvGrpSpPr/>
          <p:nvPr/>
        </p:nvGrpSpPr>
        <p:grpSpPr>
          <a:xfrm>
            <a:off x="1899983" y="6074415"/>
            <a:ext cx="8324083" cy="783585"/>
            <a:chOff x="455507" y="241244"/>
            <a:chExt cx="8324083" cy="7835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572ECD8-17F9-4D58-A22D-1A705C814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8897" y="241244"/>
              <a:ext cx="890693" cy="711531"/>
            </a:xfrm>
            <a:prstGeom prst="rect">
              <a:avLst/>
            </a:prstGeom>
          </p:spPr>
        </p:pic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BDD20F00-74F3-4948-8754-EBF00EA9D953}"/>
                </a:ext>
              </a:extLst>
            </p:cNvPr>
            <p:cNvGrpSpPr/>
            <p:nvPr/>
          </p:nvGrpSpPr>
          <p:grpSpPr>
            <a:xfrm>
              <a:off x="455507" y="253849"/>
              <a:ext cx="7433390" cy="770980"/>
              <a:chOff x="570701" y="448582"/>
              <a:chExt cx="7433390" cy="770980"/>
            </a:xfrm>
          </p:grpSpPr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81FE32A0-D983-4999-AC8F-E2BEA3ADA5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0701" y="506228"/>
                <a:ext cx="3617210" cy="655688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8B1799-2688-4EB5-B53F-5D6DEB39354E}"/>
                  </a:ext>
                </a:extLst>
              </p:cNvPr>
              <p:cNvSpPr txBox="1"/>
              <p:nvPr/>
            </p:nvSpPr>
            <p:spPr>
              <a:xfrm>
                <a:off x="4316863" y="448582"/>
                <a:ext cx="3687228" cy="770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Statistics Division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and Social Statistics Branch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Statistics Section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AE0FEA1-E3EC-4514-9C4B-6C4662157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5301" y="521836"/>
                <a:ext cx="0" cy="64008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/>
          <p:cNvSpPr txBox="1"/>
          <p:nvPr/>
        </p:nvSpPr>
        <p:spPr>
          <a:xfrm>
            <a:off x="1023778" y="70002"/>
            <a:ext cx="1021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Introduction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8178" y="952500"/>
            <a:ext cx="1133215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b="1" dirty="0">
                <a:latin typeface="Cambria" pitchFamily="18" charset="0"/>
                <a:ea typeface="Cambria" pitchFamily="18" charset="0"/>
              </a:rPr>
              <a:t>2020 World Population and Housing Census Programme</a:t>
            </a:r>
            <a:r>
              <a:rPr lang="en-GB" dirty="0"/>
              <a:t>:</a:t>
            </a:r>
            <a:endParaRPr lang="en-US" dirty="0"/>
          </a:p>
          <a:p>
            <a:pPr lvl="0"/>
            <a:endParaRPr lang="en-GB" u="sng" dirty="0"/>
          </a:p>
          <a:p>
            <a:pPr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altLang="en-US" sz="2000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 Statistical Commission endorsed the draft Resolution on 2020 World Population and Housing Census </a:t>
            </a:r>
            <a:r>
              <a:rPr lang="en-US" altLang="en-US" sz="2000" b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Programme</a:t>
            </a:r>
            <a:r>
              <a:rPr lang="en-US" altLang="en-US" sz="2000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submitted it to the Economic and Social Council of the United Nations for adoption</a:t>
            </a:r>
          </a:p>
          <a:p>
            <a:pPr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altLang="en-US" sz="2000" b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Bef>
                <a:spcPct val="20000"/>
              </a:spcBef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altLang="en-US" sz="2000" b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 10 June 2015 ECOSOC adopted the Resolution</a:t>
            </a:r>
          </a:p>
          <a:p>
            <a:pPr lvl="0"/>
            <a:endParaRPr lang="en-GB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45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96BFE75-4720-4F19-AB90-E5E33E2AD941}"/>
              </a:ext>
            </a:extLst>
          </p:cNvPr>
          <p:cNvGrpSpPr/>
          <p:nvPr/>
        </p:nvGrpSpPr>
        <p:grpSpPr>
          <a:xfrm>
            <a:off x="1899983" y="6074415"/>
            <a:ext cx="8324083" cy="783585"/>
            <a:chOff x="455507" y="241244"/>
            <a:chExt cx="8324083" cy="7835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572ECD8-17F9-4D58-A22D-1A705C814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8897" y="241244"/>
              <a:ext cx="890693" cy="711531"/>
            </a:xfrm>
            <a:prstGeom prst="rect">
              <a:avLst/>
            </a:prstGeom>
          </p:spPr>
        </p:pic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BDD20F00-74F3-4948-8754-EBF00EA9D953}"/>
                </a:ext>
              </a:extLst>
            </p:cNvPr>
            <p:cNvGrpSpPr/>
            <p:nvPr/>
          </p:nvGrpSpPr>
          <p:grpSpPr>
            <a:xfrm>
              <a:off x="455507" y="253849"/>
              <a:ext cx="7433390" cy="770980"/>
              <a:chOff x="570701" y="448582"/>
              <a:chExt cx="7433390" cy="770980"/>
            </a:xfrm>
          </p:grpSpPr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81FE32A0-D983-4999-AC8F-E2BEA3ADA5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0701" y="506228"/>
                <a:ext cx="3617210" cy="655688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8B1799-2688-4EB5-B53F-5D6DEB39354E}"/>
                  </a:ext>
                </a:extLst>
              </p:cNvPr>
              <p:cNvSpPr txBox="1"/>
              <p:nvPr/>
            </p:nvSpPr>
            <p:spPr>
              <a:xfrm>
                <a:off x="4316863" y="448582"/>
                <a:ext cx="3687228" cy="770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Statistics Division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and Social Statistics Branch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Statistics Section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AE0FEA1-E3EC-4514-9C4B-6C4662157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5301" y="521836"/>
                <a:ext cx="0" cy="64008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/>
          <p:cNvSpPr txBox="1"/>
          <p:nvPr/>
        </p:nvSpPr>
        <p:spPr>
          <a:xfrm>
            <a:off x="1023778" y="70002"/>
            <a:ext cx="1021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</a:rPr>
              <a:t>Introduction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015" y="918774"/>
            <a:ext cx="1144531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b="1" dirty="0">
                <a:latin typeface="Cambria" pitchFamily="18" charset="0"/>
                <a:ea typeface="Cambria" pitchFamily="18" charset="0"/>
              </a:rPr>
              <a:t>2020 World Population and Housing Census Programme</a:t>
            </a:r>
            <a:r>
              <a:rPr lang="en-GB" dirty="0"/>
              <a:t>:</a:t>
            </a:r>
            <a:endParaRPr lang="en-US" dirty="0"/>
          </a:p>
          <a:p>
            <a:pPr lvl="0"/>
            <a:endParaRPr lang="en-GB" u="sng" dirty="0"/>
          </a:p>
          <a:p>
            <a:pPr lvl="1" indent="-457200">
              <a:buFont typeface="Wingdings" pitchFamily="2" charset="2"/>
              <a:buChar char="v"/>
            </a:pPr>
            <a:r>
              <a:rPr lang="en-GB" sz="2400" u="sng" dirty="0"/>
              <a:t>Urges Member States: </a:t>
            </a:r>
          </a:p>
          <a:p>
            <a:pPr marL="685800" lvl="1" indent="-227013">
              <a:buFont typeface="Arial" pitchFamily="34" charset="0"/>
              <a:buChar char="•"/>
            </a:pPr>
            <a:r>
              <a:rPr lang="en-GB" sz="2000" dirty="0">
                <a:latin typeface="Cambria" pitchFamily="18" charset="0"/>
                <a:ea typeface="Cambria" pitchFamily="18" charset="0"/>
              </a:rPr>
              <a:t>conduct at least one PHC in the period from 2015 to 2024</a:t>
            </a:r>
            <a:endParaRPr lang="en-US" sz="2000" dirty="0">
              <a:latin typeface="Cambria" pitchFamily="18" charset="0"/>
              <a:ea typeface="Cambria" pitchFamily="18" charset="0"/>
            </a:endParaRPr>
          </a:p>
          <a:p>
            <a:pPr marL="685800" lvl="1" indent="-227013">
              <a:buFont typeface="Arial" pitchFamily="34" charset="0"/>
              <a:buChar char="•"/>
            </a:pPr>
            <a:r>
              <a:rPr lang="en-GB" sz="2000" dirty="0">
                <a:latin typeface="Cambria" pitchFamily="18" charset="0"/>
                <a:ea typeface="Cambria" pitchFamily="18" charset="0"/>
              </a:rPr>
              <a:t>take into account international and regional recommendations relating to PHC</a:t>
            </a:r>
          </a:p>
          <a:p>
            <a:pPr marL="685800" lvl="1" indent="-227013">
              <a:buFont typeface="Arial" pitchFamily="34" charset="0"/>
              <a:buChar char="•"/>
            </a:pPr>
            <a:r>
              <a:rPr lang="en-US" sz="2000" dirty="0">
                <a:latin typeface="Cambria" pitchFamily="18" charset="0"/>
                <a:ea typeface="Cambria" pitchFamily="18" charset="0"/>
              </a:rPr>
              <a:t>give attention to advance planning, cost efficiency, timely dissemination &amp; easy access to census results</a:t>
            </a:r>
          </a:p>
          <a:p>
            <a:pPr marL="685800" lvl="1" indent="-227013">
              <a:buFont typeface="Arial" pitchFamily="34" charset="0"/>
              <a:buChar char="•"/>
            </a:pPr>
            <a:r>
              <a:rPr lang="en-GB" sz="2000" dirty="0">
                <a:latin typeface="Cambria" pitchFamily="18" charset="0"/>
                <a:ea typeface="Cambria" pitchFamily="18" charset="0"/>
              </a:rPr>
              <a:t>set quality standards for PHC to uphold the integrity, reliability, accuracy &amp; value of PHC results</a:t>
            </a:r>
            <a:endParaRPr lang="en-US" sz="2000" dirty="0">
              <a:latin typeface="Cambria" pitchFamily="18" charset="0"/>
              <a:ea typeface="Cambria" pitchFamily="18" charset="0"/>
            </a:endParaRPr>
          </a:p>
          <a:p>
            <a:pPr marL="685800" lvl="1" indent="-227013">
              <a:buFont typeface="Arial" pitchFamily="34" charset="0"/>
              <a:buChar char="•"/>
            </a:pPr>
            <a:r>
              <a:rPr lang="en-GB" sz="2000" dirty="0">
                <a:latin typeface="Cambria" pitchFamily="18" charset="0"/>
                <a:ea typeface="Cambria" pitchFamily="18" charset="0"/>
              </a:rPr>
              <a:t>take into account the importance of PHC for the 2030 Agenda for Sustainable Development</a:t>
            </a:r>
          </a:p>
          <a:p>
            <a:pPr lvl="0"/>
            <a:endParaRPr lang="en-GB" u="sng" dirty="0"/>
          </a:p>
          <a:p>
            <a:pPr lvl="1" indent="-457200">
              <a:buFont typeface="Wingdings" pitchFamily="2" charset="2"/>
              <a:buChar char="v"/>
            </a:pPr>
            <a:r>
              <a:rPr lang="en-GB" sz="2400" u="sng" dirty="0"/>
              <a:t>Mandates UNSD</a:t>
            </a:r>
            <a:r>
              <a:rPr lang="en-GB" sz="2400" dirty="0"/>
              <a:t>:</a:t>
            </a:r>
            <a:endParaRPr lang="en-US" sz="2400" dirty="0"/>
          </a:p>
          <a:p>
            <a:pPr marL="685800" lvl="1" indent="-227013">
              <a:buFont typeface="Arial" pitchFamily="34" charset="0"/>
              <a:buChar char="•"/>
            </a:pPr>
            <a:r>
              <a:rPr lang="en-GB" sz="2000" dirty="0">
                <a:latin typeface="Cambria" pitchFamily="18" charset="0"/>
                <a:ea typeface="Cambria" pitchFamily="18" charset="0"/>
              </a:rPr>
              <a:t>prepare international statistical standards, methods and guidelines for the conduct of PHCs</a:t>
            </a:r>
            <a:endParaRPr lang="en-US" sz="2000" dirty="0">
              <a:latin typeface="Cambria" pitchFamily="18" charset="0"/>
              <a:ea typeface="Cambria" pitchFamily="18" charset="0"/>
            </a:endParaRPr>
          </a:p>
          <a:p>
            <a:pPr marL="685800" lvl="1" indent="-227013">
              <a:buFont typeface="Arial" pitchFamily="34" charset="0"/>
              <a:buChar char="•"/>
            </a:pPr>
            <a:r>
              <a:rPr lang="en-GB" sz="2000" dirty="0">
                <a:latin typeface="Cambria" pitchFamily="18" charset="0"/>
                <a:ea typeface="Cambria" pitchFamily="18" charset="0"/>
              </a:rPr>
              <a:t>coordinate activities among stakeholders in assisting Member States to plan and carry out PHCs</a:t>
            </a:r>
            <a:endParaRPr lang="en-US" sz="2000" dirty="0">
              <a:latin typeface="Cambria" pitchFamily="18" charset="0"/>
              <a:ea typeface="Cambria" pitchFamily="18" charset="0"/>
            </a:endParaRPr>
          </a:p>
          <a:p>
            <a:pPr marL="685800" lvl="1" indent="-227013">
              <a:buFont typeface="Arial" pitchFamily="34" charset="0"/>
              <a:buChar char="•"/>
            </a:pPr>
            <a:r>
              <a:rPr lang="en-GB" sz="2000" dirty="0">
                <a:latin typeface="Cambria" pitchFamily="18" charset="0"/>
                <a:ea typeface="Cambria" pitchFamily="18" charset="0"/>
              </a:rPr>
              <a:t>monitor and regularly report to the Statistical Commission on implementation of the Programme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152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96BFE75-4720-4F19-AB90-E5E33E2AD941}"/>
              </a:ext>
            </a:extLst>
          </p:cNvPr>
          <p:cNvGrpSpPr/>
          <p:nvPr/>
        </p:nvGrpSpPr>
        <p:grpSpPr>
          <a:xfrm>
            <a:off x="1899983" y="6074415"/>
            <a:ext cx="8324083" cy="783585"/>
            <a:chOff x="455507" y="241244"/>
            <a:chExt cx="8324083" cy="7835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572ECD8-17F9-4D58-A22D-1A705C814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8897" y="241244"/>
              <a:ext cx="890693" cy="711531"/>
            </a:xfrm>
            <a:prstGeom prst="rect">
              <a:avLst/>
            </a:prstGeom>
          </p:spPr>
        </p:pic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BDD20F00-74F3-4948-8754-EBF00EA9D953}"/>
                </a:ext>
              </a:extLst>
            </p:cNvPr>
            <p:cNvGrpSpPr/>
            <p:nvPr/>
          </p:nvGrpSpPr>
          <p:grpSpPr>
            <a:xfrm>
              <a:off x="455507" y="253849"/>
              <a:ext cx="7433390" cy="770980"/>
              <a:chOff x="570701" y="448582"/>
              <a:chExt cx="7433390" cy="770980"/>
            </a:xfrm>
          </p:grpSpPr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81FE32A0-D983-4999-AC8F-E2BEA3ADA5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0701" y="506228"/>
                <a:ext cx="3617210" cy="655688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8B1799-2688-4EB5-B53F-5D6DEB39354E}"/>
                  </a:ext>
                </a:extLst>
              </p:cNvPr>
              <p:cNvSpPr txBox="1"/>
              <p:nvPr/>
            </p:nvSpPr>
            <p:spPr>
              <a:xfrm>
                <a:off x="4316863" y="448582"/>
                <a:ext cx="3687228" cy="770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Statistics Division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and Social Statistics Branch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Statistics Section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AE0FEA1-E3EC-4514-9C4B-6C4662157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5301" y="521836"/>
                <a:ext cx="0" cy="64008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/>
          <p:cNvSpPr txBox="1"/>
          <p:nvPr/>
        </p:nvSpPr>
        <p:spPr>
          <a:xfrm>
            <a:off x="804703" y="395554"/>
            <a:ext cx="1021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itchFamily="18" charset="0"/>
                <a:ea typeface="Cambria" pitchFamily="18" charset="0"/>
              </a:rPr>
              <a:t>2010 Round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015" y="918774"/>
            <a:ext cx="1144531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r>
              <a:rPr lang="en-US" altLang="en-US" sz="2400" kern="0" dirty="0"/>
              <a:t>Censuses conducted from 2005-2014 – 93% of world population</a:t>
            </a:r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US" altLang="en-US" sz="2400" kern="0" dirty="0"/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US" altLang="en-US" sz="2400" kern="0" dirty="0"/>
          </a:p>
          <a:p>
            <a:pPr lvl="1">
              <a:buClr>
                <a:srgbClr val="C00000"/>
              </a:buClr>
              <a:buSzPct val="100000"/>
              <a:buFont typeface="Wingdings" pitchFamily="2" charset="2"/>
              <a:buChar char="q"/>
              <a:defRPr/>
            </a:pPr>
            <a:endParaRPr lang="en-US" altLang="en-US" sz="2400" kern="0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71C0A9-D260-4FD6-8F89-38517A8026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3658" y="1752067"/>
            <a:ext cx="6175783" cy="385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09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96BFE75-4720-4F19-AB90-E5E33E2AD941}"/>
              </a:ext>
            </a:extLst>
          </p:cNvPr>
          <p:cNvGrpSpPr/>
          <p:nvPr/>
        </p:nvGrpSpPr>
        <p:grpSpPr>
          <a:xfrm>
            <a:off x="1899983" y="6074415"/>
            <a:ext cx="8324083" cy="783585"/>
            <a:chOff x="455507" y="241244"/>
            <a:chExt cx="8324083" cy="7835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572ECD8-17F9-4D58-A22D-1A705C814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8897" y="241244"/>
              <a:ext cx="890693" cy="711531"/>
            </a:xfrm>
            <a:prstGeom prst="rect">
              <a:avLst/>
            </a:prstGeom>
          </p:spPr>
        </p:pic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BDD20F00-74F3-4948-8754-EBF00EA9D953}"/>
                </a:ext>
              </a:extLst>
            </p:cNvPr>
            <p:cNvGrpSpPr/>
            <p:nvPr/>
          </p:nvGrpSpPr>
          <p:grpSpPr>
            <a:xfrm>
              <a:off x="455507" y="253849"/>
              <a:ext cx="7433390" cy="770980"/>
              <a:chOff x="570701" y="448582"/>
              <a:chExt cx="7433390" cy="770980"/>
            </a:xfrm>
          </p:grpSpPr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81FE32A0-D983-4999-AC8F-E2BEA3ADA5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0701" y="506228"/>
                <a:ext cx="3617210" cy="655688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8B1799-2688-4EB5-B53F-5D6DEB39354E}"/>
                  </a:ext>
                </a:extLst>
              </p:cNvPr>
              <p:cNvSpPr txBox="1"/>
              <p:nvPr/>
            </p:nvSpPr>
            <p:spPr>
              <a:xfrm>
                <a:off x="4316863" y="448582"/>
                <a:ext cx="3687228" cy="770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Statistics Division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and Social Statistics Branch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Statistics Section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AE0FEA1-E3EC-4514-9C4B-6C4662157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5301" y="521836"/>
                <a:ext cx="0" cy="64008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/>
          <p:cNvSpPr txBox="1"/>
          <p:nvPr/>
        </p:nvSpPr>
        <p:spPr>
          <a:xfrm>
            <a:off x="804703" y="395554"/>
            <a:ext cx="1021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itchFamily="18" charset="0"/>
                <a:ea typeface="Cambria" pitchFamily="18" charset="0"/>
              </a:rPr>
              <a:t>2000 Round of censuses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AA69A795-07EB-4FA3-82DE-137C0C7ADB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267" y="1040606"/>
            <a:ext cx="7772400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642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96BFE75-4720-4F19-AB90-E5E33E2AD941}"/>
              </a:ext>
            </a:extLst>
          </p:cNvPr>
          <p:cNvGrpSpPr/>
          <p:nvPr/>
        </p:nvGrpSpPr>
        <p:grpSpPr>
          <a:xfrm>
            <a:off x="1899983" y="6074415"/>
            <a:ext cx="8324083" cy="783585"/>
            <a:chOff x="455507" y="241244"/>
            <a:chExt cx="8324083" cy="7835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572ECD8-17F9-4D58-A22D-1A705C814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8897" y="241244"/>
              <a:ext cx="890693" cy="711531"/>
            </a:xfrm>
            <a:prstGeom prst="rect">
              <a:avLst/>
            </a:prstGeom>
          </p:spPr>
        </p:pic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BDD20F00-74F3-4948-8754-EBF00EA9D953}"/>
                </a:ext>
              </a:extLst>
            </p:cNvPr>
            <p:cNvGrpSpPr/>
            <p:nvPr/>
          </p:nvGrpSpPr>
          <p:grpSpPr>
            <a:xfrm>
              <a:off x="455507" y="253849"/>
              <a:ext cx="7433390" cy="770980"/>
              <a:chOff x="570701" y="448582"/>
              <a:chExt cx="7433390" cy="770980"/>
            </a:xfrm>
          </p:grpSpPr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81FE32A0-D983-4999-AC8F-E2BEA3ADA5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0701" y="506228"/>
                <a:ext cx="3617210" cy="655688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8B1799-2688-4EB5-B53F-5D6DEB39354E}"/>
                  </a:ext>
                </a:extLst>
              </p:cNvPr>
              <p:cNvSpPr txBox="1"/>
              <p:nvPr/>
            </p:nvSpPr>
            <p:spPr>
              <a:xfrm>
                <a:off x="4316863" y="448582"/>
                <a:ext cx="3687228" cy="770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Statistics Division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and Social Statistics Branch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Statistics Section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AE0FEA1-E3EC-4514-9C4B-6C4662157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5301" y="521836"/>
                <a:ext cx="0" cy="64008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/>
          <p:cNvSpPr txBox="1"/>
          <p:nvPr/>
        </p:nvSpPr>
        <p:spPr>
          <a:xfrm>
            <a:off x="804703" y="395554"/>
            <a:ext cx="1021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itchFamily="18" charset="0"/>
                <a:ea typeface="Cambria" pitchFamily="18" charset="0"/>
              </a:rPr>
              <a:t>2010 Round of censuses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47B31D-DD3B-4D79-BCED-CF999F705D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463" y="828675"/>
            <a:ext cx="7773074" cy="498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28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96BFE75-4720-4F19-AB90-E5E33E2AD941}"/>
              </a:ext>
            </a:extLst>
          </p:cNvPr>
          <p:cNvGrpSpPr/>
          <p:nvPr/>
        </p:nvGrpSpPr>
        <p:grpSpPr>
          <a:xfrm>
            <a:off x="1899983" y="6074415"/>
            <a:ext cx="8324083" cy="783585"/>
            <a:chOff x="455507" y="241244"/>
            <a:chExt cx="8324083" cy="7835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572ECD8-17F9-4D58-A22D-1A705C814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8897" y="241244"/>
              <a:ext cx="890693" cy="711531"/>
            </a:xfrm>
            <a:prstGeom prst="rect">
              <a:avLst/>
            </a:prstGeom>
          </p:spPr>
        </p:pic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BDD20F00-74F3-4948-8754-EBF00EA9D953}"/>
                </a:ext>
              </a:extLst>
            </p:cNvPr>
            <p:cNvGrpSpPr/>
            <p:nvPr/>
          </p:nvGrpSpPr>
          <p:grpSpPr>
            <a:xfrm>
              <a:off x="455507" y="253849"/>
              <a:ext cx="7433390" cy="770980"/>
              <a:chOff x="570701" y="448582"/>
              <a:chExt cx="7433390" cy="770980"/>
            </a:xfrm>
          </p:grpSpPr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81FE32A0-D983-4999-AC8F-E2BEA3ADA5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0701" y="506228"/>
                <a:ext cx="3617210" cy="655688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8B1799-2688-4EB5-B53F-5D6DEB39354E}"/>
                  </a:ext>
                </a:extLst>
              </p:cNvPr>
              <p:cNvSpPr txBox="1"/>
              <p:nvPr/>
            </p:nvSpPr>
            <p:spPr>
              <a:xfrm>
                <a:off x="4316863" y="448582"/>
                <a:ext cx="3687228" cy="770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Statistics Division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and Social Statistics Branch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Statistics Section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AE0FEA1-E3EC-4514-9C4B-6C4662157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5301" y="521836"/>
                <a:ext cx="0" cy="64008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/>
          <p:cNvSpPr txBox="1"/>
          <p:nvPr/>
        </p:nvSpPr>
        <p:spPr>
          <a:xfrm>
            <a:off x="804703" y="395554"/>
            <a:ext cx="1021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itchFamily="18" charset="0"/>
                <a:ea typeface="Cambria" pitchFamily="18" charset="0"/>
              </a:rPr>
              <a:t>2010 Round of censuses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D7A548-860C-4785-8012-8C675619A6DC}"/>
              </a:ext>
            </a:extLst>
          </p:cNvPr>
          <p:cNvSpPr txBox="1"/>
          <p:nvPr/>
        </p:nvSpPr>
        <p:spPr>
          <a:xfrm>
            <a:off x="1800225" y="1817995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buClr>
                <a:srgbClr val="0070C0"/>
              </a:buClr>
              <a:buSzPct val="100000"/>
              <a:buFont typeface="Wingdings" pitchFamily="2" charset="2"/>
              <a:buChar char="q"/>
              <a:defRPr/>
            </a:pPr>
            <a:r>
              <a:rPr lang="en-US" altLang="en-US" sz="2000" kern="0" dirty="0"/>
              <a:t> </a:t>
            </a:r>
            <a:r>
              <a:rPr lang="en-US" altLang="en-US" sz="2000" b="1" kern="0" dirty="0">
                <a:latin typeface="Cambria" panose="02040503050406030204" pitchFamily="18" charset="0"/>
                <a:ea typeface="Cambria" panose="02040503050406030204" pitchFamily="18" charset="0"/>
              </a:rPr>
              <a:t>Achievements</a:t>
            </a:r>
          </a:p>
          <a:p>
            <a:pPr lvl="1">
              <a:buClr>
                <a:srgbClr val="C00000"/>
              </a:buClr>
              <a:buSzPct val="100000"/>
              <a:defRPr/>
            </a:pPr>
            <a:endParaRPr lang="en-US" altLang="en-US" sz="2000" kern="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257300" lvl="2" indent="-342900"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000" kern="0" dirty="0">
                <a:latin typeface="Cambria" panose="02040503050406030204" pitchFamily="18" charset="0"/>
                <a:ea typeface="Cambria" panose="02040503050406030204" pitchFamily="18" charset="0"/>
              </a:rPr>
              <a:t>Multi-modal approaches</a:t>
            </a:r>
          </a:p>
          <a:p>
            <a:pPr marL="1257300" lvl="2" indent="-342900"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000" kern="0" dirty="0">
                <a:latin typeface="Cambria" panose="02040503050406030204" pitchFamily="18" charset="0"/>
                <a:ea typeface="Cambria" panose="02040503050406030204" pitchFamily="18" charset="0"/>
              </a:rPr>
              <a:t>Contemporary technologies</a:t>
            </a:r>
          </a:p>
          <a:p>
            <a:pPr marL="1257300" lvl="2" indent="-342900"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000" kern="0" dirty="0">
                <a:latin typeface="Cambria" panose="02040503050406030204" pitchFamily="18" charset="0"/>
                <a:ea typeface="Cambria" panose="02040503050406030204" pitchFamily="18" charset="0"/>
              </a:rPr>
              <a:t>Hand-held devices, internet</a:t>
            </a:r>
          </a:p>
          <a:p>
            <a:pPr marL="1257300" lvl="2" indent="-342900"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000" kern="0" dirty="0">
                <a:latin typeface="Cambria" panose="02040503050406030204" pitchFamily="18" charset="0"/>
                <a:ea typeface="Cambria" panose="02040503050406030204" pitchFamily="18" charset="0"/>
              </a:rPr>
              <a:t>Web-based dissemination</a:t>
            </a:r>
          </a:p>
          <a:p>
            <a:pPr marL="1257300" lvl="2" indent="-342900"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000" kern="0" dirty="0">
                <a:latin typeface="Cambria" panose="02040503050406030204" pitchFamily="18" charset="0"/>
                <a:ea typeface="Cambria" panose="02040503050406030204" pitchFamily="18" charset="0"/>
              </a:rPr>
              <a:t>Geo-spatial technologies</a:t>
            </a:r>
          </a:p>
          <a:p>
            <a:pPr marL="1257300" lvl="2" indent="-342900"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000" kern="0" dirty="0">
                <a:latin typeface="Cambria" panose="02040503050406030204" pitchFamily="18" charset="0"/>
                <a:ea typeface="Cambria" panose="02040503050406030204" pitchFamily="18" charset="0"/>
              </a:rPr>
              <a:t>Direct collaboration between countries</a:t>
            </a:r>
          </a:p>
          <a:p>
            <a:pPr marL="1257300" lvl="2" indent="-342900">
              <a:buClr>
                <a:srgbClr val="0070C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000" kern="0" dirty="0">
                <a:latin typeface="Cambria" panose="02040503050406030204" pitchFamily="18" charset="0"/>
                <a:ea typeface="Cambria" panose="02040503050406030204" pitchFamily="18" charset="0"/>
              </a:rPr>
              <a:t>Implementation of international standards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716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96BFE75-4720-4F19-AB90-E5E33E2AD941}"/>
              </a:ext>
            </a:extLst>
          </p:cNvPr>
          <p:cNvGrpSpPr/>
          <p:nvPr/>
        </p:nvGrpSpPr>
        <p:grpSpPr>
          <a:xfrm>
            <a:off x="1899983" y="6074415"/>
            <a:ext cx="8324083" cy="783585"/>
            <a:chOff x="455507" y="241244"/>
            <a:chExt cx="8324083" cy="7835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572ECD8-17F9-4D58-A22D-1A705C814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88897" y="241244"/>
              <a:ext cx="890693" cy="711531"/>
            </a:xfrm>
            <a:prstGeom prst="rect">
              <a:avLst/>
            </a:prstGeom>
          </p:spPr>
        </p:pic>
        <p:grpSp>
          <p:nvGrpSpPr>
            <p:cNvPr id="3" name="Group 4">
              <a:extLst>
                <a:ext uri="{FF2B5EF4-FFF2-40B4-BE49-F238E27FC236}">
                  <a16:creationId xmlns:a16="http://schemas.microsoft.com/office/drawing/2014/main" id="{BDD20F00-74F3-4948-8754-EBF00EA9D953}"/>
                </a:ext>
              </a:extLst>
            </p:cNvPr>
            <p:cNvGrpSpPr/>
            <p:nvPr/>
          </p:nvGrpSpPr>
          <p:grpSpPr>
            <a:xfrm>
              <a:off x="455507" y="253849"/>
              <a:ext cx="7433390" cy="770980"/>
              <a:chOff x="570701" y="448582"/>
              <a:chExt cx="7433390" cy="770980"/>
            </a:xfrm>
          </p:grpSpPr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81FE32A0-D983-4999-AC8F-E2BEA3ADA5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0701" y="506228"/>
                <a:ext cx="3617210" cy="655688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8B1799-2688-4EB5-B53F-5D6DEB39354E}"/>
                  </a:ext>
                </a:extLst>
              </p:cNvPr>
              <p:cNvSpPr txBox="1"/>
              <p:nvPr/>
            </p:nvSpPr>
            <p:spPr>
              <a:xfrm>
                <a:off x="4316863" y="448582"/>
                <a:ext cx="3687228" cy="770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Statistics Division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and Social Statistics Branch</a:t>
                </a:r>
              </a:p>
              <a:p>
                <a:r>
                  <a:rPr lang="en-US" sz="1470" dirty="0">
                    <a:latin typeface="Roboto" panose="02000000000000000000"/>
                    <a:cs typeface="Helvetica" panose="020B0604020202020204" pitchFamily="34" charset="0"/>
                  </a:rPr>
                  <a:t>Demographic Statistics Section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AE0FEA1-E3EC-4514-9C4B-6C46621576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05301" y="521836"/>
                <a:ext cx="0" cy="64008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/>
          <p:cNvSpPr txBox="1"/>
          <p:nvPr/>
        </p:nvSpPr>
        <p:spPr>
          <a:xfrm>
            <a:off x="804703" y="395554"/>
            <a:ext cx="10211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dirty="0"/>
              <a:t>Trends in the use of technology</a:t>
            </a:r>
            <a:endParaRPr lang="en-US" sz="2800" dirty="0"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E11E68C2-81DF-48F1-81D9-F221A4234C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452303"/>
              </p:ext>
            </p:extLst>
          </p:nvPr>
        </p:nvGraphicFramePr>
        <p:xfrm>
          <a:off x="1152525" y="1024397"/>
          <a:ext cx="8686794" cy="4999038"/>
        </p:xfrm>
        <a:graphic>
          <a:graphicData uri="http://schemas.openxmlformats.org/drawingml/2006/table">
            <a:tbl>
              <a:tblPr/>
              <a:tblGrid>
                <a:gridCol w="1448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3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9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8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69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783">
                <a:tc gridSpan="6">
                  <a:txBody>
                    <a:bodyPr/>
                    <a:lstStyle>
                      <a:lvl1pPr>
                        <a:spcBef>
                          <a:spcPts val="7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ts val="6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100"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ts val="6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  Census Rounds          </a:t>
                      </a:r>
                      <a:endParaRPr kumimoji="0" lang="en-GB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B2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21">
                <a:tc>
                  <a:txBody>
                    <a:bodyPr/>
                    <a:lstStyle>
                      <a:lvl1pPr>
                        <a:spcBef>
                          <a:spcPts val="7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ts val="6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100"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ts val="6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ts val="6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100"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ts val="6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Before 1990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ts val="6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100"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ts val="6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1990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ts val="6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100"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ts val="6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2000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ts val="6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100"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ts val="6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2010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ts val="6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100"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ts val="6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 2020</a:t>
                      </a: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21">
                <a:tc>
                  <a:txBody>
                    <a:bodyPr/>
                    <a:lstStyle>
                      <a:lvl1pPr>
                        <a:spcBef>
                          <a:spcPts val="7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ts val="6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100"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ts val="6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Mapping</a:t>
                      </a:r>
                      <a:endParaRPr kumimoji="0" lang="en-GB" alt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ts val="6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100"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ts val="6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Sketch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ts val="6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100"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ts val="6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Digital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Sketch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ts val="6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100"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ts val="6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Digital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Sketch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ts val="6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100"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ts val="6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Digital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Georeferenced data </a:t>
                      </a: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Sketch </a:t>
                      </a: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ts val="6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100"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ts val="6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796">
                <a:tc>
                  <a:txBody>
                    <a:bodyPr/>
                    <a:lstStyle>
                      <a:lvl1pPr>
                        <a:spcBef>
                          <a:spcPts val="7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ts val="6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100"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ts val="6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Enumeration</a:t>
                      </a:r>
                      <a:endParaRPr kumimoji="0" lang="en-GB" altLang="en-US" sz="14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ts val="6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100"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ts val="6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Paper questionnaire</a:t>
                      </a:r>
                      <a:endParaRPr kumimoji="0" lang="en-GB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ts val="6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100"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ts val="6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Paper questionnaire</a:t>
                      </a: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ts val="6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100"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ts val="6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Electronic questionnaire – Internet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Paper questionnaire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ts val="6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100"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ts val="6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Electronic questionnaire – Internet, hand-held devices and telephone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Real-time monitoring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Paper questionnaire </a:t>
                      </a: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ts val="6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100"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ts val="6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   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1205">
                <a:tc>
                  <a:txBody>
                    <a:bodyPr/>
                    <a:lstStyle>
                      <a:lvl1pPr>
                        <a:spcBef>
                          <a:spcPts val="7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ts val="6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100"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ts val="6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Data Processing</a:t>
                      </a:r>
                      <a:endParaRPr kumimoji="0" lang="en-GB" altLang="en-US" sz="14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ts val="6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100"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ts val="6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Manual data   capture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ts val="6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100"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ts val="6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Optical data capture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Manual data   capture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ts val="6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100"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ts val="6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Optical data capture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Manual data   capture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ts val="6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100"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ts val="6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Optical data capture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Automatic data capture </a:t>
                      </a: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(Internet and hand-held devices)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Web-based manual data capture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Manual data capture</a:t>
                      </a: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ts val="6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100"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ts val="6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012">
                <a:tc>
                  <a:txBody>
                    <a:bodyPr/>
                    <a:lstStyle>
                      <a:lvl1pPr>
                        <a:spcBef>
                          <a:spcPts val="7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ts val="6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100"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ts val="6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Dissemination</a:t>
                      </a:r>
                      <a:endParaRPr kumimoji="0" lang="en-GB" altLang="en-US" sz="14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ts val="6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100"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ts val="6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Paper publication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ts val="6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100"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ts val="6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ts val="6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100"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ts val="6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Paper publications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Online / digital publications</a:t>
                      </a: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ts val="6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100"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ts val="6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Online interactive databases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Digital publications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Paper publications</a:t>
                      </a: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 b="1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1pPr>
                      <a:lvl2pPr marL="457200">
                        <a:spcBef>
                          <a:spcPts val="65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宋体" pitchFamily="2" charset="-122"/>
                        </a:defRPr>
                      </a:lvl2pPr>
                      <a:lvl3pPr marL="914400">
                        <a:spcBef>
                          <a:spcPts val="57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 sz="2100"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3pPr>
                      <a:lvl4pPr marL="1371600">
                        <a:spcBef>
                          <a:spcPts val="500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4pPr>
                      <a:lvl5pPr marL="1828800">
                        <a:spcBef>
                          <a:spcPts val="625"/>
                        </a:spcBef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5pPr>
                      <a:lvl6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6pPr>
                      <a:lvl7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7pPr>
                      <a:lvl8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8pPr>
                      <a:lvl9pPr indent="-228600" eaLnBrk="0" fontAlgn="base" hangingPunct="0">
                        <a:spcBef>
                          <a:spcPts val="625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Verdana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  <a:ea typeface="宋体" pitchFamily="2" charset="-122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946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636FD24704A1439BC275B3C3F1C9C6" ma:contentTypeVersion="15" ma:contentTypeDescription="Create a new document." ma:contentTypeScope="" ma:versionID="cc5235e2d13c906ac067533d56c31a9f">
  <xsd:schema xmlns:xsd="http://www.w3.org/2001/XMLSchema" xmlns:xs="http://www.w3.org/2001/XMLSchema" xmlns:p="http://schemas.microsoft.com/office/2006/metadata/properties" xmlns:ns2="3d137487-0b15-4ad9-abee-bf6b36a5a6e0" xmlns:ns3="81cf108f-c583-47b3-8493-b6de3c823d22" targetNamespace="http://schemas.microsoft.com/office/2006/metadata/properties" ma:root="true" ma:fieldsID="9e3464f0c457c02897f788356c911cb4" ns2:_="" ns3:_="">
    <xsd:import namespace="3d137487-0b15-4ad9-abee-bf6b36a5a6e0"/>
    <xsd:import namespace="81cf108f-c583-47b3-8493-b6de3c823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Fil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137487-0b15-4ad9-abee-bf6b36a5a6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File" ma:index="20" nillable="true" ma:displayName="File" ma:list="{3d137487-0b15-4ad9-abee-bf6b36a5a6e0}" ma:internalName="File" ma:showField="Title">
      <xsd:simpleType>
        <xsd:restriction base="dms:Lookup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f108f-c583-47b3-8493-b6de3c823d2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e xmlns="3d137487-0b15-4ad9-abee-bf6b36a5a6e0" xsi:nil="true"/>
  </documentManagement>
</p:properties>
</file>

<file path=customXml/itemProps1.xml><?xml version="1.0" encoding="utf-8"?>
<ds:datastoreItem xmlns:ds="http://schemas.openxmlformats.org/officeDocument/2006/customXml" ds:itemID="{13C715D1-0A92-439C-B163-06A821100F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98CB91-28E8-4A80-83C4-6ADAAA7DAB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137487-0b15-4ad9-abee-bf6b36a5a6e0"/>
    <ds:schemaRef ds:uri="81cf108f-c583-47b3-8493-b6de3c823d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E16E7B-A0EE-4D4B-9CFD-5ED6A69E5E18}">
  <ds:schemaRefs>
    <ds:schemaRef ds:uri="http://schemas.microsoft.com/office/2006/metadata/properties"/>
    <ds:schemaRef ds:uri="http://schemas.microsoft.com/office/infopath/2007/PartnerControls"/>
    <ds:schemaRef ds:uri="3d137487-0b15-4ad9-abee-bf6b36a5a6e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8547</TotalTime>
  <Words>1920</Words>
  <Application>Microsoft Office PowerPoint</Application>
  <PresentationFormat>Widescreen</PresentationFormat>
  <Paragraphs>382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Helvetica Neue</vt:lpstr>
      <vt:lpstr>Abadi</vt:lpstr>
      <vt:lpstr>Arial</vt:lpstr>
      <vt:lpstr>Calibri</vt:lpstr>
      <vt:lpstr>Calibri Light</vt:lpstr>
      <vt:lpstr>Cambria</vt:lpstr>
      <vt:lpstr>Courier New</vt:lpstr>
      <vt:lpstr>Montserrat</vt:lpstr>
      <vt:lpstr>Roboto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Hiroaki Ogawa</dc:creator>
  <cp:lastModifiedBy>Andrea De Luka</cp:lastModifiedBy>
  <cp:revision>101</cp:revision>
  <dcterms:created xsi:type="dcterms:W3CDTF">2020-11-03T17:32:00Z</dcterms:created>
  <dcterms:modified xsi:type="dcterms:W3CDTF">2022-01-27T18:22:28Z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0x010100B1636FD24704A1439BC275B3C3F1C9C6</vt:lpwstr>
  </property>
</Properties>
</file>