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9" r:id="rId7"/>
    <p:sldId id="258" r:id="rId8"/>
    <p:sldId id="284" r:id="rId9"/>
    <p:sldId id="286" r:id="rId10"/>
    <p:sldId id="285" r:id="rId11"/>
    <p:sldId id="290" r:id="rId12"/>
    <p:sldId id="261" r:id="rId13"/>
    <p:sldId id="287" r:id="rId14"/>
    <p:sldId id="289" r:id="rId15"/>
    <p:sldId id="280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0" autoAdjust="0"/>
    <p:restoredTop sz="96716" autoAdjust="0"/>
  </p:normalViewPr>
  <p:slideViewPr>
    <p:cSldViewPr snapToGrid="0">
      <p:cViewPr varScale="1">
        <p:scale>
          <a:sx n="125" d="100"/>
          <a:sy n="125" d="100"/>
        </p:scale>
        <p:origin x="1997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A2018-ECB8-44C9-80B9-4C34D06754D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F35ABB5-71E0-41FE-8DB9-E9FC3102E0B1}">
      <dgm:prSet phldrT="[Текст]" custT="1"/>
      <dgm:spPr/>
      <dgm:t>
        <a:bodyPr/>
        <a:lstStyle/>
        <a:p>
          <a:r>
            <a:rPr lang="en-US" sz="2400" dirty="0"/>
            <a:t>Census chiefs and assistants</a:t>
          </a:r>
          <a:r>
            <a:rPr lang="tg-Cyrl-TJ" sz="2400" dirty="0">
              <a:latin typeface="Times New Roman Tj" panose="02020603050405020304" pitchFamily="18" charset="-52"/>
            </a:rPr>
            <a:t>;</a:t>
          </a:r>
          <a:endParaRPr lang="ru-RU" sz="2400" dirty="0"/>
        </a:p>
      </dgm:t>
    </dgm:pt>
    <dgm:pt modelId="{36A626B5-C4A7-4864-A0EC-2967A80CC4A6}" type="parTrans" cxnId="{015D88DF-87F8-4EF7-AB65-FFF8B5A1984C}">
      <dgm:prSet/>
      <dgm:spPr/>
      <dgm:t>
        <a:bodyPr/>
        <a:lstStyle/>
        <a:p>
          <a:endParaRPr lang="ru-RU"/>
        </a:p>
      </dgm:t>
    </dgm:pt>
    <dgm:pt modelId="{5062103A-0AB8-46DA-9F14-9662C00F6A2C}" type="sibTrans" cxnId="{015D88DF-87F8-4EF7-AB65-FFF8B5A1984C}">
      <dgm:prSet/>
      <dgm:spPr/>
      <dgm:t>
        <a:bodyPr/>
        <a:lstStyle/>
        <a:p>
          <a:endParaRPr lang="ru-RU"/>
        </a:p>
      </dgm:t>
    </dgm:pt>
    <dgm:pt modelId="{DB249E57-03D8-4C5C-B9BF-3BA24F80CBD5}">
      <dgm:prSet phldrT="[Текст]" custT="1"/>
      <dgm:spPr/>
      <dgm:t>
        <a:bodyPr/>
        <a:lstStyle/>
        <a:p>
          <a:r>
            <a:rPr lang="en-US" sz="2400" dirty="0"/>
            <a:t>Enumerators</a:t>
          </a:r>
          <a:endParaRPr lang="ru-RU" sz="2400" dirty="0"/>
        </a:p>
      </dgm:t>
    </dgm:pt>
    <dgm:pt modelId="{8C36FA4B-2756-4424-AB47-A399C1E5806A}" type="parTrans" cxnId="{855E4EC9-7815-4ED0-A7C2-3B9543E9160B}">
      <dgm:prSet/>
      <dgm:spPr/>
      <dgm:t>
        <a:bodyPr/>
        <a:lstStyle/>
        <a:p>
          <a:endParaRPr lang="ru-RU"/>
        </a:p>
      </dgm:t>
    </dgm:pt>
    <dgm:pt modelId="{76B7D4F3-EEB8-466A-A62A-622A7EFAEE51}" type="sibTrans" cxnId="{855E4EC9-7815-4ED0-A7C2-3B9543E9160B}">
      <dgm:prSet/>
      <dgm:spPr/>
      <dgm:t>
        <a:bodyPr/>
        <a:lstStyle/>
        <a:p>
          <a:endParaRPr lang="ru-RU"/>
        </a:p>
      </dgm:t>
    </dgm:pt>
    <dgm:pt modelId="{9EC068C2-F92D-4040-BC6C-36AE88EC981D}">
      <dgm:prSet custT="1"/>
      <dgm:spPr/>
      <dgm:t>
        <a:bodyPr/>
        <a:lstStyle/>
        <a:p>
          <a:r>
            <a:rPr lang="en-US" sz="2400" dirty="0"/>
            <a:t>Supervisor Instructors</a:t>
          </a:r>
          <a:endParaRPr lang="ru-RU" sz="2400" dirty="0"/>
        </a:p>
      </dgm:t>
    </dgm:pt>
    <dgm:pt modelId="{A1BD6E95-B444-4B87-ABC3-7DCB0098E00C}" type="parTrans" cxnId="{A25DECAC-3AAA-43D4-8B17-3EA4B9B9B708}">
      <dgm:prSet/>
      <dgm:spPr/>
      <dgm:t>
        <a:bodyPr/>
        <a:lstStyle/>
        <a:p>
          <a:endParaRPr lang="ru-RU"/>
        </a:p>
      </dgm:t>
    </dgm:pt>
    <dgm:pt modelId="{BFE206FA-BF39-4BD8-BB23-9B29391F8454}" type="sibTrans" cxnId="{A25DECAC-3AAA-43D4-8B17-3EA4B9B9B708}">
      <dgm:prSet/>
      <dgm:spPr/>
      <dgm:t>
        <a:bodyPr/>
        <a:lstStyle/>
        <a:p>
          <a:endParaRPr lang="ru-RU"/>
        </a:p>
      </dgm:t>
    </dgm:pt>
    <dgm:pt modelId="{6A914E31-C088-48EA-B550-712337674CBA}" type="pres">
      <dgm:prSet presAssocID="{999A2018-ECB8-44C9-80B9-4C34D06754D8}" presName="Name0" presStyleCnt="0">
        <dgm:presLayoutVars>
          <dgm:dir/>
          <dgm:animLvl val="lvl"/>
          <dgm:resizeHandles val="exact"/>
        </dgm:presLayoutVars>
      </dgm:prSet>
      <dgm:spPr/>
    </dgm:pt>
    <dgm:pt modelId="{483EE683-6079-4379-AD13-39888D41FE78}" type="pres">
      <dgm:prSet presAssocID="{6F35ABB5-71E0-41FE-8DB9-E9FC3102E0B1}" presName="Name8" presStyleCnt="0"/>
      <dgm:spPr/>
    </dgm:pt>
    <dgm:pt modelId="{874019BC-6365-40BE-AB99-C779E48017B2}" type="pres">
      <dgm:prSet presAssocID="{6F35ABB5-71E0-41FE-8DB9-E9FC3102E0B1}" presName="level" presStyleLbl="node1" presStyleIdx="0" presStyleCnt="3">
        <dgm:presLayoutVars>
          <dgm:chMax val="1"/>
          <dgm:bulletEnabled val="1"/>
        </dgm:presLayoutVars>
      </dgm:prSet>
      <dgm:spPr/>
    </dgm:pt>
    <dgm:pt modelId="{BB6D4776-79EF-4C3B-A380-8647092EC50B}" type="pres">
      <dgm:prSet presAssocID="{6F35ABB5-71E0-41FE-8DB9-E9FC3102E0B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A6EF1BE-754C-44E1-ACEC-9515D2B5AC54}" type="pres">
      <dgm:prSet presAssocID="{9EC068C2-F92D-4040-BC6C-36AE88EC981D}" presName="Name8" presStyleCnt="0"/>
      <dgm:spPr/>
    </dgm:pt>
    <dgm:pt modelId="{03006A6E-7237-4507-A976-33C46F6DD568}" type="pres">
      <dgm:prSet presAssocID="{9EC068C2-F92D-4040-BC6C-36AE88EC981D}" presName="level" presStyleLbl="node1" presStyleIdx="1" presStyleCnt="3">
        <dgm:presLayoutVars>
          <dgm:chMax val="1"/>
          <dgm:bulletEnabled val="1"/>
        </dgm:presLayoutVars>
      </dgm:prSet>
      <dgm:spPr/>
    </dgm:pt>
    <dgm:pt modelId="{07A617E5-4274-4F2B-B1F9-0A2520CD244A}" type="pres">
      <dgm:prSet presAssocID="{9EC068C2-F92D-4040-BC6C-36AE88EC981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63D230B-1BEA-46C0-92B6-EFD276BFB5B3}" type="pres">
      <dgm:prSet presAssocID="{DB249E57-03D8-4C5C-B9BF-3BA24F80CBD5}" presName="Name8" presStyleCnt="0"/>
      <dgm:spPr/>
    </dgm:pt>
    <dgm:pt modelId="{5C7B8B76-555F-4918-B001-4E6650387074}" type="pres">
      <dgm:prSet presAssocID="{DB249E57-03D8-4C5C-B9BF-3BA24F80CBD5}" presName="level" presStyleLbl="node1" presStyleIdx="2" presStyleCnt="3" custLinFactNeighborX="-381" custLinFactNeighborY="703">
        <dgm:presLayoutVars>
          <dgm:chMax val="1"/>
          <dgm:bulletEnabled val="1"/>
        </dgm:presLayoutVars>
      </dgm:prSet>
      <dgm:spPr/>
    </dgm:pt>
    <dgm:pt modelId="{5894565D-33CF-48EB-A9D2-276DEEFC9D92}" type="pres">
      <dgm:prSet presAssocID="{DB249E57-03D8-4C5C-B9BF-3BA24F80CBD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FB90B11-ECDB-4DDA-B732-912B037ED6B4}" type="presOf" srcId="{DB249E57-03D8-4C5C-B9BF-3BA24F80CBD5}" destId="{5C7B8B76-555F-4918-B001-4E6650387074}" srcOrd="0" destOrd="0" presId="urn:microsoft.com/office/officeart/2005/8/layout/pyramid1"/>
    <dgm:cxn modelId="{B98F603E-AD85-4F81-8315-2FA70692591A}" type="presOf" srcId="{999A2018-ECB8-44C9-80B9-4C34D06754D8}" destId="{6A914E31-C088-48EA-B550-712337674CBA}" srcOrd="0" destOrd="0" presId="urn:microsoft.com/office/officeart/2005/8/layout/pyramid1"/>
    <dgm:cxn modelId="{C59F5050-5369-40DB-AE1B-29E8ED75130F}" type="presOf" srcId="{9EC068C2-F92D-4040-BC6C-36AE88EC981D}" destId="{03006A6E-7237-4507-A976-33C46F6DD568}" srcOrd="0" destOrd="0" presId="urn:microsoft.com/office/officeart/2005/8/layout/pyramid1"/>
    <dgm:cxn modelId="{A25DECAC-3AAA-43D4-8B17-3EA4B9B9B708}" srcId="{999A2018-ECB8-44C9-80B9-4C34D06754D8}" destId="{9EC068C2-F92D-4040-BC6C-36AE88EC981D}" srcOrd="1" destOrd="0" parTransId="{A1BD6E95-B444-4B87-ABC3-7DCB0098E00C}" sibTransId="{BFE206FA-BF39-4BD8-BB23-9B29391F8454}"/>
    <dgm:cxn modelId="{4CEC72B6-960D-4697-B7D9-A28F55E554B4}" type="presOf" srcId="{9EC068C2-F92D-4040-BC6C-36AE88EC981D}" destId="{07A617E5-4274-4F2B-B1F9-0A2520CD244A}" srcOrd="1" destOrd="0" presId="urn:microsoft.com/office/officeart/2005/8/layout/pyramid1"/>
    <dgm:cxn modelId="{855E4EC9-7815-4ED0-A7C2-3B9543E9160B}" srcId="{999A2018-ECB8-44C9-80B9-4C34D06754D8}" destId="{DB249E57-03D8-4C5C-B9BF-3BA24F80CBD5}" srcOrd="2" destOrd="0" parTransId="{8C36FA4B-2756-4424-AB47-A399C1E5806A}" sibTransId="{76B7D4F3-EEB8-466A-A62A-622A7EFAEE51}"/>
    <dgm:cxn modelId="{8887E0D9-77EC-45FA-A80E-A0B2B980A633}" type="presOf" srcId="{6F35ABB5-71E0-41FE-8DB9-E9FC3102E0B1}" destId="{BB6D4776-79EF-4C3B-A380-8647092EC50B}" srcOrd="1" destOrd="0" presId="urn:microsoft.com/office/officeart/2005/8/layout/pyramid1"/>
    <dgm:cxn modelId="{5D71EDDD-3C0C-44F1-927A-F57ED708278F}" type="presOf" srcId="{DB249E57-03D8-4C5C-B9BF-3BA24F80CBD5}" destId="{5894565D-33CF-48EB-A9D2-276DEEFC9D92}" srcOrd="1" destOrd="0" presId="urn:microsoft.com/office/officeart/2005/8/layout/pyramid1"/>
    <dgm:cxn modelId="{015D88DF-87F8-4EF7-AB65-FFF8B5A1984C}" srcId="{999A2018-ECB8-44C9-80B9-4C34D06754D8}" destId="{6F35ABB5-71E0-41FE-8DB9-E9FC3102E0B1}" srcOrd="0" destOrd="0" parTransId="{36A626B5-C4A7-4864-A0EC-2967A80CC4A6}" sibTransId="{5062103A-0AB8-46DA-9F14-9662C00F6A2C}"/>
    <dgm:cxn modelId="{04E518E5-74BF-478D-9CB3-965B4B5A3442}" type="presOf" srcId="{6F35ABB5-71E0-41FE-8DB9-E9FC3102E0B1}" destId="{874019BC-6365-40BE-AB99-C779E48017B2}" srcOrd="0" destOrd="0" presId="urn:microsoft.com/office/officeart/2005/8/layout/pyramid1"/>
    <dgm:cxn modelId="{09BA71FA-DDDD-4441-B55B-88DA139238DF}" type="presParOf" srcId="{6A914E31-C088-48EA-B550-712337674CBA}" destId="{483EE683-6079-4379-AD13-39888D41FE78}" srcOrd="0" destOrd="0" presId="urn:microsoft.com/office/officeart/2005/8/layout/pyramid1"/>
    <dgm:cxn modelId="{AF9C27E4-F9DD-4BAA-8613-A74ECEC463DA}" type="presParOf" srcId="{483EE683-6079-4379-AD13-39888D41FE78}" destId="{874019BC-6365-40BE-AB99-C779E48017B2}" srcOrd="0" destOrd="0" presId="urn:microsoft.com/office/officeart/2005/8/layout/pyramid1"/>
    <dgm:cxn modelId="{27F5DE3D-60A0-4965-A668-5181041FBA51}" type="presParOf" srcId="{483EE683-6079-4379-AD13-39888D41FE78}" destId="{BB6D4776-79EF-4C3B-A380-8647092EC50B}" srcOrd="1" destOrd="0" presId="urn:microsoft.com/office/officeart/2005/8/layout/pyramid1"/>
    <dgm:cxn modelId="{C494F94A-1E1E-4029-A19D-0C711AEF1FDB}" type="presParOf" srcId="{6A914E31-C088-48EA-B550-712337674CBA}" destId="{3A6EF1BE-754C-44E1-ACEC-9515D2B5AC54}" srcOrd="1" destOrd="0" presId="urn:microsoft.com/office/officeart/2005/8/layout/pyramid1"/>
    <dgm:cxn modelId="{2AC4947E-7143-4D31-AFD6-AB7132533E45}" type="presParOf" srcId="{3A6EF1BE-754C-44E1-ACEC-9515D2B5AC54}" destId="{03006A6E-7237-4507-A976-33C46F6DD568}" srcOrd="0" destOrd="0" presId="urn:microsoft.com/office/officeart/2005/8/layout/pyramid1"/>
    <dgm:cxn modelId="{E03F09C8-7F12-41E9-8520-27E1DE2FA5DA}" type="presParOf" srcId="{3A6EF1BE-754C-44E1-ACEC-9515D2B5AC54}" destId="{07A617E5-4274-4F2B-B1F9-0A2520CD244A}" srcOrd="1" destOrd="0" presId="urn:microsoft.com/office/officeart/2005/8/layout/pyramid1"/>
    <dgm:cxn modelId="{D861C501-F6B2-4F89-A8CE-C4143A01E171}" type="presParOf" srcId="{6A914E31-C088-48EA-B550-712337674CBA}" destId="{D63D230B-1BEA-46C0-92B6-EFD276BFB5B3}" srcOrd="2" destOrd="0" presId="urn:microsoft.com/office/officeart/2005/8/layout/pyramid1"/>
    <dgm:cxn modelId="{D0204CE8-70A3-4B0A-94E7-C445655ED111}" type="presParOf" srcId="{D63D230B-1BEA-46C0-92B6-EFD276BFB5B3}" destId="{5C7B8B76-555F-4918-B001-4E6650387074}" srcOrd="0" destOrd="0" presId="urn:microsoft.com/office/officeart/2005/8/layout/pyramid1"/>
    <dgm:cxn modelId="{B66C6C83-D786-423E-8F10-02C5C7B89343}" type="presParOf" srcId="{D63D230B-1BEA-46C0-92B6-EFD276BFB5B3}" destId="{5894565D-33CF-48EB-A9D2-276DEEFC9D9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019BC-6365-40BE-AB99-C779E48017B2}">
      <dsp:nvSpPr>
        <dsp:cNvPr id="0" name=""/>
        <dsp:cNvSpPr/>
      </dsp:nvSpPr>
      <dsp:spPr>
        <a:xfrm>
          <a:off x="2355850" y="0"/>
          <a:ext cx="2355849" cy="1274233"/>
        </a:xfrm>
        <a:prstGeom prst="trapezoid">
          <a:avLst>
            <a:gd name="adj" fmla="val 924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Census chiefs and assistants</a:t>
          </a:r>
          <a:r>
            <a:rPr lang="tg-Cyrl-TJ" sz="2400" kern="1200" dirty="0">
              <a:latin typeface="Times New Roman Tj" panose="02020603050405020304" pitchFamily="18" charset="-52"/>
            </a:rPr>
            <a:t>;</a:t>
          </a:r>
          <a:endParaRPr lang="ru-RU" sz="2400" kern="1200" dirty="0"/>
        </a:p>
      </dsp:txBody>
      <dsp:txXfrm>
        <a:off x="2355850" y="0"/>
        <a:ext cx="2355849" cy="1274233"/>
      </dsp:txXfrm>
    </dsp:sp>
    <dsp:sp modelId="{03006A6E-7237-4507-A976-33C46F6DD568}">
      <dsp:nvSpPr>
        <dsp:cNvPr id="0" name=""/>
        <dsp:cNvSpPr/>
      </dsp:nvSpPr>
      <dsp:spPr>
        <a:xfrm>
          <a:off x="1177925" y="1274233"/>
          <a:ext cx="4711699" cy="1274233"/>
        </a:xfrm>
        <a:prstGeom prst="trapezoid">
          <a:avLst>
            <a:gd name="adj" fmla="val 924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Supervisor Instructors</a:t>
          </a:r>
          <a:endParaRPr lang="ru-RU" sz="2400" kern="1200" dirty="0"/>
        </a:p>
      </dsp:txBody>
      <dsp:txXfrm>
        <a:off x="2002472" y="1274233"/>
        <a:ext cx="3062605" cy="1274233"/>
      </dsp:txXfrm>
    </dsp:sp>
    <dsp:sp modelId="{5C7B8B76-555F-4918-B001-4E6650387074}">
      <dsp:nvSpPr>
        <dsp:cNvPr id="0" name=""/>
        <dsp:cNvSpPr/>
      </dsp:nvSpPr>
      <dsp:spPr>
        <a:xfrm>
          <a:off x="0" y="2548466"/>
          <a:ext cx="7067550" cy="1274233"/>
        </a:xfrm>
        <a:prstGeom prst="trapezoid">
          <a:avLst>
            <a:gd name="adj" fmla="val 924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Enumerators</a:t>
          </a:r>
          <a:endParaRPr lang="ru-RU" sz="2400" kern="1200" dirty="0"/>
        </a:p>
      </dsp:txBody>
      <dsp:txXfrm>
        <a:off x="1236821" y="2548466"/>
        <a:ext cx="4593907" cy="1274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D420E-65E1-412E-878E-77EA817774F5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2E471-8124-48EE-B53B-45DE273C2BA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299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13063-604D-46CF-B3B8-6C5A116292F8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7BC6A-4C1D-4F20-A185-42AE63D5B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46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74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738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247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82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63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112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23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46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124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898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938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7BC6A-4C1D-4F20-A185-42AE63D5BAD6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77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5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9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484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0475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28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421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260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170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52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60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99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85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05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42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67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6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1A5437-63D2-422E-853B-A5661EFA7176}" type="datetimeFigureOut">
              <a:rPr lang="ru-RU" smtClean="0"/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8A2F7AA-4918-43F5-8453-09004CD0FF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190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tj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stat@tojikiston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jpe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0782" y="2019527"/>
            <a:ext cx="8621485" cy="16380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Conducting a population and housing census of the Republic of Tajikistan in 2020 during the COVID-19 pandemic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55432" y="5587620"/>
            <a:ext cx="4610100" cy="685427"/>
          </a:xfrm>
        </p:spPr>
        <p:txBody>
          <a:bodyPr>
            <a:noAutofit/>
          </a:bodyPr>
          <a:lstStyle/>
          <a:p>
            <a:pPr algn="r"/>
            <a:r>
              <a:rPr lang="en-US" sz="1800" i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Agency on Statistics under the President of the Republic of Tajikistan</a:t>
            </a:r>
            <a:endParaRPr lang="ru-RU" sz="1800" i="1" cap="none" spc="-5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5"/>
          <p:cNvSpPr>
            <a:spLocks noChangeArrowheads="1"/>
          </p:cNvSpPr>
          <p:nvPr/>
        </p:nvSpPr>
        <p:spPr bwMode="auto">
          <a:xfrm>
            <a:off x="0" y="5412015"/>
            <a:ext cx="60960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www.stat.tj</a:t>
            </a:r>
            <a:r>
              <a:rPr lang="en-US" altLang="ru-RU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 </a:t>
            </a:r>
            <a:r>
              <a:rPr lang="ru-RU" altLang="ru-RU" sz="1400" u="sng" dirty="0">
                <a:solidFill>
                  <a:srgbClr val="179F6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stat@tojikiston.com </a:t>
            </a:r>
            <a:endParaRPr lang="ru-RU" altLang="ru-RU" sz="1400" u="sng" dirty="0">
              <a:solidFill>
                <a:srgbClr val="179F6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Telephone:</a:t>
            </a:r>
            <a:r>
              <a:rPr lang="ru-RU" altLang="ru-RU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(992 37) 223-02-45</a:t>
            </a:r>
            <a:b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Fax:</a:t>
            </a:r>
            <a:r>
              <a:rPr lang="ru-RU" altLang="ru-RU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(992 37) 221-43-75</a:t>
            </a:r>
            <a:b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78" y="9525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6" descr="TajStat-Logo_RGB_white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851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19175" y="438150"/>
            <a:ext cx="6619875" cy="8000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donors and their role in the preparation and conduct of the population census</a:t>
            </a:r>
            <a:endParaRPr lang="tg-Cyrl-TJ" alt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25" y="1690689"/>
            <a:ext cx="7722961" cy="3290886"/>
          </a:xfrm>
        </p:spPr>
        <p:txBody>
          <a:bodyPr>
            <a:noAutofit/>
          </a:bodyPr>
          <a:lstStyle/>
          <a:p>
            <a:pPr marL="542925" indent="361950">
              <a:lnSpc>
                <a:spcPct val="100000"/>
              </a:lnSpc>
              <a:buFontTx/>
              <a:buChar char="-"/>
            </a:pPr>
            <a:r>
              <a:rPr lang="en-US" sz="1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UNFPA;</a:t>
            </a:r>
          </a:p>
          <a:p>
            <a:pPr marL="542925" indent="361950">
              <a:lnSpc>
                <a:spcPct val="100000"/>
              </a:lnSpc>
              <a:buFontTx/>
              <a:buChar char="-"/>
            </a:pPr>
            <a:r>
              <a:rPr lang="en-US" sz="1800" spc="-50" dirty="0">
                <a:latin typeface="Times New Roman Tj" panose="02020603050405020304" pitchFamily="18" charset="-52"/>
                <a:cs typeface="Times New Roman" pitchFamily="18" charset="0"/>
              </a:rPr>
              <a:t>UNHCR;</a:t>
            </a:r>
          </a:p>
          <a:p>
            <a:pPr marL="542925" indent="361950">
              <a:lnSpc>
                <a:spcPct val="100000"/>
              </a:lnSpc>
              <a:buFontTx/>
              <a:buChar char="-"/>
            </a:pPr>
            <a:r>
              <a:rPr lang="en-US" sz="1800" spc="-50" dirty="0">
                <a:latin typeface="Times New Roman Tj" panose="02020603050405020304" pitchFamily="18" charset="-52"/>
                <a:cs typeface="Times New Roman" pitchFamily="18" charset="0"/>
              </a:rPr>
              <a:t>UNICEF;</a:t>
            </a:r>
          </a:p>
          <a:p>
            <a:pPr marL="542925" indent="361950">
              <a:lnSpc>
                <a:spcPct val="100000"/>
              </a:lnSpc>
              <a:buFontTx/>
              <a:buChar char="-"/>
            </a:pPr>
            <a:r>
              <a:rPr lang="en-US" sz="1800" spc="-50" dirty="0">
                <a:latin typeface="Times New Roman Tj" panose="02020603050405020304" pitchFamily="18" charset="-52"/>
                <a:cs typeface="Times New Roman" pitchFamily="18" charset="0"/>
              </a:rPr>
              <a:t>Other</a:t>
            </a:r>
            <a:endParaRPr lang="tg-Cyrl-TJ" sz="1800" dirty="0">
              <a:latin typeface="Times New Roman Tj" panose="02020603050405020304" pitchFamily="18" charset="-52"/>
            </a:endParaRPr>
          </a:p>
          <a:p>
            <a:pPr marL="192087" indent="0">
              <a:lnSpc>
                <a:spcPct val="100000"/>
              </a:lnSpc>
              <a:buNone/>
            </a:pPr>
            <a:br>
              <a:rPr lang="tg-Cyrl-TJ" sz="1800" dirty="0">
                <a:latin typeface="Times New Roman Tj" panose="02020603050405020304" pitchFamily="18" charset="-52"/>
              </a:rPr>
            </a:br>
            <a:endParaRPr lang="ru-RU" sz="1800" dirty="0">
              <a:latin typeface="Times New Roman Tj" panose="02020603050405020304" pitchFamily="18" charset="-52"/>
            </a:endParaRPr>
          </a:p>
        </p:txBody>
      </p:sp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117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04875" y="333375"/>
            <a:ext cx="6619875" cy="8000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 results</a:t>
            </a:r>
            <a:r>
              <a:rPr lang="tg-Cyrl-TJ" alt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and housing census of the 2020</a:t>
            </a:r>
            <a:endParaRPr lang="tg-Cyrl-TJ" alt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700" y="1690689"/>
            <a:ext cx="7313386" cy="3500436"/>
          </a:xfrm>
        </p:spPr>
        <p:txBody>
          <a:bodyPr>
            <a:noAutofit/>
          </a:bodyPr>
          <a:lstStyle/>
          <a:p>
            <a:pPr marL="542925" indent="0">
              <a:lnSpc>
                <a:spcPct val="100000"/>
              </a:lnSpc>
              <a:buNone/>
            </a:pPr>
            <a:r>
              <a:rPr lang="en-US" sz="1800" spc="-50" dirty="0">
                <a:latin typeface="Times New Roman Tj" panose="02020603050405020304" pitchFamily="18" charset="-52"/>
                <a:cs typeface="Times New Roman" pitchFamily="18" charset="0"/>
              </a:rPr>
              <a:t>Materials will be distributed:</a:t>
            </a:r>
          </a:p>
          <a:p>
            <a:pPr marL="542925" indent="0">
              <a:lnSpc>
                <a:spcPct val="100000"/>
              </a:lnSpc>
              <a:buNone/>
            </a:pPr>
            <a:r>
              <a:rPr lang="en-US" sz="1800" spc="-50" dirty="0">
                <a:latin typeface="Times New Roman Tj" panose="02020603050405020304" pitchFamily="18" charset="-52"/>
                <a:cs typeface="Times New Roman" pitchFamily="18" charset="0"/>
              </a:rPr>
              <a:t>  - 10 volumes;</a:t>
            </a:r>
          </a:p>
          <a:p>
            <a:pPr marL="542925" indent="0">
              <a:lnSpc>
                <a:spcPct val="100000"/>
              </a:lnSpc>
              <a:buNone/>
            </a:pPr>
            <a:r>
              <a:rPr lang="en-US" sz="1800" spc="-50" dirty="0">
                <a:latin typeface="Times New Roman Tj" panose="02020603050405020304" pitchFamily="18" charset="-52"/>
                <a:cs typeface="Times New Roman" pitchFamily="18" charset="0"/>
              </a:rPr>
              <a:t>- Monograph;</a:t>
            </a:r>
          </a:p>
          <a:p>
            <a:pPr marL="542925" indent="0">
              <a:lnSpc>
                <a:spcPct val="100000"/>
              </a:lnSpc>
              <a:buNone/>
            </a:pPr>
            <a:r>
              <a:rPr lang="en-US" sz="1800" spc="-50" dirty="0">
                <a:latin typeface="Times New Roman Tj" panose="02020603050405020304" pitchFamily="18" charset="-52"/>
                <a:cs typeface="Times New Roman" pitchFamily="18" charset="0"/>
              </a:rPr>
              <a:t>- Various thematic collections;</a:t>
            </a:r>
          </a:p>
          <a:p>
            <a:pPr marL="542925" indent="0">
              <a:lnSpc>
                <a:spcPct val="100000"/>
              </a:lnSpc>
              <a:buNone/>
            </a:pPr>
            <a:r>
              <a:rPr lang="en-US" sz="1800" spc="-50" dirty="0">
                <a:latin typeface="Times New Roman Tj" panose="02020603050405020304" pitchFamily="18" charset="-52"/>
                <a:cs typeface="Times New Roman" pitchFamily="18" charset="0"/>
              </a:rPr>
              <a:t>- Analytical reports;</a:t>
            </a:r>
          </a:p>
          <a:p>
            <a:pPr marL="542925" indent="0">
              <a:lnSpc>
                <a:spcPct val="100000"/>
              </a:lnSpc>
              <a:buNone/>
            </a:pPr>
            <a:r>
              <a:rPr lang="en-US" sz="1800" spc="-50" dirty="0">
                <a:latin typeface="Times New Roman Tj" panose="02020603050405020304" pitchFamily="18" charset="-52"/>
                <a:cs typeface="Times New Roman" pitchFamily="18" charset="0"/>
              </a:rPr>
              <a:t>- Other publications</a:t>
            </a:r>
            <a:endParaRPr lang="tg-Cyrl-TJ" sz="1800" dirty="0">
              <a:latin typeface="Times New Roman Tj" panose="02020603050405020304" pitchFamily="18" charset="-52"/>
            </a:endParaRPr>
          </a:p>
          <a:p>
            <a:pPr marL="192087" indent="0">
              <a:lnSpc>
                <a:spcPct val="100000"/>
              </a:lnSpc>
              <a:buNone/>
            </a:pPr>
            <a:br>
              <a:rPr lang="tg-Cyrl-TJ" sz="1800" dirty="0">
                <a:latin typeface="Times New Roman Tj" panose="02020603050405020304" pitchFamily="18" charset="-52"/>
              </a:rPr>
            </a:br>
            <a:endParaRPr lang="ru-RU" sz="1800" dirty="0">
              <a:latin typeface="Times New Roman Tj" panose="02020603050405020304" pitchFamily="18" charset="-52"/>
            </a:endParaRPr>
          </a:p>
        </p:txBody>
      </p:sp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192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>
          <a:xfrm>
            <a:off x="0" y="1447800"/>
            <a:ext cx="9144000" cy="4910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ctr">
              <a:lnSpc>
                <a:spcPts val="9800"/>
              </a:lnSpc>
              <a:spcBef>
                <a:spcPct val="0"/>
              </a:spcBef>
              <a:spcAft>
                <a:spcPct val="0"/>
              </a:spcAft>
              <a:buFont typeface="Wingdings 2" panose="05020102010507070707" pitchFamily="18" charset="2"/>
              <a:buNone/>
            </a:pPr>
            <a:endParaRPr lang="ru-RU" altLang="ru-RU" sz="7200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67328" y="2278525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6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to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6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your attention!</a:t>
            </a:r>
            <a:endParaRPr lang="ru-RU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14400" y="274638"/>
            <a:ext cx="7772400" cy="6540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438275" y="1392965"/>
            <a:ext cx="7518400" cy="4710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n-US" altLang="ru-RU" sz="2000" cap="none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Progress in preparatory work for population and housing census the 2020 during the COVID-19 pandemic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ru-RU" sz="2000" cap="none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Conducting Population and Housing Census the 2020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ru-RU" sz="2000" cap="none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Processing of population census materials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ru-RU" sz="2000" cap="none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Major donors and their role in the preparation and conduct of the population census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ru-RU" sz="2000" cap="none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Dissemination Results</a:t>
            </a:r>
            <a:r>
              <a:rPr lang="tg-Cyrl-TJ" altLang="ru-RU" sz="2000" cap="none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ru-RU" sz="2000" cap="none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Population and Housing Census of the 2020</a:t>
            </a:r>
            <a:endParaRPr lang="tg-Cyrl-TJ" altLang="ru-RU" sz="2000" cap="none" spc="-5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8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975" y="1619250"/>
            <a:ext cx="8210550" cy="360214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Agency on Statistics under the President of the Republic of Tajikistan for Population and Housing Census the 2020 :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latin typeface="Times New Roman Tj" panose="02020603050405020304" pitchFamily="18" charset="-52"/>
              </a:rPr>
              <a:t>Compilation of a list of residential and non-residential buildings for population and housing census the 2020 (for the first time, a tablet was used to collect data);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latin typeface="Times New Roman Tj" panose="02020603050405020304" pitchFamily="18" charset="-52"/>
              </a:rPr>
              <a:t>Compilation of organizational plan for conducting a population and housing census (dividing of cities and districts to census departments, instructor and enumeration areas, the need for temporary workers)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latin typeface="Times New Roman Tj" panose="02020603050405020304" pitchFamily="18" charset="-52"/>
              </a:rPr>
              <a:t> Conducting the State Commission for the Promotion of the Population Census (assignment to ministries and departments, and local government bodies)</a:t>
            </a:r>
            <a:endParaRPr lang="tg-Cyrl-TJ" sz="1800" dirty="0">
              <a:latin typeface="Times New Roman Tj" panose="02020603050405020304" pitchFamily="18" charset="-52"/>
            </a:endParaRPr>
          </a:p>
        </p:txBody>
      </p:sp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89025" y="219075"/>
            <a:ext cx="6461125" cy="94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in preparatory work population and housing census for the 2020 during the COVID-19 pandemic</a:t>
            </a:r>
            <a:endParaRPr lang="tg-Cyrl-TJ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7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1150" y="1476375"/>
            <a:ext cx="6554867" cy="3767670"/>
          </a:xfrm>
        </p:spPr>
        <p:txBody>
          <a:bodyPr>
            <a:noAutofit/>
          </a:bodyPr>
          <a:lstStyle/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4. Conducting mass explanatory work (television, radio, magazines and newspapers):</a:t>
            </a:r>
          </a:p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- participation of specialists from the Agency on Statistics in round tables on television and radio on the topic of the population census, the significance and importance of this event;</a:t>
            </a:r>
          </a:p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  calendars;</a:t>
            </a:r>
          </a:p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  explanatory leaflets;</a:t>
            </a:r>
          </a:p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  banners;</a:t>
            </a:r>
          </a:p>
          <a:p>
            <a:pPr marL="0" indent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  posters and other materials</a:t>
            </a:r>
            <a:endParaRPr lang="tg-Cyrl-TJ" sz="1800" dirty="0">
              <a:latin typeface="Times New Roman Tj" panose="02020603050405020304" pitchFamily="18" charset="-52"/>
            </a:endParaRPr>
          </a:p>
        </p:txBody>
      </p:sp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89025" y="219075"/>
            <a:ext cx="6461125" cy="94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in preparatory work population and housing census for the 2020 during the COVID-19 pandemic</a:t>
            </a:r>
            <a:endParaRPr lang="tg-Cyrl-TJ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9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5. Temporary workers were hired to conduct population and housing census the 2020  (27 thousand people);</a:t>
            </a:r>
          </a:p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6. Training of temporary personnel to conduct a population and housing census;</a:t>
            </a:r>
            <a:endParaRPr lang="tg-Cyrl-TJ" sz="1800" dirty="0">
              <a:latin typeface="Times New Roman Tj" panose="02020603050405020304" pitchFamily="18" charset="-52"/>
            </a:endParaRPr>
          </a:p>
        </p:txBody>
      </p:sp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77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" name="Схема 34"/>
          <p:cNvGraphicFramePr/>
          <p:nvPr>
            <p:extLst>
              <p:ext uri="{D42A27DB-BD31-4B8C-83A1-F6EECF244321}">
                <p14:modId xmlns:p14="http://schemas.microsoft.com/office/powerpoint/2010/main" val="3277149192"/>
              </p:ext>
            </p:extLst>
          </p:nvPr>
        </p:nvGraphicFramePr>
        <p:xfrm>
          <a:off x="1181100" y="2835275"/>
          <a:ext cx="7067550" cy="382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089025" y="219075"/>
            <a:ext cx="6461125" cy="94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in preparatory work population and housing census for the 2020 during the COVID-19 pandemic</a:t>
            </a:r>
            <a:endParaRPr lang="tg-Cyrl-TJ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AsOne/>
      </p:bldGraphic>
      <p:bldGraphic spid="35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990600"/>
            <a:ext cx="6554867" cy="3767670"/>
          </a:xfrm>
        </p:spPr>
        <p:txBody>
          <a:bodyPr>
            <a:noAutofit/>
          </a:bodyPr>
          <a:lstStyle/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7. Providing temporary workers with protective equipment against the proliferation of COVID 19 during the census:</a:t>
            </a:r>
          </a:p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Antiseptics;</a:t>
            </a:r>
          </a:p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Protective masks (disposable);</a:t>
            </a:r>
          </a:p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Disposable gloves;</a:t>
            </a:r>
          </a:p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Explanatory leaflets</a:t>
            </a:r>
            <a:endParaRPr lang="ru-RU" sz="1800" dirty="0">
              <a:latin typeface="Times New Roman Tj" panose="02020603050405020304" pitchFamily="18" charset="-52"/>
            </a:endParaRPr>
          </a:p>
        </p:txBody>
      </p:sp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89025" y="219075"/>
            <a:ext cx="6461125" cy="94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in preparatory work population and housing census for the 2020 during the COVID-19 pandemic</a:t>
            </a:r>
            <a:endParaRPr lang="tg-Cyrl-TJ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2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475" y="1162050"/>
            <a:ext cx="6554867" cy="3767670"/>
          </a:xfrm>
        </p:spPr>
        <p:txBody>
          <a:bodyPr>
            <a:noAutofit/>
          </a:bodyPr>
          <a:lstStyle/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From 1 to 15 October, population and housing census the 2020  was carried out:</a:t>
            </a:r>
          </a:p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 1. Internet (the role of the State Commission in assisting in the passage of the census through the Internet, active participation of all ministries and departments, as well as the population);</a:t>
            </a:r>
          </a:p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 2. Tablet in urban areas (more than 3500 tablets);</a:t>
            </a:r>
          </a:p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 3.  Traditional method (paper questionnaires)</a:t>
            </a:r>
            <a:endParaRPr lang="tg-Cyrl-TJ" sz="1800" dirty="0">
              <a:latin typeface="Times New Roman Tj" panose="02020603050405020304" pitchFamily="18" charset="-52"/>
            </a:endParaRPr>
          </a:p>
        </p:txBody>
      </p:sp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28700" y="43391"/>
            <a:ext cx="6591300" cy="9472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Conducting Population and Housing Census </a:t>
            </a:r>
          </a:p>
          <a:p>
            <a:pPr algn="ctr"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2020 </a:t>
            </a:r>
            <a:endParaRPr lang="tg-Cyrl-TJ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5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475" y="1162050"/>
            <a:ext cx="6554867" cy="3767670"/>
          </a:xfrm>
        </p:spPr>
        <p:txBody>
          <a:bodyPr>
            <a:noAutofit/>
          </a:bodyPr>
          <a:lstStyle/>
          <a:p>
            <a:pPr marL="0" indent="363538">
              <a:lnSpc>
                <a:spcPct val="110000"/>
              </a:lnSpc>
              <a:buNone/>
            </a:pPr>
            <a:r>
              <a:rPr lang="en-US" sz="1800" dirty="0">
                <a:latin typeface="Times New Roman Tj" panose="02020603050405020304" pitchFamily="18" charset="-52"/>
              </a:rPr>
              <a:t>Census questionnaires: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Times New Roman Tj" panose="02020603050405020304" pitchFamily="18" charset="-52"/>
              </a:rPr>
              <a:t>List of people living in the households and housing conditions </a:t>
            </a:r>
            <a:r>
              <a:rPr lang="ru-RU" sz="1800" dirty="0">
                <a:latin typeface="Times New Roman Tj" panose="02020603050405020304" pitchFamily="18" charset="-52"/>
              </a:rPr>
              <a:t>(</a:t>
            </a:r>
            <a:r>
              <a:rPr lang="en-US" sz="1800" dirty="0">
                <a:latin typeface="Times New Roman Tj" panose="02020603050405020304" pitchFamily="18" charset="-52"/>
              </a:rPr>
              <a:t>form 1</a:t>
            </a:r>
            <a:r>
              <a:rPr lang="ru-RU" sz="1800" dirty="0">
                <a:latin typeface="Times New Roman Tj" panose="02020603050405020304" pitchFamily="18" charset="-52"/>
              </a:rPr>
              <a:t>)</a:t>
            </a:r>
            <a:endParaRPr lang="en-US" sz="1800" dirty="0">
              <a:latin typeface="Times New Roman Tj" panose="02020603050405020304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Times New Roman Tj" panose="02020603050405020304" pitchFamily="18" charset="-52"/>
              </a:rPr>
              <a:t>For foreigners temporarily living in the country (form 1M)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Times New Roman Tj" panose="02020603050405020304" pitchFamily="18" charset="-52"/>
              </a:rPr>
              <a:t>Individual form </a:t>
            </a:r>
            <a:r>
              <a:rPr lang="ru-RU" sz="1800" dirty="0">
                <a:latin typeface="Times New Roman Tj" panose="02020603050405020304" pitchFamily="18" charset="-52"/>
              </a:rPr>
              <a:t>(</a:t>
            </a:r>
            <a:r>
              <a:rPr lang="en-US" sz="1800" dirty="0">
                <a:latin typeface="Times New Roman Tj" panose="02020603050405020304" pitchFamily="18" charset="-52"/>
              </a:rPr>
              <a:t>form 2</a:t>
            </a:r>
            <a:r>
              <a:rPr lang="ru-RU" sz="1800" dirty="0">
                <a:latin typeface="Times New Roman Tj" panose="02020603050405020304" pitchFamily="18" charset="-52"/>
              </a:rPr>
              <a:t>)</a:t>
            </a:r>
            <a:endParaRPr lang="en-US" sz="1800" dirty="0">
              <a:latin typeface="Times New Roman Tj" panose="02020603050405020304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Times New Roman Tj" panose="02020603050405020304" pitchFamily="18" charset="-52"/>
              </a:rPr>
              <a:t>Disability and difficulties life  in everyday for each person </a:t>
            </a:r>
            <a:r>
              <a:rPr lang="ru-RU" sz="1800" dirty="0">
                <a:latin typeface="Times New Roman Tj" panose="02020603050405020304" pitchFamily="18" charset="-52"/>
              </a:rPr>
              <a:t>(</a:t>
            </a:r>
            <a:r>
              <a:rPr lang="en-US" sz="1800" dirty="0">
                <a:latin typeface="Times New Roman Tj" panose="02020603050405020304" pitchFamily="18" charset="-52"/>
              </a:rPr>
              <a:t>annex for form 2</a:t>
            </a:r>
            <a:r>
              <a:rPr lang="ru-RU" sz="1800" dirty="0">
                <a:latin typeface="Times New Roman Tj" panose="02020603050405020304" pitchFamily="18" charset="-52"/>
              </a:rPr>
              <a:t>)</a:t>
            </a:r>
            <a:endParaRPr lang="en-US" sz="1800" dirty="0">
              <a:latin typeface="Times New Roman Tj" panose="02020603050405020304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Times New Roman Tj" panose="02020603050405020304" pitchFamily="18" charset="-52"/>
              </a:rPr>
              <a:t>Housing Funds </a:t>
            </a:r>
            <a:r>
              <a:rPr lang="ru-RU" sz="1800" dirty="0">
                <a:latin typeface="Times New Roman Tj" panose="02020603050405020304" pitchFamily="18" charset="-52"/>
              </a:rPr>
              <a:t>(</a:t>
            </a:r>
            <a:r>
              <a:rPr lang="en-US" sz="1800" dirty="0">
                <a:latin typeface="Times New Roman Tj" panose="02020603050405020304" pitchFamily="18" charset="-52"/>
              </a:rPr>
              <a:t>form 3</a:t>
            </a:r>
            <a:r>
              <a:rPr lang="ru-RU" sz="1800" dirty="0">
                <a:latin typeface="Times New Roman Tj" panose="02020603050405020304" pitchFamily="18" charset="-52"/>
              </a:rPr>
              <a:t>)</a:t>
            </a:r>
            <a:endParaRPr lang="en-US" sz="1800" dirty="0">
              <a:latin typeface="Times New Roman Tj" panose="02020603050405020304" pitchFamily="18" charset="-5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Times New Roman Tj" panose="02020603050405020304" pitchFamily="18" charset="-52"/>
              </a:rPr>
              <a:t>Accompanying form </a:t>
            </a:r>
            <a:r>
              <a:rPr lang="ru-RU" sz="1800" dirty="0">
                <a:latin typeface="Times New Roman Tj" panose="02020603050405020304" pitchFamily="18" charset="-52"/>
              </a:rPr>
              <a:t>(</a:t>
            </a:r>
            <a:r>
              <a:rPr lang="en-US" sz="1800" dirty="0">
                <a:latin typeface="Times New Roman Tj" panose="02020603050405020304" pitchFamily="18" charset="-52"/>
              </a:rPr>
              <a:t>form 4</a:t>
            </a:r>
            <a:r>
              <a:rPr lang="ru-RU" sz="1800" dirty="0">
                <a:latin typeface="Times New Roman Tj" panose="02020603050405020304" pitchFamily="18" charset="-52"/>
              </a:rPr>
              <a:t>)</a:t>
            </a:r>
            <a:endParaRPr lang="en-US" sz="1800" dirty="0">
              <a:latin typeface="Times New Roman Tj" panose="02020603050405020304" pitchFamily="18" charset="-52"/>
            </a:endParaRPr>
          </a:p>
        </p:txBody>
      </p:sp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28700" y="43391"/>
            <a:ext cx="6591300" cy="9472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Conducting Population and Housing Census </a:t>
            </a:r>
          </a:p>
          <a:p>
            <a:pPr algn="ctr"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2020 </a:t>
            </a:r>
            <a:endParaRPr lang="tg-Cyrl-TJ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1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450" y="188845"/>
            <a:ext cx="6619875" cy="63030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of population census materials</a:t>
            </a:r>
            <a:endParaRPr lang="tg-Cyrl-TJ" alt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23975" y="978959"/>
            <a:ext cx="6966585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 Tj" panose="02020603050405020304" pitchFamily="18" charset="-52"/>
              </a:rPr>
              <a:t>1. Purchase of scanners (5 scanners purchased);</a:t>
            </a:r>
          </a:p>
          <a:p>
            <a:pPr marL="0" indent="0">
              <a:buNone/>
            </a:pPr>
            <a:r>
              <a:rPr lang="en-US" dirty="0">
                <a:latin typeface="Times New Roman Tj" panose="02020603050405020304" pitchFamily="18" charset="-52"/>
              </a:rPr>
              <a:t>2. Purchase of software for scanner processing;</a:t>
            </a:r>
          </a:p>
          <a:p>
            <a:pPr marL="0" indent="0">
              <a:buNone/>
            </a:pPr>
            <a:r>
              <a:rPr lang="en-US" dirty="0">
                <a:latin typeface="Times New Roman Tj" panose="02020603050405020304" pitchFamily="18" charset="-52"/>
              </a:rPr>
              <a:t>3. Were organized 3 centers for scanner processing of population census materials (</a:t>
            </a:r>
            <a:r>
              <a:rPr lang="en-US" dirty="0" err="1">
                <a:latin typeface="Times New Roman Tj" panose="02020603050405020304" pitchFamily="18" charset="-52"/>
              </a:rPr>
              <a:t>Sughd</a:t>
            </a:r>
            <a:r>
              <a:rPr lang="en-US" dirty="0">
                <a:latin typeface="Times New Roman Tj" panose="02020603050405020304" pitchFamily="18" charset="-52"/>
              </a:rPr>
              <a:t>, </a:t>
            </a:r>
            <a:r>
              <a:rPr lang="en-US" dirty="0" err="1">
                <a:latin typeface="Times New Roman Tj" panose="02020603050405020304" pitchFamily="18" charset="-52"/>
              </a:rPr>
              <a:t>Khatlon</a:t>
            </a:r>
            <a:r>
              <a:rPr lang="en-US" dirty="0">
                <a:latin typeface="Times New Roman Tj" panose="02020603050405020304" pitchFamily="18" charset="-52"/>
              </a:rPr>
              <a:t> regions  Dushanbe)</a:t>
            </a:r>
          </a:p>
          <a:p>
            <a:pPr marL="0" indent="0">
              <a:buNone/>
            </a:pPr>
            <a:r>
              <a:rPr lang="en-US" dirty="0">
                <a:latin typeface="Times New Roman Tj" panose="02020603050405020304" pitchFamily="18" charset="-52"/>
              </a:rPr>
              <a:t>4. Scanning of census materials (paper questionnaires) is planned to be completed by the end of the year</a:t>
            </a:r>
            <a:endParaRPr lang="ru-RU" dirty="0"/>
          </a:p>
        </p:txBody>
      </p:sp>
      <p:pic>
        <p:nvPicPr>
          <p:cNvPr id="4" name="Picture 26" descr="TajStat-Logo_RGB_white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0"/>
            <a:ext cx="168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5" descr="C:\Users\lenovo\AppData\Local\Temp\Rar$DIa0.440\Лого 2020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7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68768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Другая 1">
      <a:dk1>
        <a:sysClr val="windowText" lastClr="000000"/>
      </a:dk1>
      <a:lt1>
        <a:sysClr val="window" lastClr="FFFFFF"/>
      </a:lt1>
      <a:dk2>
        <a:srgbClr val="146194"/>
      </a:dk2>
      <a:lt2>
        <a:srgbClr val="C8F0FA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36FD24704A1439BC275B3C3F1C9C6" ma:contentTypeVersion="15" ma:contentTypeDescription="Create a new document." ma:contentTypeScope="" ma:versionID="cc5235e2d13c906ac067533d56c31a9f">
  <xsd:schema xmlns:xsd="http://www.w3.org/2001/XMLSchema" xmlns:xs="http://www.w3.org/2001/XMLSchema" xmlns:p="http://schemas.microsoft.com/office/2006/metadata/properties" xmlns:ns2="3d137487-0b15-4ad9-abee-bf6b36a5a6e0" xmlns:ns3="81cf108f-c583-47b3-8493-b6de3c823d22" targetNamespace="http://schemas.microsoft.com/office/2006/metadata/properties" ma:root="true" ma:fieldsID="9e3464f0c457c02897f788356c911cb4" ns2:_="" ns3:_="">
    <xsd:import namespace="3d137487-0b15-4ad9-abee-bf6b36a5a6e0"/>
    <xsd:import namespace="81cf108f-c583-47b3-8493-b6de3c823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Fil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37487-0b15-4ad9-abee-bf6b36a5a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ile" ma:index="20" nillable="true" ma:displayName="File" ma:list="{3d137487-0b15-4ad9-abee-bf6b36a5a6e0}" ma:internalName="File" ma:showField="Title">
      <xsd:simpleType>
        <xsd:restriction base="dms:Lookup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f108f-c583-47b3-8493-b6de3c823d2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 xmlns="3d137487-0b15-4ad9-abee-bf6b36a5a6e0" xsi:nil="true"/>
  </documentManagement>
</p:properties>
</file>

<file path=customXml/itemProps1.xml><?xml version="1.0" encoding="utf-8"?>
<ds:datastoreItem xmlns:ds="http://schemas.openxmlformats.org/officeDocument/2006/customXml" ds:itemID="{3649DB46-F3E3-464E-869F-5DA4D63E0D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C39AB9-2A09-48F9-89A3-92941F489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137487-0b15-4ad9-abee-bf6b36a5a6e0"/>
    <ds:schemaRef ds:uri="81cf108f-c583-47b3-8493-b6de3c823d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E2DFA4-B4AA-4E44-961B-15BB9C2E88CC}">
  <ds:schemaRefs>
    <ds:schemaRef ds:uri="http://schemas.microsoft.com/office/2006/metadata/properties"/>
    <ds:schemaRef ds:uri="http://schemas.microsoft.com/office/infopath/2007/PartnerControls"/>
    <ds:schemaRef ds:uri="3d137487-0b15-4ad9-abee-bf6b36a5a6e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3309</TotalTime>
  <Words>672</Words>
  <Application>Microsoft Office PowerPoint</Application>
  <PresentationFormat>On-screen Show (4:3)</PresentationFormat>
  <Paragraphs>83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Times New Roman Tj</vt:lpstr>
      <vt:lpstr>Arial</vt:lpstr>
      <vt:lpstr>Calibri</vt:lpstr>
      <vt:lpstr>Century Gothic</vt:lpstr>
      <vt:lpstr>Monotype Corsiva</vt:lpstr>
      <vt:lpstr>Times New Roman</vt:lpstr>
      <vt:lpstr>Wingdings 2</vt:lpstr>
      <vt:lpstr>Wingdings 3</vt:lpstr>
      <vt:lpstr>Сектор</vt:lpstr>
      <vt:lpstr>Conducting a population and housing census of the Republic of Tajikistan in 2020 during the COVID-19 pandemic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Processing of population census materials</vt:lpstr>
      <vt:lpstr>Major donors and their role in the preparation and conduct of the population census</vt:lpstr>
      <vt:lpstr>Dissemination results population and housing census of the 2020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Дастгирии Хазинаи нуфуси СММ дар Ҷумҳурии Тоҷикистон дар рафти корҳои тайёрӣ ва гузаронидани барӯйхатгирии аҳолӣ ва фонди манзили Ҷумҳурии Тоҷикистон дар соли 2020</dc:title>
  <dc:creator>Najmidin</dc:creator>
  <cp:lastModifiedBy>A D</cp:lastModifiedBy>
  <cp:revision>94</cp:revision>
  <cp:lastPrinted>2021-09-20T08:41:18Z</cp:lastPrinted>
  <dcterms:created xsi:type="dcterms:W3CDTF">2019-12-25T03:45:40Z</dcterms:created>
  <dcterms:modified xsi:type="dcterms:W3CDTF">2021-11-03T15:36:14Z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0x010100B1636FD24704A1439BC275B3C3F1C9C6</vt:lpwstr>
  </property>
</Properties>
</file>