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24" r:id="rId5"/>
    <p:sldId id="327" r:id="rId6"/>
    <p:sldId id="337" r:id="rId7"/>
    <p:sldId id="328" r:id="rId8"/>
    <p:sldId id="336" r:id="rId9"/>
    <p:sldId id="342" r:id="rId10"/>
    <p:sldId id="341" r:id="rId11"/>
    <p:sldId id="330" r:id="rId12"/>
    <p:sldId id="329" r:id="rId13"/>
    <p:sldId id="331" r:id="rId14"/>
  </p:sldIdLst>
  <p:sldSz cx="12192000" cy="6858000"/>
  <p:notesSz cx="7010400" cy="92964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hlmann, Glen - COD/DOR" initials="HG-C" lastIdx="1" clrIdx="0">
    <p:extLst>
      <p:ext uri="{19B8F6BF-5375-455C-9EA6-DF929625EA0E}">
        <p15:presenceInfo xmlns:p15="http://schemas.microsoft.com/office/powerpoint/2012/main" userId="Hohlmann, Glen - COD/DOR" providerId="None"/>
      </p:ext>
    </p:extLst>
  </p:cmAuthor>
  <p:cmAuthor id="2" name="Levett, Andrea - CSMS/SDSR" initials="LA-C" lastIdx="39" clrIdx="1">
    <p:extLst>
      <p:ext uri="{19B8F6BF-5375-455C-9EA6-DF929625EA0E}">
        <p15:presenceInfo xmlns:p15="http://schemas.microsoft.com/office/powerpoint/2012/main" userId="Levett, Andrea - CSMS/SDSR" providerId="None"/>
      </p:ext>
    </p:extLst>
  </p:cmAuthor>
  <p:cmAuthor id="3" name="Best, Pamela - SASD/DSSEA" initials="BP-S" lastIdx="6" clrIdx="2">
    <p:extLst>
      <p:ext uri="{19B8F6BF-5375-455C-9EA6-DF929625EA0E}">
        <p15:presenceInfo xmlns:p15="http://schemas.microsoft.com/office/powerpoint/2012/main" userId="Best, Pamela - SASD/DSSEA" providerId="None"/>
      </p:ext>
    </p:extLst>
  </p:cmAuthor>
  <p:cmAuthor id="4" name="Wall, Katherine - TCESD/DTCSE" initials="WK-T" lastIdx="12" clrIdx="3">
    <p:extLst>
      <p:ext uri="{19B8F6BF-5375-455C-9EA6-DF929625EA0E}">
        <p15:presenceInfo xmlns:p15="http://schemas.microsoft.com/office/powerpoint/2012/main" userId="Wall, Katherine - TCESD/DTCSE" providerId="None"/>
      </p:ext>
    </p:extLst>
  </p:cmAuthor>
  <p:cmAuthor id="5" name="Kloosterman, Eric - TCESD/DTCSE" initials="KE-T" lastIdx="11" clrIdx="4">
    <p:extLst>
      <p:ext uri="{19B8F6BF-5375-455C-9EA6-DF929625EA0E}">
        <p15:presenceInfo xmlns:p15="http://schemas.microsoft.com/office/powerpoint/2012/main" userId="Kloosterman, Eric - TCESD/DTCSE" providerId="None"/>
      </p:ext>
    </p:extLst>
  </p:cmAuthor>
  <p:cmAuthor id="6" name="Barr-Telford, Lynn - HJSSB/DSJES" initials="BL-H" lastIdx="7" clrIdx="5">
    <p:extLst>
      <p:ext uri="{19B8F6BF-5375-455C-9EA6-DF929625EA0E}">
        <p15:presenceInfo xmlns:p15="http://schemas.microsoft.com/office/powerpoint/2012/main" userId="Barr-Telford, Lynn - HJSSB/DSJ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2C7A"/>
    <a:srgbClr val="464648"/>
    <a:srgbClr val="E81D2C"/>
    <a:srgbClr val="F99D20"/>
    <a:srgbClr val="D46027"/>
    <a:srgbClr val="0890A8"/>
    <a:srgbClr val="E6E7E8"/>
    <a:srgbClr val="FFFF00"/>
    <a:srgbClr val="332C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70" autoAdjust="0"/>
    <p:restoredTop sz="96716" autoAdjust="0"/>
  </p:normalViewPr>
  <p:slideViewPr>
    <p:cSldViewPr>
      <p:cViewPr varScale="1">
        <p:scale>
          <a:sx n="125" d="100"/>
          <a:sy n="125" d="100"/>
        </p:scale>
        <p:origin x="797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684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9F572847-D326-49C9-AF07-20397E2DC730}" type="datetimeFigureOut">
              <a:rPr lang="en-CA" smtClean="0"/>
              <a:t>2021-11-04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225C0BAE-9B52-45C1-BD86-6C934F457C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01444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3F5B1DBA-E4F9-4F88-99A6-2D331653C8CB}" type="datetimeFigureOut">
              <a:rPr lang="en-CA" smtClean="0"/>
              <a:pPr/>
              <a:t>2021-11-04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93CFECE1-5790-48AB-B8F5-5692F790057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20156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414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3689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6450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756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7821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8422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1211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9593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5768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168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767" y="1919729"/>
            <a:ext cx="7950598" cy="146712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0767" y="3700108"/>
            <a:ext cx="7950598" cy="1224137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2707-8529-42E5-86D8-792A2B0F01E3}" type="datetime1">
              <a:rPr lang="en-CA" smtClean="0"/>
              <a:t>2021-11-04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786" y="6617"/>
            <a:ext cx="2758214" cy="58524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961" y="945976"/>
            <a:ext cx="2998209" cy="322818"/>
          </a:xfrm>
          <a:prstGeom prst="rect">
            <a:avLst/>
          </a:prstGeom>
        </p:spPr>
      </p:pic>
      <p:pic>
        <p:nvPicPr>
          <p:cNvPr id="10" name="Picture 9" descr="Canada wordmark_red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0560496" y="6237313"/>
            <a:ext cx="1250351" cy="398201"/>
          </a:xfrm>
          <a:prstGeom prst="rect">
            <a:avLst/>
          </a:prstGeom>
        </p:spPr>
      </p:pic>
      <p:pic>
        <p:nvPicPr>
          <p:cNvPr id="12" name="Picture 11" descr="Stats signature_EL_r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7618" y="6347482"/>
            <a:ext cx="1600768" cy="288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6BA8-40E0-4610-ACE6-302D93BB45B3}" type="datetime1">
              <a:rPr lang="en-CA" smtClean="0"/>
              <a:t>2021-11-04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1117388"/>
            <a:ext cx="1728192" cy="186075"/>
          </a:xfrm>
          <a:prstGeom prst="rect">
            <a:avLst/>
          </a:prstGeom>
        </p:spPr>
      </p:pic>
      <p:pic>
        <p:nvPicPr>
          <p:cNvPr id="9" name="Picture 8" descr="Canada wordmark_r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560496" y="6237313"/>
            <a:ext cx="1250351" cy="3982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10" y="138138"/>
            <a:ext cx="842502" cy="933858"/>
          </a:xfrm>
          <a:prstGeom prst="rect">
            <a:avLst/>
          </a:prstGeom>
        </p:spPr>
      </p:pic>
      <p:pic>
        <p:nvPicPr>
          <p:cNvPr id="11" name="Picture 10" descr="Stats signature_EL_r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7618" y="6347482"/>
            <a:ext cx="1600768" cy="288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03463"/>
            <a:ext cx="10972800" cy="613919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22211"/>
            <a:ext cx="10972800" cy="37525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2CE9-5199-42A7-ABC1-F259415CA337}" type="datetime1">
              <a:rPr lang="en-CA" smtClean="0"/>
              <a:t>2021-11-04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1117388"/>
            <a:ext cx="1728192" cy="186075"/>
          </a:xfrm>
          <a:prstGeom prst="rect">
            <a:avLst/>
          </a:prstGeom>
        </p:spPr>
      </p:pic>
      <p:pic>
        <p:nvPicPr>
          <p:cNvPr id="9" name="Picture 8" descr="Canada wordmark_r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560496" y="6237313"/>
            <a:ext cx="1250351" cy="3982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10" y="138138"/>
            <a:ext cx="842502" cy="933858"/>
          </a:xfrm>
          <a:prstGeom prst="rect">
            <a:avLst/>
          </a:prstGeom>
        </p:spPr>
      </p:pic>
      <p:pic>
        <p:nvPicPr>
          <p:cNvPr id="11" name="Picture 10" descr="Stats signature_EL_r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7618" y="6347482"/>
            <a:ext cx="1600768" cy="288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2009-077E-4DC2-801C-9F834F53710D}" type="datetime1">
              <a:rPr lang="en-CA" smtClean="0"/>
              <a:t>2021-11-04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1117388"/>
            <a:ext cx="1728192" cy="186075"/>
          </a:xfrm>
          <a:prstGeom prst="rect">
            <a:avLst/>
          </a:prstGeom>
        </p:spPr>
      </p:pic>
      <p:pic>
        <p:nvPicPr>
          <p:cNvPr id="9" name="Picture 8" descr="Canada wordmark_r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560496" y="6237313"/>
            <a:ext cx="1250351" cy="3982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10" y="138138"/>
            <a:ext cx="842502" cy="933858"/>
          </a:xfrm>
          <a:prstGeom prst="rect">
            <a:avLst/>
          </a:prstGeom>
        </p:spPr>
      </p:pic>
      <p:pic>
        <p:nvPicPr>
          <p:cNvPr id="11" name="Picture 10" descr="Stats signature_EL_r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7618" y="6347482"/>
            <a:ext cx="1600768" cy="288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12332"/>
            <a:ext cx="10972800" cy="6045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60848"/>
            <a:ext cx="5198368" cy="40653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4032" y="2060848"/>
            <a:ext cx="5198368" cy="40653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0CF9-EEC8-4D31-BBEF-E7B86D78EE74}" type="datetime1">
              <a:rPr lang="en-CA" smtClean="0"/>
              <a:t>2021-11-04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1117388"/>
            <a:ext cx="1728192" cy="186075"/>
          </a:xfrm>
          <a:prstGeom prst="rect">
            <a:avLst/>
          </a:prstGeom>
        </p:spPr>
      </p:pic>
      <p:pic>
        <p:nvPicPr>
          <p:cNvPr id="10" name="Picture 9" descr="Canada wordmark_r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560496" y="6237313"/>
            <a:ext cx="1250351" cy="3982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10" y="138138"/>
            <a:ext cx="842502" cy="933858"/>
          </a:xfrm>
          <a:prstGeom prst="rect">
            <a:avLst/>
          </a:prstGeom>
        </p:spPr>
      </p:pic>
      <p:pic>
        <p:nvPicPr>
          <p:cNvPr id="12" name="Picture 11" descr="Stats signature_EL_r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7618" y="6347482"/>
            <a:ext cx="1600768" cy="288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48855"/>
            <a:ext cx="10972800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F8F6-1BAD-464E-9C30-D3BE342307E5}" type="datetime1">
              <a:rPr lang="en-CA" smtClean="0"/>
              <a:t>2021-11-04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1117388"/>
            <a:ext cx="1728192" cy="186075"/>
          </a:xfrm>
          <a:prstGeom prst="rect">
            <a:avLst/>
          </a:prstGeom>
        </p:spPr>
      </p:pic>
      <p:pic>
        <p:nvPicPr>
          <p:cNvPr id="8" name="Picture 7" descr="Canada wordmark_r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560496" y="6237313"/>
            <a:ext cx="1250351" cy="398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10" y="138138"/>
            <a:ext cx="842502" cy="933858"/>
          </a:xfrm>
          <a:prstGeom prst="rect">
            <a:avLst/>
          </a:prstGeom>
        </p:spPr>
      </p:pic>
      <p:pic>
        <p:nvPicPr>
          <p:cNvPr id="10" name="Picture 9" descr="Stats signature_EL_r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7618" y="6347482"/>
            <a:ext cx="1600768" cy="288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8B9F-83FA-4DE8-8F63-392D840286D8}" type="datetime1">
              <a:rPr lang="en-CA" smtClean="0"/>
              <a:t>2021-11-04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1117388"/>
            <a:ext cx="1728192" cy="186075"/>
          </a:xfrm>
          <a:prstGeom prst="rect">
            <a:avLst/>
          </a:prstGeom>
        </p:spPr>
      </p:pic>
      <p:pic>
        <p:nvPicPr>
          <p:cNvPr id="7" name="Picture 6" descr="Canada wordmark_r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560496" y="6237313"/>
            <a:ext cx="1250351" cy="3982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10" y="138138"/>
            <a:ext cx="842502" cy="933858"/>
          </a:xfrm>
          <a:prstGeom prst="rect">
            <a:avLst/>
          </a:prstGeom>
        </p:spPr>
      </p:pic>
      <p:pic>
        <p:nvPicPr>
          <p:cNvPr id="9" name="Picture 8" descr="Stats signature_EL_r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7618" y="6347482"/>
            <a:ext cx="1600768" cy="288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35100"/>
            <a:ext cx="7044114" cy="46910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5333C-5EA8-4D01-B086-3D70408C6884}" type="datetime1">
              <a:rPr lang="en-CA" smtClean="0"/>
              <a:t>2021-11-04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1117388"/>
            <a:ext cx="1728192" cy="186075"/>
          </a:xfrm>
          <a:prstGeom prst="rect">
            <a:avLst/>
          </a:prstGeom>
        </p:spPr>
      </p:pic>
      <p:pic>
        <p:nvPicPr>
          <p:cNvPr id="10" name="Picture 9" descr="Canada wordmark_r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560496" y="6237313"/>
            <a:ext cx="1250351" cy="3982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10" y="138138"/>
            <a:ext cx="842502" cy="933858"/>
          </a:xfrm>
          <a:prstGeom prst="rect">
            <a:avLst/>
          </a:prstGeom>
        </p:spPr>
      </p:pic>
      <p:pic>
        <p:nvPicPr>
          <p:cNvPr id="12" name="Picture 11" descr="Stats signature_EL_r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7618" y="6347482"/>
            <a:ext cx="1600768" cy="288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348855"/>
            <a:ext cx="7315200" cy="3378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C5-2EBB-466A-8675-337B55770C2B}" type="datetime1">
              <a:rPr lang="en-CA" smtClean="0"/>
              <a:t>2021-11-04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1117388"/>
            <a:ext cx="1728192" cy="186075"/>
          </a:xfrm>
          <a:prstGeom prst="rect">
            <a:avLst/>
          </a:prstGeom>
        </p:spPr>
      </p:pic>
      <p:pic>
        <p:nvPicPr>
          <p:cNvPr id="10" name="Picture 9" descr="Canada wordmark_r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560496" y="6237313"/>
            <a:ext cx="1250351" cy="3982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10" y="138138"/>
            <a:ext cx="842502" cy="933858"/>
          </a:xfrm>
          <a:prstGeom prst="rect">
            <a:avLst/>
          </a:prstGeom>
        </p:spPr>
      </p:pic>
      <p:pic>
        <p:nvPicPr>
          <p:cNvPr id="12" name="Picture 11" descr="Stats signature_EL_r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7618" y="6347482"/>
            <a:ext cx="1600768" cy="288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3314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492896"/>
            <a:ext cx="10972800" cy="363326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9E09-BCE1-4075-B2A8-A8A667C688EC}" type="datetime1">
              <a:rPr lang="en-CA" smtClean="0"/>
              <a:t>2021-11-04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6F06-851C-4EFA-A287-D359BA6C2B5F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1117388"/>
            <a:ext cx="1728192" cy="186075"/>
          </a:xfrm>
          <a:prstGeom prst="rect">
            <a:avLst/>
          </a:prstGeom>
        </p:spPr>
      </p:pic>
      <p:pic>
        <p:nvPicPr>
          <p:cNvPr id="9" name="Picture 8" descr="Canada wordmark_r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560496" y="6237313"/>
            <a:ext cx="1250351" cy="3982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10" y="138138"/>
            <a:ext cx="842502" cy="933858"/>
          </a:xfrm>
          <a:prstGeom prst="rect">
            <a:avLst/>
          </a:prstGeom>
        </p:spPr>
      </p:pic>
      <p:pic>
        <p:nvPicPr>
          <p:cNvPr id="11" name="Picture 10" descr="Stats signature_EL_r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7618" y="6347482"/>
            <a:ext cx="1600768" cy="28803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AACA8-5CBA-486F-BEED-8EDAA5631F29}" type="datetime1">
              <a:rPr lang="en-CA" smtClean="0"/>
              <a:t>2021-11-04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9872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76F06-851C-4EFA-A287-D359BA6C2B5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6582B87-B30F-3743-B29B-3FFCFA1036C8}"/>
              </a:ext>
            </a:extLst>
          </p:cNvPr>
          <p:cNvSpPr txBox="1"/>
          <p:nvPr/>
        </p:nvSpPr>
        <p:spPr>
          <a:xfrm>
            <a:off x="61224" y="2924944"/>
            <a:ext cx="3010440" cy="2967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C54F4B"/>
              </a:buClr>
              <a:buSzPct val="100000"/>
              <a:buFontTx/>
              <a:buNone/>
              <a:tabLst/>
              <a:defRPr/>
            </a:pPr>
            <a:endParaRPr lang="en-US" sz="2000" cap="all" spc="200" dirty="0">
              <a:solidFill>
                <a:srgbClr val="000000"/>
              </a:solidFill>
              <a:latin typeface="News Gothic MT" panose="020F0502020204030204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C54F4B"/>
              </a:buClr>
              <a:buSzPct val="100000"/>
              <a:buFontTx/>
              <a:buNone/>
              <a:tabLst/>
              <a:defRPr/>
            </a:pPr>
            <a:endParaRPr lang="en-US" sz="2000" cap="all" spc="200" dirty="0">
              <a:solidFill>
                <a:srgbClr val="000000"/>
              </a:solidFill>
              <a:latin typeface="News Gothic MT" panose="020F0502020204030204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C54F4B"/>
              </a:buClr>
              <a:buSzPct val="100000"/>
              <a:buFontTx/>
              <a:buNone/>
              <a:tabLst/>
              <a:defRPr/>
            </a:pPr>
            <a:endParaRPr lang="en-US" sz="2000" cap="all" spc="200" dirty="0">
              <a:solidFill>
                <a:srgbClr val="000000"/>
              </a:solidFill>
              <a:latin typeface="News Gothic MT" panose="020F0502020204030204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C54F4B"/>
              </a:buClr>
              <a:buSzPct val="100000"/>
              <a:buFontTx/>
              <a:buNone/>
              <a:tabLst/>
              <a:defRPr/>
            </a:pPr>
            <a:br>
              <a:rPr lang="en-US" sz="2000" cap="all" spc="200" dirty="0">
                <a:solidFill>
                  <a:srgbClr val="000000"/>
                </a:solidFill>
                <a:latin typeface="News Gothic MT" panose="020F0502020204030204"/>
              </a:rPr>
            </a:br>
            <a:endParaRPr kumimoji="0" lang="en-US" sz="2000" b="0" i="0" u="none" strike="noStrike" kern="1200" cap="all" spc="2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ws Gothic MT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376" y="1845398"/>
            <a:ext cx="9059114" cy="1467128"/>
          </a:xfrm>
        </p:spPr>
        <p:txBody>
          <a:bodyPr>
            <a:normAutofit fontScale="90000"/>
          </a:bodyPr>
          <a:lstStyle/>
          <a:p>
            <a:r>
              <a:rPr lang="en-US" sz="3600" b="1" spc="100" dirty="0">
                <a:solidFill>
                  <a:prstClr val="black"/>
                </a:solidFill>
                <a:latin typeface="Arial MT Std" panose="020B0402020200020204" pitchFamily="34" charset="0"/>
              </a:rPr>
              <a:t>Effects of the COVID-19 Pandemic on Data Analysis and Comparability Over Time</a:t>
            </a:r>
            <a:endParaRPr lang="en-CA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FD41A153-A651-4B31-B42D-F6FFFCE8AB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600" b="1" kern="4600" spc="100" dirty="0">
                <a:solidFill>
                  <a:prstClr val="black"/>
                </a:solidFill>
                <a:latin typeface="Arial MT Std" panose="020B0402020200020204" pitchFamily="34" charset="0"/>
              </a:rPr>
              <a:t>Considerations for Canada and Census 2021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1329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 MT Std" panose="020B0402020200020204" pitchFamily="34" charset="0"/>
              </a:rPr>
              <a:t>    In 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22211"/>
            <a:ext cx="10972800" cy="4215101"/>
          </a:xfrm>
        </p:spPr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CA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full impacts of the COVID-19 pandemic on analysis and comparability over time are still unclear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buNone/>
            </a:pPr>
            <a:r>
              <a:rPr lang="en-C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knew already that our content changes and use of machine learning in processing for Census 2021 would have an impact on data comparability over time. </a:t>
            </a:r>
          </a:p>
          <a:p>
            <a:pPr marL="0" lvl="0" indent="0">
              <a:spcBef>
                <a:spcPts val="0"/>
              </a:spcBef>
              <a:buNone/>
            </a:pPr>
            <a:endParaRPr lang="en-CA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C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expect that our collection changes and data certification approaches</a:t>
            </a:r>
            <a:r>
              <a:rPr lang="en-CA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mitigated the potential negative effects of the COVID-19 pandemic.</a:t>
            </a:r>
          </a:p>
          <a:p>
            <a:pPr marL="0" lvl="0" indent="0">
              <a:spcBef>
                <a:spcPts val="0"/>
              </a:spcBef>
              <a:buNone/>
            </a:pPr>
            <a:endParaRPr lang="en-CA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C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Importantly, the Census will play a key role in helping illuminate the impacts of the pandemic on Canadian society.   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36461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4704"/>
            <a:ext cx="10972800" cy="151216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 MT Std" panose="020B0402020200020204" pitchFamily="34" charset="0"/>
              </a:rPr>
              <a:t>The Importance of the Census</a:t>
            </a:r>
            <a:endParaRPr lang="en-CA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</a:t>
            </a:r>
            <a:endParaRPr lang="en-CA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C9CD94-19AD-406E-847C-5B05DF8FB581}"/>
              </a:ext>
            </a:extLst>
          </p:cNvPr>
          <p:cNvSpPr/>
          <p:nvPr/>
        </p:nvSpPr>
        <p:spPr>
          <a:xfrm>
            <a:off x="609600" y="1748540"/>
            <a:ext cx="11103024" cy="3904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CA" dirty="0">
              <a:solidFill>
                <a:prstClr val="black"/>
              </a:solidFill>
              <a:latin typeface="Arial MT Std" panose="020B0402020200020204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CA" sz="2400" dirty="0">
                <a:solidFill>
                  <a:prstClr val="black"/>
                </a:solidFill>
                <a:latin typeface="Arial MT Std" panose="020B0402020200020204" pitchFamily="34" charset="0"/>
              </a:rPr>
              <a:t>The Census is one of the foundational data sources for understanding Canadian society: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C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C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key resource for disaggregated data on different populations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key resource for measuring trends over time, including the impact of the COVID-19 pandemic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Extensive engagement with data users enables the Census to be responsive to changing data needs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rigorously tested to ensure data is of the highest possible quality</a:t>
            </a:r>
          </a:p>
        </p:txBody>
      </p:sp>
    </p:spTree>
    <p:extLst>
      <p:ext uri="{BB962C8B-B14F-4D97-AF65-F5344CB8AC3E}">
        <p14:creationId xmlns:p14="http://schemas.microsoft.com/office/powerpoint/2010/main" val="1500157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03463"/>
            <a:ext cx="10166920" cy="973409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 MT Std" panose="020B0402020200020204" pitchFamily="34" charset="0"/>
              </a:rPr>
              <a:t>COVID-19 and Analytical Considerations for Census 2021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2564904"/>
            <a:ext cx="11665296" cy="3528392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CA" sz="2600" dirty="0">
                <a:solidFill>
                  <a:prstClr val="black"/>
                </a:solidFill>
                <a:latin typeface="Arial MT Std" panose="020B0402020200020204" pitchFamily="34" charset="0"/>
              </a:rPr>
              <a:t>The COVID-19 pandemic and the measures used to address it present challenges …</a:t>
            </a:r>
          </a:p>
          <a:p>
            <a:pPr marL="914400" lvl="2" indent="0">
              <a:buNone/>
            </a:pPr>
            <a:endParaRPr lang="en-CA" dirty="0"/>
          </a:p>
          <a:p>
            <a:r>
              <a:rPr lang="en-CA" sz="2600" dirty="0">
                <a:latin typeface="Arial" panose="020B0604020202020204" pitchFamily="34" charset="0"/>
                <a:cs typeface="Arial" panose="020B0604020202020204" pitchFamily="34" charset="0"/>
              </a:rPr>
              <a:t>Will introduce complexities in data assessment</a:t>
            </a:r>
          </a:p>
          <a:p>
            <a:r>
              <a:rPr lang="en-CA" sz="2600" dirty="0">
                <a:latin typeface="Arial" panose="020B0604020202020204" pitchFamily="34" charset="0"/>
                <a:cs typeface="Arial" panose="020B0604020202020204" pitchFamily="34" charset="0"/>
              </a:rPr>
              <a:t>May affect data quality</a:t>
            </a:r>
          </a:p>
          <a:p>
            <a:r>
              <a:rPr lang="en-CA" sz="2600" dirty="0">
                <a:latin typeface="Arial" panose="020B0604020202020204" pitchFamily="34" charset="0"/>
                <a:cs typeface="Arial" panose="020B0604020202020204" pitchFamily="34" charset="0"/>
              </a:rPr>
              <a:t>Will increase the risk of errors</a:t>
            </a:r>
          </a:p>
          <a:p>
            <a:pPr marL="0" indent="0">
              <a:buNone/>
            </a:pPr>
            <a:endParaRPr lang="en-CA" dirty="0"/>
          </a:p>
          <a:p>
            <a:pPr marL="0" lvl="0" indent="0">
              <a:spcBef>
                <a:spcPts val="0"/>
              </a:spcBef>
              <a:buNone/>
            </a:pPr>
            <a:r>
              <a:rPr lang="en-CA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Extensive measures are in place to mitigate these challenges</a:t>
            </a:r>
          </a:p>
          <a:p>
            <a:pPr marL="0" lvl="0" indent="0">
              <a:spcBef>
                <a:spcPts val="0"/>
              </a:spcBef>
              <a:buNone/>
            </a:pPr>
            <a:endParaRPr lang="en-C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CA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expect Census 2021 data to reveal some extraordinary patterns, but what is currently unclear is to what extent those patterns are attributable to the pandemic. </a:t>
            </a:r>
          </a:p>
          <a:p>
            <a:pPr marL="0" lvl="0" indent="0">
              <a:spcBef>
                <a:spcPts val="0"/>
              </a:spcBef>
              <a:buNone/>
            </a:pPr>
            <a:endParaRPr lang="en-CA" dirty="0">
              <a:solidFill>
                <a:prstClr val="black"/>
              </a:solidFill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42581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 MT Std" panose="020B0402020200020204" pitchFamily="34" charset="0"/>
              </a:rPr>
              <a:t>Factors Affecting Census 2021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/>
              <a:t>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14E0FB-9465-4C60-986D-B046F8BB7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22211"/>
            <a:ext cx="11175032" cy="3752599"/>
          </a:xfrm>
        </p:spPr>
        <p:txBody>
          <a:bodyPr>
            <a:normAutofit/>
          </a:bodyPr>
          <a:lstStyle/>
          <a:p>
            <a:pPr marL="285750" lvl="0" indent="-285750">
              <a:spcBef>
                <a:spcPts val="0"/>
              </a:spcBef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Collection:</a:t>
            </a: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Minimal in person enumeration; 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Delays due to wildfires and other factors in remote regions; </a:t>
            </a:r>
            <a:endParaRPr lang="en-US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CA" sz="20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r>
              <a:rPr lang="en-CA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Lockdown effects: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Regional approach to lockdowns introducing inconsistencies;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Borders closed to immigration; government support programs affect time series; 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and processing changes from previous Census: </a:t>
            </a:r>
          </a:p>
          <a:p>
            <a:pPr marL="808038" lvl="0" indent="-446088">
              <a:spcBef>
                <a:spcPts val="0"/>
              </a:spcBef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to some returning questions; introduction of machine learning for coding; increase in online response rate. All these changes will improve data quality but can potentially cause some breaks in the time series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384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  <a:latin typeface="Arial MT Std" panose="020B0402020200020204" pitchFamily="34" charset="0"/>
              </a:rPr>
              <a:t>Data Certification will be Key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22211"/>
            <a:ext cx="11247040" cy="4431125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C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 uncertainties surrounding Census 2021 and the potential impact on analysis and comparability over time, full data certification is important</a:t>
            </a:r>
          </a:p>
          <a:p>
            <a:pPr marL="0" lvl="0" indent="0">
              <a:spcBef>
                <a:spcPts val="0"/>
              </a:spcBef>
              <a:buNone/>
            </a:pPr>
            <a:endParaRPr lang="en-CA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C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this context, the certification implies engagement activities for validation, ensuring we have a complete and accurate picture</a:t>
            </a:r>
          </a:p>
          <a:p>
            <a:pPr marL="0" lvl="0" indent="0">
              <a:spcBef>
                <a:spcPts val="0"/>
              </a:spcBef>
              <a:buNone/>
            </a:pPr>
            <a:endParaRPr lang="en-CA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C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to the COVID-19 pandemic, we had already introduced numerous improvements to our certification process for Census 2021, including but not limited to:</a:t>
            </a:r>
          </a:p>
          <a:p>
            <a:pPr marL="285750" lvl="0" indent="-285750">
              <a:spcBef>
                <a:spcPts val="0"/>
              </a:spcBef>
            </a:pPr>
            <a:r>
              <a:rPr lang="en-C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Outlier identification and verification</a:t>
            </a:r>
          </a:p>
          <a:p>
            <a:pPr marL="285750" lvl="0" indent="-285750">
              <a:spcBef>
                <a:spcPts val="0"/>
              </a:spcBef>
            </a:pPr>
            <a:r>
              <a:rPr lang="en-C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Checks to ensure that no systematic error has been introduced</a:t>
            </a:r>
          </a:p>
          <a:p>
            <a:pPr marL="285750" lvl="0" indent="-285750">
              <a:spcBef>
                <a:spcPts val="0"/>
              </a:spcBef>
            </a:pPr>
            <a:r>
              <a:rPr lang="en-C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Consulting with internal and external experts when necessary</a:t>
            </a:r>
          </a:p>
          <a:p>
            <a:pPr marL="285750" lvl="0" indent="-285750">
              <a:spcBef>
                <a:spcPts val="0"/>
              </a:spcBef>
            </a:pPr>
            <a:r>
              <a:rPr lang="en-C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steering committee on Census certification</a:t>
            </a:r>
          </a:p>
          <a:p>
            <a:pPr marL="0" lvl="0" indent="0">
              <a:spcBef>
                <a:spcPts val="0"/>
              </a:spcBef>
              <a:buNone/>
            </a:pPr>
            <a:endParaRPr lang="en-CA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C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addition, each census subject matter area is required to include a section on the COVID-19 pandemic in their own certification strategy to describe the process implemented to mitigate risks.</a:t>
            </a:r>
            <a:endParaRPr lang="en-CA" sz="2000" strike="sngStrik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5985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03463"/>
            <a:ext cx="10972800" cy="829393"/>
          </a:xfrm>
        </p:spPr>
        <p:txBody>
          <a:bodyPr>
            <a:normAutofit fontScale="90000"/>
          </a:bodyPr>
          <a:lstStyle/>
          <a:p>
            <a:r>
              <a:rPr lang="en-CA" sz="3200" b="1" dirty="0">
                <a:solidFill>
                  <a:srgbClr val="002060"/>
                </a:solidFill>
                <a:latin typeface="Arial MT Std" panose="020B0402020200020204" pitchFamily="34" charset="0"/>
              </a:rPr>
              <a:t>Approaches to address issues and incorporate the impact of COVID in the analysis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20888"/>
            <a:ext cx="10972800" cy="3744416"/>
          </a:xfrm>
        </p:spPr>
        <p:txBody>
          <a:bodyPr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CA" sz="2000" dirty="0">
                <a:solidFill>
                  <a:prstClr val="black"/>
                </a:solidFill>
                <a:latin typeface="Arial MT Std" panose="020B0402020200020204" pitchFamily="34" charset="0"/>
              </a:rPr>
              <a:t>Stakeholder engagement ahead of releases through certification and peer review/consultation activities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CA" sz="2000" dirty="0">
                <a:solidFill>
                  <a:prstClr val="black"/>
                </a:solidFill>
                <a:latin typeface="Arial MT Std" panose="020B0402020200020204" pitchFamily="34" charset="0"/>
              </a:rPr>
              <a:t>‘Pre-releases’ to help tell parts of the story/add context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</a:pPr>
            <a:r>
              <a:rPr lang="en-CA" sz="1800" dirty="0">
                <a:solidFill>
                  <a:prstClr val="black"/>
                </a:solidFill>
                <a:latin typeface="Arial MT Std" panose="020B0402020200020204" pitchFamily="34" charset="0"/>
              </a:rPr>
              <a:t>For example: </a:t>
            </a:r>
            <a:r>
              <a:rPr lang="en-CA" sz="1800" i="1" dirty="0">
                <a:solidFill>
                  <a:prstClr val="black"/>
                </a:solidFill>
                <a:latin typeface="Arial MT Std" panose="020B0402020200020204" pitchFamily="34" charset="0"/>
              </a:rPr>
              <a:t>This was a moment in time, but things have evolved since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endParaRPr lang="en-CA" sz="2000" dirty="0">
              <a:solidFill>
                <a:prstClr val="black"/>
              </a:solidFill>
              <a:latin typeface="Arial MT Std" panose="020B0402020200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CA" sz="2000" dirty="0">
                <a:solidFill>
                  <a:prstClr val="black"/>
                </a:solidFill>
                <a:latin typeface="Arial MT Std" panose="020B0402020200020204" pitchFamily="34" charset="0"/>
              </a:rPr>
              <a:t>Within articles, specifically address COVID impacts by: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</a:pPr>
            <a:r>
              <a:rPr lang="en-CA" sz="1800" dirty="0">
                <a:solidFill>
                  <a:prstClr val="black"/>
                </a:solidFill>
                <a:latin typeface="Arial MT Std" panose="020B0402020200020204" pitchFamily="34" charset="0"/>
              </a:rPr>
              <a:t>Discussing trends affected by COVID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</a:pPr>
            <a:r>
              <a:rPr lang="en-CA" sz="1800" dirty="0">
                <a:solidFill>
                  <a:prstClr val="black"/>
                </a:solidFill>
                <a:latin typeface="Arial MT Std" panose="020B0402020200020204" pitchFamily="34" charset="0"/>
              </a:rPr>
              <a:t>Providing contextual pieces and explanatory boxes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</a:pPr>
            <a:r>
              <a:rPr lang="en-CA" sz="1800" dirty="0">
                <a:solidFill>
                  <a:prstClr val="black"/>
                </a:solidFill>
                <a:latin typeface="Arial MT Std" panose="020B0402020200020204" pitchFamily="34" charset="0"/>
              </a:rPr>
              <a:t>Adding comparisons to our peers/other countries to ground findings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</a:pPr>
            <a:r>
              <a:rPr lang="en-CA" sz="1800" dirty="0">
                <a:solidFill>
                  <a:prstClr val="black"/>
                </a:solidFill>
                <a:latin typeface="Arial MT Std" panose="020B0402020200020204" pitchFamily="34" charset="0"/>
              </a:rPr>
              <a:t>Analyzing more recent data points and sources and contrasting them with findings from the Census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</a:pPr>
            <a:endParaRPr lang="en-CA" sz="1800" dirty="0">
              <a:solidFill>
                <a:prstClr val="black"/>
              </a:solidFill>
              <a:latin typeface="Arial MT Std" panose="020B0402020200020204" pitchFamily="34" charset="0"/>
            </a:endParaRPr>
          </a:p>
          <a:p>
            <a:pPr marL="0" indent="0">
              <a:buNone/>
            </a:pP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6319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03463"/>
            <a:ext cx="11391056" cy="829393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 MT Std" panose="020B0402020200020204" pitchFamily="34" charset="0"/>
              </a:rPr>
              <a:t>Specific examples of Census Subject Matter Areas Impacted by the COVID-19 Pandemic (1/2)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48880"/>
            <a:ext cx="10972800" cy="3888432"/>
          </a:xfrm>
        </p:spPr>
        <p:txBody>
          <a:bodyPr>
            <a:normAutofit fontScale="92500" lnSpcReduction="10000"/>
          </a:bodyPr>
          <a:lstStyle/>
          <a:p>
            <a:pPr lvl="0">
              <a:spcBef>
                <a:spcPts val="0"/>
              </a:spcBef>
            </a:pPr>
            <a:r>
              <a:rPr lang="en-CA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Labour and Commuting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 have to be positioned within context of a continuingly evolving labour market (unemployment continuing to drop, etc.)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Analysis/releases from alternative sources (e.g., Labour Force Survey) will help contextualize Census results</a:t>
            </a:r>
          </a:p>
          <a:p>
            <a:pPr lvl="0">
              <a:spcBef>
                <a:spcPts val="0"/>
              </a:spcBef>
            </a:pPr>
            <a:endParaRPr lang="en-CA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r>
              <a:rPr lang="en-CA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 of the impact of COVID support programs on poverty and the income distribution by combining Census and data from support program (e.g., Canada Recovery Benefit; Employment Insurance; Canada Child Benefit)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Disaggregated analysis by demographic and socioeconomic groups and geography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CA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r>
              <a:rPr lang="en-CA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context pieces about the effect of COVID on the housing market will be disseminated ahead of the housing release using other sources (e.g., Canada Housing Survey)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Releases will then focus on the people in homes</a:t>
            </a:r>
          </a:p>
          <a:p>
            <a:pPr marL="457200" lvl="1" indent="0">
              <a:buNone/>
            </a:pP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6901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76" y="1303463"/>
            <a:ext cx="11103024" cy="829393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 MT Std" panose="020B0402020200020204" pitchFamily="34" charset="0"/>
              </a:rPr>
              <a:t>Specific examples of Census Subject Matter Areas Impacted by the COVID-19 Pandemic (2/2)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2492896"/>
            <a:ext cx="11809312" cy="3816424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CA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Immigration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Border closures and restrictions affected the immigration patterns and also population counts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analysis for these releases will therefore include specific discussions and focus on these changes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CA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r>
              <a:rPr lang="en-CA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Families, households and marital status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analysis will assess the transitional and long-term impact of the pandemic on family structures and living arrangements 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will be enriched by consultations with stakeholders and other data sources filling gaps in the Census</a:t>
            </a:r>
          </a:p>
          <a:p>
            <a:pPr marL="1257300" lvl="2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E.g., Canadian Social Survey content on changes in conjugal status, fertility intentions, living arrangements since the pandemic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CA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6853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 MT Std" panose="020B0402020200020204" pitchFamily="34" charset="0"/>
              </a:rPr>
              <a:t>Communications will be key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22211"/>
            <a:ext cx="10972800" cy="4334140"/>
          </a:xfrm>
        </p:spPr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CA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CA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uncertain impacts of the COVID-19 pandemic on Census 2021 make reference products and specific communications extremely important – 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CA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 will need to know exactly what they can and cannot expect from Census 2021 data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CA" sz="20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CA" sz="2000" i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Guide to the Census of Population</a:t>
            </a:r>
            <a:r>
              <a:rPr lang="en-CA" sz="20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the topic-specific </a:t>
            </a:r>
            <a:r>
              <a:rPr lang="en-CA" sz="2000" i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Reference Guides</a:t>
            </a:r>
            <a:r>
              <a:rPr lang="en-CA" sz="20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will address the impacts of the COVID-19 pandemic on the data. Just as with certification, each subject matter area will address the impact of the COVID pandemic on the data relevant to them (both collection and quality)</a:t>
            </a:r>
            <a:endParaRPr lang="en-CA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sz="2200" dirty="0"/>
          </a:p>
          <a:p>
            <a:pPr marL="0" lvl="0" indent="0">
              <a:spcBef>
                <a:spcPts val="0"/>
              </a:spcBef>
              <a:buNone/>
            </a:pPr>
            <a:r>
              <a:rPr lang="en-CA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will be communications related to the COVID-19 pandemic in all release materials, including footnotes in all data tables and releases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CA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56900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2418859|-7487713|-3590342|-8882056|-11579569|Statistics Canada&quot;,&quot;Id&quot;:&quot;5fb2f3c244344135c0be9b46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636FD24704A1439BC275B3C3F1C9C6" ma:contentTypeVersion="15" ma:contentTypeDescription="Create a new document." ma:contentTypeScope="" ma:versionID="cc5235e2d13c906ac067533d56c31a9f">
  <xsd:schema xmlns:xsd="http://www.w3.org/2001/XMLSchema" xmlns:xs="http://www.w3.org/2001/XMLSchema" xmlns:p="http://schemas.microsoft.com/office/2006/metadata/properties" xmlns:ns2="3d137487-0b15-4ad9-abee-bf6b36a5a6e0" xmlns:ns3="81cf108f-c583-47b3-8493-b6de3c823d22" targetNamespace="http://schemas.microsoft.com/office/2006/metadata/properties" ma:root="true" ma:fieldsID="9e3464f0c457c02897f788356c911cb4" ns2:_="" ns3:_="">
    <xsd:import namespace="3d137487-0b15-4ad9-abee-bf6b36a5a6e0"/>
    <xsd:import namespace="81cf108f-c583-47b3-8493-b6de3c823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Fil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137487-0b15-4ad9-abee-bf6b36a5a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File" ma:index="20" nillable="true" ma:displayName="File" ma:list="{3d137487-0b15-4ad9-abee-bf6b36a5a6e0}" ma:internalName="File" ma:showField="Title">
      <xsd:simpleType>
        <xsd:restriction base="dms:Lookup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cf108f-c583-47b3-8493-b6de3c823d2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le xmlns="3d137487-0b15-4ad9-abee-bf6b36a5a6e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7F0CCB-DB7E-44E3-8B99-EDE1F4F20B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137487-0b15-4ad9-abee-bf6b36a5a6e0"/>
    <ds:schemaRef ds:uri="81cf108f-c583-47b3-8493-b6de3c823d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002BBC-890D-45D5-8451-384EBC55871B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627dc1fd-28df-4c3c-8ad6-1105702435e0"/>
    <ds:schemaRef ds:uri="6005f37a-9d07-46f8-8e08-d4ec461db435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916bf657-264c-4d03-b846-e5216464e1c7"/>
    <ds:schemaRef ds:uri="http://schemas.microsoft.com/office/2006/metadata/properties"/>
    <ds:schemaRef ds:uri="3d137487-0b15-4ad9-abee-bf6b36a5a6e0"/>
  </ds:schemaRefs>
</ds:datastoreItem>
</file>

<file path=customXml/itemProps3.xml><?xml version="1.0" encoding="utf-8"?>
<ds:datastoreItem xmlns:ds="http://schemas.openxmlformats.org/officeDocument/2006/customXml" ds:itemID="{DF46EC08-CB84-4F48-AA64-BECCF12529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102683</TotalTime>
  <Words>952</Words>
  <Application>Microsoft Office PowerPoint</Application>
  <PresentationFormat>Widescreen</PresentationFormat>
  <Paragraphs>104</Paragraphs>
  <Slides>10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MT Std</vt:lpstr>
      <vt:lpstr>Arial</vt:lpstr>
      <vt:lpstr>Calibri</vt:lpstr>
      <vt:lpstr>News Gothic MT</vt:lpstr>
      <vt:lpstr>Wingdings</vt:lpstr>
      <vt:lpstr>Office Theme</vt:lpstr>
      <vt:lpstr>Effects of the COVID-19 Pandemic on Data Analysis and Comparability Over Time</vt:lpstr>
      <vt:lpstr>The Importance of the Census</vt:lpstr>
      <vt:lpstr>COVID-19 and Analytical Considerations for Census 2021</vt:lpstr>
      <vt:lpstr>Factors Affecting Census 2021</vt:lpstr>
      <vt:lpstr>Data Certification will be Key</vt:lpstr>
      <vt:lpstr>Approaches to address issues and incorporate the impact of COVID in the analysis</vt:lpstr>
      <vt:lpstr>Specific examples of Census Subject Matter Areas Impacted by the COVID-19 Pandemic (1/2)</vt:lpstr>
      <vt:lpstr>Specific examples of Census Subject Matter Areas Impacted by the COVID-19 Pandemic (2/2)</vt:lpstr>
      <vt:lpstr>Communications will be key</vt:lpstr>
      <vt:lpstr>    In conclusion</vt:lpstr>
    </vt:vector>
  </TitlesOfParts>
  <Company>StatCan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malopau</dc:creator>
  <cp:lastModifiedBy>A D</cp:lastModifiedBy>
  <cp:revision>1952</cp:revision>
  <cp:lastPrinted>2020-01-13T15:25:56Z</cp:lastPrinted>
  <dcterms:created xsi:type="dcterms:W3CDTF">2015-08-04T19:39:59Z</dcterms:created>
  <dcterms:modified xsi:type="dcterms:W3CDTF">2021-11-04T15:45:01Z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8" name="ContentTypeId">
    <vt:lpwstr>0x010100B1636FD24704A1439BC275B3C3F1C9C6</vt:lpwstr>
  </property>
</Properties>
</file>