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0" r:id="rId5"/>
    <p:sldId id="320" r:id="rId6"/>
    <p:sldId id="327" r:id="rId7"/>
    <p:sldId id="326" r:id="rId8"/>
    <p:sldId id="328" r:id="rId9"/>
    <p:sldId id="331" r:id="rId10"/>
    <p:sldId id="329" r:id="rId11"/>
    <p:sldId id="330" r:id="rId12"/>
    <p:sldId id="259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287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0" autoAdjust="0"/>
    <p:restoredTop sz="96716" autoAdjust="0"/>
  </p:normalViewPr>
  <p:slideViewPr>
    <p:cSldViewPr snapToGrid="0">
      <p:cViewPr>
        <p:scale>
          <a:sx n="125" d="100"/>
          <a:sy n="125" d="100"/>
        </p:scale>
        <p:origin x="7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49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465537-BDAF-4E4C-8BAA-43F47CBB8D60}" type="datetimeFigureOut">
              <a:rPr lang="en-US"/>
              <a:pPr>
                <a:defRPr/>
              </a:pPr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6B8636-0DAD-4BBD-9241-DE5F44324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35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DCFE9-349F-49D3-BC46-459CB9BA5D9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0C2A6-33E7-4D78-8CED-DE0A5E3F5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40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56D9C-9D5A-48EB-BAED-232D06BA5B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2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Four levels of training – MT completed pre-</a:t>
            </a:r>
            <a:r>
              <a:rPr lang="en-US" dirty="0" err="1"/>
              <a:t>Covid</a:t>
            </a:r>
            <a:r>
              <a:rPr lang="en-US" dirty="0"/>
              <a:t>; all others completed post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0C2A6-33E7-4D78-8CED-DE0A5E3F5E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5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/>
              <a:t>Imperative to assess the changes in plan in light of the conduct of a </a:t>
            </a:r>
            <a:r>
              <a:rPr lang="en-ZA" sz="1200" b="1" dirty="0"/>
              <a:t>MAIDEN</a:t>
            </a:r>
            <a:r>
              <a:rPr lang="en-ZA" sz="1200" dirty="0"/>
              <a:t> </a:t>
            </a:r>
            <a:r>
              <a:rPr lang="en-ZA" sz="1200" b="1" dirty="0"/>
              <a:t>FULLY</a:t>
            </a:r>
            <a:r>
              <a:rPr lang="en-ZA" sz="1200" dirty="0"/>
              <a:t> technology driven census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0C2A6-33E7-4D78-8CED-DE0A5E3F5E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5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Adjustment</a:t>
            </a:r>
            <a:r>
              <a:rPr lang="en-US" baseline="0" dirty="0"/>
              <a:t> to improve relevance and quality of census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0C2A6-33E7-4D78-8CED-DE0A5E3F5E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5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266" y="1122363"/>
            <a:ext cx="6316393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266" y="3602038"/>
            <a:ext cx="6316393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7D37-F6FD-4405-A2B8-51FD103B77C6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15AD-BA24-459F-B711-30C9DA712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671" y="2310529"/>
            <a:ext cx="1212522" cy="1199148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8733952" y="3566187"/>
            <a:ext cx="3190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GHANA</a:t>
            </a:r>
            <a:r>
              <a:rPr lang="en-US" sz="2400" b="1" baseline="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b="1" baseline="0" dirty="0">
                <a:solidFill>
                  <a:schemeClr val="bg1"/>
                </a:solidFill>
              </a:rPr>
              <a:t>STATISTICAL SERVICE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3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C0DA-5C5A-432A-99A1-0DD5E9131933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35B6-7B1C-4AE4-89F4-91D605804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469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837D-4E88-4B86-A0B8-5F194D955975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B3F3-F7E9-4282-9F8A-112C4E698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922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150" y="2953583"/>
            <a:ext cx="7903703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CF678-FA45-4E7C-B2E1-B43EDC43BA39}" type="datetime1">
              <a:rPr lang="en-US" smtClean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59CA-C8CA-4CC2-B91F-F1939D022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9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356352"/>
            <a:ext cx="1981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8266471" y="6260557"/>
            <a:ext cx="3925529" cy="5810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1A740-1D46-4082-BA1E-72066B61AE73}" type="datetime1">
              <a:rPr lang="en-US" smtClean="0"/>
              <a:t>11/2/2021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2876" y="6358575"/>
            <a:ext cx="690563" cy="3651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129BE54-257A-4431-9AB6-D83F96212D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6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74958" y="6356351"/>
            <a:ext cx="690563" cy="3651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20570E9-CAC8-4921-B24A-DE3AB289FB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66471" y="6260557"/>
            <a:ext cx="3925529" cy="5810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99C1-95BF-47D9-ABD3-5DB2D8889273}" type="datetime1">
              <a:rPr lang="en-US" smtClean="0"/>
              <a:t>11/2/2021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30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4268-3EBE-41F6-A6FA-64B4B4FEEDBC}" type="datetime1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B9174-1FFB-4EE6-AF2A-E7C99F76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523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5FAF-46AA-4980-B3E8-A0C7679C612F}" type="datetime1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66357-6A0C-4C75-9C38-9A4B419A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447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3B76B-5636-40BA-8AD5-BE07C1FCB668}" type="datetime1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5C93C-D195-4830-85E5-DA5A96065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425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52EFB-A9F1-4675-9F86-3AD23BB11C90}" type="datetime1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6B67-9DA5-4482-810D-3846AD32C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981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766C-E713-4258-9F42-90D57EC7BC70}" type="datetime1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F1A1-3508-48B9-8414-65CC099F1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866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8567-1428-40B0-AC76-8D34B83768CF}" type="datetime1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D799-787B-4DB9-8C0A-2BD144EEA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2" y="6289920"/>
            <a:ext cx="528160" cy="522334"/>
          </a:xfrm>
          <a:prstGeom prst="ellipse">
            <a:avLst/>
          </a:prstGeom>
          <a:ln w="3175" cap="rnd">
            <a:solidFill>
              <a:srgbClr val="00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135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80564" y="6396040"/>
            <a:ext cx="2262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194D72C-A053-48D2-A218-448A5509C25D}" type="datetime1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September 16,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5076" y="6399215"/>
            <a:ext cx="690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61D6731-0E37-44A4-A424-AEC4D4164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206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206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206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2060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2060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2060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2060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2060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635" y="1611086"/>
            <a:ext cx="6316393" cy="1413468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COVID-19 pandemic: </a:t>
            </a:r>
            <a:r>
              <a:rPr lang="fr-FR" sz="3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Potential adjustments in census questionnaires </a:t>
            </a:r>
            <a:endParaRPr lang="en-US" sz="3200" b="1" dirty="0">
              <a:solidFill>
                <a:schemeClr val="tx2"/>
              </a:solidFill>
              <a:latin typeface="Algerian" pitchFamily="8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495" y="5367451"/>
            <a:ext cx="5317588" cy="563331"/>
          </a:xfrm>
        </p:spPr>
        <p:txBody>
          <a:bodyPr/>
          <a:lstStyle/>
          <a:p>
            <a:r>
              <a:rPr lang="en-US" sz="2400" i="1" dirty="0"/>
              <a:t>2</a:t>
            </a:r>
            <a:r>
              <a:rPr lang="en-US" sz="2400" i="1" baseline="30000" dirty="0"/>
              <a:t>nd</a:t>
            </a:r>
            <a:r>
              <a:rPr lang="en-US" sz="2400" i="1" dirty="0"/>
              <a:t> November 2021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975967-5D29-46BE-A0A1-355526A18558}"/>
              </a:ext>
            </a:extLst>
          </p:cNvPr>
          <p:cNvSpPr txBox="1">
            <a:spLocks/>
          </p:cNvSpPr>
          <p:nvPr/>
        </p:nvSpPr>
        <p:spPr bwMode="auto">
          <a:xfrm>
            <a:off x="1460038" y="3787932"/>
            <a:ext cx="5317588" cy="55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b="1" dirty="0"/>
              <a:t>Owusu Kagya</a:t>
            </a:r>
          </a:p>
          <a:p>
            <a:endParaRPr lang="en-US" altLang="en-US" sz="2800" b="1" i="1" dirty="0"/>
          </a:p>
          <a:p>
            <a:r>
              <a:rPr lang="en-US" altLang="en-US" sz="2800" b="1" i="1" dirty="0"/>
              <a:t>Ghana Statistical Service</a:t>
            </a:r>
          </a:p>
        </p:txBody>
      </p:sp>
    </p:spTree>
    <p:extLst>
      <p:ext uri="{BB962C8B-B14F-4D97-AF65-F5344CB8AC3E}">
        <p14:creationId xmlns:p14="http://schemas.microsoft.com/office/powerpoint/2010/main" val="205293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108859"/>
            <a:ext cx="10515600" cy="598715"/>
          </a:xfrm>
        </p:spPr>
        <p:txBody>
          <a:bodyPr/>
          <a:lstStyle/>
          <a:p>
            <a:pPr algn="ctr"/>
            <a:r>
              <a:rPr lang="en-US" altLang="en-US" sz="4400" b="1" dirty="0">
                <a:latin typeface="Gill Sans MT" panose="020B0502020104020203" pitchFamily="34" charset="77"/>
              </a:rPr>
              <a:t>Outline</a:t>
            </a:r>
            <a:endParaRPr lang="en-US" altLang="en-US" sz="4400" b="1" dirty="0">
              <a:latin typeface="Gill Sans MT" panose="020B0502020104020203" pitchFamily="34" charset="77"/>
              <a:ea typeface="American Typewriter" charset="0"/>
              <a:cs typeface="American Typewri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304" y="875815"/>
            <a:ext cx="10515600" cy="5314518"/>
          </a:xfrm>
        </p:spPr>
        <p:txBody>
          <a:bodyPr/>
          <a:lstStyle/>
          <a:p>
            <a:pPr marL="857250" lvl="1" indent="-514350">
              <a:lnSpc>
                <a:spcPct val="15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sz="2800" dirty="0">
                <a:latin typeface="Lucida Sans" panose="020B0602030504020204" pitchFamily="34" charset="0"/>
              </a:rPr>
              <a:t>Introduction</a:t>
            </a:r>
          </a:p>
          <a:p>
            <a:pPr marL="857250" lvl="1" indent="-514350">
              <a:lnSpc>
                <a:spcPct val="15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sz="2800" dirty="0">
                <a:latin typeface="Lucida Sans" panose="020B0602030504020204" pitchFamily="34" charset="0"/>
              </a:rPr>
              <a:t>Anticipated challenges due to Covid-19</a:t>
            </a:r>
          </a:p>
          <a:p>
            <a:pPr marL="857250" lvl="1" indent="-514350">
              <a:lnSpc>
                <a:spcPct val="15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sz="2800" dirty="0">
                <a:latin typeface="Lucida Sans" panose="020B0602030504020204" pitchFamily="34" charset="0"/>
              </a:rPr>
              <a:t>Changes in the 2021 PHC plans</a:t>
            </a:r>
          </a:p>
          <a:p>
            <a:pPr marL="857250" lvl="1" indent="-514350">
              <a:lnSpc>
                <a:spcPct val="15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sz="2800" dirty="0">
                <a:latin typeface="Lucida Sans" panose="020B0602030504020204" pitchFamily="34" charset="0"/>
              </a:rPr>
              <a:t>Potential adjustments to census questions due to Covid-19</a:t>
            </a:r>
          </a:p>
          <a:p>
            <a:pPr marL="857250" lvl="1" indent="-514350">
              <a:lnSpc>
                <a:spcPct val="150000"/>
              </a:lnSpc>
              <a:spcBef>
                <a:spcPts val="400"/>
              </a:spcBef>
              <a:buFont typeface="+mj-lt"/>
              <a:buAutoNum type="arabicPeriod"/>
            </a:pPr>
            <a:endParaRPr lang="en-US" sz="2800" dirty="0">
              <a:latin typeface="Lucida Sans" panose="020B0602030504020204" pitchFamily="34" charset="0"/>
            </a:endParaRPr>
          </a:p>
          <a:p>
            <a:pPr marL="3429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en-US" altLang="en-US" sz="2800" dirty="0">
              <a:latin typeface="Lucida Sans" panose="020B0602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38E03-21D1-4EEC-85CD-D57E3303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9BE54-257A-4431-9AB6-D83F96212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3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691046"/>
          </a:xfrm>
        </p:spPr>
        <p:txBody>
          <a:bodyPr/>
          <a:lstStyle/>
          <a:p>
            <a:pPr algn="ctr"/>
            <a:r>
              <a:rPr lang="en-ZW" sz="4400" b="1" dirty="0"/>
              <a:t>Introduction</a:t>
            </a:r>
            <a:endParaRPr lang="en-US" sz="4400" dirty="0">
              <a:latin typeface="Gill Sans MT" panose="020B0502020104020203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54FBA-0419-4E82-81B6-F2E4546A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9BE54-257A-4431-9AB6-D83F96212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8471" y="915019"/>
            <a:ext cx="11615057" cy="49856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ZW" sz="3600" dirty="0"/>
              <a:t> Goal of the 2021 PHC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ZW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ZW" sz="3600" dirty="0"/>
              <a:t> Initial plans for the 2021 PHC</a:t>
            </a:r>
          </a:p>
          <a:p>
            <a:pPr marL="1055478" lvl="1" indent="-74295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3200" dirty="0"/>
              <a:t>Cartographic mapping: completed pre-COVID</a:t>
            </a:r>
          </a:p>
          <a:p>
            <a:pPr marL="1055478" lvl="1" indent="-74295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3200" dirty="0"/>
              <a:t>Recruitment and training of Field staff: online application with in-person screening</a:t>
            </a:r>
          </a:p>
          <a:p>
            <a:pPr marL="1055478" lvl="1" indent="-74295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3200" dirty="0"/>
              <a:t>Duration of the enumeration/data collection: 7 days of listing and 14 days of enumeration</a:t>
            </a:r>
          </a:p>
          <a:p>
            <a:pPr marL="1055478" lvl="1" indent="-74295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3200" dirty="0"/>
              <a:t>Method of enumeration/ data collection: in-person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211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797" y="95167"/>
            <a:ext cx="10918478" cy="701725"/>
          </a:xfrm>
        </p:spPr>
        <p:txBody>
          <a:bodyPr/>
          <a:lstStyle/>
          <a:p>
            <a:pPr algn="ctr"/>
            <a:r>
              <a:rPr lang="en-ZW" sz="4400" b="1" dirty="0"/>
              <a:t>Anticipated Challenges due to Covid-19 (1/2)</a:t>
            </a:r>
            <a:endParaRPr lang="en-US" sz="4400" dirty="0">
              <a:latin typeface="Gill Sans MT" panose="020B0502020104020203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54FBA-0419-4E82-81B6-F2E4546A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9BE54-257A-4431-9AB6-D83F96212D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036678"/>
            <a:ext cx="11430000" cy="50051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3200" dirty="0"/>
              <a:t> Information collected</a:t>
            </a:r>
          </a:p>
          <a:p>
            <a:pPr marL="892175" lvl="1" indent="-31115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/>
              <a:t>No change in the instruments and the amount of information collected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3200" dirty="0"/>
              <a:t> Loss of periodicity (shift in the census year): </a:t>
            </a:r>
          </a:p>
          <a:p>
            <a:pPr marL="990600" lvl="1" indent="-31115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/>
              <a:t>Census postponed from 2020 to 2021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3200" dirty="0"/>
              <a:t> Changes in the season of enumeration: </a:t>
            </a:r>
          </a:p>
          <a:p>
            <a:pPr marL="990600" lvl="1" indent="-31115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/>
              <a:t>Census Night rescheduled to 27</a:t>
            </a:r>
            <a:r>
              <a:rPr lang="en-US" sz="3200" baseline="30000" dirty="0"/>
              <a:t>th</a:t>
            </a:r>
            <a:r>
              <a:rPr lang="en-US" sz="3200" dirty="0"/>
              <a:t> June </a:t>
            </a:r>
          </a:p>
          <a:p>
            <a:pPr marL="990600" lvl="1" indent="-31115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/>
              <a:t>Data collection conducted during the rainy season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7258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ZW" sz="4400" b="1" dirty="0"/>
              <a:t>Anticipated Challenges due to Covid-19 (2/2)</a:t>
            </a:r>
            <a:endParaRPr lang="en-US" sz="4400" dirty="0">
              <a:latin typeface="Gill Sans MT" panose="020B0502020104020203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54FBA-0419-4E82-81B6-F2E4546A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9BE54-257A-4431-9AB6-D83F96212D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640" y="1343818"/>
            <a:ext cx="10515600" cy="405204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 Low response rates</a:t>
            </a:r>
          </a:p>
          <a:p>
            <a:pPr marL="892175" lvl="1" indent="-311150">
              <a:spcBef>
                <a:spcPts val="0"/>
              </a:spcBef>
              <a:spcAft>
                <a:spcPts val="600"/>
              </a:spcAft>
            </a:pPr>
            <a:r>
              <a:rPr lang="en-US" sz="3600" dirty="0"/>
              <a:t>In anticipation of COVID-19 related hesitancy, enumerators were provided PPEs and trained on maintaining social distance, and </a:t>
            </a:r>
          </a:p>
          <a:p>
            <a:pPr marL="892175" lvl="1" indent="-311150">
              <a:spcBef>
                <a:spcPts val="0"/>
              </a:spcBef>
              <a:spcAft>
                <a:spcPts val="600"/>
              </a:spcAft>
            </a:pPr>
            <a:r>
              <a:rPr lang="en-US" sz="3600" dirty="0"/>
              <a:t>Publicity, education and advocacy used to raise awareness of the importance of census data for targeted policies such as for pandemic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47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361" y="18256"/>
            <a:ext cx="11359823" cy="691046"/>
          </a:xfrm>
        </p:spPr>
        <p:txBody>
          <a:bodyPr/>
          <a:lstStyle/>
          <a:p>
            <a:pPr algn="ctr"/>
            <a:r>
              <a:rPr lang="en-ZW" sz="4400" b="1" dirty="0"/>
              <a:t>Changes in the PHC Plans due to COVID-19 (1/2)</a:t>
            </a:r>
            <a:endParaRPr lang="en-US" sz="4400" dirty="0">
              <a:latin typeface="Gill Sans MT" panose="020B0502020104020203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54FBA-0419-4E82-81B6-F2E4546A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9BE54-257A-4431-9AB6-D83F96212D4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5361" y="866127"/>
            <a:ext cx="11615057" cy="53264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ZA" sz="3200" dirty="0"/>
              <a:t>Method of data collection</a:t>
            </a:r>
          </a:p>
          <a:p>
            <a:pPr lvl="1">
              <a:spcBef>
                <a:spcPts val="0"/>
              </a:spcBef>
              <a:buClrTx/>
            </a:pPr>
            <a:r>
              <a:rPr lang="en-ZA" sz="3200" dirty="0"/>
              <a:t>In-person with COVID-19 protocols (mask wearing and 2m social distance between enumerators and respondents)</a:t>
            </a: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3200" dirty="0"/>
              <a:t>Duration for training (extended); listing and enumeration (unchanged)</a:t>
            </a: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3200" dirty="0"/>
              <a:t>Census publicity/communication: </a:t>
            </a: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3200" dirty="0"/>
              <a:t>Census webinars for stakeholders</a:t>
            </a: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3200" dirty="0"/>
              <a:t>Live streaming of in-person publicity, education and advocacy events with limited participants</a:t>
            </a: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3200" dirty="0"/>
              <a:t>Social media public education campaign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966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45" y="18256"/>
            <a:ext cx="11226297" cy="691046"/>
          </a:xfrm>
        </p:spPr>
        <p:txBody>
          <a:bodyPr/>
          <a:lstStyle/>
          <a:p>
            <a:pPr algn="ctr"/>
            <a:r>
              <a:rPr lang="en-ZW" sz="4400" b="1" dirty="0"/>
              <a:t>Changes in the PHC Plans due to COVID-19 (2/2)</a:t>
            </a:r>
            <a:endParaRPr lang="en-US" sz="4400" dirty="0">
              <a:latin typeface="Gill Sans MT" panose="020B0502020104020203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54FBA-0419-4E82-81B6-F2E4546A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9BE54-257A-4431-9AB6-D83F96212D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8764" y="881888"/>
            <a:ext cx="11686715" cy="51839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ZA" sz="3600" dirty="0"/>
              <a:t>New activities introduced </a:t>
            </a:r>
            <a:r>
              <a:rPr lang="en-US" sz="3600" dirty="0"/>
              <a:t>because of COVID-19</a:t>
            </a:r>
          </a:p>
          <a:p>
            <a:pPr marL="826878" lvl="1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3600" dirty="0"/>
              <a:t>Virtual self-learning, virtual training for all levels of trainers to complement face-to-face training</a:t>
            </a:r>
          </a:p>
          <a:p>
            <a:pPr marL="826878" lvl="1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3600" dirty="0"/>
              <a:t>Virtual technical working group meetings</a:t>
            </a:r>
          </a:p>
          <a:p>
            <a:pPr marL="826878" lvl="1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3600" dirty="0"/>
              <a:t>Virtual meetings with regional and district teams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766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998"/>
            <a:ext cx="10515600" cy="938874"/>
          </a:xfrm>
        </p:spPr>
        <p:txBody>
          <a:bodyPr/>
          <a:lstStyle/>
          <a:p>
            <a:pPr algn="ctr"/>
            <a:r>
              <a:rPr lang="en-ZW" sz="4400" b="1" dirty="0"/>
              <a:t>Potential adjustments to census questions due                to Covid-19?</a:t>
            </a:r>
            <a:endParaRPr lang="en-US" sz="4400" dirty="0">
              <a:latin typeface="Gill Sans MT" panose="020B0502020104020203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54FBA-0419-4E82-81B6-F2E4546A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9BE54-257A-4431-9AB6-D83F96212D4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640" y="1416243"/>
            <a:ext cx="10515600" cy="47672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3600" dirty="0"/>
              <a:t>Additional guidance to support respondents in answering questions in the context of the pandemic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 Age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 Fertility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 Mortality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3200"/>
              <a:t> Internal </a:t>
            </a:r>
            <a:r>
              <a:rPr lang="en-US" sz="3200" dirty="0"/>
              <a:t>migration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 Emigration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 Economic activities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 School attendance</a:t>
            </a:r>
          </a:p>
          <a:p>
            <a:pPr marL="892175" lvl="1" indent="-311150"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67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2C3F4FD-D16B-4C13-96B4-21D3E23BA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9894" y="3073400"/>
            <a:ext cx="6409969" cy="162052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Thank You</a:t>
            </a:r>
            <a:br>
              <a:rPr lang="en-US" sz="3600" dirty="0">
                <a:latin typeface="Algerian" panose="04020705040A02060702" pitchFamily="82" charset="0"/>
              </a:rPr>
            </a:br>
            <a:r>
              <a:rPr lang="en-US" sz="2400" dirty="0">
                <a:latin typeface="+mn-lt"/>
              </a:rPr>
              <a:t>Email: kagya.owusu@statsghana.gov.gh</a:t>
            </a:r>
            <a:endParaRPr lang="en-US" sz="1400" dirty="0">
              <a:latin typeface="Algerian" panose="04020705040A02060702" pitchFamily="8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E5804A-71AC-4432-BD89-E24B9030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D59CA-C8CA-4CC2-B91F-F1939D0222D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002060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6" id="{BBA650F7-47E7-4BA6-AA1C-2B67A0EE99EE}" vid="{0AFAB4F9-75EC-4818-A26C-785E218F43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002060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002060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002060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002060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002060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002060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36FD24704A1439BC275B3C3F1C9C6" ma:contentTypeVersion="15" ma:contentTypeDescription="Create a new document." ma:contentTypeScope="" ma:versionID="cc5235e2d13c906ac067533d56c31a9f">
  <xsd:schema xmlns:xsd="http://www.w3.org/2001/XMLSchema" xmlns:xs="http://www.w3.org/2001/XMLSchema" xmlns:p="http://schemas.microsoft.com/office/2006/metadata/properties" xmlns:ns2="3d137487-0b15-4ad9-abee-bf6b36a5a6e0" xmlns:ns3="81cf108f-c583-47b3-8493-b6de3c823d22" targetNamespace="http://schemas.microsoft.com/office/2006/metadata/properties" ma:root="true" ma:fieldsID="9e3464f0c457c02897f788356c911cb4" ns2:_="" ns3:_="">
    <xsd:import namespace="3d137487-0b15-4ad9-abee-bf6b36a5a6e0"/>
    <xsd:import namespace="81cf108f-c583-47b3-8493-b6de3c823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Fil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37487-0b15-4ad9-abee-bf6b36a5a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le" ma:index="20" nillable="true" ma:displayName="File" ma:list="{3d137487-0b15-4ad9-abee-bf6b36a5a6e0}" ma:internalName="File" ma:showField="Title">
      <xsd:simpleType>
        <xsd:restriction base="dms:Lookup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f108f-c583-47b3-8493-b6de3c823d2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 xmlns="3d137487-0b15-4ad9-abee-bf6b36a5a6e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E9A0A5-B50A-49C3-8FC4-4FF3F1FBBA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137487-0b15-4ad9-abee-bf6b36a5a6e0"/>
    <ds:schemaRef ds:uri="81cf108f-c583-47b3-8493-b6de3c823d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D83512-1331-407F-B5A5-E47DD6A4221F}">
  <ds:schemaRefs>
    <ds:schemaRef ds:uri="http://schemas.microsoft.com/office/2006/metadata/properties"/>
    <ds:schemaRef ds:uri="http://schemas.microsoft.com/office/infopath/2007/PartnerControls"/>
    <ds:schemaRef ds:uri="3d137487-0b15-4ad9-abee-bf6b36a5a6e0"/>
  </ds:schemaRefs>
</ds:datastoreItem>
</file>

<file path=customXml/itemProps3.xml><?xml version="1.0" encoding="utf-8"?>
<ds:datastoreItem xmlns:ds="http://schemas.openxmlformats.org/officeDocument/2006/customXml" ds:itemID="{E0D72A83-8F49-4B95-A2D9-841C023CBB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2583</TotalTime>
  <Words>418</Words>
  <Application>Microsoft Office PowerPoint</Application>
  <PresentationFormat>Widescreen</PresentationFormat>
  <Paragraphs>68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Algerian</vt:lpstr>
      <vt:lpstr>Arial</vt:lpstr>
      <vt:lpstr>Calibri</vt:lpstr>
      <vt:lpstr>Calibri Light</vt:lpstr>
      <vt:lpstr>Gill Sans MT</vt:lpstr>
      <vt:lpstr>Lucida Sans</vt:lpstr>
      <vt:lpstr>Wingdings</vt:lpstr>
      <vt:lpstr>Office Theme</vt:lpstr>
      <vt:lpstr>The COVID-19 pandemic: Potential adjustments in census questionnaires </vt:lpstr>
      <vt:lpstr>Outline</vt:lpstr>
      <vt:lpstr>Introduction</vt:lpstr>
      <vt:lpstr>Anticipated Challenges due to Covid-19 (1/2)</vt:lpstr>
      <vt:lpstr>Anticipated Challenges due to Covid-19 (2/2)</vt:lpstr>
      <vt:lpstr>Changes in the PHC Plans due to COVID-19 (1/2)</vt:lpstr>
      <vt:lpstr>Changes in the PHC Plans due to COVID-19 (2/2)</vt:lpstr>
      <vt:lpstr>Potential adjustments to census questions due                to Covid-19?</vt:lpstr>
      <vt:lpstr>Thank You Email: kagya.owusu@statsghana.gov.gh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nanaohene</dc:creator>
  <cp:lastModifiedBy>A D</cp:lastModifiedBy>
  <cp:revision>193</cp:revision>
  <cp:lastPrinted>2020-09-14T17:24:25Z</cp:lastPrinted>
  <dcterms:created xsi:type="dcterms:W3CDTF">2020-09-03T09:37:21Z</dcterms:created>
  <dcterms:modified xsi:type="dcterms:W3CDTF">2021-11-02T13:04:57Z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0x010100B1636FD24704A1439BC275B3C3F1C9C6</vt:lpwstr>
  </property>
</Properties>
</file>