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82" r:id="rId7"/>
    <p:sldId id="271" r:id="rId8"/>
    <p:sldId id="279" r:id="rId9"/>
    <p:sldId id="526" r:id="rId10"/>
    <p:sldId id="404" r:id="rId11"/>
    <p:sldId id="453" r:id="rId12"/>
    <p:sldId id="600" r:id="rId13"/>
    <p:sldId id="274" r:id="rId14"/>
    <p:sldId id="285" r:id="rId15"/>
    <p:sldId id="286" r:id="rId16"/>
    <p:sldId id="607" r:id="rId17"/>
    <p:sldId id="608" r:id="rId18"/>
    <p:sldId id="609" r:id="rId19"/>
    <p:sldId id="272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B7E3A7"/>
    <a:srgbClr val="FFC043"/>
    <a:srgbClr val="336699"/>
    <a:srgbClr val="FFD175"/>
    <a:srgbClr val="CBEBBF"/>
    <a:srgbClr val="B6E4A6"/>
    <a:srgbClr val="A7D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9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79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C737C-BFFF-41FC-A667-98954188762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5C95F56-DA13-4021-8EF6-22D71B5C2724}">
      <dgm:prSet phldrT="[Text]" custT="1"/>
      <dgm:spPr>
        <a:ln w="3175">
          <a:solidFill>
            <a:srgbClr val="FF0000"/>
          </a:solidFill>
        </a:ln>
      </dgm:spPr>
      <dgm:t>
        <a:bodyPr/>
        <a:lstStyle/>
        <a:p>
          <a:r>
            <a:rPr lang="en-US" sz="1600" b="1" dirty="0"/>
            <a:t>90</a:t>
          </a:r>
          <a:r>
            <a:rPr lang="en-US" sz="1600" dirty="0"/>
            <a:t> National Trainers</a:t>
          </a:r>
        </a:p>
      </dgm:t>
    </dgm:pt>
    <dgm:pt modelId="{20AE5BE2-412A-4EED-9B47-4518FFFF32DB}" type="parTrans" cxnId="{32958B79-C670-4985-9191-FEA7F0047AAD}">
      <dgm:prSet/>
      <dgm:spPr/>
      <dgm:t>
        <a:bodyPr/>
        <a:lstStyle/>
        <a:p>
          <a:endParaRPr lang="en-US"/>
        </a:p>
      </dgm:t>
    </dgm:pt>
    <dgm:pt modelId="{B346C836-BD1F-4489-A571-BD7E7F432D93}" type="sibTrans" cxnId="{32958B79-C670-4985-9191-FEA7F0047AAD}">
      <dgm:prSet/>
      <dgm:spPr/>
      <dgm:t>
        <a:bodyPr/>
        <a:lstStyle/>
        <a:p>
          <a:endParaRPr lang="en-US"/>
        </a:p>
      </dgm:t>
    </dgm:pt>
    <dgm:pt modelId="{458DD561-381E-420C-B41B-22DF778C4519}">
      <dgm:prSet phldrT="[Text]" custT="1"/>
      <dgm:spPr>
        <a:ln w="3175">
          <a:solidFill>
            <a:srgbClr val="FF0000"/>
          </a:solidFill>
        </a:ln>
      </dgm:spPr>
      <dgm:t>
        <a:bodyPr/>
        <a:lstStyle/>
        <a:p>
          <a:r>
            <a:rPr lang="en-US" sz="1600" b="1" dirty="0"/>
            <a:t>1,000</a:t>
          </a:r>
          <a:r>
            <a:rPr lang="en-US" sz="1600" dirty="0"/>
            <a:t> Master Trainers</a:t>
          </a:r>
        </a:p>
      </dgm:t>
    </dgm:pt>
    <dgm:pt modelId="{D28ECA78-E55A-4655-8984-3F01F92D25A1}" type="parTrans" cxnId="{6B9CE130-1357-4E38-8FCA-5E32030CAE4C}">
      <dgm:prSet/>
      <dgm:spPr/>
      <dgm:t>
        <a:bodyPr/>
        <a:lstStyle/>
        <a:p>
          <a:endParaRPr lang="en-US"/>
        </a:p>
      </dgm:t>
    </dgm:pt>
    <dgm:pt modelId="{EF8C7497-B4C1-42EF-86EC-E05A2536F883}" type="sibTrans" cxnId="{6B9CE130-1357-4E38-8FCA-5E32030CAE4C}">
      <dgm:prSet/>
      <dgm:spPr/>
      <dgm:t>
        <a:bodyPr/>
        <a:lstStyle/>
        <a:p>
          <a:endParaRPr lang="en-US"/>
        </a:p>
      </dgm:t>
    </dgm:pt>
    <dgm:pt modelId="{547E2C48-B385-4F05-8490-37C169727D69}">
      <dgm:prSet phldrT="[Text]" custT="1"/>
      <dgm:spPr>
        <a:ln w="3175">
          <a:solidFill>
            <a:srgbClr val="FF0000"/>
          </a:solidFill>
        </a:ln>
      </dgm:spPr>
      <dgm:t>
        <a:bodyPr/>
        <a:lstStyle/>
        <a:p>
          <a:r>
            <a:rPr lang="en-US" sz="1600" b="1" dirty="0"/>
            <a:t>43,000</a:t>
          </a:r>
          <a:r>
            <a:rPr lang="en-US" sz="1600" dirty="0"/>
            <a:t> Field Trainers</a:t>
          </a:r>
        </a:p>
      </dgm:t>
    </dgm:pt>
    <dgm:pt modelId="{527F9B85-424C-496F-8945-3188C8DBF237}" type="parTrans" cxnId="{51883890-2519-49E0-8885-CEEAAD52B21A}">
      <dgm:prSet/>
      <dgm:spPr/>
      <dgm:t>
        <a:bodyPr/>
        <a:lstStyle/>
        <a:p>
          <a:endParaRPr lang="en-US"/>
        </a:p>
      </dgm:t>
    </dgm:pt>
    <dgm:pt modelId="{BA2CD260-B572-4F45-BD89-E0E56B355CC2}" type="sibTrans" cxnId="{51883890-2519-49E0-8885-CEEAAD52B21A}">
      <dgm:prSet/>
      <dgm:spPr/>
      <dgm:t>
        <a:bodyPr/>
        <a:lstStyle/>
        <a:p>
          <a:endParaRPr lang="en-US"/>
        </a:p>
      </dgm:t>
    </dgm:pt>
    <dgm:pt modelId="{E575813E-3C45-470E-B73B-EA2065882A7D}">
      <dgm:prSet phldrT="[Text]" custT="1"/>
      <dgm:spPr>
        <a:ln w="3175">
          <a:solidFill>
            <a:srgbClr val="FF0000"/>
          </a:solidFill>
        </a:ln>
      </dgm:spPr>
      <dgm:t>
        <a:bodyPr/>
        <a:lstStyle/>
        <a:p>
          <a:r>
            <a:rPr lang="en-US" sz="1600" b="1" dirty="0"/>
            <a:t>31 Lakh </a:t>
          </a:r>
          <a:r>
            <a:rPr lang="en-US" sz="1600" dirty="0"/>
            <a:t>Enumerators &amp; Supervisors</a:t>
          </a:r>
        </a:p>
      </dgm:t>
    </dgm:pt>
    <dgm:pt modelId="{13C4986A-1286-4AA0-A926-9FA71AA36BCE}" type="parTrans" cxnId="{71728BFC-D0D2-4BDF-B11D-66021AEA8AC7}">
      <dgm:prSet/>
      <dgm:spPr/>
      <dgm:t>
        <a:bodyPr/>
        <a:lstStyle/>
        <a:p>
          <a:endParaRPr lang="en-US"/>
        </a:p>
      </dgm:t>
    </dgm:pt>
    <dgm:pt modelId="{2F9534BB-93C4-4D96-8ED6-252A760255ED}" type="sibTrans" cxnId="{71728BFC-D0D2-4BDF-B11D-66021AEA8AC7}">
      <dgm:prSet/>
      <dgm:spPr/>
      <dgm:t>
        <a:bodyPr/>
        <a:lstStyle/>
        <a:p>
          <a:endParaRPr lang="en-US"/>
        </a:p>
      </dgm:t>
    </dgm:pt>
    <dgm:pt modelId="{F868F3A8-7015-4277-ADAA-C27AA1988D26}" type="pres">
      <dgm:prSet presAssocID="{876C737C-BFFF-41FC-A667-989541887626}" presName="compositeShape" presStyleCnt="0">
        <dgm:presLayoutVars>
          <dgm:dir/>
          <dgm:resizeHandles/>
        </dgm:presLayoutVars>
      </dgm:prSet>
      <dgm:spPr/>
    </dgm:pt>
    <dgm:pt modelId="{EF52F14B-43DB-40CE-BFAB-AC3F4AC9EF62}" type="pres">
      <dgm:prSet presAssocID="{876C737C-BFFF-41FC-A667-989541887626}" presName="pyramid" presStyleLbl="node1" presStyleIdx="0" presStyleCnt="1" custScaleX="147636" custLinFactNeighborX="14228" custLinFactNeighborY="-6316"/>
      <dgm:spPr>
        <a:solidFill>
          <a:srgbClr val="FFC043"/>
        </a:solidFill>
      </dgm:spPr>
    </dgm:pt>
    <dgm:pt modelId="{60AF7D2D-DFBF-4441-A9EB-8F78C3E71574}" type="pres">
      <dgm:prSet presAssocID="{876C737C-BFFF-41FC-A667-989541887626}" presName="theList" presStyleCnt="0"/>
      <dgm:spPr/>
    </dgm:pt>
    <dgm:pt modelId="{B90EB3D2-FD93-42E3-9E30-939A1E365843}" type="pres">
      <dgm:prSet presAssocID="{C5C95F56-DA13-4021-8EF6-22D71B5C2724}" presName="aNode" presStyleLbl="fgAcc1" presStyleIdx="0" presStyleCnt="4" custScaleX="181317">
        <dgm:presLayoutVars>
          <dgm:bulletEnabled val="1"/>
        </dgm:presLayoutVars>
      </dgm:prSet>
      <dgm:spPr/>
    </dgm:pt>
    <dgm:pt modelId="{275C06AE-B2E0-4402-840D-26E81CD75E9A}" type="pres">
      <dgm:prSet presAssocID="{C5C95F56-DA13-4021-8EF6-22D71B5C2724}" presName="aSpace" presStyleCnt="0"/>
      <dgm:spPr/>
    </dgm:pt>
    <dgm:pt modelId="{850975C6-1CF8-4756-A08C-3E5F8063125D}" type="pres">
      <dgm:prSet presAssocID="{458DD561-381E-420C-B41B-22DF778C4519}" presName="aNode" presStyleLbl="fgAcc1" presStyleIdx="1" presStyleCnt="4" custScaleX="181317">
        <dgm:presLayoutVars>
          <dgm:bulletEnabled val="1"/>
        </dgm:presLayoutVars>
      </dgm:prSet>
      <dgm:spPr/>
    </dgm:pt>
    <dgm:pt modelId="{093DC51D-4598-4814-8143-FFE35AA11FF7}" type="pres">
      <dgm:prSet presAssocID="{458DD561-381E-420C-B41B-22DF778C4519}" presName="aSpace" presStyleCnt="0"/>
      <dgm:spPr/>
    </dgm:pt>
    <dgm:pt modelId="{C90193B0-0427-4264-87D3-E99FE17E1F51}" type="pres">
      <dgm:prSet presAssocID="{547E2C48-B385-4F05-8490-37C169727D69}" presName="aNode" presStyleLbl="fgAcc1" presStyleIdx="2" presStyleCnt="4" custScaleX="181317">
        <dgm:presLayoutVars>
          <dgm:bulletEnabled val="1"/>
        </dgm:presLayoutVars>
      </dgm:prSet>
      <dgm:spPr/>
    </dgm:pt>
    <dgm:pt modelId="{761464DA-8258-457E-8DA5-C30292819307}" type="pres">
      <dgm:prSet presAssocID="{547E2C48-B385-4F05-8490-37C169727D69}" presName="aSpace" presStyleCnt="0"/>
      <dgm:spPr/>
    </dgm:pt>
    <dgm:pt modelId="{BA72BF66-C223-4FD1-BAEF-69C9C7AD9809}" type="pres">
      <dgm:prSet presAssocID="{E575813E-3C45-470E-B73B-EA2065882A7D}" presName="aNode" presStyleLbl="fgAcc1" presStyleIdx="3" presStyleCnt="4" custScaleX="182074">
        <dgm:presLayoutVars>
          <dgm:bulletEnabled val="1"/>
        </dgm:presLayoutVars>
      </dgm:prSet>
      <dgm:spPr/>
    </dgm:pt>
    <dgm:pt modelId="{2717ACB5-F650-4B5A-BAB1-94E19135D193}" type="pres">
      <dgm:prSet presAssocID="{E575813E-3C45-470E-B73B-EA2065882A7D}" presName="aSpace" presStyleCnt="0"/>
      <dgm:spPr/>
    </dgm:pt>
  </dgm:ptLst>
  <dgm:cxnLst>
    <dgm:cxn modelId="{204BE306-7B65-409C-8A1C-0C12424F1439}" type="presOf" srcId="{547E2C48-B385-4F05-8490-37C169727D69}" destId="{C90193B0-0427-4264-87D3-E99FE17E1F51}" srcOrd="0" destOrd="0" presId="urn:microsoft.com/office/officeart/2005/8/layout/pyramid2"/>
    <dgm:cxn modelId="{6B9CE130-1357-4E38-8FCA-5E32030CAE4C}" srcId="{876C737C-BFFF-41FC-A667-989541887626}" destId="{458DD561-381E-420C-B41B-22DF778C4519}" srcOrd="1" destOrd="0" parTransId="{D28ECA78-E55A-4655-8984-3F01F92D25A1}" sibTransId="{EF8C7497-B4C1-42EF-86EC-E05A2536F883}"/>
    <dgm:cxn modelId="{32958B79-C670-4985-9191-FEA7F0047AAD}" srcId="{876C737C-BFFF-41FC-A667-989541887626}" destId="{C5C95F56-DA13-4021-8EF6-22D71B5C2724}" srcOrd="0" destOrd="0" parTransId="{20AE5BE2-412A-4EED-9B47-4518FFFF32DB}" sibTransId="{B346C836-BD1F-4489-A571-BD7E7F432D93}"/>
    <dgm:cxn modelId="{005EBF86-3ABD-4A6C-9C48-18AFF9EE064C}" type="presOf" srcId="{876C737C-BFFF-41FC-A667-989541887626}" destId="{F868F3A8-7015-4277-ADAA-C27AA1988D26}" srcOrd="0" destOrd="0" presId="urn:microsoft.com/office/officeart/2005/8/layout/pyramid2"/>
    <dgm:cxn modelId="{51883890-2519-49E0-8885-CEEAAD52B21A}" srcId="{876C737C-BFFF-41FC-A667-989541887626}" destId="{547E2C48-B385-4F05-8490-37C169727D69}" srcOrd="2" destOrd="0" parTransId="{527F9B85-424C-496F-8945-3188C8DBF237}" sibTransId="{BA2CD260-B572-4F45-BD89-E0E56B355CC2}"/>
    <dgm:cxn modelId="{91987AA0-CC37-4690-8F8D-65D7D568871A}" type="presOf" srcId="{C5C95F56-DA13-4021-8EF6-22D71B5C2724}" destId="{B90EB3D2-FD93-42E3-9E30-939A1E365843}" srcOrd="0" destOrd="0" presId="urn:microsoft.com/office/officeart/2005/8/layout/pyramid2"/>
    <dgm:cxn modelId="{52DB7AC7-B4CD-47ED-8CED-C90559DF8C9D}" type="presOf" srcId="{458DD561-381E-420C-B41B-22DF778C4519}" destId="{850975C6-1CF8-4756-A08C-3E5F8063125D}" srcOrd="0" destOrd="0" presId="urn:microsoft.com/office/officeart/2005/8/layout/pyramid2"/>
    <dgm:cxn modelId="{60C1C2DB-3144-41D3-B536-7B9BCA72181F}" type="presOf" srcId="{E575813E-3C45-470E-B73B-EA2065882A7D}" destId="{BA72BF66-C223-4FD1-BAEF-69C9C7AD9809}" srcOrd="0" destOrd="0" presId="urn:microsoft.com/office/officeart/2005/8/layout/pyramid2"/>
    <dgm:cxn modelId="{71728BFC-D0D2-4BDF-B11D-66021AEA8AC7}" srcId="{876C737C-BFFF-41FC-A667-989541887626}" destId="{E575813E-3C45-470E-B73B-EA2065882A7D}" srcOrd="3" destOrd="0" parTransId="{13C4986A-1286-4AA0-A926-9FA71AA36BCE}" sibTransId="{2F9534BB-93C4-4D96-8ED6-252A760255ED}"/>
    <dgm:cxn modelId="{B9DD2F70-1BB1-4EB8-B28D-4F23C4B9A7D6}" type="presParOf" srcId="{F868F3A8-7015-4277-ADAA-C27AA1988D26}" destId="{EF52F14B-43DB-40CE-BFAB-AC3F4AC9EF62}" srcOrd="0" destOrd="0" presId="urn:microsoft.com/office/officeart/2005/8/layout/pyramid2"/>
    <dgm:cxn modelId="{73E17B9D-C1F3-461D-B3E2-2712ECA13060}" type="presParOf" srcId="{F868F3A8-7015-4277-ADAA-C27AA1988D26}" destId="{60AF7D2D-DFBF-4441-A9EB-8F78C3E71574}" srcOrd="1" destOrd="0" presId="urn:microsoft.com/office/officeart/2005/8/layout/pyramid2"/>
    <dgm:cxn modelId="{93B9DA2B-6CB5-4B49-8697-38802F4524CC}" type="presParOf" srcId="{60AF7D2D-DFBF-4441-A9EB-8F78C3E71574}" destId="{B90EB3D2-FD93-42E3-9E30-939A1E365843}" srcOrd="0" destOrd="0" presId="urn:microsoft.com/office/officeart/2005/8/layout/pyramid2"/>
    <dgm:cxn modelId="{778829BF-1085-48F3-A481-9EDC658AAE38}" type="presParOf" srcId="{60AF7D2D-DFBF-4441-A9EB-8F78C3E71574}" destId="{275C06AE-B2E0-4402-840D-26E81CD75E9A}" srcOrd="1" destOrd="0" presId="urn:microsoft.com/office/officeart/2005/8/layout/pyramid2"/>
    <dgm:cxn modelId="{5D781851-4EEB-4E23-BA3C-947776B62520}" type="presParOf" srcId="{60AF7D2D-DFBF-4441-A9EB-8F78C3E71574}" destId="{850975C6-1CF8-4756-A08C-3E5F8063125D}" srcOrd="2" destOrd="0" presId="urn:microsoft.com/office/officeart/2005/8/layout/pyramid2"/>
    <dgm:cxn modelId="{DC0F40A0-866C-450F-B35B-2BB16338D66C}" type="presParOf" srcId="{60AF7D2D-DFBF-4441-A9EB-8F78C3E71574}" destId="{093DC51D-4598-4814-8143-FFE35AA11FF7}" srcOrd="3" destOrd="0" presId="urn:microsoft.com/office/officeart/2005/8/layout/pyramid2"/>
    <dgm:cxn modelId="{59EC3BBC-1220-4577-9E79-D55177C8C1F9}" type="presParOf" srcId="{60AF7D2D-DFBF-4441-A9EB-8F78C3E71574}" destId="{C90193B0-0427-4264-87D3-E99FE17E1F51}" srcOrd="4" destOrd="0" presId="urn:microsoft.com/office/officeart/2005/8/layout/pyramid2"/>
    <dgm:cxn modelId="{AAAD0733-0AD6-4D97-BA49-B64E9811C3B8}" type="presParOf" srcId="{60AF7D2D-DFBF-4441-A9EB-8F78C3E71574}" destId="{761464DA-8258-457E-8DA5-C30292819307}" srcOrd="5" destOrd="0" presId="urn:microsoft.com/office/officeart/2005/8/layout/pyramid2"/>
    <dgm:cxn modelId="{56815FAE-42E8-477B-B40A-425A1D8C229F}" type="presParOf" srcId="{60AF7D2D-DFBF-4441-A9EB-8F78C3E71574}" destId="{BA72BF66-C223-4FD1-BAEF-69C9C7AD9809}" srcOrd="6" destOrd="0" presId="urn:microsoft.com/office/officeart/2005/8/layout/pyramid2"/>
    <dgm:cxn modelId="{C3F10267-EAF9-4CB7-9A52-4D199A4E2246}" type="presParOf" srcId="{60AF7D2D-DFBF-4441-A9EB-8F78C3E71574}" destId="{2717ACB5-F650-4B5A-BAB1-94E19135D19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2F14B-43DB-40CE-BFAB-AC3F4AC9EF62}">
      <dsp:nvSpPr>
        <dsp:cNvPr id="0" name=""/>
        <dsp:cNvSpPr/>
      </dsp:nvSpPr>
      <dsp:spPr>
        <a:xfrm>
          <a:off x="257460" y="0"/>
          <a:ext cx="3084433" cy="3191931"/>
        </a:xfrm>
        <a:prstGeom prst="triangle">
          <a:avLst/>
        </a:prstGeom>
        <a:solidFill>
          <a:srgbClr val="FFC0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EB3D2-FD93-42E3-9E30-939A1E365843}">
      <dsp:nvSpPr>
        <dsp:cNvPr id="0" name=""/>
        <dsp:cNvSpPr/>
      </dsp:nvSpPr>
      <dsp:spPr>
        <a:xfrm>
          <a:off x="950285" y="319504"/>
          <a:ext cx="2462266" cy="567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90</a:t>
          </a:r>
          <a:r>
            <a:rPr lang="en-US" sz="1600" kern="1200" dirty="0"/>
            <a:t> National Trainers</a:t>
          </a:r>
        </a:p>
      </dsp:txBody>
      <dsp:txXfrm>
        <a:off x="977979" y="347198"/>
        <a:ext cx="2406878" cy="511928"/>
      </dsp:txXfrm>
    </dsp:sp>
    <dsp:sp modelId="{850975C6-1CF8-4756-A08C-3E5F8063125D}">
      <dsp:nvSpPr>
        <dsp:cNvPr id="0" name=""/>
        <dsp:cNvSpPr/>
      </dsp:nvSpPr>
      <dsp:spPr>
        <a:xfrm>
          <a:off x="950285" y="957735"/>
          <a:ext cx="2462266" cy="567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1,000</a:t>
          </a:r>
          <a:r>
            <a:rPr lang="en-US" sz="1600" kern="1200" dirty="0"/>
            <a:t> Master Trainers</a:t>
          </a:r>
        </a:p>
      </dsp:txBody>
      <dsp:txXfrm>
        <a:off x="977979" y="985429"/>
        <a:ext cx="2406878" cy="511928"/>
      </dsp:txXfrm>
    </dsp:sp>
    <dsp:sp modelId="{C90193B0-0427-4264-87D3-E99FE17E1F51}">
      <dsp:nvSpPr>
        <dsp:cNvPr id="0" name=""/>
        <dsp:cNvSpPr/>
      </dsp:nvSpPr>
      <dsp:spPr>
        <a:xfrm>
          <a:off x="950285" y="1595965"/>
          <a:ext cx="2462266" cy="567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43,000</a:t>
          </a:r>
          <a:r>
            <a:rPr lang="en-US" sz="1600" kern="1200" dirty="0"/>
            <a:t> Field Trainers</a:t>
          </a:r>
        </a:p>
      </dsp:txBody>
      <dsp:txXfrm>
        <a:off x="977979" y="1623659"/>
        <a:ext cx="2406878" cy="511928"/>
      </dsp:txXfrm>
    </dsp:sp>
    <dsp:sp modelId="{BA72BF66-C223-4FD1-BAEF-69C9C7AD9809}">
      <dsp:nvSpPr>
        <dsp:cNvPr id="0" name=""/>
        <dsp:cNvSpPr/>
      </dsp:nvSpPr>
      <dsp:spPr>
        <a:xfrm>
          <a:off x="945145" y="2234196"/>
          <a:ext cx="2472546" cy="567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31 Lakh </a:t>
          </a:r>
          <a:r>
            <a:rPr lang="en-US" sz="1600" kern="1200" dirty="0"/>
            <a:t>Enumerators &amp; Supervisors</a:t>
          </a:r>
        </a:p>
      </dsp:txBody>
      <dsp:txXfrm>
        <a:off x="972839" y="2261890"/>
        <a:ext cx="2417158" cy="511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418B225C-2A65-46DA-9473-6B0DB805DEB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DAA5EB79-D052-4FCA-8E2B-C5A4415DF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7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F337B157-C481-417D-B530-A2C635D3788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9B346E65-9BCD-42D9-88E1-25C72576A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2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6E65-9BCD-42D9-88E1-25C72576AD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5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6E65-9BCD-42D9-88E1-25C72576AD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7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6E65-9BCD-42D9-88E1-25C72576AD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6E65-9BCD-42D9-88E1-25C72576AD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33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6E65-9BCD-42D9-88E1-25C72576AD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2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6E65-9BCD-42D9-88E1-25C72576A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6E65-9BCD-42D9-88E1-25C72576AD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6E65-9BCD-42D9-88E1-25C72576AD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5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6E65-9BCD-42D9-88E1-25C72576AD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9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1239838"/>
            <a:ext cx="5956300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06312F-847F-4350-AD29-D8BCA5957897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32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EDA7-F74A-41E2-83A6-AF7E4981B6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34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6E65-9BCD-42D9-88E1-25C72576AD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81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6E65-9BCD-42D9-88E1-25C72576AD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8FF2-AB55-4C05-BA20-878B1D950FF4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F24-1F46-4328-9CF1-F78496351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83E6-9664-40A2-8203-B2014D227DFA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F24-1F46-4328-9CF1-F78496351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9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258F-D659-4FBD-8D01-A3932C288644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F24-1F46-4328-9CF1-F78496351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6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4E3C-715A-4D74-8E93-A9D4E0B7E15D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F24-1F46-4328-9CF1-F78496351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E19B-49D6-436D-9A25-587CFD33AF1F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F24-1F46-4328-9CF1-F78496351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0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5D5A-2497-48CE-898A-F64C9E0AE897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F24-1F46-4328-9CF1-F78496351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2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5BAE-C5C6-40DA-96E3-AECF748EFE3C}" type="datetime1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F24-1F46-4328-9CF1-F78496351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5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CCEB-0899-4B55-A251-123E1FE0D59D}" type="datetime1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F24-1F46-4328-9CF1-F78496351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2092-809A-476F-B49C-BD5C8F26DB11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F24-1F46-4328-9CF1-F78496351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3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4976-0CCC-46AB-BD60-9E511784A204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F24-1F46-4328-9CF1-F78496351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4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5881-3CFC-42FA-8CCE-DA1AF91986F8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F24-1F46-4328-9CF1-F78496351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8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7C5D8-EC29-4D11-A8EF-93E3A30B1F41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71F24-1F46-4328-9CF1-F78496351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7733" y="2734730"/>
            <a:ext cx="9525000" cy="1388540"/>
          </a:xfrm>
          <a:prstGeom prst="rect">
            <a:avLst/>
          </a:prstGeom>
          <a:solidFill>
            <a:srgbClr val="CBEBB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Effects of the Covid-19 pandemic on data analysis and comparability overtime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33" y="567267"/>
            <a:ext cx="1620000" cy="18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715934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United Nations Expert Group Meeting on the impact of Covid-19 Pandemic on Conducting Population and Housing Censuses and on Census Data Quality Concerns</a:t>
            </a:r>
          </a:p>
          <a:p>
            <a:pPr algn="ctr"/>
            <a:r>
              <a:rPr lang="en-GB" dirty="0"/>
              <a:t>9-12 February 2021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F24-1F46-4328-9CF1-F784963510DC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84F69-B6FD-428C-A891-9E6040BCADBA}"/>
              </a:ext>
            </a:extLst>
          </p:cNvPr>
          <p:cNvSpPr txBox="1"/>
          <p:nvPr/>
        </p:nvSpPr>
        <p:spPr>
          <a:xfrm>
            <a:off x="5780015" y="6149130"/>
            <a:ext cx="59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Office of Registrar General &amp; Census Commissioner,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127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01" y="160867"/>
            <a:ext cx="822113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540990" y="177801"/>
            <a:ext cx="38947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1" y="177801"/>
            <a:ext cx="914400" cy="1016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024530" y="6256865"/>
            <a:ext cx="457200" cy="430744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9915" y="6280150"/>
            <a:ext cx="2228850" cy="365125"/>
          </a:xfrm>
        </p:spPr>
        <p:txBody>
          <a:bodyPr/>
          <a:lstStyle/>
          <a:p>
            <a:fld id="{50971F24-1F46-4328-9CF1-F784963510DC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625601" y="381004"/>
            <a:ext cx="86611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b="1" dirty="0"/>
              <a:t>Training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3588" y="1444795"/>
            <a:ext cx="67533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Three tier structure of trainers to train 33,00,000 </a:t>
            </a:r>
          </a:p>
          <a:p>
            <a:pPr marL="269875" indent="-269875"/>
            <a:r>
              <a:rPr lang="en-US" sz="2000" dirty="0"/>
              <a:t>     enumerators and supervisors </a:t>
            </a:r>
          </a:p>
          <a:p>
            <a:pPr marL="269875" indent="-269875"/>
            <a:endParaRPr lang="en-US" sz="2000" dirty="0"/>
          </a:p>
          <a:p>
            <a:pPr marL="287338" lvl="2" indent="-285750">
              <a:buFont typeface="Wingdings" panose="05000000000000000000" pitchFamily="2" charset="2"/>
              <a:buChar char="Ø"/>
            </a:pPr>
            <a:r>
              <a:rPr lang="en-US" sz="2000" dirty="0"/>
              <a:t>Out of the 90 National Trainers 60 from ORGI </a:t>
            </a:r>
          </a:p>
          <a:p>
            <a:pPr marL="1588" lvl="2"/>
            <a:r>
              <a:rPr lang="en-US" sz="2000" dirty="0"/>
              <a:t>     and 30 from faculty of State Administrative</a:t>
            </a:r>
          </a:p>
          <a:p>
            <a:pPr marL="1588" lvl="2"/>
            <a:r>
              <a:rPr lang="en-US" sz="2000" dirty="0"/>
              <a:t>     Training Institutes (ATIs)</a:t>
            </a:r>
          </a:p>
          <a:p>
            <a:pPr marL="1588" lvl="2"/>
            <a:endParaRPr lang="en-US" sz="2000" dirty="0"/>
          </a:p>
          <a:p>
            <a:pPr marL="287338" lvl="2" indent="-285750">
              <a:buFont typeface="Wingdings" panose="05000000000000000000" pitchFamily="2" charset="2"/>
              <a:buChar char="Ø"/>
            </a:pPr>
            <a:r>
              <a:rPr lang="en-US" sz="2000" dirty="0"/>
              <a:t>Master Trainers  will be mostly from States  and </a:t>
            </a:r>
          </a:p>
          <a:p>
            <a:pPr marL="1588" lvl="2"/>
            <a:r>
              <a:rPr lang="en-US" sz="2000" dirty="0"/>
              <a:t>      some from Directorates of Census Operations</a:t>
            </a:r>
          </a:p>
          <a:p>
            <a:pPr marL="1588" lvl="2"/>
            <a:endParaRPr lang="en-US" sz="2000" dirty="0"/>
          </a:p>
          <a:p>
            <a:pPr marL="287338" lvl="2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All the 43,000 Field Trainers will be from States/UTs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6908803" y="1312335"/>
          <a:ext cx="3377898" cy="319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angle 14"/>
          <p:cNvSpPr/>
          <p:nvPr/>
        </p:nvSpPr>
        <p:spPr>
          <a:xfrm>
            <a:off x="1270000" y="6437310"/>
            <a:ext cx="8691560" cy="124357"/>
          </a:xfrm>
          <a:prstGeom prst="rect">
            <a:avLst/>
          </a:prstGeom>
          <a:gradFill flip="none" rotWithShape="1">
            <a:gsLst>
              <a:gs pos="74000">
                <a:schemeClr val="bg1"/>
              </a:gs>
              <a:gs pos="44000">
                <a:srgbClr val="FFD175"/>
              </a:gs>
              <a:gs pos="0">
                <a:srgbClr val="FFD17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800" i="1" dirty="0">
                <a:solidFill>
                  <a:schemeClr val="tx1"/>
                </a:solidFill>
              </a:rPr>
              <a:t>Census of India 2021</a:t>
            </a:r>
          </a:p>
        </p:txBody>
      </p:sp>
    </p:spTree>
    <p:extLst>
      <p:ext uri="{BB962C8B-B14F-4D97-AF65-F5344CB8AC3E}">
        <p14:creationId xmlns:p14="http://schemas.microsoft.com/office/powerpoint/2010/main" val="174998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01" y="160867"/>
            <a:ext cx="822113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540990" y="177801"/>
            <a:ext cx="38947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1" y="177801"/>
            <a:ext cx="914400" cy="1016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024530" y="6256865"/>
            <a:ext cx="457200" cy="430744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9915" y="6280150"/>
            <a:ext cx="2228850" cy="365125"/>
          </a:xfrm>
        </p:spPr>
        <p:txBody>
          <a:bodyPr/>
          <a:lstStyle/>
          <a:p>
            <a:fld id="{50971F24-1F46-4328-9CF1-F784963510DC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625601" y="381004"/>
            <a:ext cx="86611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b="1" dirty="0" err="1"/>
              <a:t>Houselisting</a:t>
            </a:r>
            <a:r>
              <a:rPr lang="en-US" b="1" dirty="0"/>
              <a:t> Questions 2021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70000" y="6437310"/>
            <a:ext cx="8691560" cy="124357"/>
          </a:xfrm>
          <a:prstGeom prst="rect">
            <a:avLst/>
          </a:prstGeom>
          <a:gradFill flip="none" rotWithShape="1">
            <a:gsLst>
              <a:gs pos="74000">
                <a:schemeClr val="bg1"/>
              </a:gs>
              <a:gs pos="44000">
                <a:srgbClr val="FFD175"/>
              </a:gs>
              <a:gs pos="0">
                <a:srgbClr val="FFD17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800" i="1" dirty="0">
                <a:solidFill>
                  <a:schemeClr val="tx1"/>
                </a:solidFill>
              </a:rPr>
              <a:t>Census of India 2021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97394"/>
              </p:ext>
            </p:extLst>
          </p:nvPr>
        </p:nvGraphicFramePr>
        <p:xfrm>
          <a:off x="2078322" y="1388533"/>
          <a:ext cx="7883238" cy="4577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Questions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Housing</a:t>
                      </a:r>
                      <a:r>
                        <a:rPr lang="en-IN" baseline="0" dirty="0"/>
                        <a:t> condition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Material of floor,</a:t>
                      </a:r>
                      <a:r>
                        <a:rPr lang="en-IN" baseline="0" dirty="0"/>
                        <a:t> wall and roof</a:t>
                      </a:r>
                    </a:p>
                    <a:p>
                      <a:r>
                        <a:rPr lang="en-IN" dirty="0"/>
                        <a:t>Use &amp; condition of house, ownership,</a:t>
                      </a:r>
                      <a:r>
                        <a:rPr lang="en-IN" baseline="0" dirty="0"/>
                        <a:t> </a:t>
                      </a:r>
                    </a:p>
                    <a:p>
                      <a:r>
                        <a:rPr lang="en-IN" baseline="0" dirty="0"/>
                        <a:t>no. of rooms, no. of married couples 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Amenities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Drinking water, Lighting,</a:t>
                      </a:r>
                      <a:r>
                        <a:rPr lang="en-IN" baseline="0" dirty="0"/>
                        <a:t> Latrine facility, drainage connectivity, bathing, kitchen,, fuel used for cooking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Assets possessed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lvl="1" indent="-6350">
                        <a:buFont typeface="Arial" charset="0"/>
                        <a:buNone/>
                        <a:defRPr/>
                      </a:pPr>
                      <a:r>
                        <a:rPr lang="en-US" sz="1800" dirty="0"/>
                        <a:t>Radio/Transistor, Television, Computer/Laptop</a:t>
                      </a:r>
                    </a:p>
                    <a:p>
                      <a:pPr marL="6350" lvl="1" indent="-6350">
                        <a:buFont typeface="Arial" charset="0"/>
                        <a:buNone/>
                        <a:defRPr/>
                      </a:pPr>
                      <a:r>
                        <a:rPr lang="en-US" sz="1800" dirty="0"/>
                        <a:t>Telephone/Mobile phone/ Smart phone</a:t>
                      </a:r>
                    </a:p>
                    <a:p>
                      <a:pPr marL="6350" lvl="1" indent="-6350">
                        <a:buFont typeface="Arial" charset="0"/>
                        <a:buNone/>
                        <a:defRPr/>
                      </a:pPr>
                      <a:r>
                        <a:rPr lang="en-US" sz="1800" dirty="0"/>
                        <a:t>Bicycle, Scooter/Motor Cycle/Moped, Car/Jeep/Van</a:t>
                      </a:r>
                    </a:p>
                    <a:p>
                      <a:pPr marL="6350" lvl="1" indent="-6350">
                        <a:buFont typeface="Arial" charset="0"/>
                        <a:buNone/>
                        <a:defRPr/>
                      </a:pPr>
                      <a:r>
                        <a:rPr lang="en-US" sz="1800" dirty="0"/>
                        <a:t>Access to Internet</a:t>
                      </a:r>
                    </a:p>
                    <a:p>
                      <a:pPr marL="6350" lvl="1" indent="-6350">
                        <a:buFont typeface="Arial" charset="0"/>
                        <a:buNone/>
                        <a:defRPr/>
                      </a:pPr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Main Cereal Consumed</a:t>
                      </a:r>
                    </a:p>
                    <a:p>
                      <a:r>
                        <a:rPr lang="en-US" sz="1800" dirty="0"/>
                        <a:t>Mobile</a:t>
                      </a:r>
                      <a:r>
                        <a:rPr lang="en-US" sz="1800" baseline="0" dirty="0"/>
                        <a:t> number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41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01" y="160867"/>
            <a:ext cx="822113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540990" y="177801"/>
            <a:ext cx="38947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1" y="177801"/>
            <a:ext cx="914400" cy="1016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024530" y="6256865"/>
            <a:ext cx="457200" cy="430744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9915" y="6280150"/>
            <a:ext cx="2228850" cy="365125"/>
          </a:xfrm>
        </p:spPr>
        <p:txBody>
          <a:bodyPr/>
          <a:lstStyle/>
          <a:p>
            <a:fld id="{50971F24-1F46-4328-9CF1-F784963510DC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625601" y="381004"/>
            <a:ext cx="86611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b="1" dirty="0"/>
              <a:t>Population Enumeration Questions 2021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0000" y="6437310"/>
            <a:ext cx="8691560" cy="124357"/>
          </a:xfrm>
          <a:prstGeom prst="rect">
            <a:avLst/>
          </a:prstGeom>
          <a:gradFill flip="none" rotWithShape="1">
            <a:gsLst>
              <a:gs pos="74000">
                <a:schemeClr val="bg1"/>
              </a:gs>
              <a:gs pos="44000">
                <a:srgbClr val="FFD175"/>
              </a:gs>
              <a:gs pos="0">
                <a:srgbClr val="FFD17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800" i="1" dirty="0">
                <a:solidFill>
                  <a:schemeClr val="tx1"/>
                </a:solidFill>
              </a:rPr>
              <a:t>Census of India 2021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714"/>
              </p:ext>
            </p:extLst>
          </p:nvPr>
        </p:nvGraphicFramePr>
        <p:xfrm>
          <a:off x="1695644" y="1293089"/>
          <a:ext cx="4073239" cy="4942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4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Questions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Demographic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Sex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600" baseline="0" dirty="0"/>
                        <a:t>(M, F, Transgender)</a:t>
                      </a:r>
                      <a:endParaRPr lang="en-US" sz="1800" dirty="0"/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Date of Birth &amp; Age 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Marital status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Age at marriage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Children</a:t>
                      </a:r>
                      <a:r>
                        <a:rPr lang="en-US" sz="1800" baseline="0" dirty="0"/>
                        <a:t> born and surviving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Socio-cultural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Relationship to head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Religion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SC/ ST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Disability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Mother Tongue 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Other languages known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Literacy status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Educational level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Stream</a:t>
                      </a:r>
                      <a:r>
                        <a:rPr lang="en-US" sz="1800" baseline="0" dirty="0"/>
                        <a:t>/ Discipline 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20416"/>
              </p:ext>
            </p:extLst>
          </p:nvPr>
        </p:nvGraphicFramePr>
        <p:xfrm>
          <a:off x="5935138" y="1288934"/>
          <a:ext cx="4350326" cy="4942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7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Questions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925" indent="-288925">
                        <a:buFontTx/>
                        <a:buChar char="•"/>
                      </a:pPr>
                      <a:r>
                        <a:rPr lang="en-US" dirty="0"/>
                        <a:t>Work status – Main, marginal and non-worker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dirty="0"/>
                        <a:t>Category of economic activity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dirty="0"/>
                        <a:t>Occupation 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dirty="0"/>
                        <a:t>Nature of Industry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dirty="0"/>
                        <a:t>Class of worker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dirty="0"/>
                        <a:t>Non economic activity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dirty="0"/>
                        <a:t>Seeking or available for work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Mode of travel and distance to place of work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Migration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Birth Place / Place of last residence</a:t>
                      </a:r>
                    </a:p>
                    <a:p>
                      <a:pPr marL="288925" indent="-288925">
                        <a:buFontTx/>
                        <a:buChar char="•"/>
                      </a:pPr>
                      <a:r>
                        <a:rPr lang="en-US" sz="1800" dirty="0"/>
                        <a:t>Reason for migration; Duration of stay since migration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66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949641" y="6258416"/>
            <a:ext cx="522319" cy="46306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62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8" y="1209044"/>
            <a:ext cx="10863942" cy="5316043"/>
          </a:xfrm>
        </p:spPr>
        <p:txBody>
          <a:bodyPr>
            <a:noAutofit/>
          </a:bodyPr>
          <a:lstStyle/>
          <a:p>
            <a:r>
              <a:rPr lang="en-US" dirty="0"/>
              <a:t>The pandemic may effect following Census Measures: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Migration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Workers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Fertility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Population attending educational institutions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Rural-Urban distribution of population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Distance to travel place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Access to internet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Ownership status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/>
              <a:t>This effect may vary depending on the actual year in which Census takes place.</a:t>
            </a:r>
            <a:endParaRPr lang="en-IN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942581"/>
            <a:ext cx="9900000" cy="1685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2900">
                <a:srgbClr val="5CA3D7"/>
              </a:gs>
              <a:gs pos="100000">
                <a:srgbClr val="005392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F0A752-6580-4263-A564-E1282694BBCF}"/>
              </a:ext>
            </a:extLst>
          </p:cNvPr>
          <p:cNvSpPr/>
          <p:nvPr/>
        </p:nvSpPr>
        <p:spPr>
          <a:xfrm>
            <a:off x="489857" y="27778"/>
            <a:ext cx="901526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Effects of the Covid-19 pandemic on Census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B848E-9498-4005-855A-05ACB3B75B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22" y="27778"/>
            <a:ext cx="966838" cy="101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5566C8-6886-4BE1-BAB3-E4895ADD0B04}"/>
              </a:ext>
            </a:extLst>
          </p:cNvPr>
          <p:cNvSpPr/>
          <p:nvPr/>
        </p:nvSpPr>
        <p:spPr>
          <a:xfrm>
            <a:off x="10471960" y="13586"/>
            <a:ext cx="571041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CC23-7246-497F-A8F4-CF5585288785}"/>
              </a:ext>
            </a:extLst>
          </p:cNvPr>
          <p:cNvSpPr/>
          <p:nvPr/>
        </p:nvSpPr>
        <p:spPr>
          <a:xfrm>
            <a:off x="9949641" y="6244226"/>
            <a:ext cx="619106" cy="463061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3168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547231C-2F43-4986-A267-60A57BC61B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482724"/>
              </p:ext>
            </p:extLst>
          </p:nvPr>
        </p:nvGraphicFramePr>
        <p:xfrm>
          <a:off x="490538" y="1209675"/>
          <a:ext cx="11396662" cy="502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4561">
                  <a:extLst>
                    <a:ext uri="{9D8B030D-6E8A-4147-A177-3AD203B41FA5}">
                      <a16:colId xmlns:a16="http://schemas.microsoft.com/office/drawing/2014/main" val="861849944"/>
                    </a:ext>
                  </a:extLst>
                </a:gridCol>
                <a:gridCol w="6892101">
                  <a:extLst>
                    <a:ext uri="{9D8B030D-6E8A-4147-A177-3AD203B41FA5}">
                      <a16:colId xmlns:a16="http://schemas.microsoft.com/office/drawing/2014/main" val="364082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Data set from Census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Other data set available from sample survey/Administrative records </a:t>
                      </a:r>
                      <a:r>
                        <a:rPr lang="en-US" sz="2400" dirty="0" err="1"/>
                        <a:t>etc</a:t>
                      </a:r>
                      <a:r>
                        <a:rPr lang="en-US" sz="2400" dirty="0"/>
                        <a:t> to which census data may be compared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35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Fertility Data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 from Sample Registration System (Data availability-Yearly)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10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Workers data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Periodic </a:t>
                      </a:r>
                      <a:r>
                        <a:rPr lang="en-US" sz="2400" dirty="0" err="1"/>
                        <a:t>Labour</a:t>
                      </a:r>
                      <a:r>
                        <a:rPr lang="en-US" sz="2400" dirty="0"/>
                        <a:t> Force Survey (PLFS)  (Data availability – </a:t>
                      </a:r>
                      <a:r>
                        <a:rPr lang="en-IN" sz="2400" kern="1200" dirty="0">
                          <a:effectLst/>
                        </a:rPr>
                        <a:t>quinquennial)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363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Migration data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 from National Sample Survey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76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Population attending educational institutions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Data from Ministry of Education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73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Decadal growth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Backward interpolation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94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Rural-Urban Distribution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Post Enumeration Survey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895673"/>
                  </a:ext>
                </a:extLst>
              </a:tr>
            </a:tbl>
          </a:graphicData>
        </a:graphic>
      </p:graphicFrame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C89627-846D-4661-874F-E1D68A4E2ECA}" type="slidenum">
              <a:rPr lang="en-US" altLang="en-US" sz="1200" b="1">
                <a:solidFill>
                  <a:schemeClr val="bg1"/>
                </a:solidFill>
                <a:latin typeface="+mn-lt"/>
              </a:rPr>
              <a:pPr/>
              <a:t>14</a:t>
            </a:fld>
            <a:endParaRPr lang="en-US" alt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942581"/>
            <a:ext cx="9900000" cy="1685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2900">
                <a:srgbClr val="5CA3D7"/>
              </a:gs>
              <a:gs pos="100000">
                <a:srgbClr val="005392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F0A752-6580-4263-A564-E1282694BBCF}"/>
              </a:ext>
            </a:extLst>
          </p:cNvPr>
          <p:cNvSpPr/>
          <p:nvPr/>
        </p:nvSpPr>
        <p:spPr>
          <a:xfrm>
            <a:off x="489857" y="27778"/>
            <a:ext cx="901526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Comparability with other Data 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B848E-9498-4005-855A-05ACB3B75B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22" y="27778"/>
            <a:ext cx="966838" cy="101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5566C8-6886-4BE1-BAB3-E4895ADD0B04}"/>
              </a:ext>
            </a:extLst>
          </p:cNvPr>
          <p:cNvSpPr/>
          <p:nvPr/>
        </p:nvSpPr>
        <p:spPr>
          <a:xfrm>
            <a:off x="10471960" y="13586"/>
            <a:ext cx="571041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EF7978-6F83-4AB0-B496-C7CEEE495612}"/>
              </a:ext>
            </a:extLst>
          </p:cNvPr>
          <p:cNvSpPr/>
          <p:nvPr/>
        </p:nvSpPr>
        <p:spPr>
          <a:xfrm>
            <a:off x="10024529" y="6256865"/>
            <a:ext cx="679823" cy="430744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31965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8" y="1209044"/>
            <a:ext cx="10863942" cy="5316043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Difference in Concepts and Definition</a:t>
            </a:r>
          </a:p>
          <a:p>
            <a:r>
              <a:rPr lang="en-US" dirty="0"/>
              <a:t>Methodology for data Collection </a:t>
            </a:r>
          </a:p>
          <a:p>
            <a:r>
              <a:rPr lang="en-US" dirty="0"/>
              <a:t>Time gap between two data sources</a:t>
            </a:r>
          </a:p>
          <a:p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C89627-846D-4661-874F-E1D68A4E2ECA}" type="slidenum">
              <a:rPr lang="en-US" altLang="en-US" sz="1200" b="1">
                <a:solidFill>
                  <a:schemeClr val="bg1"/>
                </a:solidFill>
                <a:latin typeface="+mn-lt"/>
              </a:rPr>
              <a:pPr/>
              <a:t>15</a:t>
            </a:fld>
            <a:endParaRPr lang="en-US" alt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942581"/>
            <a:ext cx="9900000" cy="1685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2900">
                <a:srgbClr val="5CA3D7"/>
              </a:gs>
              <a:gs pos="100000">
                <a:srgbClr val="005392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F0A752-6580-4263-A564-E1282694BBCF}"/>
              </a:ext>
            </a:extLst>
          </p:cNvPr>
          <p:cNvSpPr/>
          <p:nvPr/>
        </p:nvSpPr>
        <p:spPr>
          <a:xfrm>
            <a:off x="489857" y="27778"/>
            <a:ext cx="901526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Major Challenges for comparison of Census data with other data 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B848E-9498-4005-855A-05ACB3B75B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22" y="27778"/>
            <a:ext cx="966838" cy="101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5566C8-6886-4BE1-BAB3-E4895ADD0B04}"/>
              </a:ext>
            </a:extLst>
          </p:cNvPr>
          <p:cNvSpPr/>
          <p:nvPr/>
        </p:nvSpPr>
        <p:spPr>
          <a:xfrm>
            <a:off x="10471960" y="13586"/>
            <a:ext cx="571041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212F7C-C0BC-4A0E-A4F7-EB7080725BAC}"/>
              </a:ext>
            </a:extLst>
          </p:cNvPr>
          <p:cNvSpPr/>
          <p:nvPr/>
        </p:nvSpPr>
        <p:spPr>
          <a:xfrm>
            <a:off x="9753600" y="6286667"/>
            <a:ext cx="590026" cy="430744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329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1" y="3424811"/>
            <a:ext cx="9525000" cy="690778"/>
          </a:xfrm>
          <a:prstGeom prst="rect">
            <a:avLst/>
          </a:prstGeom>
          <a:solidFill>
            <a:srgbClr val="CBEBB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Thank You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402328"/>
            <a:ext cx="805766" cy="895295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F24-1F46-4328-9CF1-F784963510DC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1711" y="4242778"/>
            <a:ext cx="30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http://www.censusindia.gov.in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332D85-9E38-4CE3-803A-7C4B8B5E4F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32" y="5417988"/>
            <a:ext cx="6745735" cy="2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0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01" y="160867"/>
            <a:ext cx="822113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540990" y="177801"/>
            <a:ext cx="38947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1" y="177801"/>
            <a:ext cx="914400" cy="1016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024530" y="6256865"/>
            <a:ext cx="457200" cy="430744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39113" y="6280150"/>
            <a:ext cx="2228850" cy="365125"/>
          </a:xfrm>
        </p:spPr>
        <p:txBody>
          <a:bodyPr/>
          <a:lstStyle/>
          <a:p>
            <a:fld id="{50971F24-1F46-4328-9CF1-F784963510DC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0000" y="6437310"/>
            <a:ext cx="8691560" cy="124357"/>
          </a:xfrm>
          <a:prstGeom prst="rect">
            <a:avLst/>
          </a:prstGeom>
          <a:gradFill flip="none" rotWithShape="1">
            <a:gsLst>
              <a:gs pos="74000">
                <a:schemeClr val="bg1"/>
              </a:gs>
              <a:gs pos="44000">
                <a:srgbClr val="FFD175"/>
              </a:gs>
              <a:gs pos="0">
                <a:srgbClr val="FFD17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800" i="1" dirty="0">
                <a:solidFill>
                  <a:schemeClr val="tx1"/>
                </a:solidFill>
              </a:rPr>
              <a:t>Census of India 2021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32615" y="392296"/>
            <a:ext cx="8589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Outlines</a:t>
            </a:r>
            <a:endParaRPr lang="en-US" sz="32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116813" y="1237688"/>
            <a:ext cx="6815519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>
                <a:ea typeface="ＭＳ Ｐゴシック" pitchFamily="34" charset="-128"/>
              </a:rPr>
              <a:t>Introduction</a:t>
            </a:r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Legacy</a:t>
            </a:r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Vastness</a:t>
            </a:r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Calendar</a:t>
            </a:r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National Population Register</a:t>
            </a:r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Methodology</a:t>
            </a:r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Data collection using Technology</a:t>
            </a:r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Training</a:t>
            </a:r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err="1"/>
              <a:t>Houselisting</a:t>
            </a:r>
            <a:r>
              <a:rPr lang="en-US" dirty="0"/>
              <a:t> Questions</a:t>
            </a:r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Population Enumeration Questions</a:t>
            </a:r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Effects of the Covid-19 pandemic on Census Results</a:t>
            </a:r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Comparability with other Data Sources</a:t>
            </a:r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Major Challenges for comparison</a:t>
            </a:r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endParaRPr lang="en-US" dirty="0"/>
          </a:p>
          <a:p>
            <a:pPr marL="541338" indent="-541338">
              <a:spcAft>
                <a:spcPts val="600"/>
              </a:spcAft>
              <a:buFont typeface="Wingdings" pitchFamily="2" charset="2"/>
              <a:buChar char="Ø"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01" y="160867"/>
            <a:ext cx="822113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540990" y="177801"/>
            <a:ext cx="38947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1" y="177801"/>
            <a:ext cx="914400" cy="1016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024530" y="6256865"/>
            <a:ext cx="457200" cy="430744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39113" y="6280150"/>
            <a:ext cx="2228850" cy="365125"/>
          </a:xfrm>
        </p:spPr>
        <p:txBody>
          <a:bodyPr/>
          <a:lstStyle/>
          <a:p>
            <a:fld id="{50971F24-1F46-4328-9CF1-F784963510DC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32615" y="392296"/>
            <a:ext cx="8589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Census of India – Introduction</a:t>
            </a:r>
            <a:endParaRPr lang="en-US" sz="32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17280" y="1442495"/>
            <a:ext cx="6815519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>
                <a:ea typeface="ＭＳ Ｐゴシック" pitchFamily="34" charset="-128"/>
              </a:rPr>
              <a:t>Only source of primary data at village, town and ward level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/>
              <a:t>Biggest source of comprehensive data on:</a:t>
            </a:r>
          </a:p>
          <a:p>
            <a:pPr marL="896938" indent="-339725">
              <a:spcAft>
                <a:spcPts val="1200"/>
              </a:spcAft>
              <a:buFontTx/>
              <a:buChar char="•"/>
            </a:pPr>
            <a:r>
              <a:rPr lang="en-US" sz="2000" dirty="0"/>
              <a:t>Housing Condition; Amenities &amp; Assets </a:t>
            </a:r>
          </a:p>
          <a:p>
            <a:pPr marL="896938" indent="-339725">
              <a:spcAft>
                <a:spcPts val="1200"/>
              </a:spcAft>
              <a:buFontTx/>
              <a:buChar char="•"/>
            </a:pPr>
            <a:r>
              <a:rPr lang="en-US" sz="2000" dirty="0"/>
              <a:t>Demography</a:t>
            </a:r>
          </a:p>
          <a:p>
            <a:pPr marL="896938" indent="-339725">
              <a:spcAft>
                <a:spcPts val="1200"/>
              </a:spcAft>
              <a:buFontTx/>
              <a:buChar char="•"/>
            </a:pPr>
            <a:r>
              <a:rPr lang="en-US" sz="2000" dirty="0"/>
              <a:t>Scheduled Castes and Scheduled Tribes</a:t>
            </a:r>
          </a:p>
          <a:p>
            <a:pPr marL="896938" indent="-339725">
              <a:spcAft>
                <a:spcPts val="1200"/>
              </a:spcAft>
              <a:buFontTx/>
              <a:buChar char="•"/>
            </a:pPr>
            <a:r>
              <a:rPr lang="en-US" sz="2000" dirty="0"/>
              <a:t>Urbanization</a:t>
            </a:r>
          </a:p>
          <a:p>
            <a:pPr marL="896938" indent="-339725">
              <a:spcAft>
                <a:spcPts val="1200"/>
              </a:spcAft>
              <a:buFontTx/>
              <a:buChar char="•"/>
            </a:pPr>
            <a:r>
              <a:rPr lang="en-US" sz="2000" dirty="0"/>
              <a:t>Literacy &amp; Education</a:t>
            </a:r>
          </a:p>
          <a:p>
            <a:pPr marL="896938" indent="-339725">
              <a:spcAft>
                <a:spcPts val="1200"/>
              </a:spcAft>
              <a:buFontTx/>
              <a:buChar char="•"/>
            </a:pPr>
            <a:r>
              <a:rPr lang="en-US" sz="2000" dirty="0"/>
              <a:t>Language, Religion &amp; Migration</a:t>
            </a:r>
          </a:p>
          <a:p>
            <a:pPr marL="896938" indent="-339725">
              <a:spcAft>
                <a:spcPts val="1200"/>
              </a:spcAft>
              <a:buFontTx/>
              <a:buChar char="•"/>
            </a:pPr>
            <a:r>
              <a:rPr lang="en-US" sz="2000" dirty="0"/>
              <a:t>Economic Activity</a:t>
            </a:r>
          </a:p>
          <a:p>
            <a:pPr marL="896938" indent="-339725">
              <a:spcAft>
                <a:spcPts val="1200"/>
              </a:spcAft>
              <a:buFontTx/>
              <a:buChar char="•"/>
            </a:pPr>
            <a:r>
              <a:rPr lang="en-US" sz="2000" dirty="0"/>
              <a:t>Fertility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61" y="2140372"/>
            <a:ext cx="2340003" cy="180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70000" y="6437310"/>
            <a:ext cx="8691560" cy="124357"/>
          </a:xfrm>
          <a:prstGeom prst="rect">
            <a:avLst/>
          </a:prstGeom>
          <a:gradFill flip="none" rotWithShape="1">
            <a:gsLst>
              <a:gs pos="74000">
                <a:schemeClr val="bg1"/>
              </a:gs>
              <a:gs pos="44000">
                <a:srgbClr val="FFD175"/>
              </a:gs>
              <a:gs pos="0">
                <a:srgbClr val="FFD17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800" i="1" dirty="0">
                <a:solidFill>
                  <a:schemeClr val="tx1"/>
                </a:solidFill>
              </a:rPr>
              <a:t>Census of India 2021</a:t>
            </a:r>
          </a:p>
        </p:txBody>
      </p:sp>
    </p:spTree>
    <p:extLst>
      <p:ext uri="{BB962C8B-B14F-4D97-AF65-F5344CB8AC3E}">
        <p14:creationId xmlns:p14="http://schemas.microsoft.com/office/powerpoint/2010/main" val="14542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01" y="160867"/>
            <a:ext cx="822113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540990" y="177801"/>
            <a:ext cx="38947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1" y="177801"/>
            <a:ext cx="914400" cy="1016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024530" y="6256865"/>
            <a:ext cx="457200" cy="430744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39113" y="6280150"/>
            <a:ext cx="2228850" cy="365125"/>
          </a:xfrm>
        </p:spPr>
        <p:txBody>
          <a:bodyPr/>
          <a:lstStyle/>
          <a:p>
            <a:fld id="{50971F24-1F46-4328-9CF1-F784963510DC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32615" y="392296"/>
            <a:ext cx="8589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Census of India – The Legacy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18175" y="1466480"/>
            <a:ext cx="75729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First non-synchronous Census conducted in 1865-1872</a:t>
            </a:r>
          </a:p>
          <a:p>
            <a:pPr marL="449263" indent="-4492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First synchronous Census conducted in 1881 (throughout the Country)</a:t>
            </a:r>
          </a:p>
          <a:p>
            <a:pPr marL="449263" indent="-4492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Next census in 2021 (16</a:t>
            </a:r>
            <a:r>
              <a:rPr lang="en-US" sz="2400" baseline="30000" dirty="0"/>
              <a:t>th</a:t>
            </a:r>
            <a:r>
              <a:rPr lang="en-US" sz="2400" dirty="0"/>
              <a:t> in the series and 8</a:t>
            </a:r>
            <a:r>
              <a:rPr lang="en-US" sz="2400" baseline="30000" dirty="0"/>
              <a:t>th</a:t>
            </a:r>
            <a:r>
              <a:rPr lang="en-US" sz="2400" dirty="0"/>
              <a:t> since Independence)</a:t>
            </a:r>
          </a:p>
          <a:p>
            <a:pPr marL="725488" indent="-460375">
              <a:lnSpc>
                <a:spcPct val="90000"/>
              </a:lnSpc>
              <a:spcAft>
                <a:spcPts val="1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Census is conducted under Census Act 1948 and Census Rules, 1990</a:t>
            </a:r>
          </a:p>
          <a:p>
            <a:pPr marL="725488" indent="-460375">
              <a:lnSpc>
                <a:spcPct val="90000"/>
              </a:lnSpc>
              <a:spcAft>
                <a:spcPts val="1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Utility : Delimitation/Reservation of Constituencies -  Parliamentary/Assembly/ Panchayats and other Local Bodies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0000" y="6437310"/>
            <a:ext cx="8691560" cy="124357"/>
          </a:xfrm>
          <a:prstGeom prst="rect">
            <a:avLst/>
          </a:prstGeom>
          <a:gradFill flip="none" rotWithShape="1">
            <a:gsLst>
              <a:gs pos="74000">
                <a:schemeClr val="bg1"/>
              </a:gs>
              <a:gs pos="44000">
                <a:srgbClr val="FFD175"/>
              </a:gs>
              <a:gs pos="0">
                <a:srgbClr val="FFD17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800" i="1" dirty="0">
                <a:solidFill>
                  <a:schemeClr val="tx1"/>
                </a:solidFill>
              </a:rPr>
              <a:t>Census of India 2021</a:t>
            </a:r>
          </a:p>
        </p:txBody>
      </p:sp>
    </p:spTree>
    <p:extLst>
      <p:ext uri="{BB962C8B-B14F-4D97-AF65-F5344CB8AC3E}">
        <p14:creationId xmlns:p14="http://schemas.microsoft.com/office/powerpoint/2010/main" val="286921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7729" y="152955"/>
            <a:ext cx="822113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540990" y="177801"/>
            <a:ext cx="38947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1" y="177801"/>
            <a:ext cx="914400" cy="1016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024530" y="6256865"/>
            <a:ext cx="457200" cy="430744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39113" y="6280150"/>
            <a:ext cx="2228850" cy="365125"/>
          </a:xfrm>
        </p:spPr>
        <p:txBody>
          <a:bodyPr/>
          <a:lstStyle/>
          <a:p>
            <a:fld id="{50971F24-1F46-4328-9CF1-F784963510DC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625601" y="381004"/>
            <a:ext cx="86611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/>
              <a:t>Census 2021 - Vastness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1" y="1380071"/>
            <a:ext cx="472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States/UTs : 36</a:t>
            </a:r>
          </a:p>
          <a:p>
            <a:pPr marL="449263" indent="-4492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Districts </a:t>
            </a:r>
            <a:r>
              <a:rPr lang="en-US" sz="2000"/>
              <a:t>: 734 </a:t>
            </a:r>
            <a:endParaRPr lang="en-US" sz="2000" dirty="0"/>
          </a:p>
          <a:p>
            <a:pPr marL="449263" indent="-4492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Census Charges : 18,000*</a:t>
            </a:r>
          </a:p>
          <a:p>
            <a:pPr marL="449263" indent="-4492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Villages : 6.5 lakhs*</a:t>
            </a:r>
          </a:p>
          <a:p>
            <a:pPr marL="449263" indent="-4492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Towns/Cities : 8,000*</a:t>
            </a:r>
          </a:p>
          <a:p>
            <a:pPr marL="449263" indent="-4492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Enumeration Blocks : 25 lakhs*</a:t>
            </a:r>
          </a:p>
          <a:p>
            <a:pPr marL="449263" indent="-4492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Enumerators &amp; Supervisors : 31 lakhs*</a:t>
            </a:r>
          </a:p>
          <a:p>
            <a:pPr marL="449263" indent="-4492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Questionnaires : 16 languages</a:t>
            </a:r>
          </a:p>
          <a:p>
            <a:pPr marL="449263" indent="-4492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Instruction manuals : 18 languages</a:t>
            </a:r>
            <a:endParaRPr lang="en-IN" sz="2000" dirty="0"/>
          </a:p>
        </p:txBody>
      </p:sp>
      <p:sp>
        <p:nvSpPr>
          <p:cNvPr id="20" name="Rectangle 19"/>
          <p:cNvSpPr/>
          <p:nvPr/>
        </p:nvSpPr>
        <p:spPr>
          <a:xfrm>
            <a:off x="1270000" y="6437310"/>
            <a:ext cx="8691560" cy="124357"/>
          </a:xfrm>
          <a:prstGeom prst="rect">
            <a:avLst/>
          </a:prstGeom>
          <a:gradFill flip="none" rotWithShape="1">
            <a:gsLst>
              <a:gs pos="74000">
                <a:schemeClr val="bg1"/>
              </a:gs>
              <a:gs pos="44000">
                <a:srgbClr val="FFD175"/>
              </a:gs>
              <a:gs pos="0">
                <a:srgbClr val="FFD17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800" i="1" dirty="0">
                <a:solidFill>
                  <a:schemeClr val="tx1"/>
                </a:solidFill>
              </a:rPr>
              <a:t>Census of India 2021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7770"/>
              </p:ext>
            </p:extLst>
          </p:nvPr>
        </p:nvGraphicFramePr>
        <p:xfrm>
          <a:off x="6959580" y="1649901"/>
          <a:ext cx="3200400" cy="3720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F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F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F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F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H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B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V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2734" y="6147764"/>
            <a:ext cx="13227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* Approximate numbers</a:t>
            </a:r>
          </a:p>
        </p:txBody>
      </p:sp>
    </p:spTree>
    <p:extLst>
      <p:ext uri="{BB962C8B-B14F-4D97-AF65-F5344CB8AC3E}">
        <p14:creationId xmlns:p14="http://schemas.microsoft.com/office/powerpoint/2010/main" val="33366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39113" y="6280150"/>
            <a:ext cx="2228850" cy="365125"/>
          </a:xfrm>
        </p:spPr>
        <p:txBody>
          <a:bodyPr/>
          <a:lstStyle/>
          <a:p>
            <a:fld id="{50971F24-1F46-4328-9CF1-F784963510DC}" type="slidenum">
              <a:rPr lang="en-US" b="1" smtClean="0">
                <a:solidFill>
                  <a:schemeClr val="bg1"/>
                </a:solidFill>
              </a:rPr>
              <a:pPr/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942581"/>
            <a:ext cx="9900000" cy="1685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2900">
                <a:srgbClr val="5CA3D7"/>
              </a:gs>
              <a:gs pos="100000">
                <a:srgbClr val="005392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460405" y="1171210"/>
            <a:ext cx="8985993" cy="540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>
                <a:ea typeface="ＭＳ Ｐゴシック" pitchFamily="34" charset="-128"/>
              </a:rPr>
              <a:t>Phase-1: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b="1" dirty="0">
                <a:ea typeface="ＭＳ Ｐゴシック" pitchFamily="34" charset="-128"/>
              </a:rPr>
              <a:t>Houselisting &amp; Housing Census (HLO) and updation of National Population Register (NPR)</a:t>
            </a:r>
          </a:p>
          <a:p>
            <a:pPr marL="719138" indent="-3635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34" charset="-128"/>
              </a:rPr>
              <a:t>April to September 2020 ( a period of 45 days as chosen by the State Govt.)</a:t>
            </a:r>
          </a:p>
          <a:p>
            <a:pPr marL="719138" indent="-3635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34" charset="-128"/>
              </a:rPr>
              <a:t>30 days for HLO and 15 days for </a:t>
            </a:r>
            <a:r>
              <a:rPr lang="en-US" sz="2000" dirty="0" err="1">
                <a:ea typeface="ＭＳ Ｐゴシック" pitchFamily="34" charset="-128"/>
              </a:rPr>
              <a:t>updation</a:t>
            </a:r>
            <a:r>
              <a:rPr lang="en-US" sz="2000" dirty="0">
                <a:ea typeface="ＭＳ Ｐゴシック" pitchFamily="34" charset="-128"/>
              </a:rPr>
              <a:t> of NPR</a:t>
            </a:r>
          </a:p>
          <a:p>
            <a:pPr marL="719138" indent="-3635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ea typeface="ＭＳ Ｐゴシック" pitchFamily="34" charset="-128"/>
              </a:rPr>
              <a:t>Postponed due to outbreak of COVID-19 pandemic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endParaRPr lang="en-US" sz="1050" dirty="0">
              <a:ea typeface="ＭＳ Ｐゴシック" pitchFamily="34" charset="-128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>
                <a:ea typeface="ＭＳ Ｐゴシック" pitchFamily="34" charset="-128"/>
              </a:rPr>
              <a:t>Phase-2: Population Enumeration (PE)</a:t>
            </a:r>
          </a:p>
          <a:p>
            <a:pPr marL="698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itchFamily="34" charset="-128"/>
              </a:rPr>
              <a:t>9</a:t>
            </a:r>
            <a:r>
              <a:rPr lang="en-US" sz="2000" baseline="30000" dirty="0">
                <a:ea typeface="ＭＳ Ｐゴシック" pitchFamily="34" charset="-128"/>
              </a:rPr>
              <a:t>th</a:t>
            </a:r>
            <a:r>
              <a:rPr lang="en-US" sz="2000" dirty="0">
                <a:ea typeface="ＭＳ Ｐゴシック" pitchFamily="34" charset="-128"/>
              </a:rPr>
              <a:t> to 28</a:t>
            </a:r>
            <a:r>
              <a:rPr lang="en-US" sz="2000" baseline="30000" dirty="0">
                <a:ea typeface="ＭＳ Ｐゴシック" pitchFamily="34" charset="-128"/>
              </a:rPr>
              <a:t>th</a:t>
            </a:r>
            <a:r>
              <a:rPr lang="en-US" sz="2000" dirty="0">
                <a:ea typeface="ＭＳ Ｐゴシック" pitchFamily="34" charset="-128"/>
              </a:rPr>
              <a:t> February 2021</a:t>
            </a:r>
          </a:p>
          <a:p>
            <a:pPr marL="698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itchFamily="34" charset="-128"/>
              </a:rPr>
              <a:t>1</a:t>
            </a:r>
            <a:r>
              <a:rPr lang="en-US" sz="2000" baseline="30000" dirty="0">
                <a:ea typeface="ＭＳ Ｐゴシック" pitchFamily="34" charset="-128"/>
              </a:rPr>
              <a:t>st</a:t>
            </a:r>
            <a:r>
              <a:rPr lang="en-US" sz="2000" dirty="0">
                <a:ea typeface="ＭＳ Ｐゴシック" pitchFamily="34" charset="-128"/>
              </a:rPr>
              <a:t> to 5</a:t>
            </a:r>
            <a:r>
              <a:rPr lang="en-US" sz="2000" baseline="30000" dirty="0">
                <a:ea typeface="ＭＳ Ｐゴシック" pitchFamily="34" charset="-128"/>
              </a:rPr>
              <a:t>th</a:t>
            </a:r>
            <a:r>
              <a:rPr lang="en-US" sz="2000" dirty="0">
                <a:ea typeface="ＭＳ Ｐゴシック" pitchFamily="34" charset="-128"/>
              </a:rPr>
              <a:t> March 2021 (Revisional Round)</a:t>
            </a:r>
          </a:p>
          <a:p>
            <a:pPr marL="698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ea typeface="ＭＳ Ｐゴシック" pitchFamily="34" charset="-128"/>
            </a:endParaRPr>
          </a:p>
          <a:p>
            <a:pPr marL="3556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ea typeface="ＭＳ Ｐゴシック" pitchFamily="34" charset="-128"/>
              </a:rPr>
              <a:t>Data Dissemination </a:t>
            </a:r>
          </a:p>
          <a:p>
            <a:pPr marL="8128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a typeface="ＭＳ Ｐゴシック" pitchFamily="34" charset="-128"/>
              </a:rPr>
              <a:t>Provisional population – within 3 weeks</a:t>
            </a:r>
          </a:p>
          <a:p>
            <a:pPr marL="8128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a typeface="ＭＳ Ｐゴシック" pitchFamily="34" charset="-128"/>
              </a:rPr>
              <a:t>HLO data – 6 to 8 months</a:t>
            </a:r>
          </a:p>
          <a:p>
            <a:pPr marL="8128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a typeface="ＭＳ Ｐゴシック" pitchFamily="34" charset="-128"/>
              </a:rPr>
              <a:t>PE data -  Village-wise primary data – within 1 year</a:t>
            </a:r>
          </a:p>
          <a:p>
            <a:pPr marL="8128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a typeface="ＭＳ Ｐゴシック" pitchFamily="34" charset="-128"/>
              </a:rPr>
              <a:t>Other PE data and Finalization of NPR data – within 2 years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19" y="2532876"/>
            <a:ext cx="2540927" cy="25282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48A561-8CF3-48A1-B168-04CC69B61624}"/>
              </a:ext>
            </a:extLst>
          </p:cNvPr>
          <p:cNvSpPr/>
          <p:nvPr/>
        </p:nvSpPr>
        <p:spPr>
          <a:xfrm>
            <a:off x="1315278" y="26629"/>
            <a:ext cx="8167476" cy="915952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US" sz="3600" b="1" dirty="0">
                <a:solidFill>
                  <a:schemeClr val="tx1"/>
                </a:solidFill>
              </a:rPr>
              <a:t>Census of India  – Calendar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212109-5A8F-4B71-B802-F92D2394A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97" y="53684"/>
            <a:ext cx="914400" cy="1016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2F0EF6-195D-496C-8F65-8D354A4F8FCC}"/>
              </a:ext>
            </a:extLst>
          </p:cNvPr>
          <p:cNvSpPr/>
          <p:nvPr/>
        </p:nvSpPr>
        <p:spPr>
          <a:xfrm>
            <a:off x="10507347" y="26629"/>
            <a:ext cx="38947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C5583B-A74D-4D5E-8585-F5F13B01590D}"/>
              </a:ext>
            </a:extLst>
          </p:cNvPr>
          <p:cNvSpPr/>
          <p:nvPr/>
        </p:nvSpPr>
        <p:spPr>
          <a:xfrm>
            <a:off x="10731595" y="6267496"/>
            <a:ext cx="457200" cy="430744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969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280152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BC0E0C2-934F-46F7-98AF-B18D6495C3A4}" type="slidenum">
              <a:rPr lang="en-US" altLang="en-US" b="1">
                <a:solidFill>
                  <a:schemeClr val="bg1"/>
                </a:solidFill>
              </a:rPr>
              <a:pPr/>
              <a:t>7</a:t>
            </a:fld>
            <a:endParaRPr lang="en-US" altLang="en-US" b="1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36738" y="6508750"/>
            <a:ext cx="797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24000" y="942581"/>
            <a:ext cx="9138462" cy="1685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2900">
                <a:srgbClr val="5CA3D7"/>
              </a:gs>
              <a:gs pos="100000">
                <a:srgbClr val="005392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1855788" y="1438275"/>
            <a:ext cx="8431212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IN" altLang="en-US" sz="2600" dirty="0"/>
              <a:t>NPR was first prepared in 2010 </a:t>
            </a:r>
            <a:r>
              <a:rPr lang="en-IN" altLang="en-US" sz="2600" dirty="0" err="1"/>
              <a:t>alongwith</a:t>
            </a:r>
            <a:r>
              <a:rPr lang="en-IN" altLang="en-US" sz="2600" dirty="0"/>
              <a:t> first phase of Census 2011</a:t>
            </a:r>
          </a:p>
          <a:p>
            <a:pPr marL="461963" indent="-461963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IN" altLang="en-US" sz="2600" dirty="0"/>
              <a:t>A few fields of NPR 2010 were updated  and Mobile, </a:t>
            </a:r>
            <a:r>
              <a:rPr lang="en-IN" altLang="en-US" sz="2600" dirty="0" err="1"/>
              <a:t>Aadhaar</a:t>
            </a:r>
            <a:r>
              <a:rPr lang="en-IN" altLang="en-US" sz="2600" dirty="0"/>
              <a:t> and Ration Card number were collected during 2015 NPR </a:t>
            </a:r>
            <a:r>
              <a:rPr lang="en-IN" altLang="en-US" sz="2600" dirty="0" err="1"/>
              <a:t>updation</a:t>
            </a:r>
            <a:r>
              <a:rPr lang="en-IN" altLang="en-US" sz="2600" dirty="0"/>
              <a:t> exercise</a:t>
            </a:r>
          </a:p>
          <a:p>
            <a:pPr marL="461963" indent="-461963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IN" altLang="en-US" sz="2600" dirty="0"/>
              <a:t>Now it has been decided to update NPR with </a:t>
            </a:r>
            <a:r>
              <a:rPr lang="en-IN" altLang="en-US" sz="2600" dirty="0" err="1"/>
              <a:t>Houselisting</a:t>
            </a:r>
            <a:r>
              <a:rPr lang="en-IN" altLang="en-US" sz="2600" dirty="0"/>
              <a:t> and Housing Census 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IN" altLang="en-US" sz="2600" dirty="0"/>
              <a:t>By linking NPR with registration of birth and death, real time population register will be available leading to register based census in future</a:t>
            </a:r>
          </a:p>
        </p:txBody>
      </p:sp>
      <p:pic>
        <p:nvPicPr>
          <p:cNvPr id="1537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5954" y="68793"/>
            <a:ext cx="9985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D1DDFA-1BD9-4625-AE10-92BCB108C703}"/>
              </a:ext>
            </a:extLst>
          </p:cNvPr>
          <p:cNvSpPr/>
          <p:nvPr/>
        </p:nvSpPr>
        <p:spPr>
          <a:xfrm>
            <a:off x="10659528" y="89711"/>
            <a:ext cx="38947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AA4A3A-C4B0-4509-B5B4-56AA010BC677}"/>
              </a:ext>
            </a:extLst>
          </p:cNvPr>
          <p:cNvSpPr/>
          <p:nvPr/>
        </p:nvSpPr>
        <p:spPr>
          <a:xfrm>
            <a:off x="1256001" y="89711"/>
            <a:ext cx="8399953" cy="915952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National Population Register (NPR) </a:t>
            </a:r>
            <a:r>
              <a:rPr lang="en-US" altLang="en-US" sz="3200" b="1" dirty="0" err="1">
                <a:solidFill>
                  <a:schemeClr val="tx1"/>
                </a:solidFill>
              </a:rPr>
              <a:t>updation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230F65-EA2F-4107-9076-360EFA502E08}"/>
              </a:ext>
            </a:extLst>
          </p:cNvPr>
          <p:cNvSpPr/>
          <p:nvPr/>
        </p:nvSpPr>
        <p:spPr>
          <a:xfrm>
            <a:off x="10024530" y="6256865"/>
            <a:ext cx="457200" cy="430744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24000" y="259694"/>
            <a:ext cx="7626814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  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144-0234-4E6B-BC5B-CC65E1BD7C32}" type="slidenum">
              <a:rPr lang="en-IN" smtClean="0">
                <a:solidFill>
                  <a:schemeClr val="bg1"/>
                </a:solidFill>
              </a:rPr>
              <a:pPr/>
              <a:t>8</a:t>
            </a:fld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29080F-12D6-4422-AD43-4DF074A21901}"/>
              </a:ext>
            </a:extLst>
          </p:cNvPr>
          <p:cNvGrpSpPr/>
          <p:nvPr/>
        </p:nvGrpSpPr>
        <p:grpSpPr>
          <a:xfrm>
            <a:off x="6875450" y="1466820"/>
            <a:ext cx="3792550" cy="4739981"/>
            <a:chOff x="5072538" y="1554365"/>
            <a:chExt cx="3500822" cy="437536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522D1D-2AC3-4C5D-9FB9-3C2A92C15D6A}"/>
                </a:ext>
              </a:extLst>
            </p:cNvPr>
            <p:cNvSpPr txBox="1"/>
            <p:nvPr/>
          </p:nvSpPr>
          <p:spPr>
            <a:xfrm>
              <a:off x="6227394" y="1964542"/>
              <a:ext cx="575330" cy="36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950" dirty="0"/>
                <a:t>or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DD50A2B-852D-4F12-8B92-542CF180E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538" y="1554365"/>
              <a:ext cx="1306800" cy="1080000"/>
            </a:xfrm>
            <a:prstGeom prst="rect">
              <a:avLst/>
            </a:prstGeom>
          </p:spPr>
        </p:pic>
        <p:sp>
          <p:nvSpPr>
            <p:cNvPr id="44" name="Down Arrow 17">
              <a:extLst>
                <a:ext uri="{FF2B5EF4-FFF2-40B4-BE49-F238E27FC236}">
                  <a16:creationId xmlns:a16="http://schemas.microsoft.com/office/drawing/2014/main" id="{1AA072EB-567D-48BE-AE17-A055333BFF1D}"/>
                </a:ext>
              </a:extLst>
            </p:cNvPr>
            <p:cNvSpPr/>
            <p:nvPr/>
          </p:nvSpPr>
          <p:spPr>
            <a:xfrm>
              <a:off x="7439884" y="2826324"/>
              <a:ext cx="165600" cy="306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50"/>
            </a:p>
          </p:txBody>
        </p:sp>
        <p:grpSp>
          <p:nvGrpSpPr>
            <p:cNvPr id="45" name="Group 32">
              <a:extLst>
                <a:ext uri="{FF2B5EF4-FFF2-40B4-BE49-F238E27FC236}">
                  <a16:creationId xmlns:a16="http://schemas.microsoft.com/office/drawing/2014/main" id="{0685B02C-46A9-4151-9B5C-FDD198D9D1D7}"/>
                </a:ext>
              </a:extLst>
            </p:cNvPr>
            <p:cNvGrpSpPr/>
            <p:nvPr/>
          </p:nvGrpSpPr>
          <p:grpSpPr>
            <a:xfrm>
              <a:off x="5320135" y="4655118"/>
              <a:ext cx="2685617" cy="1274614"/>
              <a:chOff x="5569525" y="4918363"/>
              <a:chExt cx="2685617" cy="127461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2999B68-2D4F-4593-9CA7-FB90569BB8FC}"/>
                  </a:ext>
                </a:extLst>
              </p:cNvPr>
              <p:cNvSpPr/>
              <p:nvPr/>
            </p:nvSpPr>
            <p:spPr>
              <a:xfrm>
                <a:off x="5583382" y="5638794"/>
                <a:ext cx="2656800" cy="5541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95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IN" sz="1733" dirty="0">
                    <a:solidFill>
                      <a:schemeClr val="tx1"/>
                    </a:solidFill>
                  </a:rPr>
                  <a:t>ORGI Server</a:t>
                </a:r>
              </a:p>
            </p:txBody>
          </p:sp>
          <p:pic>
            <p:nvPicPr>
              <p:cNvPr id="54" name="Picture 4" descr="C:\1 Census\2021\Presentation for CS\server_PNG44.png">
                <a:extLst>
                  <a:ext uri="{FF2B5EF4-FFF2-40B4-BE49-F238E27FC236}">
                    <a16:creationId xmlns:a16="http://schemas.microsoft.com/office/drawing/2014/main" id="{012BDEB1-95A4-4410-AA1B-6959B75E2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69525" y="4918363"/>
                <a:ext cx="2685617" cy="995535"/>
              </a:xfrm>
              <a:prstGeom prst="rect">
                <a:avLst/>
              </a:prstGeom>
              <a:noFill/>
            </p:spPr>
          </p:pic>
        </p:grpSp>
        <p:sp>
          <p:nvSpPr>
            <p:cNvPr id="46" name="Down Arrow 19">
              <a:extLst>
                <a:ext uri="{FF2B5EF4-FFF2-40B4-BE49-F238E27FC236}">
                  <a16:creationId xmlns:a16="http://schemas.microsoft.com/office/drawing/2014/main" id="{B1757478-9F0C-4D5A-8752-34BA3A38AA65}"/>
                </a:ext>
              </a:extLst>
            </p:cNvPr>
            <p:cNvSpPr/>
            <p:nvPr/>
          </p:nvSpPr>
          <p:spPr>
            <a:xfrm>
              <a:off x="7439883" y="4461170"/>
              <a:ext cx="166253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50"/>
            </a:p>
          </p:txBody>
        </p:sp>
        <p:sp>
          <p:nvSpPr>
            <p:cNvPr id="47" name="Down Arrow 20">
              <a:extLst>
                <a:ext uri="{FF2B5EF4-FFF2-40B4-BE49-F238E27FC236}">
                  <a16:creationId xmlns:a16="http://schemas.microsoft.com/office/drawing/2014/main" id="{441C1E60-5358-4AAC-A5B9-BA912CCA4ADC}"/>
                </a:ext>
              </a:extLst>
            </p:cNvPr>
            <p:cNvSpPr/>
            <p:nvPr/>
          </p:nvSpPr>
          <p:spPr>
            <a:xfrm>
              <a:off x="5652647" y="2733188"/>
              <a:ext cx="166253" cy="198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5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7D0418E-B676-4545-9261-AB20E85EC7BE}"/>
                </a:ext>
              </a:extLst>
            </p:cNvPr>
            <p:cNvGrpSpPr/>
            <p:nvPr/>
          </p:nvGrpSpPr>
          <p:grpSpPr>
            <a:xfrm rot="19847817">
              <a:off x="6760396" y="1559660"/>
              <a:ext cx="1812964" cy="1169692"/>
              <a:chOff x="6817889" y="1501472"/>
              <a:chExt cx="1812964" cy="1169692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3DB8EA33-AE7C-469D-A9D3-20B8A6444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17889" y="1501472"/>
                <a:ext cx="1271760" cy="9000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EF13A5E9-EC4D-4059-BC22-11CB090DF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5619" y="1771164"/>
                <a:ext cx="1315234" cy="900000"/>
              </a:xfrm>
              <a:prstGeom prst="rect">
                <a:avLst/>
              </a:prstGeom>
            </p:spPr>
          </p:pic>
        </p:grpSp>
        <p:pic>
          <p:nvPicPr>
            <p:cNvPr id="49" name="Picture 52" descr="scanner7520_Lrg">
              <a:extLst>
                <a:ext uri="{FF2B5EF4-FFF2-40B4-BE49-F238E27FC236}">
                  <a16:creationId xmlns:a16="http://schemas.microsoft.com/office/drawing/2014/main" id="{F0D77E6D-294C-47AD-9CB1-AEC7FC89A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878" y="3186544"/>
              <a:ext cx="7667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84E54A-9153-4491-99F4-D581173C6A77}"/>
                </a:ext>
              </a:extLst>
            </p:cNvPr>
            <p:cNvSpPr txBox="1"/>
            <p:nvPr/>
          </p:nvSpPr>
          <p:spPr>
            <a:xfrm>
              <a:off x="6917426" y="4024824"/>
              <a:ext cx="1257578" cy="454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300" dirty="0"/>
                <a:t>ORGI </a:t>
              </a:r>
            </a:p>
            <a:p>
              <a:pPr algn="ctr"/>
              <a:r>
                <a:rPr lang="en-IN" sz="1300" dirty="0"/>
                <a:t>Scanning Centre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46FAE9ED-DC17-4682-89BE-5776ED25E5D2}"/>
              </a:ext>
            </a:extLst>
          </p:cNvPr>
          <p:cNvSpPr txBox="1"/>
          <p:nvPr/>
        </p:nvSpPr>
        <p:spPr>
          <a:xfrm>
            <a:off x="1522836" y="1236686"/>
            <a:ext cx="525280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Digital data collection</a:t>
            </a:r>
          </a:p>
          <a:p>
            <a:pPr marL="895350" lvl="1" indent="-354013">
              <a:spcAft>
                <a:spcPts val="600"/>
              </a:spcAft>
              <a:buFont typeface="+mj-lt"/>
              <a:buAutoNum type="romanLcPeriod"/>
            </a:pPr>
            <a:r>
              <a:rPr lang="en-US" sz="2200" dirty="0"/>
              <a:t>Mobile App </a:t>
            </a:r>
          </a:p>
          <a:p>
            <a:pPr marL="895350" lvl="1" indent="-354013">
              <a:spcAft>
                <a:spcPts val="600"/>
              </a:spcAft>
              <a:buFont typeface="+mj-lt"/>
              <a:buAutoNum type="romanLcPeriod"/>
            </a:pPr>
            <a:r>
              <a:rPr lang="en-US" sz="2200" dirty="0"/>
              <a:t>Self Enumeration </a:t>
            </a:r>
          </a:p>
          <a:p>
            <a:pPr marL="541338" indent="-5413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Enumerators to use their own device</a:t>
            </a:r>
          </a:p>
          <a:p>
            <a:pPr marL="541338" indent="-5413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Management &amp; monitoring through Census web portal (CMMS)</a:t>
            </a:r>
          </a:p>
          <a:p>
            <a:pPr marL="541338" indent="-5413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Minimum descriptive entries through coded responses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23095E-D7E7-436E-B2ED-17B6EDC3D641}"/>
              </a:ext>
            </a:extLst>
          </p:cNvPr>
          <p:cNvSpPr/>
          <p:nvPr/>
        </p:nvSpPr>
        <p:spPr>
          <a:xfrm>
            <a:off x="1143000" y="942581"/>
            <a:ext cx="9900000" cy="1685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2900">
                <a:srgbClr val="5CA3D7"/>
              </a:gs>
              <a:gs pos="100000">
                <a:srgbClr val="005392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C49E21-36AC-4215-8DAC-DF00C8978AF1}"/>
              </a:ext>
            </a:extLst>
          </p:cNvPr>
          <p:cNvSpPr/>
          <p:nvPr/>
        </p:nvSpPr>
        <p:spPr>
          <a:xfrm>
            <a:off x="1219518" y="61311"/>
            <a:ext cx="8399953" cy="915952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Methodology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5F4E641-132A-497A-84FC-FF84ABFD3F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893" y="30835"/>
            <a:ext cx="914400" cy="1016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0B8F7DE-855D-4F29-9EE5-07E275BCAB01}"/>
              </a:ext>
            </a:extLst>
          </p:cNvPr>
          <p:cNvSpPr/>
          <p:nvPr/>
        </p:nvSpPr>
        <p:spPr>
          <a:xfrm>
            <a:off x="10565900" y="30835"/>
            <a:ext cx="389473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CA7EB5-1F60-4CF4-BA65-C50E1E4A7BBD}"/>
              </a:ext>
            </a:extLst>
          </p:cNvPr>
          <p:cNvSpPr/>
          <p:nvPr/>
        </p:nvSpPr>
        <p:spPr>
          <a:xfrm>
            <a:off x="10395111" y="6290731"/>
            <a:ext cx="457200" cy="430744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8056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432" y="1209044"/>
            <a:ext cx="9713569" cy="53160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/>
              <a:t>Mobile App for Data Collection</a:t>
            </a:r>
          </a:p>
          <a:p>
            <a:pPr marL="446088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Mobile Apps and Web applications developed:</a:t>
            </a:r>
          </a:p>
          <a:p>
            <a:pPr marL="1314450" lvl="1" indent="-6302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dirty="0"/>
              <a:t>Houselisting and Housing Census OFFLINE Mobile App</a:t>
            </a:r>
          </a:p>
          <a:p>
            <a:pPr marL="1314450" lvl="1" indent="-6302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dirty="0"/>
              <a:t>Mobile app for Geo tagging of Enumeration Blocks</a:t>
            </a:r>
          </a:p>
          <a:p>
            <a:pPr marL="1314450" lvl="1" indent="-6302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dirty="0"/>
              <a:t>Self-Enumeration web application for updation of NPR</a:t>
            </a:r>
          </a:p>
          <a:p>
            <a:pPr marL="1314450" lvl="1" indent="-6302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dirty="0"/>
              <a:t>National Population Register OFFLINE Mobile App</a:t>
            </a:r>
          </a:p>
          <a:p>
            <a:pPr marL="1314450" lvl="1" indent="-6302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dirty="0"/>
              <a:t>Population Enumeration OFFLINE Mobile App powered with code-directories for descriptive entries</a:t>
            </a:r>
          </a:p>
          <a:p>
            <a:pPr marL="1314450" lvl="1" indent="-6302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dirty="0"/>
              <a:t>Self-Enumeration web application for Population Enumeration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 Apps in 16 languages in which Census is conducted.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Internet availability required for registration of enumerator and uploading of data only.</a:t>
            </a:r>
            <a:endParaRPr lang="en-IN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C89627-846D-4661-874F-E1D68A4E2ECA}" type="slidenum">
              <a:rPr lang="en-US" altLang="en-US" sz="1200" b="1">
                <a:solidFill>
                  <a:schemeClr val="bg1"/>
                </a:solidFill>
                <a:latin typeface="+mn-lt"/>
              </a:rPr>
              <a:pPr/>
              <a:t>9</a:t>
            </a:fld>
            <a:endParaRPr lang="en-US" alt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942581"/>
            <a:ext cx="9900000" cy="1685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2900">
                <a:srgbClr val="5CA3D7"/>
              </a:gs>
              <a:gs pos="100000">
                <a:srgbClr val="005392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F0A752-6580-4263-A564-E1282694BBCF}"/>
              </a:ext>
            </a:extLst>
          </p:cNvPr>
          <p:cNvSpPr/>
          <p:nvPr/>
        </p:nvSpPr>
        <p:spPr>
          <a:xfrm>
            <a:off x="1143000" y="27778"/>
            <a:ext cx="8362120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Data Collection Using Technology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B848E-9498-4005-855A-05ACB3B75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22" y="27778"/>
            <a:ext cx="966838" cy="101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5566C8-6886-4BE1-BAB3-E4895ADD0B04}"/>
              </a:ext>
            </a:extLst>
          </p:cNvPr>
          <p:cNvSpPr/>
          <p:nvPr/>
        </p:nvSpPr>
        <p:spPr>
          <a:xfrm>
            <a:off x="10471960" y="13586"/>
            <a:ext cx="571041" cy="999066"/>
          </a:xfrm>
          <a:prstGeom prst="rect">
            <a:avLst/>
          </a:prstGeom>
          <a:solidFill>
            <a:srgbClr val="CBE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E70876-0131-4143-856D-FA7905127DCE}"/>
              </a:ext>
            </a:extLst>
          </p:cNvPr>
          <p:cNvSpPr/>
          <p:nvPr/>
        </p:nvSpPr>
        <p:spPr>
          <a:xfrm>
            <a:off x="10395111" y="6290731"/>
            <a:ext cx="457200" cy="430744"/>
          </a:xfrm>
          <a:prstGeom prst="ellipse">
            <a:avLst/>
          </a:prstGeom>
          <a:solidFill>
            <a:srgbClr val="FFD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4775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636FD24704A1439BC275B3C3F1C9C6" ma:contentTypeVersion="14" ma:contentTypeDescription="Create a new document." ma:contentTypeScope="" ma:versionID="96691d2a4c347ae1a5dfc0cee8216ec1">
  <xsd:schema xmlns:xsd="http://www.w3.org/2001/XMLSchema" xmlns:xs="http://www.w3.org/2001/XMLSchema" xmlns:p="http://schemas.microsoft.com/office/2006/metadata/properties" xmlns:ns2="3d137487-0b15-4ad9-abee-bf6b36a5a6e0" xmlns:ns3="81cf108f-c583-47b3-8493-b6de3c823d22" targetNamespace="http://schemas.microsoft.com/office/2006/metadata/properties" ma:root="true" ma:fieldsID="0f18913b399a1948fbd1deaf24005938" ns2:_="" ns3:_="">
    <xsd:import namespace="3d137487-0b15-4ad9-abee-bf6b36a5a6e0"/>
    <xsd:import namespace="81cf108f-c583-47b3-8493-b6de3c823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Fi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37487-0b15-4ad9-abee-bf6b36a5a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ile" ma:index="20" nillable="true" ma:displayName="File" ma:list="{3d137487-0b15-4ad9-abee-bf6b36a5a6e0}" ma:internalName="File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f108f-c583-47b3-8493-b6de3c823d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 xmlns="3d137487-0b15-4ad9-abee-bf6b36a5a6e0" xsi:nil="true"/>
  </documentManagement>
</p:properties>
</file>

<file path=customXml/itemProps1.xml><?xml version="1.0" encoding="utf-8"?>
<ds:datastoreItem xmlns:ds="http://schemas.openxmlformats.org/officeDocument/2006/customXml" ds:itemID="{16CD91E0-33BD-4CF4-8CCF-F457402F48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2BBE4A-086B-42CC-AC6D-2E7043CC7F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137487-0b15-4ad9-abee-bf6b36a5a6e0"/>
    <ds:schemaRef ds:uri="81cf108f-c583-47b3-8493-b6de3c823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5EBD81-13E0-4B64-B839-57E4D64AB1CC}">
  <ds:schemaRefs>
    <ds:schemaRef ds:uri="http://schemas.microsoft.com/office/2006/metadata/properties"/>
    <ds:schemaRef ds:uri="http://schemas.microsoft.com/office/infopath/2007/PartnerControls"/>
    <ds:schemaRef ds:uri="3d137487-0b15-4ad9-abee-bf6b36a5a6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1881</TotalTime>
  <Words>1257</Words>
  <Application>Microsoft Office PowerPoint</Application>
  <PresentationFormat>Widescreen</PresentationFormat>
  <Paragraphs>417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 D</cp:lastModifiedBy>
  <cp:revision>189</cp:revision>
  <cp:lastPrinted>2021-02-09T09:35:31Z</cp:lastPrinted>
  <dcterms:created xsi:type="dcterms:W3CDTF">2019-06-17T04:08:05Z</dcterms:created>
  <dcterms:modified xsi:type="dcterms:W3CDTF">2021-02-11T16:21:02Z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0x010100B1636FD24704A1439BC275B3C3F1C9C6</vt:lpwstr>
  </property>
</Properties>
</file>