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4"/>
    <p:sldMasterId id="2147483816" r:id="rId5"/>
  </p:sldMasterIdLst>
  <p:notesMasterIdLst>
    <p:notesMasterId r:id="rId16"/>
  </p:notesMasterIdLst>
  <p:handoutMasterIdLst>
    <p:handoutMasterId r:id="rId17"/>
  </p:handoutMasterIdLst>
  <p:sldIdLst>
    <p:sldId id="380" r:id="rId6"/>
    <p:sldId id="506" r:id="rId7"/>
    <p:sldId id="498" r:id="rId8"/>
    <p:sldId id="508" r:id="rId9"/>
    <p:sldId id="513" r:id="rId10"/>
    <p:sldId id="515" r:id="rId11"/>
    <p:sldId id="514" r:id="rId12"/>
    <p:sldId id="511" r:id="rId13"/>
    <p:sldId id="503" r:id="rId14"/>
    <p:sldId id="348" r:id="rId15"/>
  </p:sldIdLst>
  <p:sldSz cx="9144000" cy="6858000" type="screen4x3"/>
  <p:notesSz cx="6858000" cy="994727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CCFF"/>
    <a:srgbClr val="00C8FA"/>
    <a:srgbClr val="C6E1F2"/>
    <a:srgbClr val="000099"/>
    <a:srgbClr val="00CCFF"/>
    <a:srgbClr val="04C7FC"/>
    <a:srgbClr val="66FF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9" autoAdjust="0"/>
    <p:restoredTop sz="96931" autoAdjust="0"/>
  </p:normalViewPr>
  <p:slideViewPr>
    <p:cSldViewPr>
      <p:cViewPr varScale="1">
        <p:scale>
          <a:sx n="125" d="100"/>
          <a:sy n="125" d="100"/>
        </p:scale>
        <p:origin x="1997"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1" y="0"/>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027" tIns="48014" rIns="96027" bIns="48014" numCol="1" anchor="t" anchorCtr="0" compatLnSpc="1">
            <a:prstTxWarp prst="textNoShape">
              <a:avLst/>
            </a:prstTxWarp>
          </a:bodyPr>
          <a:lstStyle>
            <a:lvl1pPr defTabSz="960387">
              <a:defRPr sz="1300">
                <a:latin typeface="Calibri" pitchFamily="34" charset="0"/>
              </a:defRPr>
            </a:lvl1pPr>
          </a:lstStyle>
          <a:p>
            <a:pPr>
              <a:defRPr/>
            </a:pPr>
            <a:endParaRPr lang="ru-RU" dirty="0"/>
          </a:p>
        </p:txBody>
      </p:sp>
      <p:sp>
        <p:nvSpPr>
          <p:cNvPr id="3" name="Дата 2"/>
          <p:cNvSpPr>
            <a:spLocks noGrp="1"/>
          </p:cNvSpPr>
          <p:nvPr>
            <p:ph type="dt" sz="quarter" idx="1"/>
          </p:nvPr>
        </p:nvSpPr>
        <p:spPr bwMode="auto">
          <a:xfrm>
            <a:off x="3884463" y="0"/>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027" tIns="48014" rIns="96027" bIns="48014" numCol="1" anchor="t" anchorCtr="0" compatLnSpc="1">
            <a:prstTxWarp prst="textNoShape">
              <a:avLst/>
            </a:prstTxWarp>
          </a:bodyPr>
          <a:lstStyle>
            <a:lvl1pPr algn="r" defTabSz="960387">
              <a:defRPr sz="1300">
                <a:latin typeface="Calibri" pitchFamily="34" charset="0"/>
              </a:defRPr>
            </a:lvl1pPr>
          </a:lstStyle>
          <a:p>
            <a:pPr>
              <a:defRPr/>
            </a:pPr>
            <a:fld id="{13BA0305-FC05-46A9-B285-05F9AF1F5E74}" type="datetimeFigureOut">
              <a:rPr lang="ru-RU"/>
              <a:pPr>
                <a:defRPr/>
              </a:pPr>
              <a:t>11.02.2021</a:t>
            </a:fld>
            <a:endParaRPr lang="ru-RU" dirty="0"/>
          </a:p>
        </p:txBody>
      </p:sp>
      <p:sp>
        <p:nvSpPr>
          <p:cNvPr id="4" name="Нижний колонтитул 3"/>
          <p:cNvSpPr>
            <a:spLocks noGrp="1"/>
          </p:cNvSpPr>
          <p:nvPr>
            <p:ph type="ftr" sz="quarter" idx="2"/>
          </p:nvPr>
        </p:nvSpPr>
        <p:spPr bwMode="auto">
          <a:xfrm>
            <a:off x="1" y="9448908"/>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027" tIns="48014" rIns="96027" bIns="48014" numCol="1" anchor="b" anchorCtr="0" compatLnSpc="1">
            <a:prstTxWarp prst="textNoShape">
              <a:avLst/>
            </a:prstTxWarp>
          </a:bodyPr>
          <a:lstStyle>
            <a:lvl1pPr defTabSz="960387">
              <a:defRPr sz="1300">
                <a:latin typeface="Calibri" pitchFamily="34" charset="0"/>
              </a:defRPr>
            </a:lvl1pPr>
          </a:lstStyle>
          <a:p>
            <a:pPr>
              <a:defRPr/>
            </a:pPr>
            <a:endParaRPr lang="ru-RU" dirty="0"/>
          </a:p>
        </p:txBody>
      </p:sp>
      <p:sp>
        <p:nvSpPr>
          <p:cNvPr id="5" name="Номер слайда 4"/>
          <p:cNvSpPr>
            <a:spLocks noGrp="1"/>
          </p:cNvSpPr>
          <p:nvPr>
            <p:ph type="sldNum" sz="quarter" idx="3"/>
          </p:nvPr>
        </p:nvSpPr>
        <p:spPr bwMode="auto">
          <a:xfrm>
            <a:off x="3884463" y="9448908"/>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027" tIns="48014" rIns="96027" bIns="48014" numCol="1" anchor="b" anchorCtr="0" compatLnSpc="1">
            <a:prstTxWarp prst="textNoShape">
              <a:avLst/>
            </a:prstTxWarp>
          </a:bodyPr>
          <a:lstStyle>
            <a:lvl1pPr algn="r" defTabSz="960387">
              <a:defRPr sz="1300">
                <a:latin typeface="Calibri" pitchFamily="34" charset="0"/>
              </a:defRPr>
            </a:lvl1pPr>
          </a:lstStyle>
          <a:p>
            <a:pPr>
              <a:defRPr/>
            </a:pPr>
            <a:fld id="{74403DD5-B47D-4C71-951C-5C1D94695278}" type="slidenum">
              <a:rPr lang="ru-RU"/>
              <a:pPr>
                <a:defRPr/>
              </a:pPr>
              <a:t>‹#›</a:t>
            </a:fld>
            <a:endParaRPr lang="ru-RU" dirty="0"/>
          </a:p>
        </p:txBody>
      </p:sp>
    </p:spTree>
    <p:extLst>
      <p:ext uri="{BB962C8B-B14F-4D97-AF65-F5344CB8AC3E}">
        <p14:creationId xmlns:p14="http://schemas.microsoft.com/office/powerpoint/2010/main" val="6508663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1" y="0"/>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027" tIns="48014" rIns="96027" bIns="48014" numCol="1" anchor="t" anchorCtr="0" compatLnSpc="1">
            <a:prstTxWarp prst="textNoShape">
              <a:avLst/>
            </a:prstTxWarp>
          </a:bodyPr>
          <a:lstStyle>
            <a:lvl1pPr defTabSz="960387">
              <a:defRPr sz="1300">
                <a:latin typeface="Calibri" pitchFamily="34" charset="0"/>
              </a:defRPr>
            </a:lvl1pPr>
          </a:lstStyle>
          <a:p>
            <a:pPr>
              <a:defRPr/>
            </a:pPr>
            <a:endParaRPr lang="ru-RU" dirty="0"/>
          </a:p>
        </p:txBody>
      </p:sp>
      <p:sp>
        <p:nvSpPr>
          <p:cNvPr id="3" name="Дата 2"/>
          <p:cNvSpPr>
            <a:spLocks noGrp="1"/>
          </p:cNvSpPr>
          <p:nvPr>
            <p:ph type="dt" idx="1"/>
          </p:nvPr>
        </p:nvSpPr>
        <p:spPr bwMode="auto">
          <a:xfrm>
            <a:off x="3884463" y="0"/>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027" tIns="48014" rIns="96027" bIns="48014" numCol="1" anchor="t" anchorCtr="0" compatLnSpc="1">
            <a:prstTxWarp prst="textNoShape">
              <a:avLst/>
            </a:prstTxWarp>
          </a:bodyPr>
          <a:lstStyle>
            <a:lvl1pPr algn="r" defTabSz="960387">
              <a:defRPr sz="1300">
                <a:latin typeface="Calibri" pitchFamily="34" charset="0"/>
              </a:defRPr>
            </a:lvl1pPr>
          </a:lstStyle>
          <a:p>
            <a:pPr>
              <a:defRPr/>
            </a:pPr>
            <a:fld id="{BCBA1582-FA91-44A9-AACC-B13F4AB91E37}" type="datetimeFigureOut">
              <a:rPr lang="ru-RU"/>
              <a:pPr>
                <a:defRPr/>
              </a:pPr>
              <a:t>11.02.2021</a:t>
            </a:fld>
            <a:endParaRPr lang="ru-RU" dirty="0"/>
          </a:p>
        </p:txBody>
      </p:sp>
      <p:sp>
        <p:nvSpPr>
          <p:cNvPr id="4" name="Образ слайда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88651" tIns="44326" rIns="88651" bIns="44326" rtlCol="0" anchor="ctr"/>
          <a:lstStyle/>
          <a:p>
            <a:pPr lvl="0"/>
            <a:endParaRPr lang="ru-RU" noProof="0" dirty="0"/>
          </a:p>
        </p:txBody>
      </p:sp>
      <p:sp>
        <p:nvSpPr>
          <p:cNvPr id="5" name="Заметки 4"/>
          <p:cNvSpPr>
            <a:spLocks noGrp="1"/>
          </p:cNvSpPr>
          <p:nvPr>
            <p:ph type="body" sz="quarter" idx="3"/>
          </p:nvPr>
        </p:nvSpPr>
        <p:spPr bwMode="auto">
          <a:xfrm>
            <a:off x="685494" y="4724454"/>
            <a:ext cx="5487013" cy="4476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027" tIns="48014" rIns="96027" bIns="48014"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bwMode="auto">
          <a:xfrm>
            <a:off x="1" y="9448908"/>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027" tIns="48014" rIns="96027" bIns="48014" numCol="1" anchor="b" anchorCtr="0" compatLnSpc="1">
            <a:prstTxWarp prst="textNoShape">
              <a:avLst/>
            </a:prstTxWarp>
          </a:bodyPr>
          <a:lstStyle>
            <a:lvl1pPr defTabSz="960387">
              <a:defRPr sz="1300">
                <a:latin typeface="Calibri" pitchFamily="34" charset="0"/>
              </a:defRPr>
            </a:lvl1pPr>
          </a:lstStyle>
          <a:p>
            <a:pPr>
              <a:defRPr/>
            </a:pPr>
            <a:endParaRPr lang="ru-RU" dirty="0"/>
          </a:p>
        </p:txBody>
      </p:sp>
      <p:sp>
        <p:nvSpPr>
          <p:cNvPr id="7" name="Номер слайда 6"/>
          <p:cNvSpPr>
            <a:spLocks noGrp="1"/>
          </p:cNvSpPr>
          <p:nvPr>
            <p:ph type="sldNum" sz="quarter" idx="5"/>
          </p:nvPr>
        </p:nvSpPr>
        <p:spPr bwMode="auto">
          <a:xfrm>
            <a:off x="3884463" y="9448908"/>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027" tIns="48014" rIns="96027" bIns="48014" numCol="1" anchor="b" anchorCtr="0" compatLnSpc="1">
            <a:prstTxWarp prst="textNoShape">
              <a:avLst/>
            </a:prstTxWarp>
          </a:bodyPr>
          <a:lstStyle>
            <a:lvl1pPr algn="r" defTabSz="960387">
              <a:defRPr sz="1300">
                <a:latin typeface="Calibri" pitchFamily="34" charset="0"/>
              </a:defRPr>
            </a:lvl1pPr>
          </a:lstStyle>
          <a:p>
            <a:pPr>
              <a:defRPr/>
            </a:pPr>
            <a:fld id="{2D82E98D-9859-42F0-AE65-9EC307B0822D}" type="slidenum">
              <a:rPr lang="ru-RU"/>
              <a:pPr>
                <a:defRPr/>
              </a:pPr>
              <a:t>‹#›</a:t>
            </a:fld>
            <a:endParaRPr lang="ru-RU" dirty="0"/>
          </a:p>
        </p:txBody>
      </p:sp>
    </p:spTree>
    <p:extLst>
      <p:ext uri="{BB962C8B-B14F-4D97-AF65-F5344CB8AC3E}">
        <p14:creationId xmlns:p14="http://schemas.microsoft.com/office/powerpoint/2010/main" val="159245138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xfrm>
            <a:off x="942975" y="746125"/>
            <a:ext cx="4972050" cy="3730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a:noFill/>
        </p:spPr>
        <p:txBody>
          <a:bodyPr/>
          <a:lstStyle/>
          <a:p>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xfrm>
            <a:off x="942975" y="746125"/>
            <a:ext cx="4972050" cy="3730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a:noFill/>
        </p:spPr>
        <p:txBody>
          <a:bodyPr/>
          <a:lstStyle/>
          <a:p>
            <a:pPr eaLnBrk="1" hangingPunct="1"/>
            <a:endParaRPr lang="ru-RU" dirty="0"/>
          </a:p>
        </p:txBody>
      </p:sp>
      <p:sp>
        <p:nvSpPr>
          <p:cNvPr id="22532" name="Номер слайда 3"/>
          <p:cNvSpPr txBox="1">
            <a:spLocks noGrp="1"/>
          </p:cNvSpPr>
          <p:nvPr/>
        </p:nvSpPr>
        <p:spPr bwMode="auto">
          <a:xfrm>
            <a:off x="3884463" y="9448908"/>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27" tIns="48014" rIns="96027" bIns="48014"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FB473F06-5C09-4E05-AE5F-8716E682631B}" type="slidenum">
              <a:rPr lang="ru-RU" sz="1300">
                <a:solidFill>
                  <a:srgbClr val="000000"/>
                </a:solidFill>
                <a:latin typeface="Calibri" pitchFamily="34" charset="0"/>
              </a:rPr>
              <a:pPr algn="r" eaLnBrk="1" hangingPunct="1"/>
              <a:t>2</a:t>
            </a:fld>
            <a:endParaRPr lang="ru-RU" sz="1300">
              <a:solidFill>
                <a:srgbClr val="000000"/>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xfrm>
            <a:off x="942975" y="746125"/>
            <a:ext cx="4972050" cy="3730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a:noFill/>
        </p:spPr>
        <p:txBody>
          <a:bodyPr/>
          <a:lstStyle/>
          <a:p>
            <a:pPr eaLnBrk="1" hangingPunct="1"/>
            <a:endParaRPr lang="ru-RU" dirty="0"/>
          </a:p>
        </p:txBody>
      </p:sp>
      <p:sp>
        <p:nvSpPr>
          <p:cNvPr id="22532" name="Номер слайда 3"/>
          <p:cNvSpPr txBox="1">
            <a:spLocks noGrp="1"/>
          </p:cNvSpPr>
          <p:nvPr/>
        </p:nvSpPr>
        <p:spPr bwMode="auto">
          <a:xfrm>
            <a:off x="3884463" y="9448908"/>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27" tIns="48014" rIns="96027" bIns="48014"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FB473F06-5C09-4E05-AE5F-8716E682631B}" type="slidenum">
              <a:rPr lang="ru-RU" sz="1300">
                <a:solidFill>
                  <a:srgbClr val="000000"/>
                </a:solidFill>
                <a:latin typeface="Calibri" pitchFamily="34" charset="0"/>
              </a:rPr>
              <a:pPr algn="r" eaLnBrk="1" hangingPunct="1"/>
              <a:t>4</a:t>
            </a:fld>
            <a:endParaRPr lang="ru-RU" sz="1300">
              <a:solidFill>
                <a:srgbClr val="000000"/>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xfrm>
            <a:off x="942975" y="746125"/>
            <a:ext cx="4972050" cy="3730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a:noFill/>
        </p:spPr>
        <p:txBody>
          <a:bodyPr/>
          <a:lstStyle/>
          <a:p>
            <a:pPr eaLnBrk="1" hangingPunct="1"/>
            <a:endParaRPr lang="ru-RU" dirty="0"/>
          </a:p>
        </p:txBody>
      </p:sp>
      <p:sp>
        <p:nvSpPr>
          <p:cNvPr id="22532" name="Номер слайда 3"/>
          <p:cNvSpPr txBox="1">
            <a:spLocks noGrp="1"/>
          </p:cNvSpPr>
          <p:nvPr/>
        </p:nvSpPr>
        <p:spPr bwMode="auto">
          <a:xfrm>
            <a:off x="3884463" y="9448908"/>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27" tIns="48014" rIns="96027" bIns="48014"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FB473F06-5C09-4E05-AE5F-8716E682631B}" type="slidenum">
              <a:rPr lang="ru-RU" sz="1300">
                <a:solidFill>
                  <a:srgbClr val="000000"/>
                </a:solidFill>
                <a:latin typeface="Calibri" pitchFamily="34" charset="0"/>
              </a:rPr>
              <a:pPr algn="r" eaLnBrk="1" hangingPunct="1"/>
              <a:t>5</a:t>
            </a:fld>
            <a:endParaRPr lang="ru-RU" sz="1300">
              <a:solidFill>
                <a:srgbClr val="000000"/>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xfrm>
            <a:off x="942975" y="746125"/>
            <a:ext cx="4972050" cy="3730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a:noFill/>
        </p:spPr>
        <p:txBody>
          <a:bodyPr/>
          <a:lstStyle/>
          <a:p>
            <a:pPr eaLnBrk="1" hangingPunct="1"/>
            <a:endParaRPr lang="ru-RU" dirty="0"/>
          </a:p>
        </p:txBody>
      </p:sp>
      <p:sp>
        <p:nvSpPr>
          <p:cNvPr id="22532" name="Номер слайда 3"/>
          <p:cNvSpPr txBox="1">
            <a:spLocks noGrp="1"/>
          </p:cNvSpPr>
          <p:nvPr/>
        </p:nvSpPr>
        <p:spPr bwMode="auto">
          <a:xfrm>
            <a:off x="3884463" y="9448908"/>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27" tIns="48014" rIns="96027" bIns="48014"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FB473F06-5C09-4E05-AE5F-8716E682631B}" type="slidenum">
              <a:rPr lang="ru-RU" sz="1300">
                <a:solidFill>
                  <a:srgbClr val="000000"/>
                </a:solidFill>
                <a:latin typeface="Calibri" pitchFamily="34" charset="0"/>
              </a:rPr>
              <a:pPr algn="r" eaLnBrk="1" hangingPunct="1"/>
              <a:t>6</a:t>
            </a:fld>
            <a:endParaRPr lang="ru-RU" sz="1300">
              <a:solidFill>
                <a:srgbClr val="000000"/>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2D82E98D-9859-42F0-AE65-9EC307B0822D}" type="slidenum">
              <a:rPr lang="ru-RU" smtClean="0"/>
              <a:pPr>
                <a:defRPr/>
              </a:pPr>
              <a:t>8</a:t>
            </a:fld>
            <a:endParaRPr lang="ru-RU"/>
          </a:p>
        </p:txBody>
      </p:sp>
    </p:spTree>
    <p:extLst>
      <p:ext uri="{BB962C8B-B14F-4D97-AF65-F5344CB8AC3E}">
        <p14:creationId xmlns:p14="http://schemas.microsoft.com/office/powerpoint/2010/main" val="4293673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xfrm>
            <a:off x="942975" y="746125"/>
            <a:ext cx="4972050" cy="3730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a:noFill/>
        </p:spPr>
        <p:txBody>
          <a:bodyPr/>
          <a:lstStyle/>
          <a:p>
            <a:pPr eaLnBrk="1" hangingPunct="1"/>
            <a:endParaRPr lang="ru-RU" dirty="0"/>
          </a:p>
        </p:txBody>
      </p:sp>
      <p:sp>
        <p:nvSpPr>
          <p:cNvPr id="22532" name="Номер слайда 3"/>
          <p:cNvSpPr txBox="1">
            <a:spLocks noGrp="1"/>
          </p:cNvSpPr>
          <p:nvPr/>
        </p:nvSpPr>
        <p:spPr bwMode="auto">
          <a:xfrm>
            <a:off x="3884463" y="9448908"/>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27" tIns="48014" rIns="96027" bIns="48014"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FB473F06-5C09-4E05-AE5F-8716E682631B}" type="slidenum">
              <a:rPr lang="ru-RU" sz="1300">
                <a:solidFill>
                  <a:srgbClr val="000000"/>
                </a:solidFill>
                <a:latin typeface="Calibri" pitchFamily="34" charset="0"/>
              </a:rPr>
              <a:pPr algn="r" eaLnBrk="1" hangingPunct="1"/>
              <a:t>9</a:t>
            </a:fld>
            <a:endParaRPr lang="ru-RU" sz="1300">
              <a:solidFill>
                <a:srgbClr val="000000"/>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xfrm>
            <a:off x="942975" y="746125"/>
            <a:ext cx="4972050" cy="3730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a:noFill/>
        </p:spPr>
        <p:txBody>
          <a:bodyPr/>
          <a:lstStyle/>
          <a:p>
            <a:pPr eaLnBrk="1" hangingPunct="1"/>
            <a:endParaRPr lang="ru-RU" dirty="0"/>
          </a:p>
        </p:txBody>
      </p:sp>
      <p:sp>
        <p:nvSpPr>
          <p:cNvPr id="23556" name="Номер слайда 3"/>
          <p:cNvSpPr txBox="1">
            <a:spLocks noGrp="1"/>
          </p:cNvSpPr>
          <p:nvPr/>
        </p:nvSpPr>
        <p:spPr bwMode="auto">
          <a:xfrm>
            <a:off x="3884463" y="9448908"/>
            <a:ext cx="2972004" cy="49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027" tIns="48014" rIns="96027" bIns="48014"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1D0C80E5-6037-4DEF-AD3A-DAF3BD09F1F0}" type="slidenum">
              <a:rPr lang="ru-RU" sz="1300">
                <a:latin typeface="Calibri" pitchFamily="34" charset="0"/>
              </a:rPr>
              <a:pPr algn="r" eaLnBrk="1" hangingPunct="1"/>
              <a:t>10</a:t>
            </a:fld>
            <a:endParaRPr lang="ru-RU" sz="1300" dirty="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2521F077-33A7-4604-B16A-1C8943FEF892}" type="datetime1">
              <a:rPr lang="ru-RU"/>
              <a:pPr>
                <a:defRPr/>
              </a:pPr>
              <a:t>11.02.2021</a:t>
            </a:fld>
            <a:r>
              <a:rPr lang="ru-RU" dirty="0"/>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6" name="Номер слайда 5"/>
          <p:cNvSpPr>
            <a:spLocks noGrp="1"/>
          </p:cNvSpPr>
          <p:nvPr>
            <p:ph type="sldNum" sz="quarter" idx="12"/>
          </p:nvPr>
        </p:nvSpPr>
        <p:spPr/>
        <p:txBody>
          <a:bodyPr/>
          <a:lstStyle>
            <a:lvl1pPr>
              <a:defRPr/>
            </a:lvl1pPr>
          </a:lstStyle>
          <a:p>
            <a:pPr>
              <a:defRPr/>
            </a:pPr>
            <a:fld id="{DBEE7AAA-785B-46DC-B675-2F6B0AA49D4F}" type="slidenum">
              <a:rPr lang="ru-RU"/>
              <a:pPr>
                <a:defRPr/>
              </a:pPr>
              <a:t>‹#›</a:t>
            </a:fld>
            <a:endParaRPr lang="ru-RU" dirty="0"/>
          </a:p>
        </p:txBody>
      </p:sp>
    </p:spTree>
    <p:extLst>
      <p:ext uri="{BB962C8B-B14F-4D97-AF65-F5344CB8AC3E}">
        <p14:creationId xmlns:p14="http://schemas.microsoft.com/office/powerpoint/2010/main" val="234545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4126F667-9D2A-4BB2-8C42-C587C502E0B3}" type="datetime1">
              <a:rPr lang="ru-RU"/>
              <a:pPr>
                <a:defRPr/>
              </a:pPr>
              <a:t>11.02.2021</a:t>
            </a:fld>
            <a:r>
              <a:rPr lang="ru-RU" dirty="0"/>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6" name="Номер слайда 5"/>
          <p:cNvSpPr>
            <a:spLocks noGrp="1"/>
          </p:cNvSpPr>
          <p:nvPr>
            <p:ph type="sldNum" sz="quarter" idx="12"/>
          </p:nvPr>
        </p:nvSpPr>
        <p:spPr/>
        <p:txBody>
          <a:bodyPr/>
          <a:lstStyle>
            <a:lvl1pPr>
              <a:defRPr/>
            </a:lvl1pPr>
          </a:lstStyle>
          <a:p>
            <a:pPr>
              <a:defRPr/>
            </a:pPr>
            <a:fld id="{A03569F2-E771-4631-928F-10454E559622}" type="slidenum">
              <a:rPr lang="ru-RU"/>
              <a:pPr>
                <a:defRPr/>
              </a:pPr>
              <a:t>‹#›</a:t>
            </a:fld>
            <a:endParaRPr lang="ru-RU" dirty="0"/>
          </a:p>
        </p:txBody>
      </p:sp>
    </p:spTree>
    <p:extLst>
      <p:ext uri="{BB962C8B-B14F-4D97-AF65-F5344CB8AC3E}">
        <p14:creationId xmlns:p14="http://schemas.microsoft.com/office/powerpoint/2010/main" val="15993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FD1A5E34-7DF2-474E-B077-D86DA3A3B30B}" type="datetime1">
              <a:rPr lang="ru-RU"/>
              <a:pPr>
                <a:defRPr/>
              </a:pPr>
              <a:t>11.02.2021</a:t>
            </a:fld>
            <a:r>
              <a:rPr lang="ru-RU" dirty="0"/>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6" name="Номер слайда 5"/>
          <p:cNvSpPr>
            <a:spLocks noGrp="1"/>
          </p:cNvSpPr>
          <p:nvPr>
            <p:ph type="sldNum" sz="quarter" idx="12"/>
          </p:nvPr>
        </p:nvSpPr>
        <p:spPr/>
        <p:txBody>
          <a:bodyPr/>
          <a:lstStyle>
            <a:lvl1pPr>
              <a:defRPr/>
            </a:lvl1pPr>
          </a:lstStyle>
          <a:p>
            <a:pPr>
              <a:defRPr/>
            </a:pPr>
            <a:fld id="{9946455A-2E76-497D-BC9A-1424FCB79BA9}" type="slidenum">
              <a:rPr lang="ru-RU"/>
              <a:pPr>
                <a:defRPr/>
              </a:pPr>
              <a:t>‹#›</a:t>
            </a:fld>
            <a:endParaRPr lang="ru-RU" dirty="0"/>
          </a:p>
        </p:txBody>
      </p:sp>
    </p:spTree>
    <p:extLst>
      <p:ext uri="{BB962C8B-B14F-4D97-AF65-F5344CB8AC3E}">
        <p14:creationId xmlns:p14="http://schemas.microsoft.com/office/powerpoint/2010/main" val="1572161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2521F077-33A7-4604-B16A-1C8943FEF892}" type="datetime1">
              <a:rPr lang="ru-RU"/>
              <a:pPr>
                <a:defRPr/>
              </a:pPr>
              <a:t>11.02.2021</a:t>
            </a:fld>
            <a:r>
              <a:rPr lang="ru-RU" dirty="0"/>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6" name="Номер слайда 5"/>
          <p:cNvSpPr>
            <a:spLocks noGrp="1"/>
          </p:cNvSpPr>
          <p:nvPr>
            <p:ph type="sldNum" sz="quarter" idx="12"/>
          </p:nvPr>
        </p:nvSpPr>
        <p:spPr/>
        <p:txBody>
          <a:bodyPr/>
          <a:lstStyle>
            <a:lvl1pPr>
              <a:defRPr/>
            </a:lvl1pPr>
          </a:lstStyle>
          <a:p>
            <a:pPr>
              <a:defRPr/>
            </a:pPr>
            <a:fld id="{DBEE7AAA-785B-46DC-B675-2F6B0AA49D4F}"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127796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118B6306-E3F6-44D2-9017-77FE81A5E7F6}" type="datetime1">
              <a:rPr lang="ru-RU"/>
              <a:pPr>
                <a:defRPr/>
              </a:pPr>
              <a:t>11.02.2021</a:t>
            </a:fld>
            <a:r>
              <a:rPr lang="ru-RU" dirty="0"/>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6" name="Номер слайда 5"/>
          <p:cNvSpPr>
            <a:spLocks noGrp="1"/>
          </p:cNvSpPr>
          <p:nvPr>
            <p:ph type="sldNum" sz="quarter" idx="12"/>
          </p:nvPr>
        </p:nvSpPr>
        <p:spPr/>
        <p:txBody>
          <a:bodyPr/>
          <a:lstStyle>
            <a:lvl1pPr>
              <a:defRPr/>
            </a:lvl1pPr>
          </a:lstStyle>
          <a:p>
            <a:pPr>
              <a:defRPr/>
            </a:pPr>
            <a:fld id="{2D58AD1B-E930-4FB6-834F-EB5B45469208}"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2630341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C4012D6B-B9A9-44E7-957D-8BE3683DBCEE}" type="datetime1">
              <a:rPr lang="ru-RU"/>
              <a:pPr>
                <a:defRPr/>
              </a:pPr>
              <a:t>11.02.2021</a:t>
            </a:fld>
            <a:r>
              <a:rPr lang="ru-RU" dirty="0"/>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6" name="Номер слайда 5"/>
          <p:cNvSpPr>
            <a:spLocks noGrp="1"/>
          </p:cNvSpPr>
          <p:nvPr>
            <p:ph type="sldNum" sz="quarter" idx="12"/>
          </p:nvPr>
        </p:nvSpPr>
        <p:spPr/>
        <p:txBody>
          <a:bodyPr/>
          <a:lstStyle>
            <a:lvl1pPr>
              <a:defRPr/>
            </a:lvl1pPr>
          </a:lstStyle>
          <a:p>
            <a:pPr>
              <a:defRPr/>
            </a:pPr>
            <a:fld id="{9DB433E7-6E7E-4AA9-9C96-90F605134FB0}"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3265497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F99634BF-EE2D-45F1-A8EE-4AA116F920A8}" type="datetime1">
              <a:rPr lang="ru-RU"/>
              <a:pPr>
                <a:defRPr/>
              </a:pPr>
              <a:t>11.02.2021</a:t>
            </a:fld>
            <a:r>
              <a:rPr lang="ru-RU" dirty="0"/>
              <a:t>16.04.2012</a:t>
            </a:r>
          </a:p>
        </p:txBody>
      </p:sp>
      <p:sp>
        <p:nvSpPr>
          <p:cNvPr id="6"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7" name="Номер слайда 5"/>
          <p:cNvSpPr>
            <a:spLocks noGrp="1"/>
          </p:cNvSpPr>
          <p:nvPr>
            <p:ph type="sldNum" sz="quarter" idx="12"/>
          </p:nvPr>
        </p:nvSpPr>
        <p:spPr/>
        <p:txBody>
          <a:bodyPr/>
          <a:lstStyle>
            <a:lvl1pPr>
              <a:defRPr/>
            </a:lvl1pPr>
          </a:lstStyle>
          <a:p>
            <a:pPr>
              <a:defRPr/>
            </a:pPr>
            <a:fld id="{6080F023-C0DD-444D-AA9C-3224F81D0548}"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2561990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95085A9B-3CCA-412D-953F-FC1913410CBF}" type="datetime1">
              <a:rPr lang="ru-RU"/>
              <a:pPr>
                <a:defRPr/>
              </a:pPr>
              <a:t>11.02.2021</a:t>
            </a:fld>
            <a:r>
              <a:rPr lang="ru-RU" dirty="0"/>
              <a:t>16.04.2012</a:t>
            </a:r>
          </a:p>
        </p:txBody>
      </p:sp>
      <p:sp>
        <p:nvSpPr>
          <p:cNvPr id="8"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9" name="Номер слайда 5"/>
          <p:cNvSpPr>
            <a:spLocks noGrp="1"/>
          </p:cNvSpPr>
          <p:nvPr>
            <p:ph type="sldNum" sz="quarter" idx="12"/>
          </p:nvPr>
        </p:nvSpPr>
        <p:spPr/>
        <p:txBody>
          <a:bodyPr/>
          <a:lstStyle>
            <a:lvl1pPr>
              <a:defRPr/>
            </a:lvl1pPr>
          </a:lstStyle>
          <a:p>
            <a:pPr>
              <a:defRPr/>
            </a:pPr>
            <a:fld id="{9FF4DE6F-60E9-4FBB-92A2-90F026627579}"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14065031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878EA5C5-0D2F-47E2-A085-84EABCEE1DE8}" type="datetime1">
              <a:rPr lang="ru-RU"/>
              <a:pPr>
                <a:defRPr/>
              </a:pPr>
              <a:t>11.02.2021</a:t>
            </a:fld>
            <a:r>
              <a:rPr lang="ru-RU" dirty="0"/>
              <a:t>16.04.2012</a:t>
            </a:r>
          </a:p>
        </p:txBody>
      </p:sp>
      <p:sp>
        <p:nvSpPr>
          <p:cNvPr id="4"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5" name="Номер слайда 5"/>
          <p:cNvSpPr>
            <a:spLocks noGrp="1"/>
          </p:cNvSpPr>
          <p:nvPr>
            <p:ph type="sldNum" sz="quarter" idx="12"/>
          </p:nvPr>
        </p:nvSpPr>
        <p:spPr/>
        <p:txBody>
          <a:bodyPr/>
          <a:lstStyle>
            <a:lvl1pPr>
              <a:defRPr/>
            </a:lvl1pPr>
          </a:lstStyle>
          <a:p>
            <a:pPr>
              <a:defRPr/>
            </a:pPr>
            <a:fld id="{A1B6ACAB-F800-4444-A69E-78EDB8D5792A}"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28269401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349A65A-90B5-4196-83EE-A4B2F5D7DFE3}" type="datetime1">
              <a:rPr lang="ru-RU"/>
              <a:pPr>
                <a:defRPr/>
              </a:pPr>
              <a:t>11.02.2021</a:t>
            </a:fld>
            <a:r>
              <a:rPr lang="ru-RU" dirty="0"/>
              <a:t>16.04.2012</a:t>
            </a:r>
          </a:p>
        </p:txBody>
      </p:sp>
      <p:sp>
        <p:nvSpPr>
          <p:cNvPr id="3"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4" name="Номер слайда 5"/>
          <p:cNvSpPr>
            <a:spLocks noGrp="1"/>
          </p:cNvSpPr>
          <p:nvPr>
            <p:ph type="sldNum" sz="quarter" idx="12"/>
          </p:nvPr>
        </p:nvSpPr>
        <p:spPr/>
        <p:txBody>
          <a:bodyPr/>
          <a:lstStyle>
            <a:lvl1pPr>
              <a:defRPr/>
            </a:lvl1pPr>
          </a:lstStyle>
          <a:p>
            <a:pPr>
              <a:defRPr/>
            </a:pPr>
            <a:fld id="{0312D135-47F2-4C4D-A6B1-2405E3712B72}"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1363851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83548297-9BFF-48A6-BDE1-F8A8041C31E2}" type="datetime1">
              <a:rPr lang="ru-RU"/>
              <a:pPr>
                <a:defRPr/>
              </a:pPr>
              <a:t>11.02.2021</a:t>
            </a:fld>
            <a:r>
              <a:rPr lang="ru-RU" dirty="0"/>
              <a:t>16.04.2012</a:t>
            </a:r>
          </a:p>
        </p:txBody>
      </p:sp>
      <p:sp>
        <p:nvSpPr>
          <p:cNvPr id="6"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7" name="Номер слайда 5"/>
          <p:cNvSpPr>
            <a:spLocks noGrp="1"/>
          </p:cNvSpPr>
          <p:nvPr>
            <p:ph type="sldNum" sz="quarter" idx="12"/>
          </p:nvPr>
        </p:nvSpPr>
        <p:spPr/>
        <p:txBody>
          <a:bodyPr/>
          <a:lstStyle>
            <a:lvl1pPr>
              <a:defRPr/>
            </a:lvl1pPr>
          </a:lstStyle>
          <a:p>
            <a:pPr>
              <a:defRPr/>
            </a:pPr>
            <a:fld id="{B49A9CB4-81AD-4EE7-BCB1-DF88E5A8CA46}"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162747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118B6306-E3F6-44D2-9017-77FE81A5E7F6}" type="datetime1">
              <a:rPr lang="ru-RU"/>
              <a:pPr>
                <a:defRPr/>
              </a:pPr>
              <a:t>11.02.2021</a:t>
            </a:fld>
            <a:r>
              <a:rPr lang="ru-RU" dirty="0"/>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6" name="Номер слайда 5"/>
          <p:cNvSpPr>
            <a:spLocks noGrp="1"/>
          </p:cNvSpPr>
          <p:nvPr>
            <p:ph type="sldNum" sz="quarter" idx="12"/>
          </p:nvPr>
        </p:nvSpPr>
        <p:spPr/>
        <p:txBody>
          <a:bodyPr/>
          <a:lstStyle>
            <a:lvl1pPr>
              <a:defRPr/>
            </a:lvl1pPr>
          </a:lstStyle>
          <a:p>
            <a:pPr>
              <a:defRPr/>
            </a:pPr>
            <a:fld id="{2D58AD1B-E930-4FB6-834F-EB5B45469208}" type="slidenum">
              <a:rPr lang="ru-RU"/>
              <a:pPr>
                <a:defRPr/>
              </a:pPr>
              <a:t>‹#›</a:t>
            </a:fld>
            <a:endParaRPr lang="ru-RU" dirty="0"/>
          </a:p>
        </p:txBody>
      </p:sp>
    </p:spTree>
    <p:extLst>
      <p:ext uri="{BB962C8B-B14F-4D97-AF65-F5344CB8AC3E}">
        <p14:creationId xmlns:p14="http://schemas.microsoft.com/office/powerpoint/2010/main" val="2137704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3BFBB122-486D-4DE9-8064-FFC849310D86}" type="datetime1">
              <a:rPr lang="ru-RU"/>
              <a:pPr>
                <a:defRPr/>
              </a:pPr>
              <a:t>11.02.2021</a:t>
            </a:fld>
            <a:r>
              <a:rPr lang="ru-RU" dirty="0"/>
              <a:t>16.04.2012</a:t>
            </a:r>
          </a:p>
        </p:txBody>
      </p:sp>
      <p:sp>
        <p:nvSpPr>
          <p:cNvPr id="6"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7" name="Номер слайда 5"/>
          <p:cNvSpPr>
            <a:spLocks noGrp="1"/>
          </p:cNvSpPr>
          <p:nvPr>
            <p:ph type="sldNum" sz="quarter" idx="12"/>
          </p:nvPr>
        </p:nvSpPr>
        <p:spPr/>
        <p:txBody>
          <a:bodyPr/>
          <a:lstStyle>
            <a:lvl1pPr>
              <a:defRPr/>
            </a:lvl1pPr>
          </a:lstStyle>
          <a:p>
            <a:pPr>
              <a:defRPr/>
            </a:pPr>
            <a:fld id="{DE6FBB58-87D0-49C2-B50F-558D2A70494E}"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17797629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4126F667-9D2A-4BB2-8C42-C587C502E0B3}" type="datetime1">
              <a:rPr lang="ru-RU"/>
              <a:pPr>
                <a:defRPr/>
              </a:pPr>
              <a:t>11.02.2021</a:t>
            </a:fld>
            <a:r>
              <a:rPr lang="ru-RU" dirty="0"/>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6" name="Номер слайда 5"/>
          <p:cNvSpPr>
            <a:spLocks noGrp="1"/>
          </p:cNvSpPr>
          <p:nvPr>
            <p:ph type="sldNum" sz="quarter" idx="12"/>
          </p:nvPr>
        </p:nvSpPr>
        <p:spPr/>
        <p:txBody>
          <a:bodyPr/>
          <a:lstStyle>
            <a:lvl1pPr>
              <a:defRPr/>
            </a:lvl1pPr>
          </a:lstStyle>
          <a:p>
            <a:pPr>
              <a:defRPr/>
            </a:pPr>
            <a:fld id="{A03569F2-E771-4631-928F-10454E559622}"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40779873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FD1A5E34-7DF2-474E-B077-D86DA3A3B30B}" type="datetime1">
              <a:rPr lang="ru-RU"/>
              <a:pPr>
                <a:defRPr/>
              </a:pPr>
              <a:t>11.02.2021</a:t>
            </a:fld>
            <a:r>
              <a:rPr lang="ru-RU" dirty="0"/>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6" name="Номер слайда 5"/>
          <p:cNvSpPr>
            <a:spLocks noGrp="1"/>
          </p:cNvSpPr>
          <p:nvPr>
            <p:ph type="sldNum" sz="quarter" idx="12"/>
          </p:nvPr>
        </p:nvSpPr>
        <p:spPr/>
        <p:txBody>
          <a:bodyPr/>
          <a:lstStyle>
            <a:lvl1pPr>
              <a:defRPr/>
            </a:lvl1pPr>
          </a:lstStyle>
          <a:p>
            <a:pPr>
              <a:defRPr/>
            </a:pPr>
            <a:fld id="{9946455A-2E76-497D-BC9A-1424FCB79BA9}"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689355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C4012D6B-B9A9-44E7-957D-8BE3683DBCEE}" type="datetime1">
              <a:rPr lang="ru-RU"/>
              <a:pPr>
                <a:defRPr/>
              </a:pPr>
              <a:t>11.02.2021</a:t>
            </a:fld>
            <a:r>
              <a:rPr lang="ru-RU" dirty="0"/>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6" name="Номер слайда 5"/>
          <p:cNvSpPr>
            <a:spLocks noGrp="1"/>
          </p:cNvSpPr>
          <p:nvPr>
            <p:ph type="sldNum" sz="quarter" idx="12"/>
          </p:nvPr>
        </p:nvSpPr>
        <p:spPr/>
        <p:txBody>
          <a:bodyPr/>
          <a:lstStyle>
            <a:lvl1pPr>
              <a:defRPr/>
            </a:lvl1pPr>
          </a:lstStyle>
          <a:p>
            <a:pPr>
              <a:defRPr/>
            </a:pPr>
            <a:fld id="{9DB433E7-6E7E-4AA9-9C96-90F605134FB0}" type="slidenum">
              <a:rPr lang="ru-RU"/>
              <a:pPr>
                <a:defRPr/>
              </a:pPr>
              <a:t>‹#›</a:t>
            </a:fld>
            <a:endParaRPr lang="ru-RU" dirty="0"/>
          </a:p>
        </p:txBody>
      </p:sp>
    </p:spTree>
    <p:extLst>
      <p:ext uri="{BB962C8B-B14F-4D97-AF65-F5344CB8AC3E}">
        <p14:creationId xmlns:p14="http://schemas.microsoft.com/office/powerpoint/2010/main" val="1760485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F99634BF-EE2D-45F1-A8EE-4AA116F920A8}" type="datetime1">
              <a:rPr lang="ru-RU"/>
              <a:pPr>
                <a:defRPr/>
              </a:pPr>
              <a:t>11.02.2021</a:t>
            </a:fld>
            <a:r>
              <a:rPr lang="ru-RU" dirty="0"/>
              <a:t>16.04.2012</a:t>
            </a:r>
          </a:p>
        </p:txBody>
      </p:sp>
      <p:sp>
        <p:nvSpPr>
          <p:cNvPr id="6"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7" name="Номер слайда 5"/>
          <p:cNvSpPr>
            <a:spLocks noGrp="1"/>
          </p:cNvSpPr>
          <p:nvPr>
            <p:ph type="sldNum" sz="quarter" idx="12"/>
          </p:nvPr>
        </p:nvSpPr>
        <p:spPr/>
        <p:txBody>
          <a:bodyPr/>
          <a:lstStyle>
            <a:lvl1pPr>
              <a:defRPr/>
            </a:lvl1pPr>
          </a:lstStyle>
          <a:p>
            <a:pPr>
              <a:defRPr/>
            </a:pPr>
            <a:fld id="{6080F023-C0DD-444D-AA9C-3224F81D0548}" type="slidenum">
              <a:rPr lang="ru-RU"/>
              <a:pPr>
                <a:defRPr/>
              </a:pPr>
              <a:t>‹#›</a:t>
            </a:fld>
            <a:endParaRPr lang="ru-RU" dirty="0"/>
          </a:p>
        </p:txBody>
      </p:sp>
    </p:spTree>
    <p:extLst>
      <p:ext uri="{BB962C8B-B14F-4D97-AF65-F5344CB8AC3E}">
        <p14:creationId xmlns:p14="http://schemas.microsoft.com/office/powerpoint/2010/main" val="182399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95085A9B-3CCA-412D-953F-FC1913410CBF}" type="datetime1">
              <a:rPr lang="ru-RU"/>
              <a:pPr>
                <a:defRPr/>
              </a:pPr>
              <a:t>11.02.2021</a:t>
            </a:fld>
            <a:r>
              <a:rPr lang="ru-RU" dirty="0"/>
              <a:t>16.04.2012</a:t>
            </a:r>
          </a:p>
        </p:txBody>
      </p:sp>
      <p:sp>
        <p:nvSpPr>
          <p:cNvPr id="8"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9" name="Номер слайда 5"/>
          <p:cNvSpPr>
            <a:spLocks noGrp="1"/>
          </p:cNvSpPr>
          <p:nvPr>
            <p:ph type="sldNum" sz="quarter" idx="12"/>
          </p:nvPr>
        </p:nvSpPr>
        <p:spPr/>
        <p:txBody>
          <a:bodyPr/>
          <a:lstStyle>
            <a:lvl1pPr>
              <a:defRPr/>
            </a:lvl1pPr>
          </a:lstStyle>
          <a:p>
            <a:pPr>
              <a:defRPr/>
            </a:pPr>
            <a:fld id="{9FF4DE6F-60E9-4FBB-92A2-90F026627579}" type="slidenum">
              <a:rPr lang="ru-RU"/>
              <a:pPr>
                <a:defRPr/>
              </a:pPr>
              <a:t>‹#›</a:t>
            </a:fld>
            <a:endParaRPr lang="ru-RU" dirty="0"/>
          </a:p>
        </p:txBody>
      </p:sp>
    </p:spTree>
    <p:extLst>
      <p:ext uri="{BB962C8B-B14F-4D97-AF65-F5344CB8AC3E}">
        <p14:creationId xmlns:p14="http://schemas.microsoft.com/office/powerpoint/2010/main" val="15922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878EA5C5-0D2F-47E2-A085-84EABCEE1DE8}" type="datetime1">
              <a:rPr lang="ru-RU"/>
              <a:pPr>
                <a:defRPr/>
              </a:pPr>
              <a:t>11.02.2021</a:t>
            </a:fld>
            <a:r>
              <a:rPr lang="ru-RU" dirty="0"/>
              <a:t>16.04.2012</a:t>
            </a:r>
          </a:p>
        </p:txBody>
      </p:sp>
      <p:sp>
        <p:nvSpPr>
          <p:cNvPr id="4"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5" name="Номер слайда 5"/>
          <p:cNvSpPr>
            <a:spLocks noGrp="1"/>
          </p:cNvSpPr>
          <p:nvPr>
            <p:ph type="sldNum" sz="quarter" idx="12"/>
          </p:nvPr>
        </p:nvSpPr>
        <p:spPr/>
        <p:txBody>
          <a:bodyPr/>
          <a:lstStyle>
            <a:lvl1pPr>
              <a:defRPr/>
            </a:lvl1pPr>
          </a:lstStyle>
          <a:p>
            <a:pPr>
              <a:defRPr/>
            </a:pPr>
            <a:fld id="{A1B6ACAB-F800-4444-A69E-78EDB8D5792A}" type="slidenum">
              <a:rPr lang="ru-RU"/>
              <a:pPr>
                <a:defRPr/>
              </a:pPr>
              <a:t>‹#›</a:t>
            </a:fld>
            <a:endParaRPr lang="ru-RU" dirty="0"/>
          </a:p>
        </p:txBody>
      </p:sp>
    </p:spTree>
    <p:extLst>
      <p:ext uri="{BB962C8B-B14F-4D97-AF65-F5344CB8AC3E}">
        <p14:creationId xmlns:p14="http://schemas.microsoft.com/office/powerpoint/2010/main" val="1538365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349A65A-90B5-4196-83EE-A4B2F5D7DFE3}" type="datetime1">
              <a:rPr lang="ru-RU"/>
              <a:pPr>
                <a:defRPr/>
              </a:pPr>
              <a:t>11.02.2021</a:t>
            </a:fld>
            <a:r>
              <a:rPr lang="ru-RU" dirty="0"/>
              <a:t>16.04.2012</a:t>
            </a:r>
          </a:p>
        </p:txBody>
      </p:sp>
      <p:sp>
        <p:nvSpPr>
          <p:cNvPr id="3"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4" name="Номер слайда 5"/>
          <p:cNvSpPr>
            <a:spLocks noGrp="1"/>
          </p:cNvSpPr>
          <p:nvPr>
            <p:ph type="sldNum" sz="quarter" idx="12"/>
          </p:nvPr>
        </p:nvSpPr>
        <p:spPr/>
        <p:txBody>
          <a:bodyPr/>
          <a:lstStyle>
            <a:lvl1pPr>
              <a:defRPr/>
            </a:lvl1pPr>
          </a:lstStyle>
          <a:p>
            <a:pPr>
              <a:defRPr/>
            </a:pPr>
            <a:fld id="{0312D135-47F2-4C4D-A6B1-2405E3712B72}" type="slidenum">
              <a:rPr lang="ru-RU"/>
              <a:pPr>
                <a:defRPr/>
              </a:pPr>
              <a:t>‹#›</a:t>
            </a:fld>
            <a:endParaRPr lang="ru-RU" dirty="0"/>
          </a:p>
        </p:txBody>
      </p:sp>
    </p:spTree>
    <p:extLst>
      <p:ext uri="{BB962C8B-B14F-4D97-AF65-F5344CB8AC3E}">
        <p14:creationId xmlns:p14="http://schemas.microsoft.com/office/powerpoint/2010/main" val="3929331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83548297-9BFF-48A6-BDE1-F8A8041C31E2}" type="datetime1">
              <a:rPr lang="ru-RU"/>
              <a:pPr>
                <a:defRPr/>
              </a:pPr>
              <a:t>11.02.2021</a:t>
            </a:fld>
            <a:r>
              <a:rPr lang="ru-RU" dirty="0"/>
              <a:t>16.04.2012</a:t>
            </a:r>
          </a:p>
        </p:txBody>
      </p:sp>
      <p:sp>
        <p:nvSpPr>
          <p:cNvPr id="6"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7" name="Номер слайда 5"/>
          <p:cNvSpPr>
            <a:spLocks noGrp="1"/>
          </p:cNvSpPr>
          <p:nvPr>
            <p:ph type="sldNum" sz="quarter" idx="12"/>
          </p:nvPr>
        </p:nvSpPr>
        <p:spPr/>
        <p:txBody>
          <a:bodyPr/>
          <a:lstStyle>
            <a:lvl1pPr>
              <a:defRPr/>
            </a:lvl1pPr>
          </a:lstStyle>
          <a:p>
            <a:pPr>
              <a:defRPr/>
            </a:pPr>
            <a:fld id="{B49A9CB4-81AD-4EE7-BCB1-DF88E5A8CA46}" type="slidenum">
              <a:rPr lang="ru-RU"/>
              <a:pPr>
                <a:defRPr/>
              </a:pPr>
              <a:t>‹#›</a:t>
            </a:fld>
            <a:endParaRPr lang="ru-RU" dirty="0"/>
          </a:p>
        </p:txBody>
      </p:sp>
    </p:spTree>
    <p:extLst>
      <p:ext uri="{BB962C8B-B14F-4D97-AF65-F5344CB8AC3E}">
        <p14:creationId xmlns:p14="http://schemas.microsoft.com/office/powerpoint/2010/main" val="175522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3BFBB122-486D-4DE9-8064-FFC849310D86}" type="datetime1">
              <a:rPr lang="ru-RU"/>
              <a:pPr>
                <a:defRPr/>
              </a:pPr>
              <a:t>11.02.2021</a:t>
            </a:fld>
            <a:r>
              <a:rPr lang="ru-RU" dirty="0"/>
              <a:t>16.04.2012</a:t>
            </a:r>
          </a:p>
        </p:txBody>
      </p:sp>
      <p:sp>
        <p:nvSpPr>
          <p:cNvPr id="6" name="Нижний колонтитул 4"/>
          <p:cNvSpPr>
            <a:spLocks noGrp="1"/>
          </p:cNvSpPr>
          <p:nvPr>
            <p:ph type="ftr" sz="quarter" idx="11"/>
          </p:nvPr>
        </p:nvSpPr>
        <p:spPr/>
        <p:txBody>
          <a:bodyPr/>
          <a:lstStyle>
            <a:lvl1pPr>
              <a:defRPr/>
            </a:lvl1pPr>
          </a:lstStyle>
          <a:p>
            <a:pPr>
              <a:defRPr/>
            </a:pPr>
            <a:r>
              <a:rPr lang="ru-RU" dirty="0"/>
              <a:t>Иванов</a:t>
            </a:r>
          </a:p>
        </p:txBody>
      </p:sp>
      <p:sp>
        <p:nvSpPr>
          <p:cNvPr id="7" name="Номер слайда 5"/>
          <p:cNvSpPr>
            <a:spLocks noGrp="1"/>
          </p:cNvSpPr>
          <p:nvPr>
            <p:ph type="sldNum" sz="quarter" idx="12"/>
          </p:nvPr>
        </p:nvSpPr>
        <p:spPr/>
        <p:txBody>
          <a:bodyPr/>
          <a:lstStyle>
            <a:lvl1pPr>
              <a:defRPr/>
            </a:lvl1pPr>
          </a:lstStyle>
          <a:p>
            <a:pPr>
              <a:defRPr/>
            </a:pPr>
            <a:fld id="{DE6FBB58-87D0-49C2-B50F-558D2A70494E}" type="slidenum">
              <a:rPr lang="ru-RU"/>
              <a:pPr>
                <a:defRPr/>
              </a:pPr>
              <a:t>‹#›</a:t>
            </a:fld>
            <a:endParaRPr lang="ru-RU" dirty="0"/>
          </a:p>
        </p:txBody>
      </p:sp>
    </p:spTree>
    <p:extLst>
      <p:ext uri="{BB962C8B-B14F-4D97-AF65-F5344CB8AC3E}">
        <p14:creationId xmlns:p14="http://schemas.microsoft.com/office/powerpoint/2010/main" val="407434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A1D42F10-9F6C-45B4-9B69-CA33E96C8FE3}" type="datetime1">
              <a:rPr lang="ru-RU"/>
              <a:pPr>
                <a:defRPr/>
              </a:pPr>
              <a:t>11.02.2021</a:t>
            </a:fld>
            <a:r>
              <a:rPr lang="ru-RU" dirty="0"/>
              <a:t>16.04.2012</a:t>
            </a: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r>
              <a:rPr lang="ru-RU" dirty="0"/>
              <a:t>Иванов</a:t>
            </a: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CA733AE-1D10-447B-A4DF-45FA34E17765}"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A1D42F10-9F6C-45B4-9B69-CA33E96C8FE3}" type="datetime1">
              <a:rPr lang="ru-RU"/>
              <a:pPr>
                <a:defRPr/>
              </a:pPr>
              <a:t>11.02.2021</a:t>
            </a:fld>
            <a:r>
              <a:rPr lang="ru-RU" dirty="0"/>
              <a:t>16.04.2012</a:t>
            </a: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r>
              <a:rPr lang="ru-RU" dirty="0"/>
              <a:t>Иванов</a:t>
            </a: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CA733AE-1D10-447B-A4DF-45FA34E17765}"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370336272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extBox 4"/>
          <p:cNvSpPr txBox="1">
            <a:spLocks noChangeArrowheads="1"/>
          </p:cNvSpPr>
          <p:nvPr/>
        </p:nvSpPr>
        <p:spPr bwMode="auto">
          <a:xfrm>
            <a:off x="1187450" y="115888"/>
            <a:ext cx="67691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dirty="0">
                <a:solidFill>
                  <a:schemeClr val="tx2"/>
                </a:solidFill>
              </a:rPr>
              <a:t>CIS Interstate Statistical Committee</a:t>
            </a:r>
          </a:p>
          <a:p>
            <a:pPr algn="ctr" eaLnBrk="1" hangingPunct="1"/>
            <a:endParaRPr lang="ru-RU" sz="1600" b="1" dirty="0">
              <a:solidFill>
                <a:schemeClr val="tx2"/>
              </a:solidFill>
            </a:endParaRPr>
          </a:p>
        </p:txBody>
      </p:sp>
      <p:sp>
        <p:nvSpPr>
          <p:cNvPr id="3075" name="Подзаголовок 7"/>
          <p:cNvSpPr txBox="1">
            <a:spLocks/>
          </p:cNvSpPr>
          <p:nvPr/>
        </p:nvSpPr>
        <p:spPr bwMode="auto">
          <a:xfrm>
            <a:off x="323850" y="1125538"/>
            <a:ext cx="8424863"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ru-RU" sz="3600" b="1" dirty="0">
              <a:solidFill>
                <a:srgbClr val="000099"/>
              </a:solidFill>
            </a:endParaRPr>
          </a:p>
          <a:p>
            <a:pPr algn="ctr" eaLnBrk="1" hangingPunct="1"/>
            <a:endParaRPr lang="ru-RU" sz="2000" b="1" i="1" dirty="0">
              <a:solidFill>
                <a:srgbClr val="000099"/>
              </a:solidFill>
            </a:endParaRPr>
          </a:p>
          <a:p>
            <a:pPr algn="ctr" eaLnBrk="1" hangingPunct="1"/>
            <a:endParaRPr lang="ru-RU" sz="2000" b="1" i="1" dirty="0">
              <a:solidFill>
                <a:srgbClr val="000099"/>
              </a:solidFill>
            </a:endParaRPr>
          </a:p>
          <a:p>
            <a:pPr algn="ctr" eaLnBrk="1" hangingPunct="1"/>
            <a:endParaRPr lang="ru-RU" sz="2000" b="1" i="1" dirty="0">
              <a:solidFill>
                <a:srgbClr val="000099"/>
              </a:solidFill>
            </a:endParaRPr>
          </a:p>
          <a:p>
            <a:pPr algn="ctr" eaLnBrk="1" hangingPunct="1"/>
            <a:r>
              <a:rPr lang="en-US" sz="2400" b="1" dirty="0">
                <a:solidFill>
                  <a:srgbClr val="002060"/>
                </a:solidFill>
              </a:rPr>
              <a:t>Population Census in</a:t>
            </a:r>
            <a:r>
              <a:rPr lang="ru-RU" sz="2400" b="1" dirty="0">
                <a:solidFill>
                  <a:srgbClr val="002060"/>
                </a:solidFill>
              </a:rPr>
              <a:t> </a:t>
            </a:r>
            <a:r>
              <a:rPr lang="en-US" sz="2400" b="1" dirty="0">
                <a:solidFill>
                  <a:srgbClr val="002060"/>
                </a:solidFill>
              </a:rPr>
              <a:t>the CIS countries under COVID-19</a:t>
            </a:r>
            <a:endParaRPr lang="ru-RU" sz="2000" b="1" dirty="0">
              <a:solidFill>
                <a:schemeClr val="tx2"/>
              </a:solidFill>
            </a:endParaRPr>
          </a:p>
          <a:p>
            <a:pPr algn="ctr" eaLnBrk="1" hangingPunct="1"/>
            <a:endParaRPr lang="en-US" b="1" dirty="0">
              <a:solidFill>
                <a:schemeClr val="tx2"/>
              </a:solidFill>
            </a:endParaRPr>
          </a:p>
          <a:p>
            <a:pPr algn="ctr" eaLnBrk="1" hangingPunct="1"/>
            <a:r>
              <a:rPr lang="en-US" b="1" dirty="0">
                <a:solidFill>
                  <a:schemeClr val="tx2"/>
                </a:solidFill>
              </a:rPr>
              <a:t>Irina </a:t>
            </a:r>
            <a:r>
              <a:rPr lang="en-US" b="1" dirty="0" err="1">
                <a:solidFill>
                  <a:schemeClr val="tx2"/>
                </a:solidFill>
              </a:rPr>
              <a:t>Zbarskaya</a:t>
            </a:r>
            <a:r>
              <a:rPr lang="en-US" b="1" dirty="0">
                <a:solidFill>
                  <a:schemeClr val="tx2"/>
                </a:solidFill>
              </a:rPr>
              <a:t>, </a:t>
            </a:r>
          </a:p>
          <a:p>
            <a:pPr algn="ctr" eaLnBrk="1" hangingPunct="1"/>
            <a:r>
              <a:rPr lang="en-US" b="1" dirty="0">
                <a:solidFill>
                  <a:schemeClr val="tx2"/>
                </a:solidFill>
              </a:rPr>
              <a:t>Head of Social-Demographic Department of </a:t>
            </a:r>
            <a:r>
              <a:rPr lang="en-US" b="1" dirty="0" err="1">
                <a:solidFill>
                  <a:schemeClr val="tx2"/>
                </a:solidFill>
              </a:rPr>
              <a:t>CISStat</a:t>
            </a:r>
            <a:endParaRPr lang="ru-RU" b="1" dirty="0">
              <a:solidFill>
                <a:schemeClr val="tx2"/>
              </a:solidFill>
            </a:endParaRPr>
          </a:p>
          <a:p>
            <a:pPr algn="ctr" eaLnBrk="1" hangingPunct="1"/>
            <a:endParaRPr lang="ru-RU" sz="1400" b="1" dirty="0">
              <a:solidFill>
                <a:schemeClr val="tx2"/>
              </a:solidFill>
            </a:endParaRPr>
          </a:p>
          <a:p>
            <a:pPr algn="ctr" eaLnBrk="1" hangingPunct="1"/>
            <a:endParaRPr lang="ru-RU" sz="1400" b="1" dirty="0">
              <a:solidFill>
                <a:schemeClr val="tx2"/>
              </a:solidFill>
            </a:endParaRPr>
          </a:p>
          <a:p>
            <a:pPr algn="ctr" eaLnBrk="1" hangingPunct="1"/>
            <a:endParaRPr lang="ru-RU" sz="1400" b="1" dirty="0">
              <a:solidFill>
                <a:schemeClr val="tx2"/>
              </a:solidFill>
            </a:endParaRPr>
          </a:p>
          <a:p>
            <a:pPr algn="ctr" eaLnBrk="1" hangingPunct="1"/>
            <a:endParaRPr lang="ru-RU" sz="1400" b="1" dirty="0">
              <a:solidFill>
                <a:schemeClr val="tx2"/>
              </a:solidFill>
            </a:endParaRPr>
          </a:p>
          <a:p>
            <a:pPr algn="ctr" eaLnBrk="1" hangingPunct="1"/>
            <a:endParaRPr lang="ru-RU" sz="1400" b="1" dirty="0">
              <a:solidFill>
                <a:schemeClr val="tx2"/>
              </a:solidFill>
            </a:endParaRPr>
          </a:p>
          <a:p>
            <a:pPr algn="ctr" eaLnBrk="1" hangingPunct="1"/>
            <a:endParaRPr lang="ru-RU" sz="1400" b="1" dirty="0">
              <a:solidFill>
                <a:schemeClr val="tx2"/>
              </a:solidFill>
            </a:endParaRPr>
          </a:p>
          <a:p>
            <a:pPr algn="ctr"/>
            <a:r>
              <a:rPr lang="en-US" sz="1400" b="1" dirty="0">
                <a:solidFill>
                  <a:schemeClr val="tx2"/>
                </a:solidFill>
              </a:rPr>
              <a:t>United Nations Group Meeting on the Impact of the Covid-19 Pandemic</a:t>
            </a:r>
          </a:p>
          <a:p>
            <a:pPr algn="ctr"/>
            <a:r>
              <a:rPr lang="en-US" sz="1400" b="1" dirty="0">
                <a:solidFill>
                  <a:schemeClr val="tx2"/>
                </a:solidFill>
              </a:rPr>
              <a:t> on Conducting Population and Housing Censuses and on Census Data Quality Concerns, </a:t>
            </a:r>
          </a:p>
          <a:p>
            <a:pPr algn="ctr"/>
            <a:r>
              <a:rPr lang="en-US" sz="1400" b="1" dirty="0">
                <a:solidFill>
                  <a:schemeClr val="tx2"/>
                </a:solidFill>
              </a:rPr>
              <a:t>9-12 February 2021</a:t>
            </a:r>
            <a:endParaRPr lang="ru-RU" sz="1400" b="1" dirty="0">
              <a:solidFill>
                <a:schemeClr val="tx2"/>
              </a:solidFill>
            </a:endParaRPr>
          </a:p>
          <a:p>
            <a:pPr algn="ctr" eaLnBrk="1" hangingPunct="1"/>
            <a:endParaRPr lang="ru-RU" sz="1400" b="1" dirty="0">
              <a:solidFill>
                <a:schemeClr val="tx2"/>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2290" name="Содержимое 2"/>
          <p:cNvSpPr txBox="1">
            <a:spLocks/>
          </p:cNvSpPr>
          <p:nvPr/>
        </p:nvSpPr>
        <p:spPr bwMode="auto">
          <a:xfrm>
            <a:off x="179388" y="981075"/>
            <a:ext cx="87852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spcBef>
                <a:spcPct val="20000"/>
              </a:spcBef>
              <a:buFont typeface="Arial" charset="0"/>
              <a:buNone/>
              <a:defRPr/>
            </a:pPr>
            <a:endParaRPr lang="ru-RU" sz="4000" b="1" i="1" dirty="0">
              <a:solidFill>
                <a:schemeClr val="tx2"/>
              </a:solidFill>
            </a:endParaRPr>
          </a:p>
          <a:p>
            <a:pPr algn="ctr">
              <a:lnSpc>
                <a:spcPct val="80000"/>
              </a:lnSpc>
              <a:spcBef>
                <a:spcPct val="20000"/>
              </a:spcBef>
              <a:buFont typeface="Arial" charset="0"/>
              <a:buNone/>
              <a:defRPr/>
            </a:pPr>
            <a:endParaRPr lang="ru-RU" sz="4000" b="1" i="1" dirty="0">
              <a:solidFill>
                <a:schemeClr val="tx2"/>
              </a:solidFill>
            </a:endParaRPr>
          </a:p>
          <a:p>
            <a:pPr algn="ctr">
              <a:lnSpc>
                <a:spcPct val="80000"/>
              </a:lnSpc>
              <a:spcBef>
                <a:spcPct val="20000"/>
              </a:spcBef>
              <a:buFont typeface="Arial" charset="0"/>
              <a:buNone/>
              <a:defRPr/>
            </a:pPr>
            <a:endParaRPr lang="ru-RU" sz="4000" b="1" i="1" dirty="0">
              <a:solidFill>
                <a:schemeClr val="tx2"/>
              </a:solidFill>
            </a:endParaRPr>
          </a:p>
          <a:p>
            <a:pPr algn="ctr">
              <a:lnSpc>
                <a:spcPct val="80000"/>
              </a:lnSpc>
              <a:spcBef>
                <a:spcPct val="20000"/>
              </a:spcBef>
              <a:buFont typeface="Arial" charset="0"/>
              <a:buNone/>
              <a:defRPr/>
            </a:pPr>
            <a:r>
              <a:rPr lang="en-US" sz="4000" b="1" i="1" dirty="0">
                <a:solidFill>
                  <a:schemeClr val="tx2"/>
                </a:solidFill>
              </a:rPr>
              <a:t>Thank you for attention</a:t>
            </a:r>
            <a:r>
              <a:rPr lang="ru-RU" sz="4000" b="1" i="1" dirty="0">
                <a:solidFill>
                  <a:schemeClr val="tx2"/>
                </a:solidFill>
              </a:rPr>
              <a:t>!</a:t>
            </a:r>
          </a:p>
          <a:p>
            <a:pPr algn="ctr">
              <a:lnSpc>
                <a:spcPct val="80000"/>
              </a:lnSpc>
              <a:spcBef>
                <a:spcPct val="20000"/>
              </a:spcBef>
              <a:buFont typeface="Arial" charset="0"/>
              <a:buNone/>
              <a:defRPr/>
            </a:pPr>
            <a:endParaRPr lang="ru-RU" sz="2800" b="1" i="1" dirty="0">
              <a:solidFill>
                <a:schemeClr val="tx2"/>
              </a:solidFill>
            </a:endParaRPr>
          </a:p>
          <a:p>
            <a:pPr algn="ctr" eaLnBrk="1" hangingPunct="1"/>
            <a:r>
              <a:rPr lang="en-US" sz="1400" b="1" dirty="0">
                <a:solidFill>
                  <a:schemeClr val="tx2"/>
                </a:solidFill>
              </a:rPr>
              <a:t>CIS Interstate Statistical Committee</a:t>
            </a:r>
          </a:p>
          <a:p>
            <a:pPr algn="ctr" eaLnBrk="1" hangingPunct="1"/>
            <a:r>
              <a:rPr lang="en-US" sz="1400" b="1" dirty="0">
                <a:solidFill>
                  <a:schemeClr val="tx2"/>
                </a:solidFill>
              </a:rPr>
              <a:t>(CIS-STAT)</a:t>
            </a:r>
            <a:endParaRPr lang="ru-RU" sz="1400" b="1" dirty="0">
              <a:solidFill>
                <a:schemeClr val="tx2"/>
              </a:solidFill>
            </a:endParaRPr>
          </a:p>
          <a:p>
            <a:pPr algn="ctr">
              <a:defRPr/>
            </a:pPr>
            <a:endParaRPr lang="ru-RU" sz="1400" b="1" dirty="0">
              <a:solidFill>
                <a:srgbClr val="0066FF"/>
              </a:solidFill>
            </a:endParaRPr>
          </a:p>
          <a:p>
            <a:pPr algn="ctr">
              <a:defRPr/>
            </a:pPr>
            <a:r>
              <a:rPr lang="en-US" sz="1400" b="1" u="sng" dirty="0">
                <a:solidFill>
                  <a:schemeClr val="tx2">
                    <a:lumMod val="75000"/>
                  </a:schemeClr>
                </a:solidFill>
              </a:rPr>
              <a:t>http://www.cisstat.org</a:t>
            </a:r>
            <a:endParaRPr lang="ru-RU" sz="1400" dirty="0">
              <a:solidFill>
                <a:srgbClr val="000000"/>
              </a:solidFill>
            </a:endParaRPr>
          </a:p>
        </p:txBody>
      </p:sp>
      <p:sp>
        <p:nvSpPr>
          <p:cNvPr id="12291" name="Содержимое 2"/>
          <p:cNvSpPr txBox="1">
            <a:spLocks/>
          </p:cNvSpPr>
          <p:nvPr/>
        </p:nvSpPr>
        <p:spPr bwMode="auto">
          <a:xfrm>
            <a:off x="2427534" y="3288023"/>
            <a:ext cx="43926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buFont typeface="Arial" charset="0"/>
              <a:buNone/>
            </a:pPr>
            <a:endParaRPr lang="ru-RU" sz="2400" b="1" i="1" dirty="0">
              <a:solidFill>
                <a:srgbClr val="898989"/>
              </a:solidFill>
              <a:latin typeface="Calibri" pitchFamily="34" charset="0"/>
            </a:endParaRPr>
          </a:p>
        </p:txBody>
      </p:sp>
      <p:sp>
        <p:nvSpPr>
          <p:cNvPr id="10" name="Номер слайда 9"/>
          <p:cNvSpPr txBox="1">
            <a:spLocks noGrp="1"/>
          </p:cNvSpPr>
          <p:nvPr/>
        </p:nvSpPr>
        <p:spPr>
          <a:xfrm>
            <a:off x="8710613" y="6597650"/>
            <a:ext cx="398462" cy="144463"/>
          </a:xfrm>
          <a:prstGeom prst="rect">
            <a:avLst/>
          </a:prstGeom>
          <a:noFill/>
        </p:spPr>
        <p:txBody>
          <a:bodyPr anchor="ctr"/>
          <a:lstStyle/>
          <a:p>
            <a:pPr algn="r">
              <a:defRPr/>
            </a:pPr>
            <a:endParaRPr lang="ru-RU" sz="1600" dirty="0">
              <a:solidFill>
                <a:srgbClr val="000099"/>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1266" name="Содержимое 2"/>
          <p:cNvSpPr txBox="1">
            <a:spLocks/>
          </p:cNvSpPr>
          <p:nvPr/>
        </p:nvSpPr>
        <p:spPr bwMode="auto">
          <a:xfrm>
            <a:off x="357684" y="992323"/>
            <a:ext cx="8352929"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23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Bef>
                <a:spcPts val="0"/>
              </a:spcBef>
              <a:buFont typeface="Arial" charset="0"/>
              <a:buNone/>
            </a:pPr>
            <a:endParaRPr lang="ru-RU" sz="2000" dirty="0"/>
          </a:p>
          <a:p>
            <a:pPr algn="just">
              <a:lnSpc>
                <a:spcPct val="114000"/>
              </a:lnSpc>
              <a:spcBef>
                <a:spcPts val="600"/>
              </a:spcBef>
              <a:buFont typeface="Arial" charset="0"/>
              <a:buNone/>
            </a:pPr>
            <a:r>
              <a:rPr lang="ru-RU" sz="2000" b="1" dirty="0"/>
              <a:t>    </a:t>
            </a:r>
          </a:p>
          <a:p>
            <a:pPr eaLnBrk="1" hangingPunct="1">
              <a:lnSpc>
                <a:spcPct val="105000"/>
              </a:lnSpc>
              <a:spcBef>
                <a:spcPts val="0"/>
              </a:spcBef>
              <a:defRPr/>
            </a:pPr>
            <a:endParaRPr lang="ru-RU" sz="2000" dirty="0"/>
          </a:p>
          <a:p>
            <a:pPr algn="just">
              <a:lnSpc>
                <a:spcPct val="115000"/>
              </a:lnSpc>
              <a:buFont typeface="Wingdings" pitchFamily="2" charset="2"/>
              <a:buChar char="Ø"/>
            </a:pPr>
            <a:endParaRPr lang="ru-RU" sz="2200" b="1" dirty="0">
              <a:solidFill>
                <a:schemeClr val="tx2"/>
              </a:solidFill>
            </a:endParaRPr>
          </a:p>
          <a:p>
            <a:endParaRPr lang="ru-RU" sz="1600" dirty="0"/>
          </a:p>
          <a:p>
            <a:pPr algn="just">
              <a:lnSpc>
                <a:spcPct val="115000"/>
              </a:lnSpc>
              <a:spcAft>
                <a:spcPts val="1000"/>
              </a:spcAft>
            </a:pPr>
            <a:endParaRPr lang="ru-RU" sz="1600" dirty="0">
              <a:latin typeface="Calibri" pitchFamily="34" charset="0"/>
              <a:ea typeface="Calibri" pitchFamily="34" charset="0"/>
              <a:cs typeface="Times New Roman" pitchFamily="18" charset="0"/>
            </a:endParaRPr>
          </a:p>
        </p:txBody>
      </p:sp>
      <p:sp>
        <p:nvSpPr>
          <p:cNvPr id="11267" name="Номер слайда 9"/>
          <p:cNvSpPr txBox="1">
            <a:spLocks noGrp="1"/>
          </p:cNvSpPr>
          <p:nvPr/>
        </p:nvSpPr>
        <p:spPr bwMode="auto">
          <a:xfrm>
            <a:off x="8710613" y="6597650"/>
            <a:ext cx="398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5A0AF09-52F7-48EF-A352-546885F47D7B}" type="slidenum">
              <a:rPr lang="ru-RU" sz="1600">
                <a:solidFill>
                  <a:srgbClr val="000099"/>
                </a:solidFill>
                <a:latin typeface="Calibri" pitchFamily="34" charset="0"/>
              </a:rPr>
              <a:pPr algn="r" eaLnBrk="1" hangingPunct="1"/>
              <a:t>2</a:t>
            </a:fld>
            <a:endParaRPr lang="ru-RU" sz="1600">
              <a:solidFill>
                <a:srgbClr val="000099"/>
              </a:solidFill>
              <a:latin typeface="Calibri" pitchFamily="34" charset="0"/>
            </a:endParaRPr>
          </a:p>
        </p:txBody>
      </p:sp>
      <p:sp>
        <p:nvSpPr>
          <p:cNvPr id="2" name="Прямоугольник 1"/>
          <p:cNvSpPr/>
          <p:nvPr/>
        </p:nvSpPr>
        <p:spPr>
          <a:xfrm>
            <a:off x="1043608" y="301298"/>
            <a:ext cx="7128792" cy="369332"/>
          </a:xfrm>
          <a:prstGeom prst="rect">
            <a:avLst/>
          </a:prstGeom>
        </p:spPr>
        <p:txBody>
          <a:bodyPr wrap="square">
            <a:spAutoFit/>
          </a:bodyPr>
          <a:lstStyle/>
          <a:p>
            <a:pPr algn="ctr"/>
            <a:r>
              <a:rPr lang="en-US" b="1" dirty="0">
                <a:solidFill>
                  <a:schemeClr val="tx2"/>
                </a:solidFill>
              </a:rPr>
              <a:t>Population censuses in the CIS region</a:t>
            </a:r>
            <a:r>
              <a:rPr lang="ru-RU" b="1" dirty="0">
                <a:solidFill>
                  <a:schemeClr val="tx2"/>
                </a:solidFill>
              </a:rPr>
              <a:t> </a:t>
            </a:r>
          </a:p>
        </p:txBody>
      </p:sp>
      <p:graphicFrame>
        <p:nvGraphicFramePr>
          <p:cNvPr id="5" name="Таблица 4"/>
          <p:cNvGraphicFramePr>
            <a:graphicFrameLocks noGrp="1"/>
          </p:cNvGraphicFramePr>
          <p:nvPr>
            <p:extLst>
              <p:ext uri="{D42A27DB-BD31-4B8C-83A1-F6EECF244321}">
                <p14:modId xmlns:p14="http://schemas.microsoft.com/office/powerpoint/2010/main" val="1292347220"/>
              </p:ext>
            </p:extLst>
          </p:nvPr>
        </p:nvGraphicFramePr>
        <p:xfrm>
          <a:off x="52861" y="992323"/>
          <a:ext cx="9056214" cy="5322127"/>
        </p:xfrm>
        <a:graphic>
          <a:graphicData uri="http://schemas.openxmlformats.org/drawingml/2006/table">
            <a:tbl>
              <a:tblPr firstRow="1" bandRow="1">
                <a:tableStyleId>{5C22544A-7EE6-4342-B048-85BDC9FD1C3A}</a:tableStyleId>
              </a:tblPr>
              <a:tblGrid>
                <a:gridCol w="1693438">
                  <a:extLst>
                    <a:ext uri="{9D8B030D-6E8A-4147-A177-3AD203B41FA5}">
                      <a16:colId xmlns:a16="http://schemas.microsoft.com/office/drawing/2014/main" val="20000"/>
                    </a:ext>
                  </a:extLst>
                </a:gridCol>
                <a:gridCol w="1914322">
                  <a:extLst>
                    <a:ext uri="{9D8B030D-6E8A-4147-A177-3AD203B41FA5}">
                      <a16:colId xmlns:a16="http://schemas.microsoft.com/office/drawing/2014/main" val="20001"/>
                    </a:ext>
                  </a:extLst>
                </a:gridCol>
                <a:gridCol w="1767066">
                  <a:extLst>
                    <a:ext uri="{9D8B030D-6E8A-4147-A177-3AD203B41FA5}">
                      <a16:colId xmlns:a16="http://schemas.microsoft.com/office/drawing/2014/main" val="20002"/>
                    </a:ext>
                  </a:extLst>
                </a:gridCol>
                <a:gridCol w="2024633">
                  <a:extLst>
                    <a:ext uri="{9D8B030D-6E8A-4147-A177-3AD203B41FA5}">
                      <a16:colId xmlns:a16="http://schemas.microsoft.com/office/drawing/2014/main" val="20003"/>
                    </a:ext>
                  </a:extLst>
                </a:gridCol>
                <a:gridCol w="1656755">
                  <a:extLst>
                    <a:ext uri="{9D8B030D-6E8A-4147-A177-3AD203B41FA5}">
                      <a16:colId xmlns:a16="http://schemas.microsoft.com/office/drawing/2014/main" val="20004"/>
                    </a:ext>
                  </a:extLst>
                </a:gridCol>
              </a:tblGrid>
              <a:tr h="439201">
                <a:tc>
                  <a:txBody>
                    <a:bodyPr/>
                    <a:lstStyle/>
                    <a:p>
                      <a:pPr algn="ctr"/>
                      <a:r>
                        <a:rPr lang="ru-RU" dirty="0">
                          <a:solidFill>
                            <a:schemeClr val="accent1">
                              <a:lumMod val="50000"/>
                            </a:schemeClr>
                          </a:solidFill>
                          <a:latin typeface="Arial" panose="020B0604020202020204" pitchFamily="34" charset="0"/>
                          <a:cs typeface="Arial" panose="020B0604020202020204" pitchFamily="34" charset="0"/>
                        </a:rPr>
                        <a:t>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ru-RU" dirty="0">
                          <a:solidFill>
                            <a:schemeClr val="accent1">
                              <a:lumMod val="50000"/>
                            </a:schemeClr>
                          </a:solidFill>
                          <a:latin typeface="Arial" panose="020B0604020202020204" pitchFamily="34" charset="0"/>
                          <a:cs typeface="Arial" panose="020B0604020202020204" pitchFamily="34" charset="0"/>
                        </a:rPr>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ru-RU" dirty="0">
                          <a:solidFill>
                            <a:schemeClr val="accent1">
                              <a:lumMod val="50000"/>
                            </a:schemeClr>
                          </a:solidFill>
                          <a:latin typeface="Arial" panose="020B0604020202020204" pitchFamily="34" charset="0"/>
                          <a:cs typeface="Arial" panose="020B0604020202020204" pitchFamily="34" charset="0"/>
                        </a:rPr>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ru-RU" dirty="0">
                          <a:solidFill>
                            <a:schemeClr val="accent1">
                              <a:lumMod val="50000"/>
                            </a:schemeClr>
                          </a:solidFill>
                          <a:latin typeface="Arial" panose="020B0604020202020204" pitchFamily="34" charset="0"/>
                          <a:cs typeface="Arial" panose="020B0604020202020204" pitchFamily="34" charset="0"/>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ru-RU" dirty="0">
                          <a:solidFill>
                            <a:schemeClr val="accent1">
                              <a:lumMod val="50000"/>
                            </a:schemeClr>
                          </a:solidFill>
                          <a:latin typeface="Arial" panose="020B0604020202020204" pitchFamily="34" charset="0"/>
                          <a:cs typeface="Arial" panose="020B0604020202020204" pitchFamily="34" charset="0"/>
                        </a:rPr>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86742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AZERBAIJAN</a:t>
                      </a:r>
                      <a:endParaRPr lang="ru-RU" sz="1800" b="0" u="sng"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ru-RU" sz="1800" b="0" dirty="0">
                          <a:solidFill>
                            <a:schemeClr val="tx1"/>
                          </a:solidFill>
                          <a:effectLst/>
                          <a:latin typeface="Arial" panose="020B0604020202020204" pitchFamily="34" charset="0"/>
                          <a:cs typeface="Arial" panose="020B0604020202020204" pitchFamily="34" charset="0"/>
                        </a:rPr>
                        <a:t>1-10 </a:t>
                      </a:r>
                      <a:r>
                        <a:rPr lang="en-US" sz="1800" b="0" dirty="0">
                          <a:solidFill>
                            <a:schemeClr val="tx1"/>
                          </a:solidFill>
                          <a:effectLst/>
                          <a:latin typeface="Arial" panose="020B0604020202020204" pitchFamily="34" charset="0"/>
                          <a:cs typeface="Arial" panose="020B0604020202020204" pitchFamily="34" charset="0"/>
                        </a:rPr>
                        <a:t>OCT</a:t>
                      </a:r>
                      <a:r>
                        <a:rPr lang="ru-RU" sz="1800" b="0" dirty="0">
                          <a:solidFill>
                            <a:schemeClr val="tx1"/>
                          </a:solidFill>
                          <a:effectLst/>
                          <a:latin typeface="Arial" panose="020B0604020202020204" pitchFamily="34" charset="0"/>
                          <a:cs typeface="Arial" panose="020B0604020202020204" pitchFamily="34" charset="0"/>
                        </a:rPr>
                        <a:t>.</a:t>
                      </a: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KYRGYZSTAN</a:t>
                      </a:r>
                      <a:endParaRPr lang="ru-RU" sz="1800" b="0" u="sng"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ru-RU" sz="1800" b="0" dirty="0">
                          <a:solidFill>
                            <a:schemeClr val="tx1"/>
                          </a:solidFill>
                          <a:effectLst/>
                          <a:latin typeface="Arial" panose="020B0604020202020204" pitchFamily="34" charset="0"/>
                          <a:cs typeface="Arial" panose="020B0604020202020204" pitchFamily="34" charset="0"/>
                        </a:rPr>
                        <a:t>23 </a:t>
                      </a:r>
                      <a:r>
                        <a:rPr lang="en-US" sz="1800" b="0" dirty="0">
                          <a:solidFill>
                            <a:schemeClr val="tx1"/>
                          </a:solidFill>
                          <a:effectLst/>
                          <a:latin typeface="Arial" panose="020B0604020202020204" pitchFamily="34" charset="0"/>
                          <a:cs typeface="Arial" panose="020B0604020202020204" pitchFamily="34" charset="0"/>
                        </a:rPr>
                        <a:t>MAR</a:t>
                      </a:r>
                      <a:r>
                        <a:rPr lang="ru-RU" sz="1800" b="0" dirty="0">
                          <a:solidFill>
                            <a:schemeClr val="tx1"/>
                          </a:solidFill>
                          <a:effectLst/>
                          <a:latin typeface="Arial" panose="020B0604020202020204" pitchFamily="34" charset="0"/>
                          <a:cs typeface="Arial" panose="020B0604020202020204" pitchFamily="34" charset="0"/>
                        </a:rPr>
                        <a:t>. – 1 </a:t>
                      </a:r>
                      <a:r>
                        <a:rPr lang="en-US" sz="1800" b="0" dirty="0">
                          <a:solidFill>
                            <a:schemeClr val="tx1"/>
                          </a:solidFill>
                          <a:effectLst/>
                          <a:latin typeface="Arial" panose="020B0604020202020204" pitchFamily="34" charset="0"/>
                          <a:cs typeface="Arial" panose="020B0604020202020204" pitchFamily="34" charset="0"/>
                        </a:rPr>
                        <a:t>APR</a:t>
                      </a:r>
                      <a:r>
                        <a:rPr lang="ru-RU" sz="1800" b="0" dirty="0">
                          <a:solidFill>
                            <a:schemeClr val="tx1"/>
                          </a:solidFill>
                          <a:effectLst/>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KYRGYZSTAN</a:t>
                      </a:r>
                      <a:endParaRPr lang="ru-RU" sz="1800" b="0" u="sng" dirty="0">
                        <a:solidFill>
                          <a:schemeClr val="tx1"/>
                        </a:solidFill>
                        <a:effectLst/>
                        <a:latin typeface="Arial" panose="020B0604020202020204" pitchFamily="34" charset="0"/>
                        <a:cs typeface="Arial" panose="020B0604020202020204" pitchFamily="34" charset="0"/>
                      </a:endParaRPr>
                    </a:p>
                    <a:p>
                      <a:pPr algn="ctr"/>
                      <a:r>
                        <a:rPr lang="en-US" b="0" dirty="0">
                          <a:solidFill>
                            <a:schemeClr val="tx1"/>
                          </a:solidFill>
                          <a:latin typeface="Arial" panose="020B0604020202020204" pitchFamily="34" charset="0"/>
                          <a:cs typeface="Arial" panose="020B0604020202020204" pitchFamily="34" charset="0"/>
                        </a:rPr>
                        <a:t>?</a:t>
                      </a: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TURKMENISTAN</a:t>
                      </a:r>
                      <a:endParaRPr lang="ru-RU" sz="1800" b="0" u="sng"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ru-RU" sz="1800" b="0" i="0" dirty="0">
                          <a:solidFill>
                            <a:schemeClr val="tx1"/>
                          </a:solidFill>
                          <a:effectLst/>
                          <a:latin typeface="Arial" panose="020B0604020202020204" pitchFamily="34" charset="0"/>
                          <a:cs typeface="Arial" panose="020B0604020202020204" pitchFamily="34" charset="0"/>
                        </a:rPr>
                        <a:t>17-27 </a:t>
                      </a:r>
                      <a:r>
                        <a:rPr lang="en-US" sz="1800" b="0" i="0" dirty="0">
                          <a:solidFill>
                            <a:schemeClr val="tx1"/>
                          </a:solidFill>
                          <a:effectLst/>
                          <a:latin typeface="Arial" panose="020B0604020202020204" pitchFamily="34" charset="0"/>
                          <a:cs typeface="Arial" panose="020B0604020202020204" pitchFamily="34" charset="0"/>
                        </a:rPr>
                        <a:t>DEC</a:t>
                      </a:r>
                      <a:r>
                        <a:rPr lang="ru-RU" sz="1800" b="0" i="0" dirty="0">
                          <a:solidFill>
                            <a:schemeClr val="tx1"/>
                          </a:solidFill>
                          <a:effectLst/>
                          <a:latin typeface="Arial" panose="020B0604020202020204" pitchFamily="34" charset="0"/>
                          <a:cs typeface="Arial" panose="020B0604020202020204" pitchFamily="34" charset="0"/>
                        </a:rPr>
                        <a:t>.</a:t>
                      </a: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MOLDOVA</a:t>
                      </a:r>
                      <a:endParaRPr lang="ru-RU" b="0" u="sng" dirty="0">
                        <a:solidFill>
                          <a:schemeClr val="tx1"/>
                        </a:solidFill>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dirty="0">
                          <a:solidFill>
                            <a:schemeClr val="tx1"/>
                          </a:solidFill>
                          <a:effectLst/>
                          <a:latin typeface="Arial" panose="020B0604020202020204" pitchFamily="34" charset="0"/>
                          <a:ea typeface="Calibri"/>
                          <a:cs typeface="Arial" panose="020B0604020202020204" pitchFamily="34" charset="0"/>
                        </a:rPr>
                        <a:t>APR.</a:t>
                      </a:r>
                      <a:endParaRPr lang="ru-RU" sz="1800" b="0" i="0" u="none" dirty="0">
                        <a:solidFill>
                          <a:schemeClr val="tx1"/>
                        </a:solidFill>
                        <a:effectLst/>
                        <a:latin typeface="Arial" panose="020B0604020202020204" pitchFamily="34" charset="0"/>
                        <a:ea typeface="Calibri"/>
                        <a:cs typeface="Arial" panose="020B0604020202020204" pitchFamily="34" charset="0"/>
                      </a:endParaRPr>
                    </a:p>
                    <a:p>
                      <a:pPr algn="ct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175656">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b="0" u="sng" dirty="0">
                          <a:solidFill>
                            <a:schemeClr val="tx1"/>
                          </a:solidFill>
                          <a:latin typeface="Arial" panose="020B0604020202020204" pitchFamily="34" charset="0"/>
                          <a:cs typeface="Arial" panose="020B0604020202020204" pitchFamily="34" charset="0"/>
                        </a:rPr>
                        <a:t>BELARUS</a:t>
                      </a:r>
                    </a:p>
                    <a:p>
                      <a:pPr algn="ctr">
                        <a:lnSpc>
                          <a:spcPct val="115000"/>
                        </a:lnSpc>
                        <a:spcAft>
                          <a:spcPts val="0"/>
                        </a:spcAft>
                      </a:pPr>
                      <a:r>
                        <a:rPr lang="ru-RU" sz="1800" b="0" dirty="0">
                          <a:solidFill>
                            <a:schemeClr val="tx1"/>
                          </a:solidFill>
                          <a:effectLst/>
                          <a:latin typeface="Arial" panose="020B0604020202020204" pitchFamily="34" charset="0"/>
                          <a:cs typeface="Arial" panose="020B0604020202020204" pitchFamily="34" charset="0"/>
                        </a:rPr>
                        <a:t>4-30 </a:t>
                      </a:r>
                      <a:r>
                        <a:rPr lang="en-US" sz="1800" b="0" dirty="0">
                          <a:solidFill>
                            <a:schemeClr val="tx1"/>
                          </a:solidFill>
                          <a:effectLst/>
                          <a:latin typeface="Arial" panose="020B0604020202020204" pitchFamily="34" charset="0"/>
                          <a:cs typeface="Arial" panose="020B0604020202020204" pitchFamily="34" charset="0"/>
                        </a:rPr>
                        <a:t>OCT</a:t>
                      </a:r>
                      <a:r>
                        <a:rPr lang="ru-RU" sz="1800" b="0" dirty="0">
                          <a:solidFill>
                            <a:schemeClr val="tx1"/>
                          </a:solidFill>
                          <a:effectLst/>
                          <a:latin typeface="Arial" panose="020B0604020202020204" pitchFamily="34" charset="0"/>
                          <a:cs typeface="Arial" panose="020B0604020202020204" pitchFamily="34" charset="0"/>
                        </a:rPr>
                        <a:t>.</a:t>
                      </a: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KAZAKHSTAN</a:t>
                      </a:r>
                    </a:p>
                    <a:p>
                      <a:pPr marL="0" marR="0" indent="0" algn="ctr" defTabSz="914400" rtl="0" eaLnBrk="1" fontAlgn="auto" latinLnBrk="0" hangingPunct="1">
                        <a:lnSpc>
                          <a:spcPct val="115000"/>
                        </a:lnSpc>
                        <a:spcBef>
                          <a:spcPts val="0"/>
                        </a:spcBef>
                        <a:spcAft>
                          <a:spcPts val="0"/>
                        </a:spcAft>
                        <a:buClrTx/>
                        <a:buSzTx/>
                        <a:buFontTx/>
                        <a:buNone/>
                        <a:tabLst/>
                        <a:defRPr/>
                      </a:pPr>
                      <a:r>
                        <a:rPr lang="ru-RU" sz="1800" b="0" dirty="0">
                          <a:solidFill>
                            <a:schemeClr val="tx1"/>
                          </a:solidFill>
                          <a:effectLst/>
                          <a:latin typeface="Arial" panose="020B0604020202020204" pitchFamily="34" charset="0"/>
                          <a:cs typeface="Arial" panose="020B0604020202020204" pitchFamily="34" charset="0"/>
                        </a:rPr>
                        <a:t>1-30 </a:t>
                      </a:r>
                      <a:r>
                        <a:rPr lang="en-US" sz="1800" b="0" dirty="0">
                          <a:solidFill>
                            <a:schemeClr val="tx1"/>
                          </a:solidFill>
                          <a:effectLst/>
                          <a:latin typeface="Arial" panose="020B0604020202020204" pitchFamily="34" charset="0"/>
                          <a:cs typeface="Arial" panose="020B0604020202020204" pitchFamily="34" charset="0"/>
                        </a:rPr>
                        <a:t>OKT</a:t>
                      </a:r>
                      <a:r>
                        <a:rPr lang="ru-RU" sz="1800" b="0" dirty="0">
                          <a:solidFill>
                            <a:schemeClr val="tx1"/>
                          </a:solidFill>
                          <a:effectLst/>
                          <a:latin typeface="Arial" panose="020B0604020202020204" pitchFamily="34" charset="0"/>
                          <a:cs typeface="Arial" panose="020B0604020202020204" pitchFamily="34" charset="0"/>
                        </a:rPr>
                        <a:t>.</a:t>
                      </a:r>
                      <a:endParaRPr lang="ru-RU" sz="1800" b="0" u="sng"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KAZAKHSTAN</a:t>
                      </a:r>
                    </a:p>
                    <a:p>
                      <a:pPr algn="ctr"/>
                      <a:r>
                        <a:rPr lang="ru-RU" sz="1800" b="0" dirty="0">
                          <a:solidFill>
                            <a:schemeClr val="tx1"/>
                          </a:solidFill>
                          <a:effectLst/>
                          <a:latin typeface="Arial" panose="020B0604020202020204" pitchFamily="34" charset="0"/>
                          <a:cs typeface="Arial" panose="020B0604020202020204" pitchFamily="34" charset="0"/>
                        </a:rPr>
                        <a:t>1-30 </a:t>
                      </a:r>
                      <a:r>
                        <a:rPr lang="en-US" sz="1800" b="0" dirty="0">
                          <a:solidFill>
                            <a:schemeClr val="tx1"/>
                          </a:solidFill>
                          <a:effectLst/>
                          <a:latin typeface="Arial" panose="020B0604020202020204" pitchFamily="34" charset="0"/>
                          <a:cs typeface="Arial" panose="020B0604020202020204" pitchFamily="34" charset="0"/>
                        </a:rPr>
                        <a:t>OKT.</a:t>
                      </a: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UZBEKISTAN</a:t>
                      </a:r>
                      <a:endParaRPr lang="ru-RU" sz="1800" b="0" u="sng"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en-US" sz="1800" b="0" i="0" dirty="0">
                          <a:solidFill>
                            <a:schemeClr val="tx1"/>
                          </a:solidFill>
                          <a:effectLst/>
                          <a:latin typeface="Arial" panose="020B0604020202020204" pitchFamily="34" charset="0"/>
                          <a:cs typeface="Arial" panose="020B0604020202020204" pitchFamily="34" charset="0"/>
                        </a:rPr>
                        <a:t>1-25 NOV</a:t>
                      </a:r>
                      <a:r>
                        <a:rPr lang="ru-RU" sz="1800" b="0" i="0" dirty="0">
                          <a:solidFill>
                            <a:schemeClr val="tx1"/>
                          </a:solidFill>
                          <a:effectLst/>
                          <a:latin typeface="Arial" panose="020B0604020202020204" pitchFamily="34" charset="0"/>
                          <a:cs typeface="Arial" panose="020B0604020202020204" pitchFamily="34" charset="0"/>
                        </a:rPr>
                        <a:t>.</a:t>
                      </a: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UZBEKISTAN</a:t>
                      </a:r>
                      <a:endParaRPr lang="ru-RU" sz="1800" b="0" u="sng"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en-US" sz="1800" b="0" i="0" dirty="0">
                          <a:solidFill>
                            <a:schemeClr val="tx1"/>
                          </a:solidFill>
                          <a:effectLst/>
                          <a:latin typeface="Arial" panose="020B0604020202020204" pitchFamily="34" charset="0"/>
                          <a:cs typeface="Arial" panose="020B0604020202020204" pitchFamily="34" charset="0"/>
                        </a:rPr>
                        <a:t>1-25 NOV</a:t>
                      </a:r>
                      <a:r>
                        <a:rPr lang="ru-RU" sz="1800" b="0" i="0" dirty="0">
                          <a:solidFill>
                            <a:schemeClr val="tx1"/>
                          </a:solidFill>
                          <a:effectLst/>
                          <a:latin typeface="Arial" panose="020B0604020202020204" pitchFamily="34" charset="0"/>
                          <a:cs typeface="Arial" panose="020B0604020202020204" pitchFamily="34" charset="0"/>
                        </a:rPr>
                        <a:t>.</a:t>
                      </a: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867423">
                <a:tc>
                  <a:txBody>
                    <a:bodyPr/>
                    <a:lstStyle/>
                    <a:p>
                      <a:endParaRPr lang="ru-RU" b="0"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RUSSIA</a:t>
                      </a:r>
                      <a:endParaRPr lang="ru-RU" sz="1800" b="0" u="sng"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ru-RU" sz="1800" b="0" dirty="0">
                          <a:solidFill>
                            <a:schemeClr val="tx1"/>
                          </a:solidFill>
                          <a:effectLst/>
                          <a:latin typeface="Arial" panose="020B0604020202020204" pitchFamily="34" charset="0"/>
                          <a:cs typeface="Arial" panose="020B0604020202020204" pitchFamily="34" charset="0"/>
                        </a:rPr>
                        <a:t>1-31 </a:t>
                      </a:r>
                      <a:r>
                        <a:rPr lang="en-US" sz="1800" b="0" dirty="0">
                          <a:solidFill>
                            <a:schemeClr val="tx1"/>
                          </a:solidFill>
                          <a:effectLst/>
                          <a:latin typeface="Arial" panose="020B0604020202020204" pitchFamily="34" charset="0"/>
                          <a:cs typeface="Arial" panose="020B0604020202020204" pitchFamily="34" charset="0"/>
                        </a:rPr>
                        <a:t>OKT</a:t>
                      </a:r>
                      <a:r>
                        <a:rPr lang="ru-RU" sz="1800" b="0" dirty="0">
                          <a:solidFill>
                            <a:schemeClr val="tx1"/>
                          </a:solidFill>
                          <a:effectLst/>
                          <a:latin typeface="Arial" panose="020B0604020202020204" pitchFamily="34" charset="0"/>
                          <a:cs typeface="Arial" panose="020B0604020202020204" pitchFamily="34" charset="0"/>
                        </a:rPr>
                        <a:t>.</a:t>
                      </a: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RUSSIA</a:t>
                      </a:r>
                      <a:endParaRPr lang="ru-RU" sz="1800" b="0" u="sng" dirty="0">
                        <a:solidFill>
                          <a:schemeClr val="tx1"/>
                        </a:solidFill>
                        <a:effectLst/>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0" dirty="0">
                          <a:solidFill>
                            <a:schemeClr val="tx1"/>
                          </a:solidFill>
                          <a:effectLst/>
                          <a:latin typeface="Arial" panose="020B0604020202020204" pitchFamily="34" charset="0"/>
                          <a:cs typeface="Arial" panose="020B0604020202020204" pitchFamily="34" charset="0"/>
                        </a:rPr>
                        <a:t>1-30 </a:t>
                      </a:r>
                      <a:r>
                        <a:rPr lang="en-US" sz="1800" b="0" dirty="0">
                          <a:solidFill>
                            <a:schemeClr val="tx1"/>
                          </a:solidFill>
                          <a:effectLst/>
                          <a:latin typeface="Arial" panose="020B0604020202020204" pitchFamily="34" charset="0"/>
                          <a:cs typeface="Arial" panose="020B0604020202020204" pitchFamily="34" charset="0"/>
                        </a:rPr>
                        <a:t>APR</a:t>
                      </a:r>
                      <a:r>
                        <a:rPr lang="ru-RU" sz="1800" b="0" dirty="0">
                          <a:solidFill>
                            <a:schemeClr val="tx1"/>
                          </a:solidFill>
                          <a:effectLst/>
                          <a:latin typeface="Arial" panose="020B0604020202020204" pitchFamily="34" charset="0"/>
                          <a:cs typeface="Arial" panose="020B0604020202020204" pitchFamily="34" charset="0"/>
                        </a:rPr>
                        <a:t>.</a:t>
                      </a:r>
                      <a:endParaRPr lang="ru-RU" b="0" dirty="0">
                        <a:solidFill>
                          <a:schemeClr val="tx1"/>
                        </a:solidFill>
                      </a:endParaRPr>
                    </a:p>
                    <a:p>
                      <a:pPr algn="ct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UKRAINE</a:t>
                      </a:r>
                      <a:r>
                        <a:rPr lang="ru-RU" sz="1800" b="0" dirty="0">
                          <a:solidFill>
                            <a:schemeClr val="tx1"/>
                          </a:solidFill>
                          <a:latin typeface="Arial" panose="020B0604020202020204" pitchFamily="34" charset="0"/>
                          <a:cs typeface="Arial" panose="020B0604020202020204" pitchFamily="34" charset="0"/>
                        </a:rPr>
                        <a:t> </a:t>
                      </a:r>
                      <a:endParaRPr lang="ru-RU" b="0" dirty="0">
                        <a:solidFill>
                          <a:schemeClr val="tx1"/>
                        </a:solidFill>
                        <a:latin typeface="Arial" panose="020B0604020202020204" pitchFamily="34" charset="0"/>
                        <a:cs typeface="Arial" panose="020B0604020202020204" pitchFamily="34" charset="0"/>
                      </a:endParaRPr>
                    </a:p>
                    <a:p>
                      <a:pPr algn="ctr"/>
                      <a:r>
                        <a:rPr lang="en-US" b="0" dirty="0">
                          <a:solidFill>
                            <a:schemeClr val="tx1"/>
                          </a:solidFill>
                          <a:latin typeface="Arial" panose="020B0604020202020204" pitchFamily="34" charset="0"/>
                          <a:cs typeface="Arial" panose="020B0604020202020204" pitchFamily="34" charset="0"/>
                        </a:rPr>
                        <a:t>?</a:t>
                      </a: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867423">
                <a:tc>
                  <a:txBody>
                    <a:bodyPr/>
                    <a:lstStyle/>
                    <a:p>
                      <a:endParaRPr lang="ru-RU" b="0"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ARMENIA</a:t>
                      </a:r>
                      <a:endParaRPr lang="ru-RU" sz="1800" b="0" u="sng"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ru-RU" sz="1800" b="0" dirty="0">
                          <a:solidFill>
                            <a:schemeClr val="tx1"/>
                          </a:solidFill>
                          <a:effectLst/>
                          <a:latin typeface="Arial" panose="020B0604020202020204" pitchFamily="34" charset="0"/>
                          <a:cs typeface="Arial" panose="020B0604020202020204" pitchFamily="34" charset="0"/>
                        </a:rPr>
                        <a:t>18-27</a:t>
                      </a:r>
                      <a:r>
                        <a:rPr lang="en-US" sz="1800" b="0" dirty="0">
                          <a:solidFill>
                            <a:schemeClr val="tx1"/>
                          </a:solidFill>
                          <a:effectLst/>
                          <a:latin typeface="Arial" panose="020B0604020202020204" pitchFamily="34" charset="0"/>
                          <a:cs typeface="Arial" panose="020B0604020202020204" pitchFamily="34" charset="0"/>
                        </a:rPr>
                        <a:t> OKT</a:t>
                      </a:r>
                      <a:r>
                        <a:rPr lang="ru-RU" sz="1800" b="0" dirty="0">
                          <a:solidFill>
                            <a:schemeClr val="tx1"/>
                          </a:solidFill>
                          <a:effectLst/>
                          <a:latin typeface="Arial" panose="020B0604020202020204" pitchFamily="34" charset="0"/>
                          <a:cs typeface="Arial" panose="020B0604020202020204" pitchFamily="34" charset="0"/>
                        </a:rPr>
                        <a:t>.</a:t>
                      </a: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ARMENIA</a:t>
                      </a:r>
                      <a:endParaRPr lang="ru-RU" sz="1800" b="0" u="sng" dirty="0">
                        <a:solidFill>
                          <a:schemeClr val="tx1"/>
                        </a:solidFill>
                        <a:effectLst/>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0" dirty="0">
                          <a:solidFill>
                            <a:schemeClr val="tx1"/>
                          </a:solidFill>
                          <a:effectLst/>
                          <a:latin typeface="Arial" panose="020B0604020202020204" pitchFamily="34" charset="0"/>
                          <a:cs typeface="Arial" panose="020B0604020202020204" pitchFamily="34" charset="0"/>
                        </a:rPr>
                        <a:t>14-23 ОКТ.</a:t>
                      </a:r>
                      <a:endParaRPr lang="ru-RU" b="0" dirty="0">
                        <a:solidFill>
                          <a:schemeClr val="tx1"/>
                        </a:solidFill>
                      </a:endParaRPr>
                    </a:p>
                    <a:p>
                      <a:pPr algn="ct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endParaRPr lang="ru-RU" b="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10004"/>
                  </a:ext>
                </a:extLst>
              </a:tr>
              <a:tr h="867423">
                <a:tc>
                  <a:txBody>
                    <a:bodyPr/>
                    <a:lstStyle/>
                    <a:p>
                      <a:endParaRPr lang="ru-RU" b="0"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b="0" u="sng" dirty="0">
                          <a:solidFill>
                            <a:schemeClr val="tx1"/>
                          </a:solidFill>
                          <a:latin typeface="Arial" panose="020B0604020202020204" pitchFamily="34" charset="0"/>
                          <a:cs typeface="Arial" panose="020B0604020202020204" pitchFamily="34" charset="0"/>
                        </a:rPr>
                        <a:t>TAJIKISTAN</a:t>
                      </a:r>
                      <a:endParaRPr lang="ru-RU" sz="1800" b="0" u="sng"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en-US" sz="1800" b="0" dirty="0">
                          <a:solidFill>
                            <a:schemeClr val="tx1"/>
                          </a:solidFill>
                          <a:effectLst/>
                          <a:latin typeface="Arial" panose="020B0604020202020204" pitchFamily="34" charset="0"/>
                          <a:cs typeface="Arial" panose="020B0604020202020204" pitchFamily="34" charset="0"/>
                        </a:rPr>
                        <a:t>1-15 OKT.</a:t>
                      </a:r>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ru-RU"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endParaRPr lang="ru-RU" b="0" dirty="0">
                        <a:solidFill>
                          <a:schemeClr val="tx1"/>
                        </a:solidFill>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endParaRPr lang="ru-RU" b="0" dirty="0">
                        <a:solidFill>
                          <a:schemeClr val="tx1"/>
                        </a:solidFill>
                        <a:latin typeface="Arial" panose="020B0604020202020204" pitchFamily="34" charset="0"/>
                        <a:cs typeface="Arial" panose="020B0604020202020204" pitchFamily="34" charset="0"/>
                      </a:endParaRPr>
                    </a:p>
                  </a:txBody>
                  <a:tcPr>
                    <a:solidFill>
                      <a:schemeClr val="bg1">
                        <a:lumMod val="95000"/>
                      </a:schemeClr>
                    </a:solidFill>
                  </a:tcPr>
                </a:tc>
                <a:extLst>
                  <a:ext uri="{0D108BD9-81ED-4DB2-BD59-A6C34878D82A}">
                    <a16:rowId xmlns:a16="http://schemas.microsoft.com/office/drawing/2014/main" val="10005"/>
                  </a:ext>
                </a:extLst>
              </a:tr>
            </a:tbl>
          </a:graphicData>
        </a:graphic>
      </p:graphicFrame>
      <p:sp>
        <p:nvSpPr>
          <p:cNvPr id="4" name="Стрелка углом 3"/>
          <p:cNvSpPr/>
          <p:nvPr/>
        </p:nvSpPr>
        <p:spPr>
          <a:xfrm>
            <a:off x="3419872" y="1988840"/>
            <a:ext cx="576064" cy="32403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C00000"/>
              </a:solidFill>
            </a:endParaRPr>
          </a:p>
        </p:txBody>
      </p:sp>
      <p:sp>
        <p:nvSpPr>
          <p:cNvPr id="7" name="Стрелка углом 6"/>
          <p:cNvSpPr/>
          <p:nvPr/>
        </p:nvSpPr>
        <p:spPr>
          <a:xfrm>
            <a:off x="3419872" y="3140968"/>
            <a:ext cx="576064" cy="34785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Стрелка углом 8"/>
          <p:cNvSpPr/>
          <p:nvPr/>
        </p:nvSpPr>
        <p:spPr>
          <a:xfrm>
            <a:off x="3491880" y="4077072"/>
            <a:ext cx="576064" cy="32403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Стрелка углом 10"/>
          <p:cNvSpPr/>
          <p:nvPr/>
        </p:nvSpPr>
        <p:spPr>
          <a:xfrm>
            <a:off x="3491880" y="5013176"/>
            <a:ext cx="504056" cy="36004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Стрелка углом 11"/>
          <p:cNvSpPr/>
          <p:nvPr/>
        </p:nvSpPr>
        <p:spPr>
          <a:xfrm>
            <a:off x="7092280" y="2924943"/>
            <a:ext cx="504056" cy="38995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843856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827584" y="301298"/>
            <a:ext cx="7488832" cy="369332"/>
          </a:xfrm>
          <a:prstGeom prst="rect">
            <a:avLst/>
          </a:prstGeom>
        </p:spPr>
        <p:txBody>
          <a:bodyPr wrap="square">
            <a:spAutoFit/>
          </a:bodyPr>
          <a:lstStyle/>
          <a:p>
            <a:pPr algn="ctr"/>
            <a:r>
              <a:rPr lang="en-US" b="1" dirty="0">
                <a:solidFill>
                  <a:schemeClr val="tx2"/>
                </a:solidFill>
              </a:rPr>
              <a:t>Census methods (1)</a:t>
            </a:r>
            <a:r>
              <a:rPr lang="ru-RU" b="1" dirty="0">
                <a:solidFill>
                  <a:schemeClr val="tx2"/>
                </a:solidFill>
              </a:rPr>
              <a:t> </a:t>
            </a:r>
            <a:endParaRPr lang="ru-RU" dirty="0">
              <a:solidFill>
                <a:schemeClr val="tx2"/>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515443428"/>
              </p:ext>
            </p:extLst>
          </p:nvPr>
        </p:nvGraphicFramePr>
        <p:xfrm>
          <a:off x="234941" y="1052735"/>
          <a:ext cx="8669218" cy="5483470"/>
        </p:xfrm>
        <a:graphic>
          <a:graphicData uri="http://schemas.openxmlformats.org/drawingml/2006/table">
            <a:tbl>
              <a:tblPr firstRow="1" firstCol="1" bandRow="1">
                <a:tableStyleId>{5C22544A-7EE6-4342-B048-85BDC9FD1C3A}</a:tableStyleId>
              </a:tblPr>
              <a:tblGrid>
                <a:gridCol w="1624845">
                  <a:extLst>
                    <a:ext uri="{9D8B030D-6E8A-4147-A177-3AD203B41FA5}">
                      <a16:colId xmlns:a16="http://schemas.microsoft.com/office/drawing/2014/main" val="20000"/>
                    </a:ext>
                  </a:extLst>
                </a:gridCol>
                <a:gridCol w="1475288">
                  <a:extLst>
                    <a:ext uri="{9D8B030D-6E8A-4147-A177-3AD203B41FA5}">
                      <a16:colId xmlns:a16="http://schemas.microsoft.com/office/drawing/2014/main" val="20001"/>
                    </a:ext>
                  </a:extLst>
                </a:gridCol>
                <a:gridCol w="1475288">
                  <a:extLst>
                    <a:ext uri="{9D8B030D-6E8A-4147-A177-3AD203B41FA5}">
                      <a16:colId xmlns:a16="http://schemas.microsoft.com/office/drawing/2014/main" val="20002"/>
                    </a:ext>
                  </a:extLst>
                </a:gridCol>
                <a:gridCol w="1345814">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1523847">
                  <a:extLst>
                    <a:ext uri="{9D8B030D-6E8A-4147-A177-3AD203B41FA5}">
                      <a16:colId xmlns:a16="http://schemas.microsoft.com/office/drawing/2014/main" val="20005"/>
                    </a:ext>
                  </a:extLst>
                </a:gridCol>
              </a:tblGrid>
              <a:tr h="280633">
                <a:tc gridSpan="6">
                  <a:txBody>
                    <a:bodyPr/>
                    <a:lstStyle/>
                    <a:p>
                      <a:pPr algn="r">
                        <a:lnSpc>
                          <a:spcPct val="115000"/>
                        </a:lnSpc>
                        <a:spcAft>
                          <a:spcPts val="0"/>
                        </a:spcAft>
                      </a:pPr>
                      <a:endParaRPr lang="ru-RU" sz="1400" b="0" i="1" dirty="0">
                        <a:ln>
                          <a:noFill/>
                        </a:ln>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lnSpc>
                          <a:spcPct val="100000"/>
                        </a:lnSpc>
                        <a:spcAft>
                          <a:spcPts val="0"/>
                        </a:spcAft>
                      </a:pPr>
                      <a:endParaRPr lang="ru-RU" sz="1600" b="1" dirty="0">
                        <a:ln>
                          <a:noFill/>
                        </a:ln>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pPr algn="ctr">
                        <a:lnSpc>
                          <a:spcPct val="100000"/>
                        </a:lnSpc>
                        <a:spcAft>
                          <a:spcPts val="0"/>
                        </a:spcAft>
                      </a:pPr>
                      <a:endParaRPr lang="ru-RU" sz="1600" b="0" dirty="0">
                        <a:ln>
                          <a:noFill/>
                        </a:ln>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2"/>
                  </a:ext>
                </a:extLst>
              </a:tr>
              <a:tr h="407907">
                <a:tc rowSpan="3">
                  <a:txBody>
                    <a:bodyPr/>
                    <a:lstStyle/>
                    <a:p>
                      <a:pPr algn="ctr">
                        <a:lnSpc>
                          <a:spcPct val="115000"/>
                        </a:lnSpc>
                        <a:spcAft>
                          <a:spcPts val="0"/>
                        </a:spcAft>
                      </a:pPr>
                      <a:r>
                        <a:rPr lang="ru-RU" sz="1600" dirty="0">
                          <a:ln>
                            <a:noFill/>
                          </a:ln>
                          <a:effectLst/>
                          <a:latin typeface="Arial" panose="020B0604020202020204" pitchFamily="34" charset="0"/>
                          <a:cs typeface="Arial" panose="020B0604020202020204" pitchFamily="34" charset="0"/>
                        </a:rPr>
                        <a:t> </a:t>
                      </a:r>
                      <a:endParaRPr lang="ru-RU" sz="1600" dirty="0">
                        <a:ln>
                          <a:noFill/>
                        </a:ln>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0000"/>
                        </a:lnSpc>
                        <a:spcAft>
                          <a:spcPts val="0"/>
                        </a:spcAft>
                      </a:pPr>
                      <a:r>
                        <a:rPr lang="ru-RU" sz="1600" b="1" dirty="0">
                          <a:ln>
                            <a:noFill/>
                          </a:ln>
                          <a:solidFill>
                            <a:schemeClr val="tx1"/>
                          </a:solidFill>
                          <a:effectLst/>
                          <a:latin typeface="Arial" panose="020B0604020202020204" pitchFamily="34" charset="0"/>
                          <a:ea typeface="Calibri"/>
                          <a:cs typeface="Arial" panose="020B0604020202020204" pitchFamily="34" charset="0"/>
                        </a:rPr>
                        <a:t>2010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4">
                  <a:txBody>
                    <a:bodyPr/>
                    <a:lstStyle/>
                    <a:p>
                      <a:pPr algn="ctr">
                        <a:lnSpc>
                          <a:spcPct val="100000"/>
                        </a:lnSpc>
                        <a:spcAft>
                          <a:spcPts val="0"/>
                        </a:spcAft>
                      </a:pPr>
                      <a:r>
                        <a:rPr lang="ru-RU" sz="1600" b="1" dirty="0">
                          <a:ln>
                            <a:noFill/>
                          </a:ln>
                          <a:solidFill>
                            <a:schemeClr val="tx1"/>
                          </a:solidFill>
                          <a:effectLst/>
                          <a:latin typeface="Arial" panose="020B0604020202020204" pitchFamily="34" charset="0"/>
                          <a:ea typeface="Calibri"/>
                          <a:cs typeface="Arial" panose="020B0604020202020204" pitchFamily="34" charset="0"/>
                        </a:rPr>
                        <a:t>2020 </a:t>
                      </a:r>
                      <a:endParaRPr lang="ru-RU" sz="1600" b="0" dirty="0">
                        <a:ln>
                          <a:noFill/>
                        </a:ln>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91114">
                <a:tc vMerge="1">
                  <a:txBody>
                    <a:bodyPr/>
                    <a:lstStyle/>
                    <a:p>
                      <a:pPr algn="ctr">
                        <a:lnSpc>
                          <a:spcPct val="115000"/>
                        </a:lnSpc>
                        <a:spcAft>
                          <a:spcPts val="0"/>
                        </a:spcAft>
                      </a:pPr>
                      <a:endParaRPr lang="ru-RU" sz="1100" dirty="0">
                        <a:effectLst/>
                        <a:latin typeface="Calibri"/>
                        <a:ea typeface="Calibri"/>
                        <a:cs typeface="Times New Roman"/>
                      </a:endParaRPr>
                    </a:p>
                  </a:txBody>
                  <a:tcPr marL="68580" marR="68580" marT="0" marB="0">
                    <a:solidFill>
                      <a:schemeClr val="accent1">
                        <a:lumMod val="40000"/>
                        <a:lumOff val="6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Arial" panose="020B0604020202020204" pitchFamily="34" charset="0"/>
                          <a:ea typeface="Calibri"/>
                          <a:cs typeface="Arial" panose="020B0604020202020204" pitchFamily="34" charset="0"/>
                        </a:rPr>
                        <a:t>Personal interviews using paper questionnaires</a:t>
                      </a:r>
                      <a:endParaRPr lang="ru-RU" sz="1600" b="0" dirty="0">
                        <a:solidFill>
                          <a:schemeClr val="tx1"/>
                        </a:solidFill>
                        <a:effectLst/>
                        <a:latin typeface="Arial" panose="020B0604020202020204" pitchFamily="34" charset="0"/>
                        <a:ea typeface="Calibri"/>
                        <a:cs typeface="Arial" panose="020B0604020202020204" pitchFamily="34" charset="0"/>
                      </a:endParaRPr>
                    </a:p>
                    <a:p>
                      <a:pPr algn="ctr">
                        <a:lnSpc>
                          <a:spcPct val="100000"/>
                        </a:lnSpc>
                        <a:spcAft>
                          <a:spcPts val="0"/>
                        </a:spcAft>
                      </a:pPr>
                      <a:endParaRPr lang="ru-RU" sz="1600" b="0" dirty="0">
                        <a:ln>
                          <a:noFill/>
                        </a:ln>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Arial" panose="020B0604020202020204" pitchFamily="34" charset="0"/>
                          <a:ea typeface="Calibri"/>
                          <a:cs typeface="Arial" panose="020B0604020202020204" pitchFamily="34" charset="0"/>
                        </a:rPr>
                        <a:t>Personal interviews using</a:t>
                      </a:r>
                      <a:r>
                        <a:rPr lang="ru-RU" sz="1600" b="0" dirty="0">
                          <a:solidFill>
                            <a:schemeClr val="tx1"/>
                          </a:solidFill>
                          <a:effectLst/>
                          <a:latin typeface="Arial" panose="020B0604020202020204" pitchFamily="34" charset="0"/>
                          <a:ea typeface="Calibri"/>
                          <a:cs typeface="Arial" panose="020B0604020202020204" pitchFamily="34" charset="0"/>
                        </a:rPr>
                        <a:t>:</a:t>
                      </a:r>
                    </a:p>
                    <a:p>
                      <a:pPr algn="ctr">
                        <a:lnSpc>
                          <a:spcPct val="100000"/>
                        </a:lnSpc>
                        <a:spcAft>
                          <a:spcPts val="0"/>
                        </a:spcAft>
                      </a:pPr>
                      <a:endParaRPr lang="ru-RU" sz="1600" b="0" dirty="0">
                        <a:ln>
                          <a:noFill/>
                        </a:ln>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ru-RU"/>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solidFill>
                          <a:schemeClr val="tx1"/>
                        </a:solidFill>
                        <a:effectLst/>
                        <a:latin typeface="Arial" panose="020B0604020202020204" pitchFamily="34" charset="0"/>
                        <a:ea typeface="Calibri"/>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Arial" panose="020B0604020202020204" pitchFamily="34" charset="0"/>
                          <a:ea typeface="Calibri"/>
                          <a:cs typeface="Arial" panose="020B0604020202020204" pitchFamily="34" charset="0"/>
                        </a:rPr>
                        <a:t>Self-report</a:t>
                      </a:r>
                      <a:endParaRPr lang="ru-RU" sz="1600" b="0" dirty="0">
                        <a:solidFill>
                          <a:schemeClr val="tx1"/>
                        </a:solidFill>
                        <a:effectLst/>
                        <a:latin typeface="Arial" panose="020B0604020202020204" pitchFamily="34" charset="0"/>
                        <a:ea typeface="Calibri"/>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Arial" panose="020B0604020202020204" pitchFamily="34" charset="0"/>
                          <a:cs typeface="Arial" panose="020B0604020202020204" pitchFamily="34" charset="0"/>
                        </a:rPr>
                        <a:t>online census</a:t>
                      </a:r>
                      <a:endParaRPr lang="ru-RU" sz="1600" b="0" dirty="0">
                        <a:solidFill>
                          <a:schemeClr val="tx1"/>
                        </a:solidFill>
                        <a:effectLst/>
                        <a:latin typeface="Arial" panose="020B0604020202020204" pitchFamily="34" charset="0"/>
                        <a:ea typeface="Calibri"/>
                        <a:cs typeface="Arial" panose="020B0604020202020204" pitchFamily="34" charset="0"/>
                      </a:endParaRPr>
                    </a:p>
                    <a:p>
                      <a:pPr algn="ctr">
                        <a:lnSpc>
                          <a:spcPct val="100000"/>
                        </a:lnSpc>
                        <a:spcAft>
                          <a:spcPts val="0"/>
                        </a:spcAft>
                      </a:pPr>
                      <a:endParaRPr lang="ru-RU" sz="1600" b="0" dirty="0">
                        <a:ln>
                          <a:noFill/>
                        </a:ln>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algn="ctr">
                        <a:lnSpc>
                          <a:spcPct val="100000"/>
                        </a:lnSpc>
                        <a:spcAft>
                          <a:spcPts val="0"/>
                        </a:spcAft>
                      </a:pPr>
                      <a:endParaRPr lang="en-US" sz="1600" b="0" dirty="0">
                        <a:ln>
                          <a:noFill/>
                        </a:ln>
                        <a:solidFill>
                          <a:schemeClr val="tx1"/>
                        </a:solidFill>
                        <a:effectLst/>
                        <a:latin typeface="Arial" panose="020B0604020202020204" pitchFamily="34" charset="0"/>
                        <a:ea typeface="Calibri"/>
                        <a:cs typeface="Arial" panose="020B0604020202020204" pitchFamily="34" charset="0"/>
                      </a:endParaRPr>
                    </a:p>
                    <a:p>
                      <a:pPr algn="ctr">
                        <a:lnSpc>
                          <a:spcPct val="100000"/>
                        </a:lnSpc>
                        <a:spcAft>
                          <a:spcPts val="0"/>
                        </a:spcAft>
                      </a:pPr>
                      <a:r>
                        <a:rPr lang="en-US" sz="1600" b="0" dirty="0">
                          <a:ln>
                            <a:noFill/>
                          </a:ln>
                          <a:solidFill>
                            <a:schemeClr val="tx1"/>
                          </a:solidFill>
                          <a:effectLst/>
                          <a:latin typeface="Arial" panose="020B0604020202020204" pitchFamily="34" charset="0"/>
                          <a:ea typeface="Calibri"/>
                          <a:cs typeface="Arial" panose="020B0604020202020204" pitchFamily="34" charset="0"/>
                        </a:rPr>
                        <a:t>Administrative data/register</a:t>
                      </a:r>
                      <a:endParaRPr lang="ru-RU" sz="1600" b="0" dirty="0">
                        <a:ln>
                          <a:noFill/>
                        </a:ln>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12737">
                <a:tc vMerge="1">
                  <a:txBody>
                    <a:bodyPr/>
                    <a:lstStyle/>
                    <a:p>
                      <a:endParaRPr lang="ru-RU"/>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7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Arial" panose="020B0604020202020204" pitchFamily="34" charset="0"/>
                          <a:ea typeface="Calibri"/>
                          <a:cs typeface="Arial" panose="020B0604020202020204" pitchFamily="34" charset="0"/>
                        </a:rPr>
                        <a:t>paper questionnaires</a:t>
                      </a:r>
                      <a:endParaRPr lang="ru-RU" sz="1600" b="0" dirty="0">
                        <a:solidFill>
                          <a:schemeClr val="tx1"/>
                        </a:solidFill>
                        <a:effectLst/>
                        <a:latin typeface="Arial" panose="020B0604020202020204" pitchFamily="34" charset="0"/>
                        <a:ea typeface="Calibri"/>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0" dirty="0">
                        <a:ln>
                          <a:noFill/>
                        </a:ln>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Arial" panose="020B0604020202020204" pitchFamily="34" charset="0"/>
                          <a:cs typeface="Arial" panose="020B0604020202020204" pitchFamily="34" charset="0"/>
                        </a:rPr>
                        <a:t>electronic devices</a:t>
                      </a:r>
                      <a:endParaRPr lang="ru-RU" sz="1600" b="0" dirty="0">
                        <a:solidFill>
                          <a:schemeClr val="tx1"/>
                        </a:solidFill>
                        <a:effectLst/>
                        <a:latin typeface="Arial" panose="020B0604020202020204" pitchFamily="34" charset="0"/>
                        <a:ea typeface="Calibri"/>
                        <a:cs typeface="Arial" panose="020B0604020202020204" pitchFamily="34" charset="0"/>
                      </a:endParaRPr>
                    </a:p>
                    <a:p>
                      <a:pPr algn="ctr">
                        <a:lnSpc>
                          <a:spcPct val="100000"/>
                        </a:lnSpc>
                        <a:spcAft>
                          <a:spcPts val="0"/>
                        </a:spcAft>
                      </a:pPr>
                      <a:endParaRPr lang="ru-RU" sz="1600" b="0" dirty="0">
                        <a:ln>
                          <a:noFill/>
                        </a:ln>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2"/>
                  </a:ext>
                </a:extLst>
              </a:tr>
              <a:tr h="3203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AZERBAIJAN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8">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2000" b="1" dirty="0">
                          <a:ln>
                            <a:noFill/>
                          </a:ln>
                          <a:effectLst/>
                          <a:latin typeface="Arial" panose="020B0604020202020204" pitchFamily="34" charset="0"/>
                          <a:cs typeface="Arial" panose="020B0604020202020204" pitchFamily="34" charset="0"/>
                        </a:rPr>
                        <a:t> </a:t>
                      </a:r>
                      <a:r>
                        <a:rPr lang="ru-RU" sz="2800" b="1" dirty="0">
                          <a:ln>
                            <a:noFill/>
                          </a:ln>
                          <a:effectLst/>
                          <a:latin typeface="Arial" panose="020B0604020202020204" pitchFamily="34" charset="0"/>
                          <a:cs typeface="Arial" panose="020B0604020202020204" pitchFamily="34" charset="0"/>
                        </a:rPr>
                        <a:t>100</a:t>
                      </a:r>
                      <a:r>
                        <a:rPr lang="en-US" sz="2800" b="1" dirty="0">
                          <a:ln>
                            <a:noFill/>
                          </a:ln>
                          <a:effectLst/>
                          <a:latin typeface="Arial" panose="020B0604020202020204" pitchFamily="34" charset="0"/>
                          <a:cs typeface="Arial" panose="020B0604020202020204" pitchFamily="34" charset="0"/>
                        </a:rPr>
                        <a:t>%</a:t>
                      </a:r>
                      <a:endParaRPr lang="ru-RU" sz="2800" b="1" dirty="0">
                        <a:ln>
                          <a:noFill/>
                        </a:ln>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15000"/>
                        </a:lnSpc>
                        <a:spcAft>
                          <a:spcPts val="0"/>
                        </a:spcAft>
                      </a:pPr>
                      <a:r>
                        <a:rPr lang="ru-RU" sz="1600" b="1" dirty="0">
                          <a:ln>
                            <a:noFill/>
                          </a:ln>
                          <a:effectLst/>
                          <a:latin typeface="Arial" panose="020B0604020202020204" pitchFamily="34" charset="0"/>
                          <a:cs typeface="Arial" panose="020B0604020202020204" pitchFamily="34" charset="0"/>
                        </a:rPr>
                        <a:t>100</a:t>
                      </a:r>
                      <a:r>
                        <a:rPr lang="en-US" sz="1600" b="1" dirty="0">
                          <a:ln>
                            <a:noFill/>
                          </a:ln>
                          <a:effectLst/>
                          <a:latin typeface="Arial" panose="020B0604020202020204" pitchFamily="34" charset="0"/>
                          <a:cs typeface="Arial" panose="020B0604020202020204" pitchFamily="34" charset="0"/>
                        </a:rPr>
                        <a:t>%</a:t>
                      </a:r>
                      <a:endParaRPr lang="ru-RU" sz="1600" b="1"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ru-RU"/>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203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ARMENIA</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ru-RU" sz="1800" b="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kern="1200" dirty="0">
                          <a:solidFill>
                            <a:schemeClr val="dk1"/>
                          </a:solidFill>
                          <a:effectLst/>
                          <a:latin typeface="+mn-lt"/>
                          <a:ea typeface="+mn-ea"/>
                          <a:cs typeface="+mn-cs"/>
                        </a:rPr>
                        <a:t>  </a:t>
                      </a: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ru-RU"/>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4"/>
                  </a:ext>
                </a:extLst>
              </a:tr>
              <a:tr h="320398">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BELARUS</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ru-RU" sz="1800" b="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ru-RU" sz="1600" b="1" dirty="0">
                          <a:ln>
                            <a:noFill/>
                          </a:ln>
                          <a:effectLst/>
                          <a:latin typeface="Arial" panose="020B0604020202020204" pitchFamily="34" charset="0"/>
                          <a:cs typeface="Arial" panose="020B0604020202020204" pitchFamily="34" charset="0"/>
                        </a:rPr>
                        <a:t>  </a:t>
                      </a:r>
                      <a:r>
                        <a:rPr lang="en-US" sz="1600" b="1" dirty="0">
                          <a:ln>
                            <a:noFill/>
                          </a:ln>
                          <a:effectLst/>
                          <a:latin typeface="Arial" panose="020B0604020202020204" pitchFamily="34" charset="0"/>
                          <a:cs typeface="Arial" panose="020B0604020202020204" pitchFamily="34" charset="0"/>
                        </a:rPr>
                        <a:t>76%</a:t>
                      </a:r>
                      <a:endParaRPr lang="ru-RU" sz="1600" b="1"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15000"/>
                        </a:lnSpc>
                        <a:spcAft>
                          <a:spcPts val="0"/>
                        </a:spcAft>
                      </a:pPr>
                      <a:r>
                        <a:rPr lang="ru-RU" sz="1600" b="1" dirty="0">
                          <a:ln>
                            <a:noFill/>
                          </a:ln>
                          <a:effectLst/>
                          <a:latin typeface="Arial" panose="020B0604020202020204" pitchFamily="34" charset="0"/>
                          <a:cs typeface="Arial" panose="020B0604020202020204" pitchFamily="34" charset="0"/>
                        </a:rPr>
                        <a:t>2</a:t>
                      </a:r>
                      <a:r>
                        <a:rPr lang="en-US" sz="1600" b="1" dirty="0">
                          <a:ln>
                            <a:noFill/>
                          </a:ln>
                          <a:effectLst/>
                          <a:latin typeface="Arial" panose="020B0604020202020204" pitchFamily="34" charset="0"/>
                          <a:cs typeface="Arial" panose="020B0604020202020204" pitchFamily="34" charset="0"/>
                        </a:rPr>
                        <a:t>2%</a:t>
                      </a:r>
                      <a:r>
                        <a:rPr lang="ru-RU" sz="1600" b="1" dirty="0">
                          <a:ln>
                            <a:noFill/>
                          </a:ln>
                          <a:effectLst/>
                          <a:latin typeface="Arial" panose="020B0604020202020204" pitchFamily="34" charset="0"/>
                          <a:cs typeface="Arial" panose="020B0604020202020204" pitchFamily="34" charset="0"/>
                        </a:rPr>
                        <a:t> </a:t>
                      </a:r>
                      <a:endParaRPr lang="ru-RU" sz="1600" b="1"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15000"/>
                        </a:lnSpc>
                        <a:spcAft>
                          <a:spcPts val="0"/>
                        </a:spcAft>
                      </a:pPr>
                      <a:r>
                        <a:rPr lang="en-US" sz="1600" b="1" dirty="0">
                          <a:ln>
                            <a:noFill/>
                          </a:ln>
                          <a:effectLst/>
                          <a:latin typeface="Arial" panose="020B0604020202020204" pitchFamily="34" charset="0"/>
                          <a:ea typeface="Calibri"/>
                          <a:cs typeface="Arial" panose="020B0604020202020204" pitchFamily="34" charset="0"/>
                        </a:rPr>
                        <a:t>2%</a:t>
                      </a:r>
                      <a:endParaRPr lang="ru-RU" sz="1600" b="1"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5"/>
                  </a:ext>
                </a:extLst>
              </a:tr>
              <a:tr h="331671">
                <a:tc>
                  <a:txBody>
                    <a:bodyPr/>
                    <a:lstStyle/>
                    <a:p>
                      <a:pPr>
                        <a:lnSpc>
                          <a:spcPct val="115000"/>
                        </a:lnSpc>
                        <a:spcAft>
                          <a:spcPts val="0"/>
                        </a:spcAft>
                      </a:pPr>
                      <a:r>
                        <a:rPr lang="en-US" sz="1600" b="0" dirty="0">
                          <a:solidFill>
                            <a:schemeClr val="tx2">
                              <a:lumMod val="75000"/>
                            </a:schemeClr>
                          </a:solidFill>
                          <a:latin typeface="Arial" panose="020B0604020202020204" pitchFamily="34" charset="0"/>
                          <a:cs typeface="Arial" panose="020B0604020202020204" pitchFamily="34" charset="0"/>
                        </a:rPr>
                        <a:t>KAZAKHSTAN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gn="ctr">
                        <a:lnSpc>
                          <a:spcPct val="115000"/>
                        </a:lnSpc>
                        <a:spcAft>
                          <a:spcPts val="0"/>
                        </a:spcAft>
                      </a:pPr>
                      <a:endParaRPr lang="ru-RU" sz="1800" b="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00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203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KYRGYZSTAN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ru-RU" sz="1800" b="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203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MOLDOVA</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ru-RU" sz="1800" b="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dirty="0">
                        <a:ln>
                          <a:noFill/>
                        </a:ln>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ru-RU"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ru-RU"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203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RUSSIA</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gn="ctr">
                        <a:lnSpc>
                          <a:spcPct val="115000"/>
                        </a:lnSpc>
                        <a:spcAft>
                          <a:spcPts val="0"/>
                        </a:spcAft>
                      </a:pPr>
                      <a:endParaRPr lang="ru-RU" sz="1800" b="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203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TAJIKISTAN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gn="ctr">
                        <a:lnSpc>
                          <a:spcPct val="115000"/>
                        </a:lnSpc>
                        <a:spcAft>
                          <a:spcPts val="0"/>
                        </a:spcAft>
                      </a:pPr>
                      <a:endParaRPr lang="ru-RU" sz="1800" b="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ru-RU" sz="16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33261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UZBEKISTAN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15000"/>
                        </a:lnSpc>
                        <a:spcAft>
                          <a:spcPts val="0"/>
                        </a:spcAft>
                      </a:pPr>
                      <a:r>
                        <a:rPr lang="ru-RU" sz="1600" b="0" dirty="0">
                          <a:ln>
                            <a:noFill/>
                          </a:ln>
                          <a:effectLst/>
                          <a:latin typeface="Arial" panose="020B0604020202020204" pitchFamily="34" charset="0"/>
                          <a:ea typeface="Calibri"/>
                          <a:cs typeface="Arial" panose="020B0604020202020204" pitchFamily="34"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15000"/>
                        </a:lnSpc>
                        <a:spcAft>
                          <a:spcPts val="0"/>
                        </a:spcAft>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dirty="0">
                        <a:ln>
                          <a:noFill/>
                        </a:ln>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ru-RU"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ru-RU"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33261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UKRAINE</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15000"/>
                        </a:lnSpc>
                        <a:spcAft>
                          <a:spcPts val="0"/>
                        </a:spcAft>
                      </a:pPr>
                      <a:r>
                        <a:rPr lang="ru-RU" sz="1600" b="0" dirty="0">
                          <a:ln>
                            <a:noFill/>
                          </a:ln>
                          <a:effectLst/>
                          <a:latin typeface="Arial" panose="020B0604020202020204" pitchFamily="34" charset="0"/>
                          <a:ea typeface="Calibri"/>
                          <a:cs typeface="Arial" panose="020B0604020202020204" pitchFamily="34"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ru-RU" sz="1600" b="0" dirty="0">
                        <a:ln>
                          <a:noFill/>
                        </a:ln>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dirty="0">
                        <a:ln>
                          <a:noFill/>
                        </a:ln>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ru-RU"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ru-RU"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332613">
                <a:tc>
                  <a:txBody>
                    <a:bodyPr/>
                    <a:lstStyle/>
                    <a:p>
                      <a:endParaRPr lang="ru-RU" dirty="0"/>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5">
                  <a:txBody>
                    <a:bodyPr/>
                    <a:lstStyle/>
                    <a:p>
                      <a:pPr algn="ctr">
                        <a:lnSpc>
                          <a:spcPct val="115000"/>
                        </a:lnSpc>
                        <a:spcAft>
                          <a:spcPts val="0"/>
                        </a:spcAft>
                      </a:pPr>
                      <a:endParaRPr lang="ru-RU" sz="1800" b="0" dirty="0">
                        <a:ln>
                          <a:noFill/>
                        </a:ln>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ru-RU" sz="1700" b="0" dirty="0">
                        <a:ln>
                          <a:noFill/>
                        </a:ln>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700" dirty="0">
                        <a:ln>
                          <a:noFill/>
                        </a:ln>
                        <a:latin typeface="Arial" panose="020B060402020202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4"/>
                  </a:ext>
                </a:extLst>
              </a:tr>
            </a:tbl>
          </a:graphicData>
        </a:graphic>
      </p:graphicFrame>
      <p:sp>
        <p:nvSpPr>
          <p:cNvPr id="6" name="Номер слайда 9">
            <a:extLst>
              <a:ext uri="{FF2B5EF4-FFF2-40B4-BE49-F238E27FC236}">
                <a16:creationId xmlns:a16="http://schemas.microsoft.com/office/drawing/2014/main" id="{469CCF6D-4034-4C32-BBE1-7256F4F21A0A}"/>
              </a:ext>
            </a:extLst>
          </p:cNvPr>
          <p:cNvSpPr txBox="1">
            <a:spLocks noGrp="1"/>
          </p:cNvSpPr>
          <p:nvPr/>
        </p:nvSpPr>
        <p:spPr bwMode="auto">
          <a:xfrm>
            <a:off x="8532440" y="6614288"/>
            <a:ext cx="398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5A0AF09-52F7-48EF-A352-546885F47D7B}" type="slidenum">
              <a:rPr lang="ru-RU" sz="1600">
                <a:solidFill>
                  <a:srgbClr val="000099"/>
                </a:solidFill>
                <a:latin typeface="Calibri" pitchFamily="34" charset="0"/>
              </a:rPr>
              <a:pPr algn="r" eaLnBrk="1" hangingPunct="1"/>
              <a:t>3</a:t>
            </a:fld>
            <a:endParaRPr lang="ru-RU" sz="1600" dirty="0">
              <a:solidFill>
                <a:srgbClr val="000099"/>
              </a:solidFill>
              <a:latin typeface="Calibri" pitchFamily="34" charset="0"/>
            </a:endParaRPr>
          </a:p>
        </p:txBody>
      </p:sp>
    </p:spTree>
    <p:extLst>
      <p:ext uri="{BB962C8B-B14F-4D97-AF65-F5344CB8AC3E}">
        <p14:creationId xmlns:p14="http://schemas.microsoft.com/office/powerpoint/2010/main" val="141196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1266" name="Содержимое 2"/>
          <p:cNvSpPr txBox="1">
            <a:spLocks/>
          </p:cNvSpPr>
          <p:nvPr/>
        </p:nvSpPr>
        <p:spPr bwMode="auto">
          <a:xfrm>
            <a:off x="179512" y="981075"/>
            <a:ext cx="8730331" cy="5544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23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indent="0" algn="ctr">
              <a:spcAft>
                <a:spcPts val="600"/>
              </a:spcAft>
            </a:pPr>
            <a:endParaRPr lang="ru-RU" b="1" u="sng" dirty="0"/>
          </a:p>
          <a:p>
            <a:pPr indent="0" algn="just">
              <a:lnSpc>
                <a:spcPct val="114000"/>
              </a:lnSpc>
              <a:spcBef>
                <a:spcPts val="600"/>
              </a:spcBef>
              <a:spcAft>
                <a:spcPts val="600"/>
              </a:spcAft>
            </a:pPr>
            <a:r>
              <a:rPr lang="en-US" u="sng" dirty="0">
                <a:latin typeface="Arial" pitchFamily="34" charset="0"/>
                <a:cs typeface="Arial" pitchFamily="34" charset="0"/>
              </a:rPr>
              <a:t>Important difference between the 2020 round of censuses and the previous round</a:t>
            </a:r>
            <a:endParaRPr lang="ru-RU" u="sng" dirty="0">
              <a:latin typeface="Arial" pitchFamily="34" charset="0"/>
              <a:cs typeface="Arial" pitchFamily="34" charset="0"/>
            </a:endParaRPr>
          </a:p>
          <a:p>
            <a:pPr indent="0" algn="just">
              <a:lnSpc>
                <a:spcPct val="114000"/>
              </a:lnSpc>
              <a:spcBef>
                <a:spcPts val="600"/>
              </a:spcBef>
              <a:spcAft>
                <a:spcPts val="600"/>
              </a:spcAft>
            </a:pPr>
            <a:endParaRPr lang="ru-RU" dirty="0">
              <a:latin typeface="Arial" pitchFamily="34" charset="0"/>
              <a:cs typeface="Arial" pitchFamily="34" charset="0"/>
            </a:endParaRPr>
          </a:p>
          <a:p>
            <a:pPr indent="0" algn="just">
              <a:lnSpc>
                <a:spcPct val="114000"/>
              </a:lnSpc>
              <a:spcBef>
                <a:spcPts val="600"/>
              </a:spcBef>
              <a:spcAft>
                <a:spcPts val="600"/>
              </a:spcAft>
            </a:pPr>
            <a:r>
              <a:rPr lang="en-US" dirty="0">
                <a:latin typeface="Arial" pitchFamily="34" charset="0"/>
                <a:cs typeface="Arial" pitchFamily="34" charset="0"/>
              </a:rPr>
              <a:t>transition from the traditional census model “face to face” and filling out paper questionnaires to</a:t>
            </a:r>
            <a:r>
              <a:rPr lang="ru-RU" dirty="0">
                <a:latin typeface="Arial" pitchFamily="34" charset="0"/>
                <a:cs typeface="Arial" pitchFamily="34" charset="0"/>
              </a:rPr>
              <a:t>:</a:t>
            </a:r>
            <a:r>
              <a:rPr lang="en-US" dirty="0">
                <a:latin typeface="Arial" pitchFamily="34" charset="0"/>
                <a:cs typeface="Arial" pitchFamily="34" charset="0"/>
              </a:rPr>
              <a:t> </a:t>
            </a:r>
            <a:endParaRPr lang="ru-RU" dirty="0">
              <a:latin typeface="Arial" pitchFamily="34" charset="0"/>
              <a:cs typeface="Arial" pitchFamily="34" charset="0"/>
            </a:endParaRPr>
          </a:p>
          <a:p>
            <a:pPr marL="285750" indent="-285750" algn="just">
              <a:lnSpc>
                <a:spcPct val="114000"/>
              </a:lnSpc>
              <a:spcBef>
                <a:spcPts val="600"/>
              </a:spcBef>
              <a:spcAft>
                <a:spcPts val="600"/>
              </a:spcAft>
              <a:buFont typeface="Wingdings" panose="05000000000000000000" pitchFamily="2" charset="2"/>
              <a:buChar char="Ø"/>
            </a:pPr>
            <a:r>
              <a:rPr lang="en-US" dirty="0">
                <a:latin typeface="Arial" pitchFamily="34" charset="0"/>
                <a:cs typeface="Arial" pitchFamily="34" charset="0"/>
              </a:rPr>
              <a:t>a multiplicity of methods </a:t>
            </a:r>
            <a:r>
              <a:rPr lang="ru-RU" dirty="0">
                <a:latin typeface="Arial" pitchFamily="34" charset="0"/>
                <a:cs typeface="Arial" pitchFamily="34" charset="0"/>
              </a:rPr>
              <a:t>- </a:t>
            </a:r>
            <a:r>
              <a:rPr lang="en-US" dirty="0">
                <a:latin typeface="Arial" pitchFamily="34" charset="0"/>
                <a:cs typeface="Arial" pitchFamily="34" charset="0"/>
              </a:rPr>
              <a:t>survey and self-filling via the Internet and </a:t>
            </a:r>
            <a:endParaRPr lang="ru-RU" dirty="0">
              <a:latin typeface="Arial" pitchFamily="34" charset="0"/>
              <a:cs typeface="Arial" pitchFamily="34" charset="0"/>
            </a:endParaRPr>
          </a:p>
          <a:p>
            <a:pPr marL="285750" indent="-285750" algn="just">
              <a:lnSpc>
                <a:spcPct val="114000"/>
              </a:lnSpc>
              <a:spcBef>
                <a:spcPts val="600"/>
              </a:spcBef>
              <a:spcAft>
                <a:spcPts val="600"/>
              </a:spcAft>
              <a:buFont typeface="Wingdings" panose="05000000000000000000" pitchFamily="2" charset="2"/>
              <a:buChar char="Ø"/>
            </a:pPr>
            <a:r>
              <a:rPr lang="en-US" dirty="0">
                <a:latin typeface="Arial" pitchFamily="34" charset="0"/>
                <a:cs typeface="Arial" pitchFamily="34" charset="0"/>
              </a:rPr>
              <a:t>a multiplicity of technical means </a:t>
            </a:r>
            <a:r>
              <a:rPr lang="ru-RU" dirty="0">
                <a:latin typeface="Arial" pitchFamily="34" charset="0"/>
                <a:cs typeface="Arial" pitchFamily="34" charset="0"/>
              </a:rPr>
              <a:t>- </a:t>
            </a:r>
            <a:r>
              <a:rPr lang="en-US" dirty="0">
                <a:latin typeface="Arial" pitchFamily="34" charset="0"/>
                <a:cs typeface="Arial" pitchFamily="34" charset="0"/>
              </a:rPr>
              <a:t>paper and electronic questionnaires.</a:t>
            </a:r>
            <a:endParaRPr lang="ru-RU" dirty="0">
              <a:latin typeface="Arial" pitchFamily="34" charset="0"/>
              <a:cs typeface="Arial" pitchFamily="34" charset="0"/>
            </a:endParaRPr>
          </a:p>
          <a:p>
            <a:pPr eaLnBrk="1" hangingPunct="1">
              <a:lnSpc>
                <a:spcPct val="105000"/>
              </a:lnSpc>
              <a:spcBef>
                <a:spcPts val="0"/>
              </a:spcBef>
              <a:defRPr/>
            </a:pPr>
            <a:endParaRPr lang="ru-RU" sz="2000" dirty="0"/>
          </a:p>
          <a:p>
            <a:endParaRPr lang="ru-RU" sz="2200" b="1" dirty="0">
              <a:solidFill>
                <a:schemeClr val="tx2"/>
              </a:solidFill>
            </a:endParaRPr>
          </a:p>
          <a:p>
            <a:pPr marL="285750" indent="-285750">
              <a:spcAft>
                <a:spcPts val="600"/>
              </a:spcAft>
              <a:buFont typeface="Wingdings" panose="05000000000000000000" pitchFamily="2" charset="2"/>
              <a:buChar char="Ø"/>
            </a:pPr>
            <a:r>
              <a:rPr lang="en-US" dirty="0"/>
              <a:t>the census model becomes more complex, </a:t>
            </a:r>
            <a:endParaRPr lang="ru-RU" dirty="0"/>
          </a:p>
          <a:p>
            <a:pPr marL="285750" indent="-285750">
              <a:spcAft>
                <a:spcPts val="600"/>
              </a:spcAft>
              <a:buFont typeface="Wingdings" panose="05000000000000000000" pitchFamily="2" charset="2"/>
              <a:buChar char="Ø"/>
            </a:pPr>
            <a:r>
              <a:rPr lang="en-US" dirty="0"/>
              <a:t>several technological lines appear, </a:t>
            </a:r>
            <a:endParaRPr lang="ru-RU" dirty="0"/>
          </a:p>
          <a:p>
            <a:pPr marL="285750" indent="-285750">
              <a:spcAft>
                <a:spcPts val="600"/>
              </a:spcAft>
              <a:buFont typeface="Wingdings" panose="05000000000000000000" pitchFamily="2" charset="2"/>
              <a:buChar char="Ø"/>
            </a:pPr>
            <a:r>
              <a:rPr lang="en-US" dirty="0"/>
              <a:t>there is a need to combine different data sets and </a:t>
            </a:r>
            <a:endParaRPr lang="ru-RU" dirty="0"/>
          </a:p>
          <a:p>
            <a:pPr marL="285750" indent="-285750">
              <a:spcAft>
                <a:spcPts val="600"/>
              </a:spcAft>
              <a:buFont typeface="Wingdings" panose="05000000000000000000" pitchFamily="2" charset="2"/>
              <a:buChar char="Ø"/>
            </a:pPr>
            <a:r>
              <a:rPr lang="en-US" dirty="0"/>
              <a:t>the importance of quality control of the census increases </a:t>
            </a:r>
            <a:endParaRPr lang="ru-RU" dirty="0"/>
          </a:p>
          <a:p>
            <a:pPr algn="just">
              <a:lnSpc>
                <a:spcPct val="115000"/>
              </a:lnSpc>
              <a:spcAft>
                <a:spcPts val="1000"/>
              </a:spcAft>
            </a:pPr>
            <a:endParaRPr lang="ru-RU" sz="1600" dirty="0">
              <a:latin typeface="Calibri" pitchFamily="34" charset="0"/>
              <a:ea typeface="Calibri" pitchFamily="34" charset="0"/>
              <a:cs typeface="Times New Roman" pitchFamily="18" charset="0"/>
            </a:endParaRPr>
          </a:p>
        </p:txBody>
      </p:sp>
      <p:sp>
        <p:nvSpPr>
          <p:cNvPr id="2" name="Прямоугольник 1"/>
          <p:cNvSpPr/>
          <p:nvPr/>
        </p:nvSpPr>
        <p:spPr>
          <a:xfrm>
            <a:off x="1475656" y="301298"/>
            <a:ext cx="6408712" cy="369332"/>
          </a:xfrm>
          <a:prstGeom prst="rect">
            <a:avLst/>
          </a:prstGeom>
        </p:spPr>
        <p:txBody>
          <a:bodyPr wrap="square">
            <a:spAutoFit/>
          </a:bodyPr>
          <a:lstStyle/>
          <a:p>
            <a:pPr algn="ctr"/>
            <a:r>
              <a:rPr lang="en-US" b="1" dirty="0">
                <a:solidFill>
                  <a:schemeClr val="tx2"/>
                </a:solidFill>
              </a:rPr>
              <a:t>Census methods (2)</a:t>
            </a:r>
            <a:r>
              <a:rPr lang="ru-RU" b="1" dirty="0">
                <a:solidFill>
                  <a:schemeClr val="tx2"/>
                </a:solidFill>
              </a:rPr>
              <a:t> </a:t>
            </a:r>
            <a:endParaRPr lang="ru-RU" dirty="0">
              <a:solidFill>
                <a:schemeClr val="tx2"/>
              </a:solidFill>
            </a:endParaRPr>
          </a:p>
        </p:txBody>
      </p:sp>
      <p:sp>
        <p:nvSpPr>
          <p:cNvPr id="5" name="Номер слайда 9"/>
          <p:cNvSpPr txBox="1">
            <a:spLocks noGrp="1"/>
          </p:cNvSpPr>
          <p:nvPr/>
        </p:nvSpPr>
        <p:spPr bwMode="auto">
          <a:xfrm>
            <a:off x="8710613" y="6525344"/>
            <a:ext cx="325883" cy="21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5A0AF09-52F7-48EF-A352-546885F47D7B}" type="slidenum">
              <a:rPr lang="ru-RU" sz="1200">
                <a:solidFill>
                  <a:srgbClr val="000099"/>
                </a:solidFill>
                <a:latin typeface="Arial" panose="020B0604020202020204" pitchFamily="34" charset="0"/>
                <a:cs typeface="Arial" panose="020B0604020202020204" pitchFamily="34" charset="0"/>
              </a:rPr>
              <a:pPr algn="r" eaLnBrk="1" hangingPunct="1"/>
              <a:t>4</a:t>
            </a:fld>
            <a:endParaRPr lang="ru-RU" sz="1200" dirty="0">
              <a:solidFill>
                <a:srgbClr val="000099"/>
              </a:solidFill>
              <a:latin typeface="Arial" panose="020B0604020202020204" pitchFamily="34" charset="0"/>
              <a:cs typeface="Arial" panose="020B0604020202020204" pitchFamily="34" charset="0"/>
            </a:endParaRPr>
          </a:p>
        </p:txBody>
      </p:sp>
      <p:sp>
        <p:nvSpPr>
          <p:cNvPr id="3" name="Стрелка вниз 2"/>
          <p:cNvSpPr/>
          <p:nvPr/>
        </p:nvSpPr>
        <p:spPr>
          <a:xfrm>
            <a:off x="4283968" y="1844824"/>
            <a:ext cx="260709"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трелка вниз 3"/>
          <p:cNvSpPr/>
          <p:nvPr/>
        </p:nvSpPr>
        <p:spPr>
          <a:xfrm>
            <a:off x="4283968" y="4077072"/>
            <a:ext cx="2880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p:cNvSpPr/>
          <p:nvPr/>
        </p:nvSpPr>
        <p:spPr>
          <a:xfrm>
            <a:off x="7020272" y="5733256"/>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57867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1266" name="Содержимое 2"/>
          <p:cNvSpPr txBox="1">
            <a:spLocks/>
          </p:cNvSpPr>
          <p:nvPr/>
        </p:nvSpPr>
        <p:spPr bwMode="auto">
          <a:xfrm>
            <a:off x="179512" y="981075"/>
            <a:ext cx="8730331" cy="5544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23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indent="0">
              <a:spcAft>
                <a:spcPts val="600"/>
              </a:spcAft>
            </a:pPr>
            <a:endParaRPr lang="ru-RU" b="1" u="sng" dirty="0"/>
          </a:p>
          <a:p>
            <a:pPr indent="0" algn="just">
              <a:spcBef>
                <a:spcPts val="600"/>
              </a:spcBef>
              <a:spcAft>
                <a:spcPts val="600"/>
              </a:spcAft>
            </a:pPr>
            <a:r>
              <a:rPr lang="ru-RU" dirty="0"/>
              <a:t>		</a:t>
            </a:r>
            <a:r>
              <a:rPr lang="en-US" dirty="0"/>
              <a:t>It is important to ensure that the population is fully accounted for and to avoid double counting of the population</a:t>
            </a:r>
            <a:r>
              <a:rPr lang="ru-RU" dirty="0"/>
              <a:t>. Т</a:t>
            </a:r>
            <a:r>
              <a:rPr lang="en-US" dirty="0"/>
              <a:t>his should be ensured at all stages of the census: pre-census procedures, field work, processing and receiving results</a:t>
            </a:r>
          </a:p>
          <a:p>
            <a:pPr indent="0" algn="ctr">
              <a:spcBef>
                <a:spcPts val="600"/>
              </a:spcBef>
              <a:spcAft>
                <a:spcPts val="600"/>
              </a:spcAft>
            </a:pPr>
            <a:r>
              <a:rPr lang="en-US" i="1" dirty="0"/>
              <a:t>During the census period:</a:t>
            </a:r>
            <a:endParaRPr lang="ru-RU" i="1" dirty="0"/>
          </a:p>
          <a:p>
            <a:pPr marL="285750" indent="-285750" algn="just">
              <a:spcBef>
                <a:spcPts val="600"/>
              </a:spcBef>
              <a:spcAft>
                <a:spcPts val="600"/>
              </a:spcAft>
              <a:buFont typeface="Wingdings" panose="05000000000000000000" pitchFamily="2" charset="2"/>
              <a:buChar char="Ø"/>
            </a:pPr>
            <a:r>
              <a:rPr lang="en-US" dirty="0"/>
              <a:t>in countries that intend to use online censuses and “face to face” method </a:t>
            </a:r>
            <a:r>
              <a:rPr lang="en-US" u="sng" dirty="0"/>
              <a:t>special automated control procedures </a:t>
            </a:r>
            <a:r>
              <a:rPr lang="en-US" dirty="0"/>
              <a:t>are being developed </a:t>
            </a:r>
            <a:r>
              <a:rPr lang="en-US" u="sng" dirty="0"/>
              <a:t>to get information about the number of people who have passed the census via the Internet</a:t>
            </a:r>
            <a:r>
              <a:rPr lang="en-US" dirty="0"/>
              <a:t>. Such control will allow to avoid double counting</a:t>
            </a:r>
            <a:r>
              <a:rPr lang="ru-RU" dirty="0"/>
              <a:t> </a:t>
            </a:r>
            <a:r>
              <a:rPr lang="en-US" dirty="0"/>
              <a:t>and admissions of the population. The duration of the Internet census is shorter than the duration of the entire census.</a:t>
            </a:r>
          </a:p>
          <a:p>
            <a:pPr marL="285750" indent="-285750" algn="just">
              <a:spcBef>
                <a:spcPts val="600"/>
              </a:spcBef>
              <a:spcAft>
                <a:spcPts val="600"/>
              </a:spcAft>
              <a:buFont typeface="Wingdings" panose="05000000000000000000" pitchFamily="2" charset="2"/>
              <a:buChar char="Ø"/>
            </a:pPr>
            <a:r>
              <a:rPr lang="en-US" u="sng" dirty="0"/>
              <a:t>sample control </a:t>
            </a:r>
            <a:r>
              <a:rPr lang="en-US" dirty="0"/>
              <a:t>visit of 10% of households. The completeness of the population registration and the correctness of filling in the census forms are checked. The survey is conducted by the supervisor together with the interviewer of this enumeration unit</a:t>
            </a:r>
            <a:r>
              <a:rPr lang="ru-RU" dirty="0"/>
              <a:t> (</a:t>
            </a:r>
            <a:r>
              <a:rPr lang="en-US" dirty="0"/>
              <a:t>most countries)</a:t>
            </a:r>
            <a:r>
              <a:rPr lang="ru-RU" dirty="0"/>
              <a:t> </a:t>
            </a:r>
            <a:r>
              <a:rPr lang="en-US" dirty="0"/>
              <a:t>in 3-5 days </a:t>
            </a:r>
            <a:r>
              <a:rPr lang="en-US" dirty="0">
                <a:latin typeface="Arial" pitchFamily="34" charset="0"/>
                <a:cs typeface="Arial" pitchFamily="34" charset="0"/>
              </a:rPr>
              <a:t>after the end of the main census period.</a:t>
            </a:r>
            <a:endParaRPr lang="ru-RU" dirty="0">
              <a:latin typeface="Arial" pitchFamily="34" charset="0"/>
              <a:cs typeface="Arial" pitchFamily="34" charset="0"/>
            </a:endParaRPr>
          </a:p>
          <a:p>
            <a:pPr eaLnBrk="1" hangingPunct="1">
              <a:lnSpc>
                <a:spcPct val="105000"/>
              </a:lnSpc>
              <a:spcBef>
                <a:spcPts val="0"/>
              </a:spcBef>
              <a:defRPr/>
            </a:pPr>
            <a:endParaRPr lang="ru-RU" sz="2000" dirty="0"/>
          </a:p>
          <a:p>
            <a:pPr algn="just">
              <a:lnSpc>
                <a:spcPct val="115000"/>
              </a:lnSpc>
              <a:buFont typeface="Wingdings" pitchFamily="2" charset="2"/>
              <a:buChar char="Ø"/>
            </a:pPr>
            <a:endParaRPr lang="ru-RU" sz="2200" b="1" dirty="0">
              <a:solidFill>
                <a:schemeClr val="tx2"/>
              </a:solidFill>
            </a:endParaRPr>
          </a:p>
          <a:p>
            <a:endParaRPr lang="ru-RU" sz="1600" dirty="0"/>
          </a:p>
          <a:p>
            <a:pPr algn="just">
              <a:lnSpc>
                <a:spcPct val="115000"/>
              </a:lnSpc>
              <a:spcAft>
                <a:spcPts val="1000"/>
              </a:spcAft>
            </a:pPr>
            <a:endParaRPr lang="ru-RU" sz="1600" dirty="0">
              <a:latin typeface="Calibri" pitchFamily="34" charset="0"/>
              <a:ea typeface="Calibri" pitchFamily="34" charset="0"/>
              <a:cs typeface="Times New Roman" pitchFamily="18" charset="0"/>
            </a:endParaRPr>
          </a:p>
        </p:txBody>
      </p:sp>
      <p:sp>
        <p:nvSpPr>
          <p:cNvPr id="2" name="Прямоугольник 1"/>
          <p:cNvSpPr/>
          <p:nvPr/>
        </p:nvSpPr>
        <p:spPr>
          <a:xfrm>
            <a:off x="1475656" y="301298"/>
            <a:ext cx="6408712" cy="369332"/>
          </a:xfrm>
          <a:prstGeom prst="rect">
            <a:avLst/>
          </a:prstGeom>
        </p:spPr>
        <p:txBody>
          <a:bodyPr wrap="square">
            <a:spAutoFit/>
          </a:bodyPr>
          <a:lstStyle/>
          <a:p>
            <a:pPr algn="ctr"/>
            <a:r>
              <a:rPr lang="en-US" b="1" dirty="0">
                <a:solidFill>
                  <a:schemeClr val="tx2"/>
                </a:solidFill>
              </a:rPr>
              <a:t>Main methods of quality census data (1)</a:t>
            </a:r>
            <a:r>
              <a:rPr lang="ru-RU" b="1" dirty="0">
                <a:solidFill>
                  <a:schemeClr val="tx2"/>
                </a:solidFill>
              </a:rPr>
              <a:t>: </a:t>
            </a:r>
            <a:endParaRPr lang="en-US" b="1" dirty="0">
              <a:solidFill>
                <a:schemeClr val="tx2"/>
              </a:solidFill>
            </a:endParaRPr>
          </a:p>
        </p:txBody>
      </p:sp>
      <p:sp>
        <p:nvSpPr>
          <p:cNvPr id="5" name="Номер слайда 9"/>
          <p:cNvSpPr txBox="1">
            <a:spLocks noGrp="1"/>
          </p:cNvSpPr>
          <p:nvPr/>
        </p:nvSpPr>
        <p:spPr bwMode="auto">
          <a:xfrm>
            <a:off x="8710613" y="6525344"/>
            <a:ext cx="325883" cy="21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5A0AF09-52F7-48EF-A352-546885F47D7B}" type="slidenum">
              <a:rPr lang="ru-RU" sz="1200">
                <a:solidFill>
                  <a:srgbClr val="000099"/>
                </a:solidFill>
                <a:latin typeface="Arial" panose="020B0604020202020204" pitchFamily="34" charset="0"/>
                <a:cs typeface="Arial" panose="020B0604020202020204" pitchFamily="34" charset="0"/>
              </a:rPr>
              <a:pPr algn="r" eaLnBrk="1" hangingPunct="1"/>
              <a:t>5</a:t>
            </a:fld>
            <a:endParaRPr lang="ru-RU" sz="1200" dirty="0">
              <a:solidFill>
                <a:srgbClr val="000099"/>
              </a:solidFill>
              <a:latin typeface="Arial" panose="020B0604020202020204" pitchFamily="34" charset="0"/>
              <a:cs typeface="Arial" panose="020B0604020202020204" pitchFamily="34" charset="0"/>
            </a:endParaRPr>
          </a:p>
        </p:txBody>
      </p:sp>
      <p:sp>
        <p:nvSpPr>
          <p:cNvPr id="4" name="Стрелка вправо 3"/>
          <p:cNvSpPr/>
          <p:nvPr/>
        </p:nvSpPr>
        <p:spPr>
          <a:xfrm>
            <a:off x="467544" y="1484784"/>
            <a:ext cx="100811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64944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1266" name="Содержимое 2"/>
          <p:cNvSpPr txBox="1">
            <a:spLocks/>
          </p:cNvSpPr>
          <p:nvPr/>
        </p:nvSpPr>
        <p:spPr bwMode="auto">
          <a:xfrm>
            <a:off x="179512" y="981075"/>
            <a:ext cx="8730331" cy="5544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23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indent="0">
              <a:spcAft>
                <a:spcPts val="600"/>
              </a:spcAft>
            </a:pPr>
            <a:endParaRPr lang="ru-RU" b="1" u="sng" dirty="0"/>
          </a:p>
          <a:p>
            <a:pPr indent="0" algn="ctr">
              <a:spcBef>
                <a:spcPts val="600"/>
              </a:spcBef>
              <a:spcAft>
                <a:spcPts val="600"/>
              </a:spcAft>
            </a:pPr>
            <a:r>
              <a:rPr lang="en-US" i="1" dirty="0"/>
              <a:t>During processing, generating results, and after the census :</a:t>
            </a:r>
          </a:p>
          <a:p>
            <a:pPr marL="285750" indent="-285750" algn="just">
              <a:spcBef>
                <a:spcPts val="600"/>
              </a:spcBef>
              <a:spcAft>
                <a:spcPts val="600"/>
              </a:spcAft>
              <a:buFont typeface="Wingdings" panose="05000000000000000000" pitchFamily="2" charset="2"/>
              <a:buChar char="Ø"/>
            </a:pPr>
            <a:r>
              <a:rPr lang="en-US" dirty="0"/>
              <a:t>Comparison of census results with the data of the current statistics</a:t>
            </a:r>
            <a:r>
              <a:rPr lang="ru-RU" dirty="0"/>
              <a:t>.</a:t>
            </a:r>
            <a:endParaRPr lang="en-US" dirty="0"/>
          </a:p>
          <a:p>
            <a:pPr marL="285750" indent="-285750" algn="just">
              <a:spcBef>
                <a:spcPts val="600"/>
              </a:spcBef>
              <a:spcAft>
                <a:spcPts val="600"/>
              </a:spcAft>
              <a:buFont typeface="Wingdings" panose="05000000000000000000" pitchFamily="2" charset="2"/>
              <a:buChar char="Ø"/>
            </a:pPr>
            <a:endParaRPr lang="ru-RU" dirty="0"/>
          </a:p>
          <a:p>
            <a:pPr marL="285750" indent="-285750" algn="just">
              <a:spcBef>
                <a:spcPts val="600"/>
              </a:spcBef>
              <a:spcAft>
                <a:spcPts val="600"/>
              </a:spcAft>
              <a:buFont typeface="Wingdings" panose="05000000000000000000" pitchFamily="2" charset="2"/>
              <a:buChar char="Ø"/>
            </a:pPr>
            <a:r>
              <a:rPr lang="en-US" dirty="0"/>
              <a:t>Application of methods of demographic analysis at the census</a:t>
            </a:r>
            <a:r>
              <a:rPr lang="ru-RU" dirty="0"/>
              <a:t>.</a:t>
            </a:r>
            <a:endParaRPr lang="en-US" dirty="0"/>
          </a:p>
          <a:p>
            <a:pPr marL="285750" indent="-285750" algn="just">
              <a:spcBef>
                <a:spcPts val="600"/>
              </a:spcBef>
              <a:spcAft>
                <a:spcPts val="600"/>
              </a:spcAft>
              <a:buFont typeface="Wingdings" panose="05000000000000000000" pitchFamily="2" charset="2"/>
              <a:buChar char="Ø"/>
            </a:pPr>
            <a:endParaRPr lang="ru-RU" dirty="0"/>
          </a:p>
          <a:p>
            <a:pPr marL="285750" indent="-285750" algn="just">
              <a:spcBef>
                <a:spcPts val="600"/>
              </a:spcBef>
              <a:spcAft>
                <a:spcPts val="600"/>
              </a:spcAft>
              <a:buFont typeface="Wingdings" panose="05000000000000000000" pitchFamily="2" charset="2"/>
              <a:buChar char="Ø"/>
            </a:pPr>
            <a:r>
              <a:rPr lang="en-US" dirty="0"/>
              <a:t>Comparison of census results with data from registers and administrative sources</a:t>
            </a:r>
            <a:r>
              <a:rPr lang="ru-RU" dirty="0"/>
              <a:t>.</a:t>
            </a:r>
            <a:endParaRPr lang="en-US" dirty="0"/>
          </a:p>
          <a:p>
            <a:pPr marL="285750" indent="-285750" algn="just">
              <a:spcBef>
                <a:spcPts val="600"/>
              </a:spcBef>
              <a:spcAft>
                <a:spcPts val="600"/>
              </a:spcAft>
              <a:buFont typeface="Wingdings" panose="05000000000000000000" pitchFamily="2" charset="2"/>
              <a:buChar char="Ø"/>
            </a:pPr>
            <a:endParaRPr lang="en-US" dirty="0"/>
          </a:p>
          <a:p>
            <a:pPr marL="285750" indent="-285750" algn="just">
              <a:spcBef>
                <a:spcPts val="600"/>
              </a:spcBef>
              <a:spcAft>
                <a:spcPts val="600"/>
              </a:spcAft>
              <a:buFont typeface="Wingdings" panose="05000000000000000000" pitchFamily="2" charset="2"/>
              <a:buChar char="Ø"/>
            </a:pPr>
            <a:r>
              <a:rPr lang="en-US" dirty="0"/>
              <a:t>Post enumeration survey</a:t>
            </a:r>
            <a:r>
              <a:rPr lang="ru-RU" dirty="0"/>
              <a:t> (</a:t>
            </a:r>
            <a:r>
              <a:rPr lang="en-US" dirty="0"/>
              <a:t>PES): Moldova -2014 and Belarus -2019</a:t>
            </a:r>
            <a:r>
              <a:rPr lang="ru-RU" dirty="0"/>
              <a:t>. </a:t>
            </a:r>
          </a:p>
          <a:p>
            <a:pPr marL="285750" indent="-285750" algn="just">
              <a:spcBef>
                <a:spcPts val="600"/>
              </a:spcBef>
              <a:spcAft>
                <a:spcPts val="600"/>
              </a:spcAft>
              <a:buFont typeface="Wingdings" panose="05000000000000000000" pitchFamily="2" charset="2"/>
              <a:buChar char="Ø"/>
            </a:pPr>
            <a:endParaRPr lang="ru-RU" dirty="0"/>
          </a:p>
          <a:p>
            <a:pPr marL="342900" indent="-342900" algn="just">
              <a:lnSpc>
                <a:spcPct val="114000"/>
              </a:lnSpc>
              <a:spcBef>
                <a:spcPts val="600"/>
              </a:spcBef>
              <a:spcAft>
                <a:spcPts val="600"/>
              </a:spcAft>
              <a:buFont typeface="Wingdings" pitchFamily="2" charset="2"/>
              <a:buChar char="Ø"/>
            </a:pPr>
            <a:endParaRPr lang="ru-RU" dirty="0">
              <a:latin typeface="Arial" pitchFamily="34" charset="0"/>
              <a:cs typeface="Arial" pitchFamily="34" charset="0"/>
            </a:endParaRPr>
          </a:p>
          <a:p>
            <a:pPr eaLnBrk="1" hangingPunct="1">
              <a:lnSpc>
                <a:spcPct val="105000"/>
              </a:lnSpc>
              <a:spcBef>
                <a:spcPts val="0"/>
              </a:spcBef>
              <a:defRPr/>
            </a:pPr>
            <a:endParaRPr lang="ru-RU" sz="2000" dirty="0"/>
          </a:p>
          <a:p>
            <a:pPr algn="just">
              <a:lnSpc>
                <a:spcPct val="115000"/>
              </a:lnSpc>
              <a:buFont typeface="Wingdings" pitchFamily="2" charset="2"/>
              <a:buChar char="Ø"/>
            </a:pPr>
            <a:endParaRPr lang="ru-RU" sz="2200" b="1" dirty="0">
              <a:solidFill>
                <a:schemeClr val="tx2"/>
              </a:solidFill>
            </a:endParaRPr>
          </a:p>
          <a:p>
            <a:endParaRPr lang="ru-RU" sz="1600" dirty="0"/>
          </a:p>
          <a:p>
            <a:pPr algn="just">
              <a:lnSpc>
                <a:spcPct val="115000"/>
              </a:lnSpc>
              <a:spcAft>
                <a:spcPts val="1000"/>
              </a:spcAft>
            </a:pPr>
            <a:endParaRPr lang="ru-RU" sz="1600" dirty="0">
              <a:latin typeface="Calibri" pitchFamily="34" charset="0"/>
              <a:ea typeface="Calibri" pitchFamily="34" charset="0"/>
              <a:cs typeface="Times New Roman" pitchFamily="18" charset="0"/>
            </a:endParaRPr>
          </a:p>
        </p:txBody>
      </p:sp>
      <p:sp>
        <p:nvSpPr>
          <p:cNvPr id="2" name="Прямоугольник 1"/>
          <p:cNvSpPr/>
          <p:nvPr/>
        </p:nvSpPr>
        <p:spPr>
          <a:xfrm>
            <a:off x="1475656" y="301298"/>
            <a:ext cx="6408712" cy="369332"/>
          </a:xfrm>
          <a:prstGeom prst="rect">
            <a:avLst/>
          </a:prstGeom>
        </p:spPr>
        <p:txBody>
          <a:bodyPr wrap="square">
            <a:spAutoFit/>
          </a:bodyPr>
          <a:lstStyle/>
          <a:p>
            <a:pPr algn="ctr"/>
            <a:r>
              <a:rPr lang="en-US" b="1" dirty="0">
                <a:solidFill>
                  <a:schemeClr val="tx2"/>
                </a:solidFill>
              </a:rPr>
              <a:t>Main methods of quality census data (2)</a:t>
            </a:r>
            <a:r>
              <a:rPr lang="ru-RU" b="1" dirty="0">
                <a:solidFill>
                  <a:schemeClr val="tx2"/>
                </a:solidFill>
              </a:rPr>
              <a:t>: </a:t>
            </a:r>
            <a:endParaRPr lang="en-US" b="1" dirty="0">
              <a:solidFill>
                <a:schemeClr val="tx2"/>
              </a:solidFill>
            </a:endParaRPr>
          </a:p>
        </p:txBody>
      </p:sp>
      <p:sp>
        <p:nvSpPr>
          <p:cNvPr id="5" name="Номер слайда 9"/>
          <p:cNvSpPr txBox="1">
            <a:spLocks noGrp="1"/>
          </p:cNvSpPr>
          <p:nvPr/>
        </p:nvSpPr>
        <p:spPr bwMode="auto">
          <a:xfrm>
            <a:off x="8710613" y="6525344"/>
            <a:ext cx="325883" cy="21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5A0AF09-52F7-48EF-A352-546885F47D7B}" type="slidenum">
              <a:rPr lang="ru-RU" sz="1200">
                <a:solidFill>
                  <a:srgbClr val="000099"/>
                </a:solidFill>
                <a:latin typeface="Arial" panose="020B0604020202020204" pitchFamily="34" charset="0"/>
                <a:cs typeface="Arial" panose="020B0604020202020204" pitchFamily="34" charset="0"/>
              </a:rPr>
              <a:pPr algn="r" eaLnBrk="1" hangingPunct="1"/>
              <a:t>6</a:t>
            </a:fld>
            <a:endParaRPr lang="ru-RU" sz="1200" dirty="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882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0312D135-47F2-4C4D-A6B1-2405E3712B72}" type="slidenum">
              <a:rPr lang="ru-RU" smtClean="0">
                <a:solidFill>
                  <a:prstClr val="black">
                    <a:tint val="75000"/>
                  </a:prstClr>
                </a:solidFill>
              </a:rPr>
              <a:pPr>
                <a:defRPr/>
              </a:pPr>
              <a:t>7</a:t>
            </a:fld>
            <a:endParaRPr lang="ru-RU">
              <a:solidFill>
                <a:prstClr val="black">
                  <a:tint val="75000"/>
                </a:prstClr>
              </a:solidFill>
            </a:endParaRPr>
          </a:p>
        </p:txBody>
      </p:sp>
      <p:sp>
        <p:nvSpPr>
          <p:cNvPr id="4" name="Прямоугольник 3"/>
          <p:cNvSpPr/>
          <p:nvPr/>
        </p:nvSpPr>
        <p:spPr>
          <a:xfrm>
            <a:off x="827584" y="301298"/>
            <a:ext cx="7488832" cy="369332"/>
          </a:xfrm>
          <a:prstGeom prst="rect">
            <a:avLst/>
          </a:prstGeom>
        </p:spPr>
        <p:txBody>
          <a:bodyPr wrap="square">
            <a:spAutoFit/>
          </a:bodyPr>
          <a:lstStyle/>
          <a:p>
            <a:pPr algn="ctr"/>
            <a:r>
              <a:rPr lang="en-US" b="1" dirty="0">
                <a:solidFill>
                  <a:schemeClr val="tx2"/>
                </a:solidFill>
              </a:rPr>
              <a:t>Duration and burden</a:t>
            </a:r>
            <a:endParaRPr lang="ru-RU" b="1" dirty="0">
              <a:solidFill>
                <a:schemeClr val="tx2"/>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258854399"/>
              </p:ext>
            </p:extLst>
          </p:nvPr>
        </p:nvGraphicFramePr>
        <p:xfrm>
          <a:off x="251521" y="1268762"/>
          <a:ext cx="8568950" cy="5273701"/>
        </p:xfrm>
        <a:graphic>
          <a:graphicData uri="http://schemas.openxmlformats.org/drawingml/2006/table">
            <a:tbl>
              <a:tblPr firstRow="1" firstCol="1" bandRow="1">
                <a:tableStyleId>{5C22544A-7EE6-4342-B048-85BDC9FD1C3A}</a:tableStyleId>
              </a:tblPr>
              <a:tblGrid>
                <a:gridCol w="1800199">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600403">
                  <a:extLst>
                    <a:ext uri="{9D8B030D-6E8A-4147-A177-3AD203B41FA5}">
                      <a16:colId xmlns:a16="http://schemas.microsoft.com/office/drawing/2014/main" val="20002"/>
                    </a:ext>
                  </a:extLst>
                </a:gridCol>
                <a:gridCol w="1720078">
                  <a:extLst>
                    <a:ext uri="{9D8B030D-6E8A-4147-A177-3AD203B41FA5}">
                      <a16:colId xmlns:a16="http://schemas.microsoft.com/office/drawing/2014/main" val="20003"/>
                    </a:ext>
                  </a:extLst>
                </a:gridCol>
                <a:gridCol w="1720078">
                  <a:extLst>
                    <a:ext uri="{9D8B030D-6E8A-4147-A177-3AD203B41FA5}">
                      <a16:colId xmlns:a16="http://schemas.microsoft.com/office/drawing/2014/main" val="20004"/>
                    </a:ext>
                  </a:extLst>
                </a:gridCol>
              </a:tblGrid>
              <a:tr h="388555">
                <a:tc rowSpan="2">
                  <a:txBody>
                    <a:bodyPr/>
                    <a:lstStyle/>
                    <a:p>
                      <a:pPr algn="ctr">
                        <a:lnSpc>
                          <a:spcPct val="115000"/>
                        </a:lnSpc>
                        <a:spcAft>
                          <a:spcPts val="0"/>
                        </a:spcAft>
                      </a:pPr>
                      <a:endParaRPr lang="ru-RU" sz="120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lnSpc>
                          <a:spcPct val="100000"/>
                        </a:lnSpc>
                        <a:spcAft>
                          <a:spcPts val="0"/>
                        </a:spcAft>
                      </a:pPr>
                      <a:r>
                        <a:rPr lang="en-US" sz="1800" b="0" dirty="0">
                          <a:solidFill>
                            <a:schemeClr val="tx1"/>
                          </a:solidFill>
                          <a:effectLst/>
                          <a:latin typeface="Arial" panose="020B0604020202020204" pitchFamily="34" charset="0"/>
                          <a:ea typeface="Calibri"/>
                          <a:cs typeface="Arial" panose="020B0604020202020204" pitchFamily="34" charset="0"/>
                        </a:rPr>
                        <a:t>Duration of censuses</a:t>
                      </a:r>
                      <a:endParaRPr lang="ru-RU" sz="18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ru-RU"/>
                    </a:p>
                  </a:txBody>
                  <a:tcPr/>
                </a:tc>
                <a:tc gridSpan="2">
                  <a:txBody>
                    <a:bodyPr/>
                    <a:lstStyle/>
                    <a:p>
                      <a:pPr algn="ctr">
                        <a:lnSpc>
                          <a:spcPct val="100000"/>
                        </a:lnSpc>
                        <a:spcAft>
                          <a:spcPts val="0"/>
                        </a:spcAft>
                      </a:pPr>
                      <a:r>
                        <a:rPr lang="en-US" sz="1800" b="0" dirty="0">
                          <a:solidFill>
                            <a:schemeClr val="tx1"/>
                          </a:solidFill>
                          <a:effectLst/>
                          <a:latin typeface="Arial" panose="020B0604020202020204" pitchFamily="34" charset="0"/>
                          <a:ea typeface="Calibri"/>
                          <a:cs typeface="Arial" panose="020B0604020202020204" pitchFamily="34" charset="0"/>
                        </a:rPr>
                        <a:t>Average number of persons </a:t>
                      </a:r>
                    </a:p>
                    <a:p>
                      <a:pPr algn="ctr">
                        <a:lnSpc>
                          <a:spcPct val="100000"/>
                        </a:lnSpc>
                        <a:spcAft>
                          <a:spcPts val="0"/>
                        </a:spcAft>
                      </a:pPr>
                      <a:r>
                        <a:rPr lang="en-US" sz="1800" b="0" dirty="0">
                          <a:solidFill>
                            <a:schemeClr val="tx1"/>
                          </a:solidFill>
                          <a:effectLst/>
                          <a:latin typeface="Arial" panose="020B0604020202020204" pitchFamily="34" charset="0"/>
                          <a:ea typeface="Calibri"/>
                          <a:cs typeface="Arial" panose="020B0604020202020204" pitchFamily="34" charset="0"/>
                        </a:rPr>
                        <a:t>per 1 interviewer</a:t>
                      </a:r>
                      <a:endParaRPr lang="ru-RU" sz="18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ru-RU"/>
                    </a:p>
                  </a:txBody>
                  <a:tcPr/>
                </a:tc>
                <a:extLst>
                  <a:ext uri="{0D108BD9-81ED-4DB2-BD59-A6C34878D82A}">
                    <a16:rowId xmlns:a16="http://schemas.microsoft.com/office/drawing/2014/main" val="10000"/>
                  </a:ext>
                </a:extLst>
              </a:tr>
              <a:tr h="388555">
                <a:tc vMerge="1">
                  <a:txBody>
                    <a:bodyPr/>
                    <a:lstStyle/>
                    <a:p>
                      <a:endParaRPr lang="ru-RU"/>
                    </a:p>
                  </a:txBody>
                  <a:tcPr/>
                </a:tc>
                <a:tc>
                  <a:txBody>
                    <a:bodyPr/>
                    <a:lstStyle/>
                    <a:p>
                      <a:pPr algn="ctr">
                        <a:lnSpc>
                          <a:spcPct val="100000"/>
                        </a:lnSpc>
                        <a:spcAft>
                          <a:spcPts val="0"/>
                        </a:spcAft>
                      </a:pPr>
                      <a:r>
                        <a:rPr lang="ru-RU" sz="1800" b="1" dirty="0">
                          <a:solidFill>
                            <a:schemeClr val="tx1"/>
                          </a:solidFill>
                          <a:effectLst/>
                          <a:latin typeface="Arial" panose="020B0604020202020204" pitchFamily="34" charset="0"/>
                          <a:ea typeface="Calibri"/>
                          <a:cs typeface="Arial" panose="020B0604020202020204" pitchFamily="34" charset="0"/>
                        </a:rPr>
                        <a:t>2010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ru-RU" sz="1800" b="1" dirty="0">
                          <a:solidFill>
                            <a:schemeClr val="tx1"/>
                          </a:solidFill>
                          <a:effectLst/>
                          <a:latin typeface="Arial" panose="020B0604020202020204" pitchFamily="34" charset="0"/>
                          <a:ea typeface="Calibri"/>
                          <a:cs typeface="Arial" panose="020B0604020202020204" pitchFamily="34" charset="0"/>
                        </a:rPr>
                        <a:t>2020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ru-RU" sz="1800" b="1" dirty="0">
                          <a:solidFill>
                            <a:schemeClr val="tx1"/>
                          </a:solidFill>
                          <a:effectLst/>
                          <a:latin typeface="Arial" panose="020B0604020202020204" pitchFamily="34" charset="0"/>
                          <a:ea typeface="Calibri"/>
                          <a:cs typeface="Arial" panose="020B0604020202020204" pitchFamily="34" charset="0"/>
                        </a:rPr>
                        <a:t>2010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ru-RU" sz="1800" b="1" dirty="0">
                          <a:solidFill>
                            <a:schemeClr val="tx1"/>
                          </a:solidFill>
                          <a:effectLst/>
                          <a:latin typeface="Arial" panose="020B0604020202020204" pitchFamily="34" charset="0"/>
                          <a:ea typeface="Calibri"/>
                          <a:cs typeface="Arial" panose="020B0604020202020204" pitchFamily="34" charset="0"/>
                        </a:rPr>
                        <a:t>2020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6109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AZERBAIJAN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10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10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450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dirty="0">
                          <a:latin typeface="Arial" panose="020B0604020202020204" pitchFamily="34" charset="0"/>
                          <a:cs typeface="Arial" panose="020B0604020202020204" pitchFamily="34" charset="0"/>
                        </a:rPr>
                        <a:t>300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109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ARMENIA</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10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10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320/270*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dirty="0">
                          <a:latin typeface="Arial" panose="020B0604020202020204" pitchFamily="34" charset="0"/>
                          <a:cs typeface="Arial" panose="020B0604020202020204" pitchFamily="34" charset="0"/>
                        </a:rPr>
                        <a:t>380/320*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109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BELARUS</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11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27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b="0" dirty="0">
                          <a:effectLst/>
                          <a:latin typeface="Arial" panose="020B0604020202020204" pitchFamily="34" charset="0"/>
                          <a:ea typeface="Calibri"/>
                          <a:cs typeface="Arial" panose="020B0604020202020204" pitchFamily="34" charset="0"/>
                        </a:rPr>
                        <a:t>250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dirty="0">
                          <a:latin typeface="Arial" panose="020B0604020202020204" pitchFamily="34" charset="0"/>
                          <a:cs typeface="Arial" panose="020B0604020202020204" pitchFamily="34" charset="0"/>
                        </a:rPr>
                        <a:t>750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516">
                <a:tc>
                  <a:txBody>
                    <a:bodyPr/>
                    <a:lstStyle/>
                    <a:p>
                      <a:pPr>
                        <a:lnSpc>
                          <a:spcPct val="115000"/>
                        </a:lnSpc>
                        <a:spcAft>
                          <a:spcPts val="0"/>
                        </a:spcAft>
                      </a:pPr>
                      <a:r>
                        <a:rPr lang="en-US" sz="1600" b="0" dirty="0">
                          <a:solidFill>
                            <a:schemeClr val="tx2">
                              <a:lumMod val="75000"/>
                            </a:schemeClr>
                          </a:solidFill>
                          <a:latin typeface="Arial" panose="020B0604020202020204" pitchFamily="34" charset="0"/>
                          <a:cs typeface="Arial" panose="020B0604020202020204" pitchFamily="34" charset="0"/>
                        </a:rPr>
                        <a:t>KAZAKHSTAN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ru-RU" sz="1800" b="0" dirty="0">
                          <a:effectLst/>
                          <a:latin typeface="Arial" panose="020B0604020202020204" pitchFamily="34" charset="0"/>
                          <a:ea typeface="Calibri"/>
                          <a:cs typeface="Arial" panose="020B0604020202020204" pitchFamily="34" charset="0"/>
                        </a:rPr>
                        <a:t>10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ru-RU" sz="1800" b="0" dirty="0">
                          <a:effectLst/>
                          <a:latin typeface="Arial" panose="020B0604020202020204" pitchFamily="34" charset="0"/>
                          <a:ea typeface="Calibri"/>
                          <a:cs typeface="Arial" panose="020B0604020202020204" pitchFamily="34" charset="0"/>
                        </a:rPr>
                        <a:t>30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ru-RU" sz="1800" b="0" dirty="0">
                          <a:effectLst/>
                          <a:latin typeface="Arial" panose="020B0604020202020204" pitchFamily="34" charset="0"/>
                          <a:ea typeface="Calibri"/>
                          <a:cs typeface="Arial" panose="020B0604020202020204" pitchFamily="34" charset="0"/>
                        </a:rPr>
                        <a:t>300/350*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dirty="0">
                          <a:latin typeface="Arial" panose="020B0604020202020204" pitchFamily="34" charset="0"/>
                          <a:cs typeface="Arial" panose="020B0604020202020204" pitchFamily="34" charset="0"/>
                        </a:rPr>
                        <a:t>833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109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KYRGYZSTAN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10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10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400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dirty="0">
                          <a:latin typeface="Arial" panose="020B0604020202020204" pitchFamily="34" charset="0"/>
                          <a:cs typeface="Arial" panose="020B0604020202020204" pitchFamily="34" charset="0"/>
                        </a:rPr>
                        <a:t>300/250*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109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MOLDOVA</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14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8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300/350*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sz="18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109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RUSSIA</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12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3</a:t>
                      </a:r>
                      <a:r>
                        <a:rPr lang="en-US" sz="1800" b="0" dirty="0">
                          <a:effectLst/>
                          <a:latin typeface="Arial" panose="020B0604020202020204" pitchFamily="34" charset="0"/>
                          <a:ea typeface="Calibri"/>
                          <a:cs typeface="Arial" panose="020B0604020202020204" pitchFamily="34" charset="0"/>
                        </a:rPr>
                        <a:t>0</a:t>
                      </a:r>
                      <a:r>
                        <a:rPr lang="ru-RU" sz="1800" b="0" dirty="0">
                          <a:effectLst/>
                          <a:latin typeface="Arial" panose="020B0604020202020204" pitchFamily="34" charset="0"/>
                          <a:ea typeface="Calibri"/>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400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dirty="0">
                          <a:latin typeface="Arial" panose="020B0604020202020204" pitchFamily="34" charset="0"/>
                          <a:cs typeface="Arial" panose="020B0604020202020204" pitchFamily="34" charset="0"/>
                        </a:rPr>
                        <a:t>550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109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TAJIKISTAN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10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dirty="0">
                          <a:latin typeface="Arial" panose="020B0604020202020204" pitchFamily="34" charset="0"/>
                          <a:cs typeface="Arial" panose="020B0604020202020204" pitchFamily="34" charset="0"/>
                        </a:rPr>
                        <a:t>15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350/400*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650(</a:t>
                      </a:r>
                      <a:r>
                        <a:rPr lang="en-US" sz="1800" b="0" dirty="0">
                          <a:effectLst/>
                          <a:latin typeface="Arial" panose="020B0604020202020204" pitchFamily="34" charset="0"/>
                          <a:ea typeface="Calibri"/>
                          <a:cs typeface="Arial" panose="020B0604020202020204" pitchFamily="34" charset="0"/>
                        </a:rPr>
                        <a:t>e)</a:t>
                      </a:r>
                      <a:r>
                        <a:rPr lang="ru-RU" sz="1800" b="0" dirty="0">
                          <a:effectLst/>
                          <a:latin typeface="Arial" panose="020B0604020202020204" pitchFamily="34" charset="0"/>
                          <a:ea typeface="Calibri"/>
                          <a:cs typeface="Arial" panose="020B0604020202020204" pitchFamily="34" charset="0"/>
                        </a:rPr>
                        <a:t> – 380</a:t>
                      </a:r>
                      <a:r>
                        <a:rPr lang="en-US" sz="1800" b="0" dirty="0">
                          <a:effectLst/>
                          <a:latin typeface="Arial" panose="020B0604020202020204" pitchFamily="34" charset="0"/>
                          <a:ea typeface="Calibri"/>
                          <a:cs typeface="Arial" panose="020B0604020202020204" pitchFamily="34" charset="0"/>
                        </a:rPr>
                        <a:t>(p)</a:t>
                      </a:r>
                      <a:endParaRPr lang="ru-RU" sz="18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109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TURKMENISTAN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12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8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8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320/350*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109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UZBEKISTAN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25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8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350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36109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UKRAINE</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1800" b="0" dirty="0">
                          <a:effectLst/>
                          <a:latin typeface="Arial" panose="020B0604020202020204" pitchFamily="34" charset="0"/>
                          <a:ea typeface="Calibri"/>
                          <a:cs typeface="Arial" panose="020B060402020202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8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8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8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61090">
                <a:tc gridSpan="5">
                  <a:txBody>
                    <a:bodyPr/>
                    <a:lstStyle/>
                    <a:p>
                      <a:pPr>
                        <a:lnSpc>
                          <a:spcPct val="115000"/>
                        </a:lnSpc>
                        <a:spcAft>
                          <a:spcPts val="0"/>
                        </a:spcAft>
                      </a:pPr>
                      <a:r>
                        <a:rPr lang="ru-RU" sz="1600" b="0" dirty="0">
                          <a:solidFill>
                            <a:schemeClr val="tx1"/>
                          </a:solidFill>
                          <a:effectLst/>
                          <a:latin typeface="Arial" panose="020B0604020202020204" pitchFamily="34" charset="0"/>
                          <a:ea typeface="Calibri"/>
                          <a:cs typeface="Arial" panose="020B0604020202020204" pitchFamily="34" charset="0"/>
                        </a:rPr>
                        <a:t>      *</a:t>
                      </a:r>
                      <a:r>
                        <a:rPr lang="en-US" sz="1600" b="0" dirty="0">
                          <a:solidFill>
                            <a:schemeClr val="tx1"/>
                          </a:solidFill>
                          <a:effectLst/>
                          <a:latin typeface="Arial" panose="020B0604020202020204" pitchFamily="34" charset="0"/>
                          <a:ea typeface="Calibri"/>
                          <a:cs typeface="Arial" panose="020B0604020202020204" pitchFamily="34" charset="0"/>
                        </a:rPr>
                        <a:t>Urban</a:t>
                      </a:r>
                      <a:r>
                        <a:rPr lang="ru-RU" sz="1600" b="0" dirty="0">
                          <a:solidFill>
                            <a:schemeClr val="tx1"/>
                          </a:solidFill>
                          <a:effectLst/>
                          <a:latin typeface="Arial" panose="020B0604020202020204" pitchFamily="34" charset="0"/>
                          <a:ea typeface="Calibri"/>
                          <a:cs typeface="Arial" panose="020B0604020202020204" pitchFamily="34" charset="0"/>
                        </a:rPr>
                        <a:t>/</a:t>
                      </a:r>
                      <a:r>
                        <a:rPr lang="en-US" sz="1600" b="0" dirty="0">
                          <a:solidFill>
                            <a:schemeClr val="tx1"/>
                          </a:solidFill>
                          <a:effectLst/>
                          <a:latin typeface="Arial" panose="020B0604020202020204" pitchFamily="34" charset="0"/>
                          <a:ea typeface="Calibri"/>
                          <a:cs typeface="Arial" panose="020B0604020202020204" pitchFamily="34" charset="0"/>
                        </a:rPr>
                        <a:t>rural</a:t>
                      </a:r>
                      <a:endParaRPr lang="ru-RU" sz="16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hMerge="1">
                  <a:txBody>
                    <a:bodyPr/>
                    <a:lstStyle/>
                    <a:p>
                      <a:pPr algn="ctr">
                        <a:lnSpc>
                          <a:spcPct val="115000"/>
                        </a:lnSpc>
                        <a:spcAft>
                          <a:spcPts val="0"/>
                        </a:spcAft>
                      </a:pPr>
                      <a:endParaRPr lang="ru-RU" sz="1600" b="0"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algn="ctr">
                        <a:lnSpc>
                          <a:spcPct val="115000"/>
                        </a:lnSpc>
                        <a:spcAft>
                          <a:spcPts val="0"/>
                        </a:spcAft>
                      </a:pPr>
                      <a:endParaRPr lang="ru-RU" sz="1600" b="0"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algn="ctr">
                        <a:lnSpc>
                          <a:spcPct val="115000"/>
                        </a:lnSpc>
                        <a:spcAft>
                          <a:spcPts val="0"/>
                        </a:spcAft>
                      </a:pPr>
                      <a:endParaRPr lang="ru-RU" sz="1600" b="0"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algn="ctr">
                        <a:lnSpc>
                          <a:spcPct val="115000"/>
                        </a:lnSpc>
                        <a:spcAft>
                          <a:spcPts val="0"/>
                        </a:spcAft>
                      </a:pPr>
                      <a:endParaRPr lang="ru-RU" sz="1600" b="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876584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0312D135-47F2-4C4D-A6B1-2405E3712B72}" type="slidenum">
              <a:rPr lang="ru-RU" smtClean="0"/>
              <a:pPr>
                <a:defRPr/>
              </a:pPr>
              <a:t>8</a:t>
            </a:fld>
            <a:endParaRPr lang="ru-RU"/>
          </a:p>
        </p:txBody>
      </p:sp>
      <p:sp>
        <p:nvSpPr>
          <p:cNvPr id="4" name="Прямоугольник 3"/>
          <p:cNvSpPr/>
          <p:nvPr/>
        </p:nvSpPr>
        <p:spPr>
          <a:xfrm>
            <a:off x="827584" y="301298"/>
            <a:ext cx="7488832" cy="400110"/>
          </a:xfrm>
          <a:prstGeom prst="rect">
            <a:avLst/>
          </a:prstGeom>
        </p:spPr>
        <p:txBody>
          <a:bodyPr wrap="square">
            <a:spAutoFit/>
          </a:bodyPr>
          <a:lstStyle/>
          <a:p>
            <a:pPr algn="ctr"/>
            <a:r>
              <a:rPr lang="en-US" sz="2000" b="1" dirty="0">
                <a:solidFill>
                  <a:schemeClr val="tx2"/>
                </a:solidFill>
              </a:rPr>
              <a:t>Impact of COVID-19 on population censuses </a:t>
            </a:r>
            <a:endParaRPr lang="ru-RU" sz="2000" b="1" dirty="0">
              <a:solidFill>
                <a:schemeClr val="tx2"/>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753557203"/>
              </p:ext>
            </p:extLst>
          </p:nvPr>
        </p:nvGraphicFramePr>
        <p:xfrm>
          <a:off x="323528" y="980729"/>
          <a:ext cx="8676964" cy="5146229"/>
        </p:xfrm>
        <a:graphic>
          <a:graphicData uri="http://schemas.openxmlformats.org/drawingml/2006/table">
            <a:tbl>
              <a:tblPr firstRow="1" firstCol="1" bandRow="1">
                <a:tableStyleId>{5C22544A-7EE6-4342-B048-85BDC9FD1C3A}</a:tableStyleId>
              </a:tblPr>
              <a:tblGrid>
                <a:gridCol w="1584176">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1241113">
                  <a:extLst>
                    <a:ext uri="{9D8B030D-6E8A-4147-A177-3AD203B41FA5}">
                      <a16:colId xmlns:a16="http://schemas.microsoft.com/office/drawing/2014/main" val="20003"/>
                    </a:ext>
                  </a:extLst>
                </a:gridCol>
                <a:gridCol w="997667">
                  <a:extLst>
                    <a:ext uri="{9D8B030D-6E8A-4147-A177-3AD203B41FA5}">
                      <a16:colId xmlns:a16="http://schemas.microsoft.com/office/drawing/2014/main" val="20004"/>
                    </a:ext>
                  </a:extLst>
                </a:gridCol>
                <a:gridCol w="785556">
                  <a:extLst>
                    <a:ext uri="{9D8B030D-6E8A-4147-A177-3AD203B41FA5}">
                      <a16:colId xmlns:a16="http://schemas.microsoft.com/office/drawing/2014/main" val="20005"/>
                    </a:ext>
                  </a:extLst>
                </a:gridCol>
                <a:gridCol w="1205759">
                  <a:extLst>
                    <a:ext uri="{9D8B030D-6E8A-4147-A177-3AD203B41FA5}">
                      <a16:colId xmlns:a16="http://schemas.microsoft.com/office/drawing/2014/main" val="20006"/>
                    </a:ext>
                  </a:extLst>
                </a:gridCol>
                <a:gridCol w="990485">
                  <a:extLst>
                    <a:ext uri="{9D8B030D-6E8A-4147-A177-3AD203B41FA5}">
                      <a16:colId xmlns:a16="http://schemas.microsoft.com/office/drawing/2014/main" val="20007"/>
                    </a:ext>
                  </a:extLst>
                </a:gridCol>
              </a:tblGrid>
              <a:tr h="275518">
                <a:tc gridSpan="8">
                  <a:txBody>
                    <a:bodyPr/>
                    <a:lstStyle/>
                    <a:p>
                      <a:pPr algn="ctr">
                        <a:lnSpc>
                          <a:spcPct val="115000"/>
                        </a:lnSpc>
                        <a:spcAft>
                          <a:spcPts val="0"/>
                        </a:spcAft>
                      </a:pPr>
                      <a:r>
                        <a:rPr lang="en-US" sz="1600" b="1" dirty="0">
                          <a:solidFill>
                            <a:schemeClr val="tx2">
                              <a:lumMod val="50000"/>
                            </a:schemeClr>
                          </a:solidFill>
                          <a:effectLst/>
                          <a:latin typeface="Arial" panose="020B0604020202020204" pitchFamily="34" charset="0"/>
                          <a:ea typeface="Calibri"/>
                          <a:cs typeface="Arial" panose="020B0604020202020204" pitchFamily="34" charset="0"/>
                        </a:rPr>
                        <a:t>Possible changes</a:t>
                      </a:r>
                      <a:r>
                        <a:rPr lang="ru-RU" sz="1600" b="1" dirty="0">
                          <a:solidFill>
                            <a:schemeClr val="tx2">
                              <a:lumMod val="50000"/>
                            </a:schemeClr>
                          </a:solidFill>
                          <a:effectLst/>
                          <a:latin typeface="Arial" panose="020B0604020202020204" pitchFamily="34" charset="0"/>
                          <a:ea typeface="Calibri"/>
                          <a:cs typeface="Arial" panose="020B060402020202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lnSpc>
                          <a:spcPct val="100000"/>
                        </a:lnSpc>
                        <a:spcAft>
                          <a:spcPts val="0"/>
                        </a:spcAft>
                      </a:pPr>
                      <a:endParaRPr lang="ru-RU" sz="16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lnSpc>
                          <a:spcPct val="100000"/>
                        </a:lnSpc>
                        <a:spcAft>
                          <a:spcPts val="0"/>
                        </a:spcAft>
                      </a:pPr>
                      <a:endParaRPr lang="ru-RU" sz="16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lnSpc>
                          <a:spcPct val="100000"/>
                        </a:lnSpc>
                        <a:spcAft>
                          <a:spcPts val="0"/>
                        </a:spcAft>
                      </a:pPr>
                      <a:endParaRPr lang="ru-RU" sz="16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ru-RU" sz="1600" b="0"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ru-RU" sz="1600" b="0"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ru-RU" sz="1600" b="0"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ru-RU" sz="1600" b="0"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164641">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cs typeface="Arial" panose="020B0604020202020204" pitchFamily="34" charset="0"/>
                      </a:endParaRPr>
                    </a:p>
                    <a:p>
                      <a:pPr algn="ctr">
                        <a:lnSpc>
                          <a:spcPct val="115000"/>
                        </a:lnSpc>
                        <a:spcAft>
                          <a:spcPts val="0"/>
                        </a:spcAft>
                      </a:pPr>
                      <a:r>
                        <a:rPr lang="ru-RU" sz="1600" b="0" dirty="0">
                          <a:solidFill>
                            <a:schemeClr val="tx2">
                              <a:lumMod val="50000"/>
                            </a:schemeClr>
                          </a:solidFill>
                          <a:effectLst/>
                          <a:latin typeface="Arial" panose="020B0604020202020204" pitchFamily="34" charset="0"/>
                          <a:cs typeface="Arial" panose="020B0604020202020204" pitchFamily="34" charset="0"/>
                        </a:rPr>
                        <a:t> </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census program</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census method</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en-US" sz="1600" b="0" dirty="0">
                          <a:solidFill>
                            <a:schemeClr val="tx1"/>
                          </a:solidFill>
                          <a:effectLst/>
                          <a:latin typeface="Arial" panose="020B0604020202020204" pitchFamily="34" charset="0"/>
                          <a:ea typeface="Calibri"/>
                          <a:cs typeface="Arial" panose="020B0604020202020204" pitchFamily="34" charset="0"/>
                        </a:rPr>
                        <a:t>number of persons </a:t>
                      </a:r>
                    </a:p>
                    <a:p>
                      <a:pPr algn="ctr">
                        <a:lnSpc>
                          <a:spcPct val="100000"/>
                        </a:lnSpc>
                        <a:spcAft>
                          <a:spcPts val="0"/>
                        </a:spcAft>
                      </a:pPr>
                      <a:r>
                        <a:rPr lang="en-US" sz="1600" b="0" dirty="0">
                          <a:solidFill>
                            <a:schemeClr val="tx1"/>
                          </a:solidFill>
                          <a:effectLst/>
                          <a:latin typeface="Arial" panose="020B0604020202020204" pitchFamily="34" charset="0"/>
                          <a:ea typeface="Calibri"/>
                          <a:cs typeface="Arial" panose="020B0604020202020204" pitchFamily="34" charset="0"/>
                        </a:rPr>
                        <a:t>per 1 interviewer</a:t>
                      </a:r>
                      <a:endParaRPr lang="ru-RU" sz="1600" b="0" dirty="0">
                        <a:solidFill>
                          <a:schemeClr val="tx1"/>
                        </a:solidFill>
                        <a:effectLst/>
                        <a:latin typeface="Arial" panose="020B0604020202020204" pitchFamily="34" charset="0"/>
                        <a:ea typeface="Calibri"/>
                        <a:cs typeface="Arial" panose="020B0604020202020204" pitchFamily="34" charset="0"/>
                      </a:endParaRPr>
                    </a:p>
                    <a:p>
                      <a:pPr algn="ctr">
                        <a:lnSpc>
                          <a:spcPct val="100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b="0" dirty="0">
                          <a:solidFill>
                            <a:schemeClr val="tx2">
                              <a:lumMod val="50000"/>
                            </a:schemeClr>
                          </a:solidFill>
                          <a:latin typeface="Arial" panose="020B0604020202020204" pitchFamily="34" charset="0"/>
                          <a:cs typeface="Arial" panose="020B0604020202020204" pitchFamily="34" charset="0"/>
                        </a:rPr>
                        <a:t>training program</a:t>
                      </a: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b="0" dirty="0">
                          <a:solidFill>
                            <a:schemeClr val="tx2">
                              <a:lumMod val="50000"/>
                            </a:schemeClr>
                          </a:solidFill>
                          <a:latin typeface="Arial" panose="020B0604020202020204" pitchFamily="34" charset="0"/>
                          <a:cs typeface="Arial" panose="020B0604020202020204" pitchFamily="34" charset="0"/>
                        </a:rPr>
                        <a:t>salary</a:t>
                      </a: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b="0" dirty="0">
                          <a:solidFill>
                            <a:schemeClr val="tx2">
                              <a:lumMod val="50000"/>
                            </a:schemeClr>
                          </a:solidFill>
                          <a:latin typeface="Arial" panose="020B0604020202020204" pitchFamily="34" charset="0"/>
                          <a:cs typeface="Arial" panose="020B0604020202020204" pitchFamily="34" charset="0"/>
                        </a:rPr>
                        <a:t>information campaign</a:t>
                      </a: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b="0" dirty="0">
                          <a:solidFill>
                            <a:schemeClr val="tx2">
                              <a:lumMod val="50000"/>
                            </a:schemeClr>
                          </a:solidFill>
                          <a:latin typeface="Arial" panose="020B0604020202020204" pitchFamily="34" charset="0"/>
                          <a:cs typeface="Arial" panose="020B0604020202020204" pitchFamily="34" charset="0"/>
                        </a:rPr>
                        <a:t>funding </a:t>
                      </a: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6480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AZERBAIJAN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80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ARMENIA</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600" b="1" dirty="0">
                          <a:solidFill>
                            <a:srgbClr val="C00000"/>
                          </a:solidFill>
                          <a:latin typeface="Arial" panose="020B0604020202020204" pitchFamily="34" charset="0"/>
                          <a:cs typeface="Arial" panose="020B0604020202020204" pitchFamily="34" charset="0"/>
                        </a:rPr>
                        <a:t>yes</a:t>
                      </a:r>
                      <a:endParaRPr lang="ru-RU" sz="1600" b="1" dirty="0">
                        <a:solidFill>
                          <a:srgbClr val="C00000"/>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C00000"/>
                          </a:solidFill>
                          <a:latin typeface="Arial" panose="020B0604020202020204" pitchFamily="34" charset="0"/>
                          <a:cs typeface="Arial" panose="020B0604020202020204" pitchFamily="34" charset="0"/>
                        </a:rPr>
                        <a:t>yes</a:t>
                      </a:r>
                      <a:endParaRPr lang="ru-RU" sz="1600" b="1" dirty="0">
                        <a:solidFill>
                          <a:srgbClr val="C00000"/>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64805">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BELARUS</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dirty="0">
                        <a:solidFill>
                          <a:schemeClr val="tx2">
                            <a:lumMod val="50000"/>
                          </a:schemeClr>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dirty="0">
                        <a:solidFill>
                          <a:schemeClr val="tx2">
                            <a:lumMod val="50000"/>
                          </a:schemeClr>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dirty="0">
                        <a:solidFill>
                          <a:schemeClr val="tx2">
                            <a:lumMod val="50000"/>
                          </a:schemeClr>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8266">
                <a:tc>
                  <a:txBody>
                    <a:bodyPr/>
                    <a:lstStyle/>
                    <a:p>
                      <a:pPr>
                        <a:lnSpc>
                          <a:spcPct val="115000"/>
                        </a:lnSpc>
                        <a:spcAft>
                          <a:spcPts val="0"/>
                        </a:spcAft>
                      </a:pPr>
                      <a:r>
                        <a:rPr lang="en-US" sz="1600" b="0" dirty="0">
                          <a:solidFill>
                            <a:schemeClr val="tx2">
                              <a:lumMod val="75000"/>
                            </a:schemeClr>
                          </a:solidFill>
                          <a:latin typeface="Arial" panose="020B0604020202020204" pitchFamily="34" charset="0"/>
                          <a:cs typeface="Arial" panose="020B0604020202020204" pitchFamily="34" charset="0"/>
                        </a:rPr>
                        <a:t>KAZAKHSTAN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C00000"/>
                          </a:solidFill>
                          <a:latin typeface="Arial" panose="020B0604020202020204" pitchFamily="34" charset="0"/>
                          <a:cs typeface="Arial" panose="020B0604020202020204" pitchFamily="34" charset="0"/>
                        </a:rPr>
                        <a:t>yes</a:t>
                      </a:r>
                      <a:endParaRPr lang="ru-RU" sz="1600" b="1" dirty="0">
                        <a:solidFill>
                          <a:srgbClr val="C00000"/>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C00000"/>
                          </a:solidFill>
                          <a:latin typeface="Arial" panose="020B0604020202020204" pitchFamily="34" charset="0"/>
                          <a:cs typeface="Arial" panose="020B0604020202020204" pitchFamily="34" charset="0"/>
                        </a:rPr>
                        <a:t>yes</a:t>
                      </a:r>
                      <a:endParaRPr lang="ru-RU" sz="1600" b="1" dirty="0">
                        <a:solidFill>
                          <a:srgbClr val="C00000"/>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C00000"/>
                          </a:solidFill>
                          <a:latin typeface="Arial" panose="020B0604020202020204" pitchFamily="34" charset="0"/>
                          <a:cs typeface="Arial" panose="020B0604020202020204" pitchFamily="34" charset="0"/>
                        </a:rPr>
                        <a:t>yes</a:t>
                      </a:r>
                      <a:endParaRPr lang="ru-RU" sz="1600" b="1" dirty="0">
                        <a:solidFill>
                          <a:srgbClr val="C00000"/>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6480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KYRGYZSTAN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dirty="0">
                          <a:solidFill>
                            <a:srgbClr val="C00000"/>
                          </a:solidFill>
                          <a:latin typeface="Arial" panose="020B0604020202020204" pitchFamily="34" charset="0"/>
                          <a:cs typeface="Arial" panose="020B0604020202020204" pitchFamily="34" charset="0"/>
                        </a:rPr>
                        <a:t>yes</a:t>
                      </a:r>
                      <a:endParaRPr lang="ru-RU" sz="1600" b="1" dirty="0">
                        <a:solidFill>
                          <a:srgbClr val="C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C00000"/>
                          </a:solidFill>
                          <a:latin typeface="Arial" panose="020B0604020202020204" pitchFamily="34" charset="0"/>
                          <a:cs typeface="Arial" panose="020B0604020202020204" pitchFamily="34" charset="0"/>
                        </a:rPr>
                        <a:t>yes</a:t>
                      </a:r>
                      <a:endParaRPr lang="ru-RU" sz="1600" b="1" dirty="0">
                        <a:solidFill>
                          <a:srgbClr val="C00000"/>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C00000"/>
                          </a:solidFill>
                          <a:latin typeface="Arial" panose="020B0604020202020204" pitchFamily="34" charset="0"/>
                          <a:cs typeface="Arial" panose="020B0604020202020204" pitchFamily="34" charset="0"/>
                        </a:rPr>
                        <a:t>yes</a:t>
                      </a:r>
                      <a:endParaRPr lang="ru-RU" sz="1600" b="1" dirty="0">
                        <a:solidFill>
                          <a:srgbClr val="C00000"/>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6480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MOLDOVA</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80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RUSSIA</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US" sz="1600" b="0" dirty="0">
                          <a:solidFill>
                            <a:schemeClr val="tx2">
                              <a:lumMod val="50000"/>
                            </a:schemeClr>
                          </a:solidFill>
                          <a:effectLst/>
                          <a:latin typeface="Arial" panose="020B0604020202020204" pitchFamily="34" charset="0"/>
                          <a:ea typeface="Calibri"/>
                          <a:cs typeface="Arial" panose="020B0604020202020204" pitchFamily="34" charset="0"/>
                        </a:rPr>
                        <a:t>no</a:t>
                      </a: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6480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TAJIKISTAN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80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UZBEKISTAN</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80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0" dirty="0">
                          <a:solidFill>
                            <a:schemeClr val="tx2">
                              <a:lumMod val="75000"/>
                            </a:schemeClr>
                          </a:solidFill>
                          <a:latin typeface="Arial" panose="020B0604020202020204" pitchFamily="34" charset="0"/>
                          <a:cs typeface="Arial" panose="020B0604020202020204" pitchFamily="34" charset="0"/>
                        </a:rPr>
                        <a:t>UKRAINE</a:t>
                      </a:r>
                      <a:endParaRPr lang="ru-RU" sz="1600" b="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ru-RU" sz="1600" b="0" dirty="0">
                        <a:solidFill>
                          <a:schemeClr val="tx2">
                            <a:lumMod val="50000"/>
                          </a:schemeClr>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sz="1600" b="0" dirty="0">
                        <a:solidFill>
                          <a:schemeClr val="tx2">
                            <a:lumMod val="50000"/>
                          </a:schemeClr>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812818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1266" name="Содержимое 2"/>
          <p:cNvSpPr txBox="1">
            <a:spLocks/>
          </p:cNvSpPr>
          <p:nvPr/>
        </p:nvSpPr>
        <p:spPr bwMode="auto">
          <a:xfrm>
            <a:off x="179513" y="981075"/>
            <a:ext cx="8640960" cy="5688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23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lnSpc>
                <a:spcPct val="114000"/>
              </a:lnSpc>
              <a:spcBef>
                <a:spcPts val="0"/>
              </a:spcBef>
              <a:spcAft>
                <a:spcPts val="1200"/>
              </a:spcAft>
              <a:buFont typeface="Wingdings" pitchFamily="2" charset="2"/>
              <a:buChar char="Ø"/>
            </a:pPr>
            <a:r>
              <a:rPr lang="en-US" dirty="0">
                <a:latin typeface="Arial" pitchFamily="34" charset="0"/>
                <a:cs typeface="Arial" pitchFamily="34" charset="0"/>
              </a:rPr>
              <a:t>Round 2020 will be a turning point in the CIS region in terms of methods of obtaining information from the population: </a:t>
            </a:r>
            <a:endParaRPr lang="en-US" b="1" dirty="0">
              <a:solidFill>
                <a:schemeClr val="tx2"/>
              </a:solidFill>
            </a:endParaRPr>
          </a:p>
          <a:p>
            <a:pPr marL="1085850" lvl="1" indent="-342900" algn="just">
              <a:lnSpc>
                <a:spcPct val="114000"/>
              </a:lnSpc>
              <a:spcBef>
                <a:spcPts val="0"/>
              </a:spcBef>
              <a:spcAft>
                <a:spcPts val="1200"/>
              </a:spcAft>
              <a:buFont typeface="Arial" panose="020B0604020202020204" pitchFamily="34" charset="0"/>
              <a:buChar char="•"/>
            </a:pPr>
            <a:r>
              <a:rPr lang="en-US" dirty="0"/>
              <a:t>in most countries a combination of census methods will be used - population survey and self-completion of questionnaires by Internet;</a:t>
            </a:r>
          </a:p>
          <a:p>
            <a:pPr marL="1085850" lvl="1" indent="-342900" algn="just">
              <a:lnSpc>
                <a:spcPct val="114000"/>
              </a:lnSpc>
              <a:spcBef>
                <a:spcPts val="0"/>
              </a:spcBef>
              <a:spcAft>
                <a:spcPts val="1200"/>
              </a:spcAft>
              <a:buFont typeface="Arial" panose="020B0604020202020204" pitchFamily="34" charset="0"/>
              <a:buChar char="•"/>
            </a:pPr>
            <a:r>
              <a:rPr lang="en-US" dirty="0"/>
              <a:t>information about the majority of the population of the CIS will be generated directly in electronic forms. It should speed up the processing of census materials and</a:t>
            </a:r>
            <a:r>
              <a:rPr lang="ru-RU" dirty="0"/>
              <a:t> </a:t>
            </a:r>
            <a:r>
              <a:rPr lang="en-US" dirty="0"/>
              <a:t>make it safer from the COVID.</a:t>
            </a:r>
            <a:endParaRPr lang="ru-RU" dirty="0"/>
          </a:p>
          <a:p>
            <a:pPr marL="285750" lvl="1" algn="just">
              <a:lnSpc>
                <a:spcPct val="114000"/>
              </a:lnSpc>
              <a:spcBef>
                <a:spcPts val="0"/>
              </a:spcBef>
              <a:spcAft>
                <a:spcPts val="1200"/>
              </a:spcAft>
              <a:buFont typeface="Wingdings" panose="05000000000000000000" pitchFamily="2" charset="2"/>
              <a:buChar char="Ø"/>
            </a:pPr>
            <a:r>
              <a:rPr lang="en-US" dirty="0"/>
              <a:t>A number of countries that plan to conduct a census this year have stated that some changes will be made to the census program, the training program and the salary of census staff, the information campaign, which will require additional financial resources.</a:t>
            </a:r>
            <a:endParaRPr lang="ru-RU" dirty="0"/>
          </a:p>
          <a:p>
            <a:pPr marL="285750" lvl="1">
              <a:lnSpc>
                <a:spcPct val="114000"/>
              </a:lnSpc>
              <a:spcBef>
                <a:spcPts val="0"/>
              </a:spcBef>
              <a:spcAft>
                <a:spcPts val="1200"/>
              </a:spcAft>
              <a:buFont typeface="Wingdings" panose="05000000000000000000" pitchFamily="2" charset="2"/>
              <a:buChar char="Ø"/>
            </a:pPr>
            <a:r>
              <a:rPr lang="en-US" dirty="0"/>
              <a:t>No additional data quality control measures will be applied</a:t>
            </a:r>
            <a:r>
              <a:rPr lang="ru-RU" dirty="0"/>
              <a:t>.</a:t>
            </a:r>
          </a:p>
          <a:p>
            <a:pPr marL="285750" lvl="1" algn="just">
              <a:lnSpc>
                <a:spcPct val="114000"/>
              </a:lnSpc>
              <a:spcBef>
                <a:spcPts val="0"/>
              </a:spcBef>
              <a:spcAft>
                <a:spcPts val="1200"/>
              </a:spcAft>
              <a:buFont typeface="Wingdings" panose="05000000000000000000" pitchFamily="2" charset="2"/>
              <a:buChar char="Ø"/>
            </a:pPr>
            <a:r>
              <a:rPr lang="ru-RU" dirty="0"/>
              <a:t>С</a:t>
            </a:r>
            <a:r>
              <a:rPr lang="en-US" dirty="0" err="1"/>
              <a:t>ensus</a:t>
            </a:r>
            <a:r>
              <a:rPr lang="en-US" dirty="0"/>
              <a:t> staff will be provided with personal protective equipment (masks, sanitizers, etc.) and will be given the opportunity to get vaccinated against COVID </a:t>
            </a:r>
            <a:r>
              <a:rPr lang="ru-RU" dirty="0"/>
              <a:t>(</a:t>
            </a:r>
            <a:r>
              <a:rPr lang="en-US" dirty="0"/>
              <a:t>voluntarily</a:t>
            </a:r>
            <a:r>
              <a:rPr lang="ru-RU" dirty="0"/>
              <a:t>).</a:t>
            </a:r>
          </a:p>
          <a:p>
            <a:pPr marL="285750" indent="-285750" algn="just">
              <a:lnSpc>
                <a:spcPct val="115000"/>
              </a:lnSpc>
              <a:spcAft>
                <a:spcPts val="1000"/>
              </a:spcAft>
              <a:buFont typeface="Arial" panose="020B0604020202020204" pitchFamily="34" charset="0"/>
              <a:buChar char="•"/>
            </a:pPr>
            <a:endParaRPr lang="ru-RU" dirty="0">
              <a:latin typeface="Calibri" pitchFamily="34" charset="0"/>
              <a:ea typeface="Calibri" pitchFamily="34" charset="0"/>
              <a:cs typeface="Times New Roman" pitchFamily="18" charset="0"/>
            </a:endParaRPr>
          </a:p>
        </p:txBody>
      </p:sp>
      <p:sp>
        <p:nvSpPr>
          <p:cNvPr id="11267" name="Номер слайда 9"/>
          <p:cNvSpPr txBox="1">
            <a:spLocks noGrp="1"/>
          </p:cNvSpPr>
          <p:nvPr/>
        </p:nvSpPr>
        <p:spPr bwMode="auto">
          <a:xfrm>
            <a:off x="8710613" y="6597650"/>
            <a:ext cx="398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5A0AF09-52F7-48EF-A352-546885F47D7B}" type="slidenum">
              <a:rPr lang="ru-RU" sz="1600">
                <a:solidFill>
                  <a:srgbClr val="000099"/>
                </a:solidFill>
                <a:latin typeface="Calibri" pitchFamily="34" charset="0"/>
              </a:rPr>
              <a:pPr algn="r" eaLnBrk="1" hangingPunct="1"/>
              <a:t>9</a:t>
            </a:fld>
            <a:endParaRPr lang="ru-RU" sz="1600">
              <a:solidFill>
                <a:srgbClr val="000099"/>
              </a:solidFill>
              <a:latin typeface="Calibri" pitchFamily="34" charset="0"/>
            </a:endParaRPr>
          </a:p>
        </p:txBody>
      </p:sp>
      <p:sp>
        <p:nvSpPr>
          <p:cNvPr id="2" name="Прямоугольник 1"/>
          <p:cNvSpPr/>
          <p:nvPr/>
        </p:nvSpPr>
        <p:spPr>
          <a:xfrm>
            <a:off x="1475656" y="301298"/>
            <a:ext cx="6408712" cy="369332"/>
          </a:xfrm>
          <a:prstGeom prst="rect">
            <a:avLst/>
          </a:prstGeom>
        </p:spPr>
        <p:txBody>
          <a:bodyPr wrap="square">
            <a:spAutoFit/>
          </a:bodyPr>
          <a:lstStyle/>
          <a:p>
            <a:pPr algn="ctr"/>
            <a:r>
              <a:rPr lang="en-US" b="1" dirty="0">
                <a:solidFill>
                  <a:schemeClr val="tx2"/>
                </a:solidFill>
              </a:rPr>
              <a:t>Key points</a:t>
            </a:r>
            <a:endParaRPr lang="ru-RU" b="1" dirty="0">
              <a:solidFill>
                <a:schemeClr val="tx2"/>
              </a:solidFill>
            </a:endParaRPr>
          </a:p>
        </p:txBody>
      </p:sp>
    </p:spTree>
    <p:extLst>
      <p:ext uri="{BB962C8B-B14F-4D97-AF65-F5344CB8AC3E}">
        <p14:creationId xmlns:p14="http://schemas.microsoft.com/office/powerpoint/2010/main" val="1768502625"/>
      </p:ext>
    </p:extLst>
  </p:cSld>
  <p:clrMapOvr>
    <a:masterClrMapping/>
  </p:clrMapOvr>
</p:sld>
</file>

<file path=ppt/theme/theme1.xml><?xml version="1.0" encoding="utf-8"?>
<a:theme xmlns:a="http://schemas.openxmlformats.org/drawingml/2006/main" name="Шаблон презентации Статкомитет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Шаблон презентации Статкомитет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 xmlns="3d137487-0b15-4ad9-abee-bf6b36a5a6e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636FD24704A1439BC275B3C3F1C9C6" ma:contentTypeVersion="14" ma:contentTypeDescription="Create a new document." ma:contentTypeScope="" ma:versionID="96691d2a4c347ae1a5dfc0cee8216ec1">
  <xsd:schema xmlns:xsd="http://www.w3.org/2001/XMLSchema" xmlns:xs="http://www.w3.org/2001/XMLSchema" xmlns:p="http://schemas.microsoft.com/office/2006/metadata/properties" xmlns:ns2="3d137487-0b15-4ad9-abee-bf6b36a5a6e0" xmlns:ns3="81cf108f-c583-47b3-8493-b6de3c823d22" targetNamespace="http://schemas.microsoft.com/office/2006/metadata/properties" ma:root="true" ma:fieldsID="0f18913b399a1948fbd1deaf24005938" ns2:_="" ns3:_="">
    <xsd:import namespace="3d137487-0b15-4ad9-abee-bf6b36a5a6e0"/>
    <xsd:import namespace="81cf108f-c583-47b3-8493-b6de3c823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Fil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137487-0b15-4ad9-abee-bf6b36a5a6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File" ma:index="20" nillable="true" ma:displayName="File" ma:list="{3d137487-0b15-4ad9-abee-bf6b36a5a6e0}" ma:internalName="File"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81cf108f-c583-47b3-8493-b6de3c823d2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851447-65B2-4BA7-91F4-5A2CBEFD7A60}">
  <ds:schemaRefs>
    <ds:schemaRef ds:uri="http://schemas.microsoft.com/office/2006/metadata/properties"/>
    <ds:schemaRef ds:uri="http://schemas.microsoft.com/office/infopath/2007/PartnerControls"/>
    <ds:schemaRef ds:uri="3d137487-0b15-4ad9-abee-bf6b36a5a6e0"/>
  </ds:schemaRefs>
</ds:datastoreItem>
</file>

<file path=customXml/itemProps2.xml><?xml version="1.0" encoding="utf-8"?>
<ds:datastoreItem xmlns:ds="http://schemas.openxmlformats.org/officeDocument/2006/customXml" ds:itemID="{BD9FA5DF-349D-4655-A5EA-CD9159CF1EE8}">
  <ds:schemaRefs>
    <ds:schemaRef ds:uri="http://schemas.microsoft.com/sharepoint/v3/contenttype/forms"/>
  </ds:schemaRefs>
</ds:datastoreItem>
</file>

<file path=customXml/itemProps3.xml><?xml version="1.0" encoding="utf-8"?>
<ds:datastoreItem xmlns:ds="http://schemas.openxmlformats.org/officeDocument/2006/customXml" ds:itemID="{0629DB84-B9A5-4C87-A420-9ABD78FCFB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137487-0b15-4ad9-abee-bf6b36a5a6e0"/>
    <ds:schemaRef ds:uri="81cf108f-c583-47b3-8493-b6de3c823d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Шаблон презентации Статкомитета</Template>
  <TotalTime>11465</TotalTime>
  <Words>693</Words>
  <Application>Microsoft Office PowerPoint</Application>
  <PresentationFormat>On-screen Show (4:3)</PresentationFormat>
  <Paragraphs>263</Paragraphs>
  <Slides>10</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Wingdings</vt:lpstr>
      <vt:lpstr>Шаблон презентации Статкомитета</vt:lpstr>
      <vt:lpstr>1_Шаблон презентации Статкомитета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МЕЖГОСУДАРСТВЕННЫЙ СТАТИСТИЧЕСКИЙ КОМИТЕТ СОДРУЖЕСТВА НЕЗАВИСИМЫХ ГОСУДАРСТВ</dc:title>
  <dc:creator>Юрий</dc:creator>
  <cp:lastModifiedBy>A D</cp:lastModifiedBy>
  <cp:revision>872</cp:revision>
  <cp:lastPrinted>2021-02-05T12:47:37Z</cp:lastPrinted>
  <dcterms:created xsi:type="dcterms:W3CDTF">2012-04-13T09:38:45Z</dcterms:created>
  <dcterms:modified xsi:type="dcterms:W3CDTF">2021-02-11T16:13:08Z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0x010100B1636FD24704A1439BC275B3C3F1C9C6</vt:lpwstr>
  </property>
</Properties>
</file>