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9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tags/tag6.xml" ContentType="application/vnd.openxmlformats-officedocument.presentationml.tags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3"/>
  </p:notesMasterIdLst>
  <p:handoutMasterIdLst>
    <p:handoutMasterId r:id="rId24"/>
  </p:handoutMasterIdLst>
  <p:sldIdLst>
    <p:sldId id="284" r:id="rId5"/>
    <p:sldId id="323" r:id="rId6"/>
    <p:sldId id="404" r:id="rId7"/>
    <p:sldId id="418" r:id="rId8"/>
    <p:sldId id="408" r:id="rId9"/>
    <p:sldId id="406" r:id="rId10"/>
    <p:sldId id="410" r:id="rId11"/>
    <p:sldId id="413" r:id="rId12"/>
    <p:sldId id="412" r:id="rId13"/>
    <p:sldId id="344" r:id="rId14"/>
    <p:sldId id="383" r:id="rId15"/>
    <p:sldId id="380" r:id="rId16"/>
    <p:sldId id="419" r:id="rId17"/>
    <p:sldId id="416" r:id="rId18"/>
    <p:sldId id="411" r:id="rId19"/>
    <p:sldId id="414" r:id="rId20"/>
    <p:sldId id="417" r:id="rId21"/>
    <p:sldId id="354" r:id="rId22"/>
  </p:sldIdLst>
  <p:sldSz cx="12192000" cy="6858000"/>
  <p:notesSz cx="7010400" cy="9296400"/>
  <p:custDataLst>
    <p:tags r:id="rId25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FF5050"/>
    <a:srgbClr val="EDEA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870" autoAdjust="0"/>
    <p:restoredTop sz="96716" autoAdjust="0"/>
  </p:normalViewPr>
  <p:slideViewPr>
    <p:cSldViewPr>
      <p:cViewPr varScale="1">
        <p:scale>
          <a:sx n="125" d="100"/>
          <a:sy n="125" d="100"/>
        </p:scale>
        <p:origin x="797" y="77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2792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gs" Target="tags/tag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notesMaster" Target="notesMasters/notesMaster1.xml"/><Relationship Id="rId28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viewProps" Target="viewProps.xml"/></Relationships>
</file>

<file path=ppt/diagrams/_rels/data2.xml.rels><?xml version="1.0" encoding="UTF-8" standalone="yes"?>
<Relationships xmlns="http://schemas.openxmlformats.org/package/2006/relationships"><Relationship Id="rId1" Type="http://schemas.openxmlformats.org/officeDocument/2006/relationships/image" Target="../media/image7.png"/></Relationships>
</file>

<file path=ppt/diagrams/_rels/data4.xml.rels><?xml version="1.0" encoding="UTF-8" standalone="yes"?>
<Relationships xmlns="http://schemas.openxmlformats.org/package/2006/relationships"><Relationship Id="rId1" Type="http://schemas.openxmlformats.org/officeDocument/2006/relationships/image" Target="../media/image7.png"/></Relationships>
</file>

<file path=ppt/diagram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7.png"/></Relationships>
</file>

<file path=ppt/diagrams/_rels/drawing4.xml.rels><?xml version="1.0" encoding="UTF-8" standalone="yes"?>
<Relationships xmlns="http://schemas.openxmlformats.org/package/2006/relationships"><Relationship Id="rId1" Type="http://schemas.openxmlformats.org/officeDocument/2006/relationships/image" Target="../media/image7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BB88700-6B76-43C4-93E4-4F1B80D642E7}" type="doc">
      <dgm:prSet loTypeId="urn:microsoft.com/office/officeart/2005/8/layout/h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CA"/>
        </a:p>
      </dgm:t>
    </dgm:pt>
    <dgm:pt modelId="{E8D926D3-4B73-42D5-97BA-3733E1245621}">
      <dgm:prSet custT="1"/>
      <dgm:spPr/>
      <dgm:t>
        <a:bodyPr/>
        <a:lstStyle/>
        <a:p>
          <a:pPr rtl="0"/>
          <a:r>
            <a:rPr lang="en-CA" sz="2400" b="1" dirty="0"/>
            <a:t>Base Collection strategy:</a:t>
          </a:r>
          <a:endParaRPr lang="en-CA" sz="2400" dirty="0"/>
        </a:p>
      </dgm:t>
    </dgm:pt>
    <dgm:pt modelId="{D9E138B3-6579-45FB-870C-FCDB4DB6B295}" type="parTrans" cxnId="{E4BD5360-27BE-4BED-BCB3-2476A1DB4BFF}">
      <dgm:prSet/>
      <dgm:spPr/>
      <dgm:t>
        <a:bodyPr/>
        <a:lstStyle/>
        <a:p>
          <a:endParaRPr lang="en-CA"/>
        </a:p>
      </dgm:t>
    </dgm:pt>
    <dgm:pt modelId="{6D721549-EC8D-442F-9871-6A886751C058}" type="sibTrans" cxnId="{E4BD5360-27BE-4BED-BCB3-2476A1DB4BFF}">
      <dgm:prSet/>
      <dgm:spPr/>
      <dgm:t>
        <a:bodyPr/>
        <a:lstStyle/>
        <a:p>
          <a:endParaRPr lang="en-CA"/>
        </a:p>
      </dgm:t>
    </dgm:pt>
    <dgm:pt modelId="{242A8182-088C-4F6A-AD37-0D22E60D21C0}">
      <dgm:prSet custT="1"/>
      <dgm:spPr/>
      <dgm:t>
        <a:bodyPr/>
        <a:lstStyle/>
        <a:p>
          <a:pPr rtl="0"/>
          <a:r>
            <a:rPr lang="en-CA" sz="2000" b="1" dirty="0"/>
            <a:t>Promote self-response</a:t>
          </a:r>
        </a:p>
      </dgm:t>
    </dgm:pt>
    <dgm:pt modelId="{FF3730A2-4AD8-4389-9A8F-0F64A59A9805}" type="parTrans" cxnId="{BDFDEBCA-EE43-4E71-BFC1-C77643D8B2D1}">
      <dgm:prSet/>
      <dgm:spPr/>
      <dgm:t>
        <a:bodyPr/>
        <a:lstStyle/>
        <a:p>
          <a:endParaRPr lang="en-CA"/>
        </a:p>
      </dgm:t>
    </dgm:pt>
    <dgm:pt modelId="{6D1BCFEB-D6C9-43A2-8F15-617EA376B2C0}" type="sibTrans" cxnId="{BDFDEBCA-EE43-4E71-BFC1-C77643D8B2D1}">
      <dgm:prSet/>
      <dgm:spPr/>
      <dgm:t>
        <a:bodyPr/>
        <a:lstStyle/>
        <a:p>
          <a:endParaRPr lang="en-CA"/>
        </a:p>
      </dgm:t>
    </dgm:pt>
    <dgm:pt modelId="{09D9A134-62CC-4D79-89B1-C610826F1852}">
      <dgm:prSet custT="1"/>
      <dgm:spPr/>
      <dgm:t>
        <a:bodyPr/>
        <a:lstStyle/>
        <a:p>
          <a:pPr rtl="0"/>
          <a:r>
            <a:rPr lang="en-CA" sz="2000" b="1" dirty="0"/>
            <a:t>Concentrate nonresponse follow-up (NRFU) where needed most</a:t>
          </a:r>
        </a:p>
      </dgm:t>
    </dgm:pt>
    <dgm:pt modelId="{CE98C4B5-7719-4A49-B66A-8A20438F870F}" type="parTrans" cxnId="{5530C655-5E00-4D7E-AA24-F808119F20FA}">
      <dgm:prSet/>
      <dgm:spPr/>
      <dgm:t>
        <a:bodyPr/>
        <a:lstStyle/>
        <a:p>
          <a:endParaRPr lang="en-CA"/>
        </a:p>
      </dgm:t>
    </dgm:pt>
    <dgm:pt modelId="{B13ED9EF-64BC-4443-8933-762C1DD16AA0}" type="sibTrans" cxnId="{5530C655-5E00-4D7E-AA24-F808119F20FA}">
      <dgm:prSet/>
      <dgm:spPr/>
      <dgm:t>
        <a:bodyPr/>
        <a:lstStyle/>
        <a:p>
          <a:endParaRPr lang="en-CA"/>
        </a:p>
      </dgm:t>
    </dgm:pt>
    <dgm:pt modelId="{69CF4693-1559-4CE4-BA2D-C9E7A66929AD}">
      <dgm:prSet custT="1"/>
      <dgm:spPr/>
      <dgm:t>
        <a:bodyPr/>
        <a:lstStyle/>
        <a:p>
          <a:pPr rtl="0"/>
          <a:r>
            <a:rPr lang="en-US" sz="2400" b="1" dirty="0"/>
            <a:t>NEW for Non-response follow-up:</a:t>
          </a:r>
          <a:endParaRPr lang="en-CA" sz="2400" dirty="0"/>
        </a:p>
      </dgm:t>
    </dgm:pt>
    <dgm:pt modelId="{03084D27-8008-41B0-9553-3F775E5E562D}" type="parTrans" cxnId="{BEB1CEB9-4F19-4D60-AF0F-4AB5B5A9BB45}">
      <dgm:prSet/>
      <dgm:spPr/>
      <dgm:t>
        <a:bodyPr/>
        <a:lstStyle/>
        <a:p>
          <a:endParaRPr lang="en-CA"/>
        </a:p>
      </dgm:t>
    </dgm:pt>
    <dgm:pt modelId="{FA114A93-CD07-4F4A-84C6-4C898C1DD74C}" type="sibTrans" cxnId="{BEB1CEB9-4F19-4D60-AF0F-4AB5B5A9BB45}">
      <dgm:prSet/>
      <dgm:spPr/>
      <dgm:t>
        <a:bodyPr/>
        <a:lstStyle/>
        <a:p>
          <a:endParaRPr lang="en-CA"/>
        </a:p>
      </dgm:t>
    </dgm:pt>
    <dgm:pt modelId="{5E8202BD-AD29-4D3E-A006-61277D90CE5C}">
      <dgm:prSet custT="1"/>
      <dgm:spPr/>
      <dgm:t>
        <a:bodyPr/>
        <a:lstStyle/>
        <a:p>
          <a:pPr rtl="0"/>
          <a:r>
            <a:rPr lang="en-US" sz="2000" b="1" dirty="0"/>
            <a:t>When face-to-face visits are required:</a:t>
          </a:r>
          <a:endParaRPr lang="en-CA" sz="2000" b="1" dirty="0"/>
        </a:p>
      </dgm:t>
    </dgm:pt>
    <dgm:pt modelId="{1421D8EE-EA78-4344-91AC-B8533FAACCD4}" type="parTrans" cxnId="{833749F6-1050-4845-A0F7-A70EFD7E79D7}">
      <dgm:prSet/>
      <dgm:spPr/>
      <dgm:t>
        <a:bodyPr/>
        <a:lstStyle/>
        <a:p>
          <a:endParaRPr lang="en-CA"/>
        </a:p>
      </dgm:t>
    </dgm:pt>
    <dgm:pt modelId="{3DCF1312-9323-4D52-B897-A422635F411E}" type="sibTrans" cxnId="{833749F6-1050-4845-A0F7-A70EFD7E79D7}">
      <dgm:prSet/>
      <dgm:spPr/>
      <dgm:t>
        <a:bodyPr/>
        <a:lstStyle/>
        <a:p>
          <a:endParaRPr lang="en-CA"/>
        </a:p>
      </dgm:t>
    </dgm:pt>
    <dgm:pt modelId="{11297D22-A338-47B3-8BBF-104AE82365A5}">
      <dgm:prSet custT="1"/>
      <dgm:spPr/>
      <dgm:t>
        <a:bodyPr/>
        <a:lstStyle/>
        <a:p>
          <a:pPr rtl="0"/>
          <a:r>
            <a:rPr lang="en-US" sz="1800" dirty="0"/>
            <a:t>Enumerators will be provided with PPE and will practice physical distancing </a:t>
          </a:r>
          <a:endParaRPr lang="en-CA" sz="1800" dirty="0"/>
        </a:p>
      </dgm:t>
    </dgm:pt>
    <dgm:pt modelId="{AF1E949A-40AF-413D-AA9D-9E4D569DBD58}" type="parTrans" cxnId="{A3488B3C-1B84-4912-B18D-3C4F6CD5BE1E}">
      <dgm:prSet/>
      <dgm:spPr/>
      <dgm:t>
        <a:bodyPr/>
        <a:lstStyle/>
        <a:p>
          <a:endParaRPr lang="en-CA"/>
        </a:p>
      </dgm:t>
    </dgm:pt>
    <dgm:pt modelId="{0C4E318B-E3D5-4B76-A259-23180606D8B6}" type="sibTrans" cxnId="{A3488B3C-1B84-4912-B18D-3C4F6CD5BE1E}">
      <dgm:prSet/>
      <dgm:spPr/>
      <dgm:t>
        <a:bodyPr/>
        <a:lstStyle/>
        <a:p>
          <a:endParaRPr lang="en-CA"/>
        </a:p>
      </dgm:t>
    </dgm:pt>
    <dgm:pt modelId="{E3A96041-8F0C-4E7C-B410-9198EC22DAF5}">
      <dgm:prSet custT="1"/>
      <dgm:spPr/>
      <dgm:t>
        <a:bodyPr/>
        <a:lstStyle/>
        <a:p>
          <a:pPr rtl="0"/>
          <a:r>
            <a:rPr lang="en-US" sz="1800" dirty="0"/>
            <a:t>Soft approach will be used during the first contact to encourage self-response</a:t>
          </a:r>
          <a:endParaRPr lang="en-CA" sz="1800" dirty="0"/>
        </a:p>
      </dgm:t>
    </dgm:pt>
    <dgm:pt modelId="{B17FBC16-D1B7-4C85-812F-4CECE5120436}" type="parTrans" cxnId="{AB8A2E55-BFC3-43A2-8C38-0654FDD9A7B3}">
      <dgm:prSet/>
      <dgm:spPr/>
      <dgm:t>
        <a:bodyPr/>
        <a:lstStyle/>
        <a:p>
          <a:endParaRPr lang="en-CA"/>
        </a:p>
      </dgm:t>
    </dgm:pt>
    <dgm:pt modelId="{79A739A5-130B-430C-9B74-27543429C0EC}" type="sibTrans" cxnId="{AB8A2E55-BFC3-43A2-8C38-0654FDD9A7B3}">
      <dgm:prSet/>
      <dgm:spPr/>
      <dgm:t>
        <a:bodyPr/>
        <a:lstStyle/>
        <a:p>
          <a:endParaRPr lang="en-CA"/>
        </a:p>
      </dgm:t>
    </dgm:pt>
    <dgm:pt modelId="{03EF1D4F-6BD3-455D-AA59-400489B8C434}">
      <dgm:prSet custT="1"/>
      <dgm:spPr/>
      <dgm:t>
        <a:bodyPr/>
        <a:lstStyle/>
        <a:p>
          <a:pPr rtl="0"/>
          <a:r>
            <a:rPr lang="en-CA" sz="1800" dirty="0"/>
            <a:t> wave methodology + SMS and email reminders</a:t>
          </a:r>
        </a:p>
      </dgm:t>
    </dgm:pt>
    <dgm:pt modelId="{02378065-4003-45A9-AD30-A0176CE5D9F6}" type="parTrans" cxnId="{8B3C0AEE-7143-41AF-8EFD-BDB72CAF9B03}">
      <dgm:prSet/>
      <dgm:spPr/>
      <dgm:t>
        <a:bodyPr/>
        <a:lstStyle/>
        <a:p>
          <a:endParaRPr lang="en-CA"/>
        </a:p>
      </dgm:t>
    </dgm:pt>
    <dgm:pt modelId="{D48BF554-F7E8-4F64-84E9-35B6DE064AED}" type="sibTrans" cxnId="{8B3C0AEE-7143-41AF-8EFD-BDB72CAF9B03}">
      <dgm:prSet/>
      <dgm:spPr/>
      <dgm:t>
        <a:bodyPr/>
        <a:lstStyle/>
        <a:p>
          <a:endParaRPr lang="en-CA"/>
        </a:p>
      </dgm:t>
    </dgm:pt>
    <dgm:pt modelId="{A29D9B47-ABD3-49CA-AD08-1DFDFC24900D}">
      <dgm:prSet custT="1"/>
      <dgm:spPr/>
      <dgm:t>
        <a:bodyPr/>
        <a:lstStyle/>
        <a:p>
          <a:pPr rtl="0"/>
          <a:r>
            <a:rPr lang="en-CA" sz="1800" dirty="0"/>
            <a:t>Tolerance strategy identifies where targets are met to re-allocate resources</a:t>
          </a:r>
        </a:p>
      </dgm:t>
    </dgm:pt>
    <dgm:pt modelId="{29D2E434-91D5-4BD1-B171-8DBAE0D8E9F1}" type="parTrans" cxnId="{700FE72C-9C94-4E12-90FA-0BD58DC54DC0}">
      <dgm:prSet/>
      <dgm:spPr/>
      <dgm:t>
        <a:bodyPr/>
        <a:lstStyle/>
        <a:p>
          <a:endParaRPr lang="en-CA"/>
        </a:p>
      </dgm:t>
    </dgm:pt>
    <dgm:pt modelId="{952CEBC3-65B9-479B-90C8-F49A5EB7BD9B}" type="sibTrans" cxnId="{700FE72C-9C94-4E12-90FA-0BD58DC54DC0}">
      <dgm:prSet/>
      <dgm:spPr/>
      <dgm:t>
        <a:bodyPr/>
        <a:lstStyle/>
        <a:p>
          <a:endParaRPr lang="en-CA"/>
        </a:p>
      </dgm:t>
    </dgm:pt>
    <dgm:pt modelId="{631533A8-544F-4F57-A6ED-6A53FB51DBBC}">
      <dgm:prSet custT="1"/>
      <dgm:spPr/>
      <dgm:t>
        <a:bodyPr/>
        <a:lstStyle/>
        <a:p>
          <a:pPr rtl="0"/>
          <a:r>
            <a:rPr lang="en-US" sz="2000" b="1" dirty="0"/>
            <a:t>Additional telephone resources allocated</a:t>
          </a:r>
          <a:endParaRPr lang="en-CA" sz="2000" b="1" dirty="0"/>
        </a:p>
      </dgm:t>
    </dgm:pt>
    <dgm:pt modelId="{78B0DDEB-FD46-4CAC-9471-E90929914D8A}" type="parTrans" cxnId="{19B252D8-BF0E-4345-804A-93FDC6D2CE7F}">
      <dgm:prSet/>
      <dgm:spPr/>
      <dgm:t>
        <a:bodyPr/>
        <a:lstStyle/>
        <a:p>
          <a:endParaRPr lang="en-CA"/>
        </a:p>
      </dgm:t>
    </dgm:pt>
    <dgm:pt modelId="{9CD72360-EF02-4DFE-88D5-8BA5E537243E}" type="sibTrans" cxnId="{19B252D8-BF0E-4345-804A-93FDC6D2CE7F}">
      <dgm:prSet/>
      <dgm:spPr/>
      <dgm:t>
        <a:bodyPr/>
        <a:lstStyle/>
        <a:p>
          <a:endParaRPr lang="en-CA"/>
        </a:p>
      </dgm:t>
    </dgm:pt>
    <dgm:pt modelId="{B34CC136-6C2C-4A5A-AB82-5771B3D8E65C}">
      <dgm:prSet custT="1"/>
      <dgm:spPr/>
      <dgm:t>
        <a:bodyPr/>
        <a:lstStyle/>
        <a:p>
          <a:pPr rtl="0"/>
          <a:r>
            <a:rPr lang="en-US" sz="2000" b="1" dirty="0"/>
            <a:t>A final wave (reminder letter) was added</a:t>
          </a:r>
          <a:endParaRPr lang="en-CA" sz="2000" b="1" dirty="0"/>
        </a:p>
      </dgm:t>
    </dgm:pt>
    <dgm:pt modelId="{52A59E44-2DF9-4FF3-B536-F1BD384CD671}" type="sibTrans" cxnId="{D3071AF8-6D6A-4681-B32C-F9CFFA818DF9}">
      <dgm:prSet/>
      <dgm:spPr/>
      <dgm:t>
        <a:bodyPr/>
        <a:lstStyle/>
        <a:p>
          <a:endParaRPr lang="en-CA"/>
        </a:p>
      </dgm:t>
    </dgm:pt>
    <dgm:pt modelId="{72606C2F-0C64-4112-9217-112F0EEAF2B9}" type="parTrans" cxnId="{D3071AF8-6D6A-4681-B32C-F9CFFA818DF9}">
      <dgm:prSet/>
      <dgm:spPr/>
      <dgm:t>
        <a:bodyPr/>
        <a:lstStyle/>
        <a:p>
          <a:endParaRPr lang="en-CA"/>
        </a:p>
      </dgm:t>
    </dgm:pt>
    <dgm:pt modelId="{A30E3C1A-385A-450B-A0D5-D0BE54600682}">
      <dgm:prSet custT="1"/>
      <dgm:spPr/>
      <dgm:t>
        <a:bodyPr/>
        <a:lstStyle/>
        <a:p>
          <a:pPr rtl="0"/>
          <a:r>
            <a:rPr lang="en-CA" sz="1800" dirty="0"/>
            <a:t>Local hiring is a priority</a:t>
          </a:r>
        </a:p>
      </dgm:t>
    </dgm:pt>
    <dgm:pt modelId="{896DBA86-225A-4A5F-8022-0C1E3F240D6A}" type="parTrans" cxnId="{D1FB5071-2813-4BB7-99CF-F4B075C0684F}">
      <dgm:prSet/>
      <dgm:spPr/>
      <dgm:t>
        <a:bodyPr/>
        <a:lstStyle/>
        <a:p>
          <a:endParaRPr lang="en-CA"/>
        </a:p>
      </dgm:t>
    </dgm:pt>
    <dgm:pt modelId="{DE69E4DB-EB2E-4F31-B1D1-22F031EEAEF7}" type="sibTrans" cxnId="{D1FB5071-2813-4BB7-99CF-F4B075C0684F}">
      <dgm:prSet/>
      <dgm:spPr/>
      <dgm:t>
        <a:bodyPr/>
        <a:lstStyle/>
        <a:p>
          <a:endParaRPr lang="en-CA"/>
        </a:p>
      </dgm:t>
    </dgm:pt>
    <dgm:pt modelId="{02BB6CA5-50D6-47CF-9A26-05396EFAA2C7}">
      <dgm:prSet custT="1"/>
      <dgm:spPr/>
      <dgm:t>
        <a:bodyPr/>
        <a:lstStyle/>
        <a:p>
          <a:pPr rtl="0"/>
          <a:r>
            <a:rPr lang="en-CA" sz="1800" dirty="0"/>
            <a:t>Dynamic model to assess progress</a:t>
          </a:r>
        </a:p>
      </dgm:t>
    </dgm:pt>
    <dgm:pt modelId="{3B9A741D-F453-409F-BBAA-9542AC5D5EC7}" type="parTrans" cxnId="{EEEF6616-F176-4552-B67D-AA653C05C85D}">
      <dgm:prSet/>
      <dgm:spPr/>
      <dgm:t>
        <a:bodyPr/>
        <a:lstStyle/>
        <a:p>
          <a:endParaRPr lang="en-CA"/>
        </a:p>
      </dgm:t>
    </dgm:pt>
    <dgm:pt modelId="{A7094F9B-7400-4091-90BC-9C3FB02941C8}" type="sibTrans" cxnId="{EEEF6616-F176-4552-B67D-AA653C05C85D}">
      <dgm:prSet/>
      <dgm:spPr/>
      <dgm:t>
        <a:bodyPr/>
        <a:lstStyle/>
        <a:p>
          <a:endParaRPr lang="en-CA"/>
        </a:p>
      </dgm:t>
    </dgm:pt>
    <dgm:pt modelId="{D867C473-FFA5-41CB-86EF-9C7582B6D2B8}">
      <dgm:prSet custT="1"/>
      <dgm:spPr/>
      <dgm:t>
        <a:bodyPr/>
        <a:lstStyle/>
        <a:p>
          <a:pPr rtl="0"/>
          <a:r>
            <a:rPr lang="en-CA" sz="1800" dirty="0"/>
            <a:t>Identify unoccupied/cancelled dwellings  for more efficient NRFU</a:t>
          </a:r>
        </a:p>
      </dgm:t>
    </dgm:pt>
    <dgm:pt modelId="{8F7840C0-3AED-4204-A9CA-077014CB20D6}" type="parTrans" cxnId="{CF214F21-D71A-4456-A525-63308300E8C2}">
      <dgm:prSet/>
      <dgm:spPr/>
      <dgm:t>
        <a:bodyPr/>
        <a:lstStyle/>
        <a:p>
          <a:endParaRPr lang="en-CA"/>
        </a:p>
      </dgm:t>
    </dgm:pt>
    <dgm:pt modelId="{F3CD765C-28A1-4F5E-9512-3E6C00665DE3}" type="sibTrans" cxnId="{CF214F21-D71A-4456-A525-63308300E8C2}">
      <dgm:prSet/>
      <dgm:spPr/>
      <dgm:t>
        <a:bodyPr/>
        <a:lstStyle/>
        <a:p>
          <a:endParaRPr lang="en-CA"/>
        </a:p>
      </dgm:t>
    </dgm:pt>
    <dgm:pt modelId="{5CA21FA1-26A7-42DA-B979-659F8A96550D}" type="pres">
      <dgm:prSet presAssocID="{4BB88700-6B76-43C4-93E4-4F1B80D642E7}" presName="Name0" presStyleCnt="0">
        <dgm:presLayoutVars>
          <dgm:dir/>
          <dgm:resizeHandles val="exact"/>
        </dgm:presLayoutVars>
      </dgm:prSet>
      <dgm:spPr/>
    </dgm:pt>
    <dgm:pt modelId="{A58C94C1-5F35-4F4E-B29D-C89A940E069A}" type="pres">
      <dgm:prSet presAssocID="{E8D926D3-4B73-42D5-97BA-3733E1245621}" presName="node" presStyleLbl="node1" presStyleIdx="0" presStyleCnt="2" custLinFactX="-4799" custLinFactNeighborX="-100000" custLinFactNeighborY="-2431">
        <dgm:presLayoutVars>
          <dgm:bulletEnabled val="1"/>
        </dgm:presLayoutVars>
      </dgm:prSet>
      <dgm:spPr>
        <a:prstGeom prst="round2DiagRect">
          <a:avLst/>
        </a:prstGeom>
      </dgm:spPr>
    </dgm:pt>
    <dgm:pt modelId="{488A6F1B-FE94-4ACD-B8BE-B6F3155D10C7}" type="pres">
      <dgm:prSet presAssocID="{6D721549-EC8D-442F-9871-6A886751C058}" presName="sibTrans" presStyleCnt="0"/>
      <dgm:spPr/>
    </dgm:pt>
    <dgm:pt modelId="{CCBF7EE9-44E7-43F4-BDCD-D24FEF393FB0}" type="pres">
      <dgm:prSet presAssocID="{69CF4693-1559-4CE4-BA2D-C9E7A66929AD}" presName="node" presStyleLbl="node1" presStyleIdx="1" presStyleCnt="2">
        <dgm:presLayoutVars>
          <dgm:bulletEnabled val="1"/>
        </dgm:presLayoutVars>
      </dgm:prSet>
      <dgm:spPr>
        <a:prstGeom prst="round2DiagRect">
          <a:avLst/>
        </a:prstGeom>
      </dgm:spPr>
    </dgm:pt>
  </dgm:ptLst>
  <dgm:cxnLst>
    <dgm:cxn modelId="{EEEF6616-F176-4552-B67D-AA653C05C85D}" srcId="{09D9A134-62CC-4D79-89B1-C610826F1852}" destId="{02BB6CA5-50D6-47CF-9A26-05396EFAA2C7}" srcOrd="2" destOrd="0" parTransId="{3B9A741D-F453-409F-BBAA-9542AC5D5EC7}" sibTransId="{A7094F9B-7400-4091-90BC-9C3FB02941C8}"/>
    <dgm:cxn modelId="{CF214F21-D71A-4456-A525-63308300E8C2}" srcId="{09D9A134-62CC-4D79-89B1-C610826F1852}" destId="{D867C473-FFA5-41CB-86EF-9C7582B6D2B8}" srcOrd="0" destOrd="0" parTransId="{8F7840C0-3AED-4204-A9CA-077014CB20D6}" sibTransId="{F3CD765C-28A1-4F5E-9512-3E6C00665DE3}"/>
    <dgm:cxn modelId="{700FE72C-9C94-4E12-90FA-0BD58DC54DC0}" srcId="{09D9A134-62CC-4D79-89B1-C610826F1852}" destId="{A29D9B47-ABD3-49CA-AD08-1DFDFC24900D}" srcOrd="1" destOrd="0" parTransId="{29D2E434-91D5-4BD1-B171-8DBAE0D8E9F1}" sibTransId="{952CEBC3-65B9-479B-90C8-F49A5EB7BD9B}"/>
    <dgm:cxn modelId="{1459CD2D-8E81-4DF0-A1BE-DEF3940BADD5}" type="presOf" srcId="{4BB88700-6B76-43C4-93E4-4F1B80D642E7}" destId="{5CA21FA1-26A7-42DA-B979-659F8A96550D}" srcOrd="0" destOrd="0" presId="urn:microsoft.com/office/officeart/2005/8/layout/hList6"/>
    <dgm:cxn modelId="{569C2734-22C4-4FC1-9FA1-1897A528BF76}" type="presOf" srcId="{631533A8-544F-4F57-A6ED-6A53FB51DBBC}" destId="{CCBF7EE9-44E7-43F4-BDCD-D24FEF393FB0}" srcOrd="0" destOrd="2" presId="urn:microsoft.com/office/officeart/2005/8/layout/hList6"/>
    <dgm:cxn modelId="{A3488B3C-1B84-4912-B18D-3C4F6CD5BE1E}" srcId="{5E8202BD-AD29-4D3E-A006-61277D90CE5C}" destId="{11297D22-A338-47B3-8BBF-104AE82365A5}" srcOrd="1" destOrd="0" parTransId="{AF1E949A-40AF-413D-AA9D-9E4D569DBD58}" sibTransId="{0C4E318B-E3D5-4B76-A259-23180606D8B6}"/>
    <dgm:cxn modelId="{E4BD5360-27BE-4BED-BCB3-2476A1DB4BFF}" srcId="{4BB88700-6B76-43C4-93E4-4F1B80D642E7}" destId="{E8D926D3-4B73-42D5-97BA-3733E1245621}" srcOrd="0" destOrd="0" parTransId="{D9E138B3-6579-45FB-870C-FCDB4DB6B295}" sibTransId="{6D721549-EC8D-442F-9871-6A886751C058}"/>
    <dgm:cxn modelId="{D1FB5071-2813-4BB7-99CF-F4B075C0684F}" srcId="{5E8202BD-AD29-4D3E-A006-61277D90CE5C}" destId="{A30E3C1A-385A-450B-A0D5-D0BE54600682}" srcOrd="0" destOrd="0" parTransId="{896DBA86-225A-4A5F-8022-0C1E3F240D6A}" sibTransId="{DE69E4DB-EB2E-4F31-B1D1-22F031EEAEF7}"/>
    <dgm:cxn modelId="{DF06D771-2D2E-40BF-BA62-5CDDF13F7198}" type="presOf" srcId="{03EF1D4F-6BD3-455D-AA59-400489B8C434}" destId="{A58C94C1-5F35-4F4E-B29D-C89A940E069A}" srcOrd="0" destOrd="2" presId="urn:microsoft.com/office/officeart/2005/8/layout/hList6"/>
    <dgm:cxn modelId="{AB8A2E55-BFC3-43A2-8C38-0654FDD9A7B3}" srcId="{5E8202BD-AD29-4D3E-A006-61277D90CE5C}" destId="{E3A96041-8F0C-4E7C-B410-9198EC22DAF5}" srcOrd="2" destOrd="0" parTransId="{B17FBC16-D1B7-4C85-812F-4CECE5120436}" sibTransId="{79A739A5-130B-430C-9B74-27543429C0EC}"/>
    <dgm:cxn modelId="{5530C655-5E00-4D7E-AA24-F808119F20FA}" srcId="{E8D926D3-4B73-42D5-97BA-3733E1245621}" destId="{09D9A134-62CC-4D79-89B1-C610826F1852}" srcOrd="1" destOrd="0" parTransId="{CE98C4B5-7719-4A49-B66A-8A20438F870F}" sibTransId="{B13ED9EF-64BC-4443-8933-762C1DD16AA0}"/>
    <dgm:cxn modelId="{26D16756-136A-4EF9-9FB9-5E2695204E10}" type="presOf" srcId="{D867C473-FFA5-41CB-86EF-9C7582B6D2B8}" destId="{A58C94C1-5F35-4F4E-B29D-C89A940E069A}" srcOrd="0" destOrd="4" presId="urn:microsoft.com/office/officeart/2005/8/layout/hList6"/>
    <dgm:cxn modelId="{D7627279-C83A-4977-944F-34B50BAAF3CF}" type="presOf" srcId="{69CF4693-1559-4CE4-BA2D-C9E7A66929AD}" destId="{CCBF7EE9-44E7-43F4-BDCD-D24FEF393FB0}" srcOrd="0" destOrd="0" presId="urn:microsoft.com/office/officeart/2005/8/layout/hList6"/>
    <dgm:cxn modelId="{90BA5F7C-301F-43E4-B07D-914F65BB044F}" type="presOf" srcId="{A30E3C1A-385A-450B-A0D5-D0BE54600682}" destId="{CCBF7EE9-44E7-43F4-BDCD-D24FEF393FB0}" srcOrd="0" destOrd="4" presId="urn:microsoft.com/office/officeart/2005/8/layout/hList6"/>
    <dgm:cxn modelId="{671FA282-9362-472D-8E7E-CF0F5D6E5D68}" type="presOf" srcId="{E3A96041-8F0C-4E7C-B410-9198EC22DAF5}" destId="{CCBF7EE9-44E7-43F4-BDCD-D24FEF393FB0}" srcOrd="0" destOrd="6" presId="urn:microsoft.com/office/officeart/2005/8/layout/hList6"/>
    <dgm:cxn modelId="{091590A1-CE0C-4D8E-9712-C3D75EC258E1}" type="presOf" srcId="{A29D9B47-ABD3-49CA-AD08-1DFDFC24900D}" destId="{A58C94C1-5F35-4F4E-B29D-C89A940E069A}" srcOrd="0" destOrd="5" presId="urn:microsoft.com/office/officeart/2005/8/layout/hList6"/>
    <dgm:cxn modelId="{B86FA1A9-AB4E-40B7-A1A8-0F5A6C1225F0}" type="presOf" srcId="{242A8182-088C-4F6A-AD37-0D22E60D21C0}" destId="{A58C94C1-5F35-4F4E-B29D-C89A940E069A}" srcOrd="0" destOrd="1" presId="urn:microsoft.com/office/officeart/2005/8/layout/hList6"/>
    <dgm:cxn modelId="{BEB1CEB9-4F19-4D60-AF0F-4AB5B5A9BB45}" srcId="{4BB88700-6B76-43C4-93E4-4F1B80D642E7}" destId="{69CF4693-1559-4CE4-BA2D-C9E7A66929AD}" srcOrd="1" destOrd="0" parTransId="{03084D27-8008-41B0-9553-3F775E5E562D}" sibTransId="{FA114A93-CD07-4F4A-84C6-4C898C1DD74C}"/>
    <dgm:cxn modelId="{F748FBC9-3192-458C-8977-BDC649EDFD0A}" type="presOf" srcId="{02BB6CA5-50D6-47CF-9A26-05396EFAA2C7}" destId="{A58C94C1-5F35-4F4E-B29D-C89A940E069A}" srcOrd="0" destOrd="6" presId="urn:microsoft.com/office/officeart/2005/8/layout/hList6"/>
    <dgm:cxn modelId="{BDFDEBCA-EE43-4E71-BFC1-C77643D8B2D1}" srcId="{E8D926D3-4B73-42D5-97BA-3733E1245621}" destId="{242A8182-088C-4F6A-AD37-0D22E60D21C0}" srcOrd="0" destOrd="0" parTransId="{FF3730A2-4AD8-4389-9A8F-0F64A59A9805}" sibTransId="{6D1BCFEB-D6C9-43A2-8F15-617EA376B2C0}"/>
    <dgm:cxn modelId="{05E32CCB-6590-4227-902C-69ECF29D14E8}" type="presOf" srcId="{5E8202BD-AD29-4D3E-A006-61277D90CE5C}" destId="{CCBF7EE9-44E7-43F4-BDCD-D24FEF393FB0}" srcOrd="0" destOrd="3" presId="urn:microsoft.com/office/officeart/2005/8/layout/hList6"/>
    <dgm:cxn modelId="{91B955D2-59FC-47C2-958E-FC8326955207}" type="presOf" srcId="{B34CC136-6C2C-4A5A-AB82-5771B3D8E65C}" destId="{CCBF7EE9-44E7-43F4-BDCD-D24FEF393FB0}" srcOrd="0" destOrd="1" presId="urn:microsoft.com/office/officeart/2005/8/layout/hList6"/>
    <dgm:cxn modelId="{8ADE27D3-E6E4-4E8A-A9C5-1DC81216DE7D}" type="presOf" srcId="{E8D926D3-4B73-42D5-97BA-3733E1245621}" destId="{A58C94C1-5F35-4F4E-B29D-C89A940E069A}" srcOrd="0" destOrd="0" presId="urn:microsoft.com/office/officeart/2005/8/layout/hList6"/>
    <dgm:cxn modelId="{769284D6-6FC8-4704-AB3F-CB4EBA18C94A}" type="presOf" srcId="{11297D22-A338-47B3-8BBF-104AE82365A5}" destId="{CCBF7EE9-44E7-43F4-BDCD-D24FEF393FB0}" srcOrd="0" destOrd="5" presId="urn:microsoft.com/office/officeart/2005/8/layout/hList6"/>
    <dgm:cxn modelId="{19B252D8-BF0E-4345-804A-93FDC6D2CE7F}" srcId="{69CF4693-1559-4CE4-BA2D-C9E7A66929AD}" destId="{631533A8-544F-4F57-A6ED-6A53FB51DBBC}" srcOrd="1" destOrd="0" parTransId="{78B0DDEB-FD46-4CAC-9471-E90929914D8A}" sibTransId="{9CD72360-EF02-4DFE-88D5-8BA5E537243E}"/>
    <dgm:cxn modelId="{8B3C0AEE-7143-41AF-8EFD-BDB72CAF9B03}" srcId="{242A8182-088C-4F6A-AD37-0D22E60D21C0}" destId="{03EF1D4F-6BD3-455D-AA59-400489B8C434}" srcOrd="0" destOrd="0" parTransId="{02378065-4003-45A9-AD30-A0176CE5D9F6}" sibTransId="{D48BF554-F7E8-4F64-84E9-35B6DE064AED}"/>
    <dgm:cxn modelId="{833749F6-1050-4845-A0F7-A70EFD7E79D7}" srcId="{69CF4693-1559-4CE4-BA2D-C9E7A66929AD}" destId="{5E8202BD-AD29-4D3E-A006-61277D90CE5C}" srcOrd="2" destOrd="0" parTransId="{1421D8EE-EA78-4344-91AC-B8533FAACCD4}" sibTransId="{3DCF1312-9323-4D52-B897-A422635F411E}"/>
    <dgm:cxn modelId="{D3071AF8-6D6A-4681-B32C-F9CFFA818DF9}" srcId="{69CF4693-1559-4CE4-BA2D-C9E7A66929AD}" destId="{B34CC136-6C2C-4A5A-AB82-5771B3D8E65C}" srcOrd="0" destOrd="0" parTransId="{72606C2F-0C64-4112-9217-112F0EEAF2B9}" sibTransId="{52A59E44-2DF9-4FF3-B536-F1BD384CD671}"/>
    <dgm:cxn modelId="{BCFAE4FD-B082-4AB9-B517-C2CFD33784C3}" type="presOf" srcId="{09D9A134-62CC-4D79-89B1-C610826F1852}" destId="{A58C94C1-5F35-4F4E-B29D-C89A940E069A}" srcOrd="0" destOrd="3" presId="urn:microsoft.com/office/officeart/2005/8/layout/hList6"/>
    <dgm:cxn modelId="{CBDA4AE0-F229-4E1C-9A76-AB10B8E7EC88}" type="presParOf" srcId="{5CA21FA1-26A7-42DA-B979-659F8A96550D}" destId="{A58C94C1-5F35-4F4E-B29D-C89A940E069A}" srcOrd="0" destOrd="0" presId="urn:microsoft.com/office/officeart/2005/8/layout/hList6"/>
    <dgm:cxn modelId="{FA51F9AB-F6EE-427A-8A8E-76E44C931185}" type="presParOf" srcId="{5CA21FA1-26A7-42DA-B979-659F8A96550D}" destId="{488A6F1B-FE94-4ACD-B8BE-B6F3155D10C7}" srcOrd="1" destOrd="0" presId="urn:microsoft.com/office/officeart/2005/8/layout/hList6"/>
    <dgm:cxn modelId="{1621A183-9EEF-4E82-AE75-566726E7D2F1}" type="presParOf" srcId="{5CA21FA1-26A7-42DA-B979-659F8A96550D}" destId="{CCBF7EE9-44E7-43F4-BDCD-D24FEF393FB0}" srcOrd="2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D022C05-6EDC-4A02-BA81-9930CBAED429}" type="doc">
      <dgm:prSet loTypeId="urn:microsoft.com/office/officeart/2008/layout/PictureAccentList" loCatId="list" qsTypeId="urn:microsoft.com/office/officeart/2005/8/quickstyle/simple1" qsCatId="simple" csTypeId="urn:microsoft.com/office/officeart/2005/8/colors/accent1_5" csCatId="accent1" phldr="1"/>
      <dgm:spPr/>
      <dgm:t>
        <a:bodyPr/>
        <a:lstStyle/>
        <a:p>
          <a:endParaRPr lang="en-CA"/>
        </a:p>
      </dgm:t>
    </dgm:pt>
    <dgm:pt modelId="{F11E5A17-BF94-4C46-B165-B7C40BAD8FC2}">
      <dgm:prSet phldrT="[Text]"/>
      <dgm:spPr/>
      <dgm:t>
        <a:bodyPr/>
        <a:lstStyle/>
        <a:p>
          <a:r>
            <a:rPr lang="en-CA" dirty="0"/>
            <a:t>Eligibility For Admin Data Imputation</a:t>
          </a:r>
        </a:p>
      </dgm:t>
    </dgm:pt>
    <dgm:pt modelId="{5B05AA87-DE19-4C17-A5BF-66117B1E8DE5}" type="parTrans" cxnId="{7B848282-B1A3-4AF6-854C-5D8A8123DDE7}">
      <dgm:prSet/>
      <dgm:spPr/>
      <dgm:t>
        <a:bodyPr/>
        <a:lstStyle/>
        <a:p>
          <a:endParaRPr lang="en-CA"/>
        </a:p>
      </dgm:t>
    </dgm:pt>
    <dgm:pt modelId="{155FC908-8DB4-48D5-A2A3-E88D50D0BBF4}" type="sibTrans" cxnId="{7B848282-B1A3-4AF6-854C-5D8A8123DDE7}">
      <dgm:prSet/>
      <dgm:spPr/>
      <dgm:t>
        <a:bodyPr/>
        <a:lstStyle/>
        <a:p>
          <a:endParaRPr lang="en-CA"/>
        </a:p>
      </dgm:t>
    </dgm:pt>
    <dgm:pt modelId="{9AD82612-C091-46FF-A60C-D6E9B09A20B1}">
      <dgm:prSet phldrT="[Text]"/>
      <dgm:spPr/>
      <dgm:t>
        <a:bodyPr/>
        <a:lstStyle/>
        <a:p>
          <a:r>
            <a:rPr lang="en-CA" dirty="0"/>
            <a:t>Identified necessity (quality risks) &amp; potential for improvement from admin data</a:t>
          </a:r>
        </a:p>
      </dgm:t>
    </dgm:pt>
    <dgm:pt modelId="{A7F1FFAC-A060-4542-892D-D9CCA5500A3A}" type="parTrans" cxnId="{4FF5302A-8958-4F39-9BCA-31B5DD1A29DF}">
      <dgm:prSet/>
      <dgm:spPr/>
      <dgm:t>
        <a:bodyPr/>
        <a:lstStyle/>
        <a:p>
          <a:endParaRPr lang="en-CA"/>
        </a:p>
      </dgm:t>
    </dgm:pt>
    <dgm:pt modelId="{A2187EB7-14F6-4FC7-8855-9FE691378D2D}" type="sibTrans" cxnId="{4FF5302A-8958-4F39-9BCA-31B5DD1A29DF}">
      <dgm:prSet/>
      <dgm:spPr/>
      <dgm:t>
        <a:bodyPr/>
        <a:lstStyle/>
        <a:p>
          <a:endParaRPr lang="en-CA"/>
        </a:p>
      </dgm:t>
    </dgm:pt>
    <dgm:pt modelId="{FC4E3DF4-3F9E-40A5-A2A2-9ABB76230C9D}">
      <dgm:prSet phldrT="[Text]" custT="1"/>
      <dgm:spPr>
        <a:ln w="50800">
          <a:solidFill>
            <a:srgbClr val="FF0000"/>
          </a:solidFill>
        </a:ln>
      </dgm:spPr>
      <dgm:t>
        <a:bodyPr/>
        <a:lstStyle/>
        <a:p>
          <a:r>
            <a:rPr lang="en-CA" sz="2800" dirty="0"/>
            <a:t>Available admin data deemed of </a:t>
          </a:r>
          <a:r>
            <a:rPr lang="en-CA" sz="2800" u="sng" dirty="0"/>
            <a:t>reliable quality</a:t>
          </a:r>
        </a:p>
      </dgm:t>
    </dgm:pt>
    <dgm:pt modelId="{DBB7C63F-B06C-409C-980A-8DBF94D8C619}" type="parTrans" cxnId="{D22114E3-E778-4213-9AC1-4514BF244F4D}">
      <dgm:prSet/>
      <dgm:spPr/>
      <dgm:t>
        <a:bodyPr/>
        <a:lstStyle/>
        <a:p>
          <a:endParaRPr lang="en-CA"/>
        </a:p>
      </dgm:t>
    </dgm:pt>
    <dgm:pt modelId="{A0131A04-ADEA-41DD-B8B2-7553E7ED1086}" type="sibTrans" cxnId="{D22114E3-E778-4213-9AC1-4514BF244F4D}">
      <dgm:prSet/>
      <dgm:spPr/>
      <dgm:t>
        <a:bodyPr/>
        <a:lstStyle/>
        <a:p>
          <a:endParaRPr lang="en-CA"/>
        </a:p>
      </dgm:t>
    </dgm:pt>
    <dgm:pt modelId="{A74CD8F8-5385-4487-89A9-E07CB0582B7A}">
      <dgm:prSet phldrT="[Text]" custT="1"/>
      <dgm:spPr/>
      <dgm:t>
        <a:bodyPr/>
        <a:lstStyle/>
        <a:p>
          <a:r>
            <a:rPr lang="en-CA" sz="2000" dirty="0">
              <a:solidFill>
                <a:schemeClr val="tx2">
                  <a:lumMod val="75000"/>
                </a:schemeClr>
              </a:solidFill>
            </a:rPr>
            <a:t>Admin data imputation fits within other established imputation procedures</a:t>
          </a:r>
        </a:p>
      </dgm:t>
    </dgm:pt>
    <dgm:pt modelId="{398F26AC-EEAE-436F-A06D-C27E80EEDCFA}" type="parTrans" cxnId="{5AA4B58F-1777-4EEE-95EA-EB36B2186285}">
      <dgm:prSet/>
      <dgm:spPr/>
      <dgm:t>
        <a:bodyPr/>
        <a:lstStyle/>
        <a:p>
          <a:endParaRPr lang="en-CA"/>
        </a:p>
      </dgm:t>
    </dgm:pt>
    <dgm:pt modelId="{5AE6AB14-2391-4612-AB2A-D90E30E8B79C}" type="sibTrans" cxnId="{5AA4B58F-1777-4EEE-95EA-EB36B2186285}">
      <dgm:prSet/>
      <dgm:spPr/>
      <dgm:t>
        <a:bodyPr/>
        <a:lstStyle/>
        <a:p>
          <a:endParaRPr lang="en-CA"/>
        </a:p>
      </dgm:t>
    </dgm:pt>
    <dgm:pt modelId="{9E6F1705-B832-4AF8-8BAA-DACC806A9FF2}" type="pres">
      <dgm:prSet presAssocID="{BD022C05-6EDC-4A02-BA81-9930CBAED429}" presName="layout" presStyleCnt="0">
        <dgm:presLayoutVars>
          <dgm:chMax/>
          <dgm:chPref/>
          <dgm:dir/>
          <dgm:animOne val="branch"/>
          <dgm:animLvl val="lvl"/>
          <dgm:resizeHandles/>
        </dgm:presLayoutVars>
      </dgm:prSet>
      <dgm:spPr/>
    </dgm:pt>
    <dgm:pt modelId="{27183DC7-C499-45EE-94A1-58164B9B56B1}" type="pres">
      <dgm:prSet presAssocID="{F11E5A17-BF94-4C46-B165-B7C40BAD8FC2}" presName="root" presStyleCnt="0">
        <dgm:presLayoutVars>
          <dgm:chMax/>
          <dgm:chPref val="4"/>
        </dgm:presLayoutVars>
      </dgm:prSet>
      <dgm:spPr/>
    </dgm:pt>
    <dgm:pt modelId="{64CCA131-9BDF-4483-8FBC-AC7FF0E70D55}" type="pres">
      <dgm:prSet presAssocID="{F11E5A17-BF94-4C46-B165-B7C40BAD8FC2}" presName="rootComposite" presStyleCnt="0">
        <dgm:presLayoutVars/>
      </dgm:prSet>
      <dgm:spPr/>
    </dgm:pt>
    <dgm:pt modelId="{60114E3A-F2F9-4683-BB59-25538D6EBAD4}" type="pres">
      <dgm:prSet presAssocID="{F11E5A17-BF94-4C46-B165-B7C40BAD8FC2}" presName="rootText" presStyleLbl="node0" presStyleIdx="0" presStyleCnt="1">
        <dgm:presLayoutVars>
          <dgm:chMax/>
          <dgm:chPref val="4"/>
        </dgm:presLayoutVars>
      </dgm:prSet>
      <dgm:spPr/>
    </dgm:pt>
    <dgm:pt modelId="{9B4FE039-9D52-46DE-8242-FC4853E4B111}" type="pres">
      <dgm:prSet presAssocID="{F11E5A17-BF94-4C46-B165-B7C40BAD8FC2}" presName="childShape" presStyleCnt="0">
        <dgm:presLayoutVars>
          <dgm:chMax val="0"/>
          <dgm:chPref val="0"/>
        </dgm:presLayoutVars>
      </dgm:prSet>
      <dgm:spPr/>
    </dgm:pt>
    <dgm:pt modelId="{ACB98C83-B4F7-4B47-8341-6107F26B6E89}" type="pres">
      <dgm:prSet presAssocID="{9AD82612-C091-46FF-A60C-D6E9B09A20B1}" presName="childComposite" presStyleCnt="0">
        <dgm:presLayoutVars>
          <dgm:chMax val="0"/>
          <dgm:chPref val="0"/>
        </dgm:presLayoutVars>
      </dgm:prSet>
      <dgm:spPr/>
    </dgm:pt>
    <dgm:pt modelId="{E8C3CBBA-1812-47DF-A81C-E0FB3F2AEE63}" type="pres">
      <dgm:prSet presAssocID="{9AD82612-C091-46FF-A60C-D6E9B09A20B1}" presName="Image" presStyleLbl="node1" presStyleIdx="0" presStyleCnt="3" custLinFactNeighborX="-2476"/>
      <dgm:spPr>
        <a:blipFill rotWithShape="1">
          <a:blip xmlns:r="http://schemas.openxmlformats.org/officeDocument/2006/relationships" r:embed="rId1"/>
          <a:stretch>
            <a:fillRect/>
          </a:stretch>
        </a:blipFill>
      </dgm:spPr>
    </dgm:pt>
    <dgm:pt modelId="{8449E2CB-03E6-433D-BB85-7A483AA9B151}" type="pres">
      <dgm:prSet presAssocID="{9AD82612-C091-46FF-A60C-D6E9B09A20B1}" presName="childText" presStyleLbl="lnNode1" presStyleIdx="0" presStyleCnt="3">
        <dgm:presLayoutVars>
          <dgm:chMax val="0"/>
          <dgm:chPref val="0"/>
          <dgm:bulletEnabled val="1"/>
        </dgm:presLayoutVars>
      </dgm:prSet>
      <dgm:spPr/>
    </dgm:pt>
    <dgm:pt modelId="{301B165C-04CA-43E7-9B1F-2C1F1EA87E37}" type="pres">
      <dgm:prSet presAssocID="{FC4E3DF4-3F9E-40A5-A2A2-9ABB76230C9D}" presName="childComposite" presStyleCnt="0">
        <dgm:presLayoutVars>
          <dgm:chMax val="0"/>
          <dgm:chPref val="0"/>
        </dgm:presLayoutVars>
      </dgm:prSet>
      <dgm:spPr/>
    </dgm:pt>
    <dgm:pt modelId="{6270B063-5BC1-4C37-9D5D-894C0A5DD7DF}" type="pres">
      <dgm:prSet presAssocID="{FC4E3DF4-3F9E-40A5-A2A2-9ABB76230C9D}" presName="Image" presStyleLbl="node1" presStyleIdx="1" presStyleCnt="3" custLinFactNeighborX="-629"/>
      <dgm:spPr>
        <a:blipFill rotWithShape="1">
          <a:blip xmlns:r="http://schemas.openxmlformats.org/officeDocument/2006/relationships" r:embed="rId1"/>
          <a:stretch>
            <a:fillRect/>
          </a:stretch>
        </a:blipFill>
      </dgm:spPr>
    </dgm:pt>
    <dgm:pt modelId="{D3E8066B-DFA4-437A-A3EC-C3821FE502A9}" type="pres">
      <dgm:prSet presAssocID="{FC4E3DF4-3F9E-40A5-A2A2-9ABB76230C9D}" presName="childText" presStyleLbl="lnNode1" presStyleIdx="1" presStyleCnt="3">
        <dgm:presLayoutVars>
          <dgm:chMax val="0"/>
          <dgm:chPref val="0"/>
          <dgm:bulletEnabled val="1"/>
        </dgm:presLayoutVars>
      </dgm:prSet>
      <dgm:spPr/>
    </dgm:pt>
    <dgm:pt modelId="{A1EB4744-18AA-48B9-9857-DB567E1EAF99}" type="pres">
      <dgm:prSet presAssocID="{A74CD8F8-5385-4487-89A9-E07CB0582B7A}" presName="childComposite" presStyleCnt="0">
        <dgm:presLayoutVars>
          <dgm:chMax val="0"/>
          <dgm:chPref val="0"/>
        </dgm:presLayoutVars>
      </dgm:prSet>
      <dgm:spPr/>
    </dgm:pt>
    <dgm:pt modelId="{705AC44A-A31F-4A99-AD54-34795074F954}" type="pres">
      <dgm:prSet presAssocID="{A74CD8F8-5385-4487-89A9-E07CB0582B7A}" presName="Image" presStyleLbl="node1" presStyleIdx="2" presStyleCnt="3" custLinFactNeighborX="-629" custLinFactNeighborY="-4792"/>
      <dgm:spPr>
        <a:blipFill rotWithShape="1">
          <a:blip xmlns:r="http://schemas.openxmlformats.org/officeDocument/2006/relationships" r:embed="rId1"/>
          <a:stretch>
            <a:fillRect/>
          </a:stretch>
        </a:blipFill>
      </dgm:spPr>
    </dgm:pt>
    <dgm:pt modelId="{7AE48849-1032-412D-A346-4E2011E9FED5}" type="pres">
      <dgm:prSet presAssocID="{A74CD8F8-5385-4487-89A9-E07CB0582B7A}" presName="childText" presStyleLbl="lnNode1" presStyleIdx="2" presStyleCnt="3">
        <dgm:presLayoutVars>
          <dgm:chMax val="0"/>
          <dgm:chPref val="0"/>
          <dgm:bulletEnabled val="1"/>
        </dgm:presLayoutVars>
      </dgm:prSet>
      <dgm:spPr/>
    </dgm:pt>
  </dgm:ptLst>
  <dgm:cxnLst>
    <dgm:cxn modelId="{4FF5302A-8958-4F39-9BCA-31B5DD1A29DF}" srcId="{F11E5A17-BF94-4C46-B165-B7C40BAD8FC2}" destId="{9AD82612-C091-46FF-A60C-D6E9B09A20B1}" srcOrd="0" destOrd="0" parTransId="{A7F1FFAC-A060-4542-892D-D9CCA5500A3A}" sibTransId="{A2187EB7-14F6-4FC7-8855-9FE691378D2D}"/>
    <dgm:cxn modelId="{42E03438-A88F-4F08-9DE3-A253FD8717CD}" type="presOf" srcId="{FC4E3DF4-3F9E-40A5-A2A2-9ABB76230C9D}" destId="{D3E8066B-DFA4-437A-A3EC-C3821FE502A9}" srcOrd="0" destOrd="0" presId="urn:microsoft.com/office/officeart/2008/layout/PictureAccentList"/>
    <dgm:cxn modelId="{998B6644-3705-4BC4-B8E9-9A84CF47858B}" type="presOf" srcId="{F11E5A17-BF94-4C46-B165-B7C40BAD8FC2}" destId="{60114E3A-F2F9-4683-BB59-25538D6EBAD4}" srcOrd="0" destOrd="0" presId="urn:microsoft.com/office/officeart/2008/layout/PictureAccentList"/>
    <dgm:cxn modelId="{7B848282-B1A3-4AF6-854C-5D8A8123DDE7}" srcId="{BD022C05-6EDC-4A02-BA81-9930CBAED429}" destId="{F11E5A17-BF94-4C46-B165-B7C40BAD8FC2}" srcOrd="0" destOrd="0" parTransId="{5B05AA87-DE19-4C17-A5BF-66117B1E8DE5}" sibTransId="{155FC908-8DB4-48D5-A2A3-E88D50D0BBF4}"/>
    <dgm:cxn modelId="{A830388D-F306-4D28-8BDB-8352FA384BEB}" type="presOf" srcId="{9AD82612-C091-46FF-A60C-D6E9B09A20B1}" destId="{8449E2CB-03E6-433D-BB85-7A483AA9B151}" srcOrd="0" destOrd="0" presId="urn:microsoft.com/office/officeart/2008/layout/PictureAccentList"/>
    <dgm:cxn modelId="{5AA4B58F-1777-4EEE-95EA-EB36B2186285}" srcId="{F11E5A17-BF94-4C46-B165-B7C40BAD8FC2}" destId="{A74CD8F8-5385-4487-89A9-E07CB0582B7A}" srcOrd="2" destOrd="0" parTransId="{398F26AC-EEAE-436F-A06D-C27E80EEDCFA}" sibTransId="{5AE6AB14-2391-4612-AB2A-D90E30E8B79C}"/>
    <dgm:cxn modelId="{9ADEFACF-0A60-4B1B-9389-5879DA744063}" type="presOf" srcId="{A74CD8F8-5385-4487-89A9-E07CB0582B7A}" destId="{7AE48849-1032-412D-A346-4E2011E9FED5}" srcOrd="0" destOrd="0" presId="urn:microsoft.com/office/officeart/2008/layout/PictureAccentList"/>
    <dgm:cxn modelId="{4E8D61D6-7B76-464F-A742-71B4C4531955}" type="presOf" srcId="{BD022C05-6EDC-4A02-BA81-9930CBAED429}" destId="{9E6F1705-B832-4AF8-8BAA-DACC806A9FF2}" srcOrd="0" destOrd="0" presId="urn:microsoft.com/office/officeart/2008/layout/PictureAccentList"/>
    <dgm:cxn modelId="{D22114E3-E778-4213-9AC1-4514BF244F4D}" srcId="{F11E5A17-BF94-4C46-B165-B7C40BAD8FC2}" destId="{FC4E3DF4-3F9E-40A5-A2A2-9ABB76230C9D}" srcOrd="1" destOrd="0" parTransId="{DBB7C63F-B06C-409C-980A-8DBF94D8C619}" sibTransId="{A0131A04-ADEA-41DD-B8B2-7553E7ED1086}"/>
    <dgm:cxn modelId="{D17A2CD0-69C6-4D5C-9AD3-186333B092EB}" type="presParOf" srcId="{9E6F1705-B832-4AF8-8BAA-DACC806A9FF2}" destId="{27183DC7-C499-45EE-94A1-58164B9B56B1}" srcOrd="0" destOrd="0" presId="urn:microsoft.com/office/officeart/2008/layout/PictureAccentList"/>
    <dgm:cxn modelId="{74E42401-D05E-4C6B-A43B-F3E43B8DDC16}" type="presParOf" srcId="{27183DC7-C499-45EE-94A1-58164B9B56B1}" destId="{64CCA131-9BDF-4483-8FBC-AC7FF0E70D55}" srcOrd="0" destOrd="0" presId="urn:microsoft.com/office/officeart/2008/layout/PictureAccentList"/>
    <dgm:cxn modelId="{ED31342C-9844-41B5-8D28-75359566C0E0}" type="presParOf" srcId="{64CCA131-9BDF-4483-8FBC-AC7FF0E70D55}" destId="{60114E3A-F2F9-4683-BB59-25538D6EBAD4}" srcOrd="0" destOrd="0" presId="urn:microsoft.com/office/officeart/2008/layout/PictureAccentList"/>
    <dgm:cxn modelId="{9540757B-192A-427C-AAC6-B9E63AA16D81}" type="presParOf" srcId="{27183DC7-C499-45EE-94A1-58164B9B56B1}" destId="{9B4FE039-9D52-46DE-8242-FC4853E4B111}" srcOrd="1" destOrd="0" presId="urn:microsoft.com/office/officeart/2008/layout/PictureAccentList"/>
    <dgm:cxn modelId="{F0D7A328-5B59-49CD-9635-08185668C527}" type="presParOf" srcId="{9B4FE039-9D52-46DE-8242-FC4853E4B111}" destId="{ACB98C83-B4F7-4B47-8341-6107F26B6E89}" srcOrd="0" destOrd="0" presId="urn:microsoft.com/office/officeart/2008/layout/PictureAccentList"/>
    <dgm:cxn modelId="{AFDD51FE-C004-444D-A9EE-B799FFACF4A1}" type="presParOf" srcId="{ACB98C83-B4F7-4B47-8341-6107F26B6E89}" destId="{E8C3CBBA-1812-47DF-A81C-E0FB3F2AEE63}" srcOrd="0" destOrd="0" presId="urn:microsoft.com/office/officeart/2008/layout/PictureAccentList"/>
    <dgm:cxn modelId="{F4DE5B03-5F4C-4211-A282-C65C2A4EB113}" type="presParOf" srcId="{ACB98C83-B4F7-4B47-8341-6107F26B6E89}" destId="{8449E2CB-03E6-433D-BB85-7A483AA9B151}" srcOrd="1" destOrd="0" presId="urn:microsoft.com/office/officeart/2008/layout/PictureAccentList"/>
    <dgm:cxn modelId="{D35E25CB-CF78-4941-B1D5-EB3E71732E50}" type="presParOf" srcId="{9B4FE039-9D52-46DE-8242-FC4853E4B111}" destId="{301B165C-04CA-43E7-9B1F-2C1F1EA87E37}" srcOrd="1" destOrd="0" presId="urn:microsoft.com/office/officeart/2008/layout/PictureAccentList"/>
    <dgm:cxn modelId="{BEBA4E9B-CBD4-4148-AF67-51AF0A9A790B}" type="presParOf" srcId="{301B165C-04CA-43E7-9B1F-2C1F1EA87E37}" destId="{6270B063-5BC1-4C37-9D5D-894C0A5DD7DF}" srcOrd="0" destOrd="0" presId="urn:microsoft.com/office/officeart/2008/layout/PictureAccentList"/>
    <dgm:cxn modelId="{237C5FA2-E408-44CB-98A6-A147854528B7}" type="presParOf" srcId="{301B165C-04CA-43E7-9B1F-2C1F1EA87E37}" destId="{D3E8066B-DFA4-437A-A3EC-C3821FE502A9}" srcOrd="1" destOrd="0" presId="urn:microsoft.com/office/officeart/2008/layout/PictureAccentList"/>
    <dgm:cxn modelId="{0C8B5F95-58ED-445D-AE9A-99CBDBA6410F}" type="presParOf" srcId="{9B4FE039-9D52-46DE-8242-FC4853E4B111}" destId="{A1EB4744-18AA-48B9-9857-DB567E1EAF99}" srcOrd="2" destOrd="0" presId="urn:microsoft.com/office/officeart/2008/layout/PictureAccentList"/>
    <dgm:cxn modelId="{E4DF6182-D8B5-472D-87BD-86044681D68F}" type="presParOf" srcId="{A1EB4744-18AA-48B9-9857-DB567E1EAF99}" destId="{705AC44A-A31F-4A99-AD54-34795074F954}" srcOrd="0" destOrd="0" presId="urn:microsoft.com/office/officeart/2008/layout/PictureAccentList"/>
    <dgm:cxn modelId="{B497D1CE-7B60-413F-8667-19AD053075F4}" type="presParOf" srcId="{A1EB4744-18AA-48B9-9857-DB567E1EAF99}" destId="{7AE48849-1032-412D-A346-4E2011E9FED5}" srcOrd="1" destOrd="0" presId="urn:microsoft.com/office/officeart/2008/layout/PictureAccent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F39EE50-9BE6-4D0C-BFC7-97A171CE0652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CA"/>
        </a:p>
      </dgm:t>
    </dgm:pt>
    <dgm:pt modelId="{25FCA834-7B57-4C98-9384-F388DC06E7BA}">
      <dgm:prSet/>
      <dgm:spPr/>
      <dgm:t>
        <a:bodyPr/>
        <a:lstStyle/>
        <a:p>
          <a:pPr rtl="0"/>
          <a:endParaRPr lang="en-CA"/>
        </a:p>
      </dgm:t>
    </dgm:pt>
    <dgm:pt modelId="{0DBDCB46-8EE2-4324-99CA-90CE5264D52C}" type="parTrans" cxnId="{D7C1075C-DA1C-4268-93CA-6B5E1DF6764D}">
      <dgm:prSet/>
      <dgm:spPr/>
      <dgm:t>
        <a:bodyPr/>
        <a:lstStyle/>
        <a:p>
          <a:endParaRPr lang="en-CA"/>
        </a:p>
      </dgm:t>
    </dgm:pt>
    <dgm:pt modelId="{C7333FFD-A940-4A34-8E36-F04147F958B4}" type="sibTrans" cxnId="{D7C1075C-DA1C-4268-93CA-6B5E1DF6764D}">
      <dgm:prSet/>
      <dgm:spPr/>
      <dgm:t>
        <a:bodyPr/>
        <a:lstStyle/>
        <a:p>
          <a:endParaRPr lang="en-CA"/>
        </a:p>
      </dgm:t>
    </dgm:pt>
    <dgm:pt modelId="{3976EEA7-4AEA-4BBE-8D78-707CF9161D4B}">
      <dgm:prSet custT="1"/>
      <dgm:spPr/>
      <dgm:t>
        <a:bodyPr/>
        <a:lstStyle/>
        <a:p>
          <a:pPr rtl="0"/>
          <a:r>
            <a:rPr lang="en-CA" sz="2400" b="1" dirty="0"/>
            <a:t>Household Model indicators:</a:t>
          </a:r>
        </a:p>
      </dgm:t>
    </dgm:pt>
    <dgm:pt modelId="{03FC4DBF-0785-41EE-92AF-6DA2953ADB53}" type="parTrans" cxnId="{10FAFC33-238A-4533-A81F-B16E0DA11D27}">
      <dgm:prSet/>
      <dgm:spPr/>
      <dgm:t>
        <a:bodyPr/>
        <a:lstStyle/>
        <a:p>
          <a:endParaRPr lang="en-CA"/>
        </a:p>
      </dgm:t>
    </dgm:pt>
    <dgm:pt modelId="{C5147DF1-96FD-40D9-A99A-B83E959BD5A3}" type="sibTrans" cxnId="{10FAFC33-238A-4533-A81F-B16E0DA11D27}">
      <dgm:prSet/>
      <dgm:spPr/>
      <dgm:t>
        <a:bodyPr/>
        <a:lstStyle/>
        <a:p>
          <a:endParaRPr lang="en-CA"/>
        </a:p>
      </dgm:t>
    </dgm:pt>
    <dgm:pt modelId="{A026EFB2-B52D-4E96-8BAB-80F75007C6A6}">
      <dgm:prSet/>
      <dgm:spPr/>
      <dgm:t>
        <a:bodyPr/>
        <a:lstStyle/>
        <a:p>
          <a:pPr rtl="0"/>
          <a:r>
            <a:rPr lang="en-CA" sz="2100" dirty="0"/>
            <a:t>Probability that the dwelling is occupied</a:t>
          </a:r>
        </a:p>
      </dgm:t>
    </dgm:pt>
    <dgm:pt modelId="{7FF5C38A-475F-4BA8-B6B1-B65081F54403}" type="sibTrans" cxnId="{4DEFAF05-63F4-46E8-92FD-464E466AAB7C}">
      <dgm:prSet/>
      <dgm:spPr/>
      <dgm:t>
        <a:bodyPr/>
        <a:lstStyle/>
        <a:p>
          <a:endParaRPr lang="en-CA"/>
        </a:p>
      </dgm:t>
    </dgm:pt>
    <dgm:pt modelId="{DF72F442-3D81-416B-ACFD-FA8C4EF02596}" type="parTrans" cxnId="{4DEFAF05-63F4-46E8-92FD-464E466AAB7C}">
      <dgm:prSet/>
      <dgm:spPr/>
      <dgm:t>
        <a:bodyPr/>
        <a:lstStyle/>
        <a:p>
          <a:endParaRPr lang="en-CA"/>
        </a:p>
      </dgm:t>
    </dgm:pt>
    <dgm:pt modelId="{D49281F9-9577-4124-AD30-C0BDBEC5B962}">
      <dgm:prSet/>
      <dgm:spPr/>
      <dgm:t>
        <a:bodyPr/>
        <a:lstStyle/>
        <a:p>
          <a:pPr rtl="0"/>
          <a:r>
            <a:rPr lang="en-CA" sz="2100" dirty="0"/>
            <a:t>Probability that DOB and sex attributes are correct</a:t>
          </a:r>
        </a:p>
      </dgm:t>
    </dgm:pt>
    <dgm:pt modelId="{E0F566BA-81BD-4326-AC3E-51FD5A9FC89A}" type="sibTrans" cxnId="{4E97DAA5-63C9-4963-9413-EB0471132D91}">
      <dgm:prSet/>
      <dgm:spPr/>
      <dgm:t>
        <a:bodyPr/>
        <a:lstStyle/>
        <a:p>
          <a:endParaRPr lang="en-CA"/>
        </a:p>
      </dgm:t>
    </dgm:pt>
    <dgm:pt modelId="{86A8F479-0AEA-4E0B-A009-2E4927E0D4E9}" type="parTrans" cxnId="{4E97DAA5-63C9-4963-9413-EB0471132D91}">
      <dgm:prSet/>
      <dgm:spPr/>
      <dgm:t>
        <a:bodyPr/>
        <a:lstStyle/>
        <a:p>
          <a:endParaRPr lang="en-CA"/>
        </a:p>
      </dgm:t>
    </dgm:pt>
    <dgm:pt modelId="{CD2F4E1B-47FE-4DF7-9F57-E0BA55E814E7}">
      <dgm:prSet/>
      <dgm:spPr/>
      <dgm:t>
        <a:bodyPr/>
        <a:lstStyle/>
        <a:p>
          <a:pPr rtl="0"/>
          <a:r>
            <a:rPr lang="en-US" sz="2100" dirty="0"/>
            <a:t>The ‘</a:t>
          </a:r>
          <a:r>
            <a:rPr lang="en-US" sz="2100" b="1" dirty="0"/>
            <a:t>person-place’ model</a:t>
          </a:r>
          <a:r>
            <a:rPr lang="en-US" sz="2100" dirty="0"/>
            <a:t>: assess the probability that the admin address reflects the true address for an individual. Using this model, </a:t>
          </a:r>
          <a:r>
            <a:rPr lang="en-CA" sz="2100" dirty="0"/>
            <a:t>choose address with highest probability for each individual and form household</a:t>
          </a:r>
        </a:p>
      </dgm:t>
    </dgm:pt>
    <dgm:pt modelId="{F5BF32A6-AC97-4DD3-BADA-1C1B439A1C10}" type="sibTrans" cxnId="{7E72FC87-3BA1-4F77-8AB8-6153B6CAC489}">
      <dgm:prSet/>
      <dgm:spPr/>
      <dgm:t>
        <a:bodyPr/>
        <a:lstStyle/>
        <a:p>
          <a:endParaRPr lang="en-CA"/>
        </a:p>
      </dgm:t>
    </dgm:pt>
    <dgm:pt modelId="{4937E9BF-FA38-4DA2-B9A2-BFAABCDA9B23}" type="parTrans" cxnId="{7E72FC87-3BA1-4F77-8AB8-6153B6CAC489}">
      <dgm:prSet/>
      <dgm:spPr/>
      <dgm:t>
        <a:bodyPr/>
        <a:lstStyle/>
        <a:p>
          <a:endParaRPr lang="en-CA"/>
        </a:p>
      </dgm:t>
    </dgm:pt>
    <dgm:pt modelId="{6FCA60D3-2062-40F8-B70E-1E523B66FBE3}">
      <dgm:prSet/>
      <dgm:spPr/>
      <dgm:t>
        <a:bodyPr/>
        <a:lstStyle/>
        <a:p>
          <a:pPr rtl="0"/>
          <a:r>
            <a:rPr lang="en-US" sz="2100" dirty="0"/>
            <a:t>The </a:t>
          </a:r>
          <a:r>
            <a:rPr lang="en-US" sz="2100" b="1" dirty="0"/>
            <a:t>‘household composition’ model</a:t>
          </a:r>
          <a:r>
            <a:rPr lang="en-US" sz="2100" dirty="0"/>
            <a:t>: assess the probability that the admin derived household members reflect the true household composition at a given address</a:t>
          </a:r>
          <a:endParaRPr lang="en-CA" sz="2100" dirty="0"/>
        </a:p>
      </dgm:t>
    </dgm:pt>
    <dgm:pt modelId="{66447872-0935-4089-A2E2-A2DAB28AB991}" type="sibTrans" cxnId="{1909481A-2DF7-406A-8C00-EFC73207236F}">
      <dgm:prSet/>
      <dgm:spPr/>
      <dgm:t>
        <a:bodyPr/>
        <a:lstStyle/>
        <a:p>
          <a:endParaRPr lang="en-CA"/>
        </a:p>
      </dgm:t>
    </dgm:pt>
    <dgm:pt modelId="{7A995B95-B330-43B8-AE32-B13A57CC093F}" type="parTrans" cxnId="{1909481A-2DF7-406A-8C00-EFC73207236F}">
      <dgm:prSet/>
      <dgm:spPr/>
      <dgm:t>
        <a:bodyPr/>
        <a:lstStyle/>
        <a:p>
          <a:endParaRPr lang="en-CA"/>
        </a:p>
      </dgm:t>
    </dgm:pt>
    <dgm:pt modelId="{461108A1-BBD4-4CCB-B041-F9904C22C22C}" type="pres">
      <dgm:prSet presAssocID="{8F39EE50-9BE6-4D0C-BFC7-97A171CE0652}" presName="linear" presStyleCnt="0">
        <dgm:presLayoutVars>
          <dgm:dir/>
          <dgm:animLvl val="lvl"/>
          <dgm:resizeHandles val="exact"/>
        </dgm:presLayoutVars>
      </dgm:prSet>
      <dgm:spPr/>
    </dgm:pt>
    <dgm:pt modelId="{F1D947F1-F21C-4F1A-A5DE-23EFC8DF3736}" type="pres">
      <dgm:prSet presAssocID="{25FCA834-7B57-4C98-9384-F388DC06E7BA}" presName="parentLin" presStyleCnt="0"/>
      <dgm:spPr/>
    </dgm:pt>
    <dgm:pt modelId="{82B03E2D-7857-4601-AC5E-D71C8ABD8332}" type="pres">
      <dgm:prSet presAssocID="{25FCA834-7B57-4C98-9384-F388DC06E7BA}" presName="parentLeftMargin" presStyleLbl="node1" presStyleIdx="0" presStyleCnt="1"/>
      <dgm:spPr/>
    </dgm:pt>
    <dgm:pt modelId="{FF3D7BF0-26C6-412E-A08F-B6A4BCF8E2FD}" type="pres">
      <dgm:prSet presAssocID="{25FCA834-7B57-4C98-9384-F388DC06E7BA}" presName="parentText" presStyleLbl="node1" presStyleIdx="0" presStyleCnt="1" custLinFactNeighborY="-8658">
        <dgm:presLayoutVars>
          <dgm:chMax val="0"/>
          <dgm:bulletEnabled val="1"/>
        </dgm:presLayoutVars>
      </dgm:prSet>
      <dgm:spPr/>
    </dgm:pt>
    <dgm:pt modelId="{EC4962AB-BAF9-4D2B-B759-BEF5A3C6A689}" type="pres">
      <dgm:prSet presAssocID="{25FCA834-7B57-4C98-9384-F388DC06E7BA}" presName="negativeSpace" presStyleCnt="0"/>
      <dgm:spPr/>
    </dgm:pt>
    <dgm:pt modelId="{BB67A356-D119-4C8E-940B-CFC51C690073}" type="pres">
      <dgm:prSet presAssocID="{25FCA834-7B57-4C98-9384-F388DC06E7BA}" presName="childText" presStyleLbl="conFgAcc1" presStyleIdx="0" presStyleCnt="1">
        <dgm:presLayoutVars>
          <dgm:bulletEnabled val="1"/>
        </dgm:presLayoutVars>
      </dgm:prSet>
      <dgm:spPr/>
    </dgm:pt>
  </dgm:ptLst>
  <dgm:cxnLst>
    <dgm:cxn modelId="{4DEFAF05-63F4-46E8-92FD-464E466AAB7C}" srcId="{25FCA834-7B57-4C98-9384-F388DC06E7BA}" destId="{A026EFB2-B52D-4E96-8BAB-80F75007C6A6}" srcOrd="2" destOrd="0" parTransId="{DF72F442-3D81-416B-ACFD-FA8C4EF02596}" sibTransId="{7FF5C38A-475F-4BA8-B6B1-B65081F54403}"/>
    <dgm:cxn modelId="{1909481A-2DF7-406A-8C00-EFC73207236F}" srcId="{3976EEA7-4AEA-4BBE-8D78-707CF9161D4B}" destId="{6FCA60D3-2062-40F8-B70E-1E523B66FBE3}" srcOrd="1" destOrd="0" parTransId="{7A995B95-B330-43B8-AE32-B13A57CC093F}" sibTransId="{66447872-0935-4089-A2E2-A2DAB28AB991}"/>
    <dgm:cxn modelId="{C0581E24-5DB8-439A-B541-0D4DD461B00C}" type="presOf" srcId="{CD2F4E1B-47FE-4DF7-9F57-E0BA55E814E7}" destId="{BB67A356-D119-4C8E-940B-CFC51C690073}" srcOrd="0" destOrd="1" presId="urn:microsoft.com/office/officeart/2005/8/layout/list1"/>
    <dgm:cxn modelId="{3A2FFE26-00CC-4B60-AE24-2B44F0728F6E}" type="presOf" srcId="{25FCA834-7B57-4C98-9384-F388DC06E7BA}" destId="{FF3D7BF0-26C6-412E-A08F-B6A4BCF8E2FD}" srcOrd="1" destOrd="0" presId="urn:microsoft.com/office/officeart/2005/8/layout/list1"/>
    <dgm:cxn modelId="{10FAFC33-238A-4533-A81F-B16E0DA11D27}" srcId="{25FCA834-7B57-4C98-9384-F388DC06E7BA}" destId="{3976EEA7-4AEA-4BBE-8D78-707CF9161D4B}" srcOrd="0" destOrd="0" parTransId="{03FC4DBF-0785-41EE-92AF-6DA2953ADB53}" sibTransId="{C5147DF1-96FD-40D9-A99A-B83E959BD5A3}"/>
    <dgm:cxn modelId="{D7C1075C-DA1C-4268-93CA-6B5E1DF6764D}" srcId="{8F39EE50-9BE6-4D0C-BFC7-97A171CE0652}" destId="{25FCA834-7B57-4C98-9384-F388DC06E7BA}" srcOrd="0" destOrd="0" parTransId="{0DBDCB46-8EE2-4324-99CA-90CE5264D52C}" sibTransId="{C7333FFD-A940-4A34-8E36-F04147F958B4}"/>
    <dgm:cxn modelId="{7E72FC87-3BA1-4F77-8AB8-6153B6CAC489}" srcId="{3976EEA7-4AEA-4BBE-8D78-707CF9161D4B}" destId="{CD2F4E1B-47FE-4DF7-9F57-E0BA55E814E7}" srcOrd="0" destOrd="0" parTransId="{4937E9BF-FA38-4DA2-B9A2-BFAABCDA9B23}" sibTransId="{F5BF32A6-AC97-4DD3-BADA-1C1B439A1C10}"/>
    <dgm:cxn modelId="{86D2249C-2AA6-4FA4-A2D5-C85DF242B9E6}" type="presOf" srcId="{25FCA834-7B57-4C98-9384-F388DC06E7BA}" destId="{82B03E2D-7857-4601-AC5E-D71C8ABD8332}" srcOrd="0" destOrd="0" presId="urn:microsoft.com/office/officeart/2005/8/layout/list1"/>
    <dgm:cxn modelId="{4E97DAA5-63C9-4963-9413-EB0471132D91}" srcId="{25FCA834-7B57-4C98-9384-F388DC06E7BA}" destId="{D49281F9-9577-4124-AD30-C0BDBEC5B962}" srcOrd="1" destOrd="0" parTransId="{86A8F479-0AEA-4E0B-A009-2E4927E0D4E9}" sibTransId="{E0F566BA-81BD-4326-AC3E-51FD5A9FC89A}"/>
    <dgm:cxn modelId="{CD8C2BAD-B80D-4A63-838C-08146EF46F60}" type="presOf" srcId="{6FCA60D3-2062-40F8-B70E-1E523B66FBE3}" destId="{BB67A356-D119-4C8E-940B-CFC51C690073}" srcOrd="0" destOrd="2" presId="urn:microsoft.com/office/officeart/2005/8/layout/list1"/>
    <dgm:cxn modelId="{03CC78B4-0608-4EA2-8BE3-C71EED695CA0}" type="presOf" srcId="{8F39EE50-9BE6-4D0C-BFC7-97A171CE0652}" destId="{461108A1-BBD4-4CCB-B041-F9904C22C22C}" srcOrd="0" destOrd="0" presId="urn:microsoft.com/office/officeart/2005/8/layout/list1"/>
    <dgm:cxn modelId="{AB9AD7C5-B40C-41EC-8BCF-32DBB730B2E1}" type="presOf" srcId="{D49281F9-9577-4124-AD30-C0BDBEC5B962}" destId="{BB67A356-D119-4C8E-940B-CFC51C690073}" srcOrd="0" destOrd="3" presId="urn:microsoft.com/office/officeart/2005/8/layout/list1"/>
    <dgm:cxn modelId="{DB744BE9-074D-4B29-AC31-8E5434AD7AEB}" type="presOf" srcId="{3976EEA7-4AEA-4BBE-8D78-707CF9161D4B}" destId="{BB67A356-D119-4C8E-940B-CFC51C690073}" srcOrd="0" destOrd="0" presId="urn:microsoft.com/office/officeart/2005/8/layout/list1"/>
    <dgm:cxn modelId="{CC7AB9FD-044E-4495-91F3-1E9C7691F7CD}" type="presOf" srcId="{A026EFB2-B52D-4E96-8BAB-80F75007C6A6}" destId="{BB67A356-D119-4C8E-940B-CFC51C690073}" srcOrd="0" destOrd="4" presId="urn:microsoft.com/office/officeart/2005/8/layout/list1"/>
    <dgm:cxn modelId="{3E1BA796-46BE-42D3-9645-FA83BA29FD00}" type="presParOf" srcId="{461108A1-BBD4-4CCB-B041-F9904C22C22C}" destId="{F1D947F1-F21C-4F1A-A5DE-23EFC8DF3736}" srcOrd="0" destOrd="0" presId="urn:microsoft.com/office/officeart/2005/8/layout/list1"/>
    <dgm:cxn modelId="{296AE6D9-DE71-4BBB-B4E8-6C312AB433FF}" type="presParOf" srcId="{F1D947F1-F21C-4F1A-A5DE-23EFC8DF3736}" destId="{82B03E2D-7857-4601-AC5E-D71C8ABD8332}" srcOrd="0" destOrd="0" presId="urn:microsoft.com/office/officeart/2005/8/layout/list1"/>
    <dgm:cxn modelId="{43553F43-FDD7-4ACE-9295-D53BA8357B4D}" type="presParOf" srcId="{F1D947F1-F21C-4F1A-A5DE-23EFC8DF3736}" destId="{FF3D7BF0-26C6-412E-A08F-B6A4BCF8E2FD}" srcOrd="1" destOrd="0" presId="urn:microsoft.com/office/officeart/2005/8/layout/list1"/>
    <dgm:cxn modelId="{0A431A09-666B-4FF7-B3F6-7003298ED3A0}" type="presParOf" srcId="{461108A1-BBD4-4CCB-B041-F9904C22C22C}" destId="{EC4962AB-BAF9-4D2B-B759-BEF5A3C6A689}" srcOrd="1" destOrd="0" presId="urn:microsoft.com/office/officeart/2005/8/layout/list1"/>
    <dgm:cxn modelId="{85F26AB4-A967-44C1-85F6-77B2945A4B15}" type="presParOf" srcId="{461108A1-BBD4-4CCB-B041-F9904C22C22C}" destId="{BB67A356-D119-4C8E-940B-CFC51C690073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D022C05-6EDC-4A02-BA81-9930CBAED429}" type="doc">
      <dgm:prSet loTypeId="urn:microsoft.com/office/officeart/2008/layout/PictureAccentList" loCatId="list" qsTypeId="urn:microsoft.com/office/officeart/2005/8/quickstyle/simple1" qsCatId="simple" csTypeId="urn:microsoft.com/office/officeart/2005/8/colors/accent1_5" csCatId="accent1" phldr="1"/>
      <dgm:spPr/>
      <dgm:t>
        <a:bodyPr/>
        <a:lstStyle/>
        <a:p>
          <a:endParaRPr lang="en-CA"/>
        </a:p>
      </dgm:t>
    </dgm:pt>
    <dgm:pt modelId="{F11E5A17-BF94-4C46-B165-B7C40BAD8FC2}">
      <dgm:prSet phldrT="[Text]"/>
      <dgm:spPr/>
      <dgm:t>
        <a:bodyPr/>
        <a:lstStyle/>
        <a:p>
          <a:r>
            <a:rPr lang="en-CA" dirty="0"/>
            <a:t>Eligibility For Admin Data Imputation</a:t>
          </a:r>
        </a:p>
      </dgm:t>
    </dgm:pt>
    <dgm:pt modelId="{5B05AA87-DE19-4C17-A5BF-66117B1E8DE5}" type="parTrans" cxnId="{7B848282-B1A3-4AF6-854C-5D8A8123DDE7}">
      <dgm:prSet/>
      <dgm:spPr/>
      <dgm:t>
        <a:bodyPr/>
        <a:lstStyle/>
        <a:p>
          <a:endParaRPr lang="en-CA"/>
        </a:p>
      </dgm:t>
    </dgm:pt>
    <dgm:pt modelId="{155FC908-8DB4-48D5-A2A3-E88D50D0BBF4}" type="sibTrans" cxnId="{7B848282-B1A3-4AF6-854C-5D8A8123DDE7}">
      <dgm:prSet/>
      <dgm:spPr/>
      <dgm:t>
        <a:bodyPr/>
        <a:lstStyle/>
        <a:p>
          <a:endParaRPr lang="en-CA"/>
        </a:p>
      </dgm:t>
    </dgm:pt>
    <dgm:pt modelId="{9AD82612-C091-46FF-A60C-D6E9B09A20B1}">
      <dgm:prSet phldrT="[Text]"/>
      <dgm:spPr>
        <a:ln w="50800">
          <a:solidFill>
            <a:srgbClr val="FF0000"/>
          </a:solidFill>
        </a:ln>
      </dgm:spPr>
      <dgm:t>
        <a:bodyPr/>
        <a:lstStyle/>
        <a:p>
          <a:r>
            <a:rPr lang="en-CA" dirty="0"/>
            <a:t>Identified necessity (quality risks) &amp; potential for improvement from admin data</a:t>
          </a:r>
        </a:p>
      </dgm:t>
    </dgm:pt>
    <dgm:pt modelId="{A7F1FFAC-A060-4542-892D-D9CCA5500A3A}" type="parTrans" cxnId="{4FF5302A-8958-4F39-9BCA-31B5DD1A29DF}">
      <dgm:prSet/>
      <dgm:spPr/>
      <dgm:t>
        <a:bodyPr/>
        <a:lstStyle/>
        <a:p>
          <a:endParaRPr lang="en-CA"/>
        </a:p>
      </dgm:t>
    </dgm:pt>
    <dgm:pt modelId="{A2187EB7-14F6-4FC7-8855-9FE691378D2D}" type="sibTrans" cxnId="{4FF5302A-8958-4F39-9BCA-31B5DD1A29DF}">
      <dgm:prSet/>
      <dgm:spPr/>
      <dgm:t>
        <a:bodyPr/>
        <a:lstStyle/>
        <a:p>
          <a:endParaRPr lang="en-CA"/>
        </a:p>
      </dgm:t>
    </dgm:pt>
    <dgm:pt modelId="{FC4E3DF4-3F9E-40A5-A2A2-9ABB76230C9D}">
      <dgm:prSet phldrT="[Text]" custT="1"/>
      <dgm:spPr>
        <a:ln w="66675">
          <a:noFill/>
        </a:ln>
      </dgm:spPr>
      <dgm:t>
        <a:bodyPr/>
        <a:lstStyle/>
        <a:p>
          <a:r>
            <a:rPr lang="en-CA" sz="2800" dirty="0"/>
            <a:t>Available admin data deemed of reliable quality</a:t>
          </a:r>
        </a:p>
      </dgm:t>
    </dgm:pt>
    <dgm:pt modelId="{DBB7C63F-B06C-409C-980A-8DBF94D8C619}" type="parTrans" cxnId="{D22114E3-E778-4213-9AC1-4514BF244F4D}">
      <dgm:prSet/>
      <dgm:spPr/>
      <dgm:t>
        <a:bodyPr/>
        <a:lstStyle/>
        <a:p>
          <a:endParaRPr lang="en-CA"/>
        </a:p>
      </dgm:t>
    </dgm:pt>
    <dgm:pt modelId="{A0131A04-ADEA-41DD-B8B2-7553E7ED1086}" type="sibTrans" cxnId="{D22114E3-E778-4213-9AC1-4514BF244F4D}">
      <dgm:prSet/>
      <dgm:spPr/>
      <dgm:t>
        <a:bodyPr/>
        <a:lstStyle/>
        <a:p>
          <a:endParaRPr lang="en-CA"/>
        </a:p>
      </dgm:t>
    </dgm:pt>
    <dgm:pt modelId="{A74CD8F8-5385-4487-89A9-E07CB0582B7A}">
      <dgm:prSet phldrT="[Text]"/>
      <dgm:spPr>
        <a:ln w="50800">
          <a:solidFill>
            <a:srgbClr val="FF0000"/>
          </a:solidFill>
        </a:ln>
      </dgm:spPr>
      <dgm:t>
        <a:bodyPr/>
        <a:lstStyle/>
        <a:p>
          <a:r>
            <a:rPr lang="en-CA" dirty="0">
              <a:solidFill>
                <a:schemeClr val="tx2">
                  <a:lumMod val="75000"/>
                </a:schemeClr>
              </a:solidFill>
            </a:rPr>
            <a:t>Admin data imputation fits within other established imputation procedures</a:t>
          </a:r>
        </a:p>
      </dgm:t>
    </dgm:pt>
    <dgm:pt modelId="{398F26AC-EEAE-436F-A06D-C27E80EEDCFA}" type="parTrans" cxnId="{5AA4B58F-1777-4EEE-95EA-EB36B2186285}">
      <dgm:prSet/>
      <dgm:spPr/>
      <dgm:t>
        <a:bodyPr/>
        <a:lstStyle/>
        <a:p>
          <a:endParaRPr lang="en-CA"/>
        </a:p>
      </dgm:t>
    </dgm:pt>
    <dgm:pt modelId="{5AE6AB14-2391-4612-AB2A-D90E30E8B79C}" type="sibTrans" cxnId="{5AA4B58F-1777-4EEE-95EA-EB36B2186285}">
      <dgm:prSet/>
      <dgm:spPr/>
      <dgm:t>
        <a:bodyPr/>
        <a:lstStyle/>
        <a:p>
          <a:endParaRPr lang="en-CA"/>
        </a:p>
      </dgm:t>
    </dgm:pt>
    <dgm:pt modelId="{9E6F1705-B832-4AF8-8BAA-DACC806A9FF2}" type="pres">
      <dgm:prSet presAssocID="{BD022C05-6EDC-4A02-BA81-9930CBAED429}" presName="layout" presStyleCnt="0">
        <dgm:presLayoutVars>
          <dgm:chMax/>
          <dgm:chPref/>
          <dgm:dir/>
          <dgm:animOne val="branch"/>
          <dgm:animLvl val="lvl"/>
          <dgm:resizeHandles/>
        </dgm:presLayoutVars>
      </dgm:prSet>
      <dgm:spPr/>
    </dgm:pt>
    <dgm:pt modelId="{27183DC7-C499-45EE-94A1-58164B9B56B1}" type="pres">
      <dgm:prSet presAssocID="{F11E5A17-BF94-4C46-B165-B7C40BAD8FC2}" presName="root" presStyleCnt="0">
        <dgm:presLayoutVars>
          <dgm:chMax/>
          <dgm:chPref val="4"/>
        </dgm:presLayoutVars>
      </dgm:prSet>
      <dgm:spPr/>
    </dgm:pt>
    <dgm:pt modelId="{64CCA131-9BDF-4483-8FBC-AC7FF0E70D55}" type="pres">
      <dgm:prSet presAssocID="{F11E5A17-BF94-4C46-B165-B7C40BAD8FC2}" presName="rootComposite" presStyleCnt="0">
        <dgm:presLayoutVars/>
      </dgm:prSet>
      <dgm:spPr/>
    </dgm:pt>
    <dgm:pt modelId="{60114E3A-F2F9-4683-BB59-25538D6EBAD4}" type="pres">
      <dgm:prSet presAssocID="{F11E5A17-BF94-4C46-B165-B7C40BAD8FC2}" presName="rootText" presStyleLbl="node0" presStyleIdx="0" presStyleCnt="1">
        <dgm:presLayoutVars>
          <dgm:chMax/>
          <dgm:chPref val="4"/>
        </dgm:presLayoutVars>
      </dgm:prSet>
      <dgm:spPr/>
    </dgm:pt>
    <dgm:pt modelId="{9B4FE039-9D52-46DE-8242-FC4853E4B111}" type="pres">
      <dgm:prSet presAssocID="{F11E5A17-BF94-4C46-B165-B7C40BAD8FC2}" presName="childShape" presStyleCnt="0">
        <dgm:presLayoutVars>
          <dgm:chMax val="0"/>
          <dgm:chPref val="0"/>
        </dgm:presLayoutVars>
      </dgm:prSet>
      <dgm:spPr/>
    </dgm:pt>
    <dgm:pt modelId="{ACB98C83-B4F7-4B47-8341-6107F26B6E89}" type="pres">
      <dgm:prSet presAssocID="{9AD82612-C091-46FF-A60C-D6E9B09A20B1}" presName="childComposite" presStyleCnt="0">
        <dgm:presLayoutVars>
          <dgm:chMax val="0"/>
          <dgm:chPref val="0"/>
        </dgm:presLayoutVars>
      </dgm:prSet>
      <dgm:spPr/>
    </dgm:pt>
    <dgm:pt modelId="{E8C3CBBA-1812-47DF-A81C-E0FB3F2AEE63}" type="pres">
      <dgm:prSet presAssocID="{9AD82612-C091-46FF-A60C-D6E9B09A20B1}" presName="Image" presStyleLbl="node1" presStyleIdx="0" presStyleCnt="3"/>
      <dgm:spPr>
        <a:blipFill rotWithShape="1">
          <a:blip xmlns:r="http://schemas.openxmlformats.org/officeDocument/2006/relationships" r:embed="rId1"/>
          <a:stretch>
            <a:fillRect/>
          </a:stretch>
        </a:blipFill>
      </dgm:spPr>
    </dgm:pt>
    <dgm:pt modelId="{8449E2CB-03E6-433D-BB85-7A483AA9B151}" type="pres">
      <dgm:prSet presAssocID="{9AD82612-C091-46FF-A60C-D6E9B09A20B1}" presName="childText" presStyleLbl="lnNode1" presStyleIdx="0" presStyleCnt="3">
        <dgm:presLayoutVars>
          <dgm:chMax val="0"/>
          <dgm:chPref val="0"/>
          <dgm:bulletEnabled val="1"/>
        </dgm:presLayoutVars>
      </dgm:prSet>
      <dgm:spPr/>
    </dgm:pt>
    <dgm:pt modelId="{301B165C-04CA-43E7-9B1F-2C1F1EA87E37}" type="pres">
      <dgm:prSet presAssocID="{FC4E3DF4-3F9E-40A5-A2A2-9ABB76230C9D}" presName="childComposite" presStyleCnt="0">
        <dgm:presLayoutVars>
          <dgm:chMax val="0"/>
          <dgm:chPref val="0"/>
        </dgm:presLayoutVars>
      </dgm:prSet>
      <dgm:spPr/>
    </dgm:pt>
    <dgm:pt modelId="{6270B063-5BC1-4C37-9D5D-894C0A5DD7DF}" type="pres">
      <dgm:prSet presAssocID="{FC4E3DF4-3F9E-40A5-A2A2-9ABB76230C9D}" presName="Image" presStyleLbl="node1" presStyleIdx="1" presStyleCnt="3"/>
      <dgm:spPr>
        <a:blipFill rotWithShape="1">
          <a:blip xmlns:r="http://schemas.openxmlformats.org/officeDocument/2006/relationships" r:embed="rId1"/>
          <a:stretch>
            <a:fillRect/>
          </a:stretch>
        </a:blipFill>
      </dgm:spPr>
    </dgm:pt>
    <dgm:pt modelId="{D3E8066B-DFA4-437A-A3EC-C3821FE502A9}" type="pres">
      <dgm:prSet presAssocID="{FC4E3DF4-3F9E-40A5-A2A2-9ABB76230C9D}" presName="childText" presStyleLbl="lnNode1" presStyleIdx="1" presStyleCnt="3">
        <dgm:presLayoutVars>
          <dgm:chMax val="0"/>
          <dgm:chPref val="0"/>
          <dgm:bulletEnabled val="1"/>
        </dgm:presLayoutVars>
      </dgm:prSet>
      <dgm:spPr/>
    </dgm:pt>
    <dgm:pt modelId="{A1EB4744-18AA-48B9-9857-DB567E1EAF99}" type="pres">
      <dgm:prSet presAssocID="{A74CD8F8-5385-4487-89A9-E07CB0582B7A}" presName="childComposite" presStyleCnt="0">
        <dgm:presLayoutVars>
          <dgm:chMax val="0"/>
          <dgm:chPref val="0"/>
        </dgm:presLayoutVars>
      </dgm:prSet>
      <dgm:spPr/>
    </dgm:pt>
    <dgm:pt modelId="{705AC44A-A31F-4A99-AD54-34795074F954}" type="pres">
      <dgm:prSet presAssocID="{A74CD8F8-5385-4487-89A9-E07CB0582B7A}" presName="Image" presStyleLbl="node1" presStyleIdx="2" presStyleCnt="3" custLinFactNeighborY="-4792"/>
      <dgm:spPr>
        <a:blipFill rotWithShape="1">
          <a:blip xmlns:r="http://schemas.openxmlformats.org/officeDocument/2006/relationships" r:embed="rId1"/>
          <a:stretch>
            <a:fillRect/>
          </a:stretch>
        </a:blipFill>
      </dgm:spPr>
    </dgm:pt>
    <dgm:pt modelId="{7AE48849-1032-412D-A346-4E2011E9FED5}" type="pres">
      <dgm:prSet presAssocID="{A74CD8F8-5385-4487-89A9-E07CB0582B7A}" presName="childText" presStyleLbl="lnNode1" presStyleIdx="2" presStyleCnt="3">
        <dgm:presLayoutVars>
          <dgm:chMax val="0"/>
          <dgm:chPref val="0"/>
          <dgm:bulletEnabled val="1"/>
        </dgm:presLayoutVars>
      </dgm:prSet>
      <dgm:spPr/>
    </dgm:pt>
  </dgm:ptLst>
  <dgm:cxnLst>
    <dgm:cxn modelId="{E8E93E26-211F-4134-AC55-68A66C11B84A}" type="presOf" srcId="{9AD82612-C091-46FF-A60C-D6E9B09A20B1}" destId="{8449E2CB-03E6-433D-BB85-7A483AA9B151}" srcOrd="0" destOrd="0" presId="urn:microsoft.com/office/officeart/2008/layout/PictureAccentList"/>
    <dgm:cxn modelId="{4FF5302A-8958-4F39-9BCA-31B5DD1A29DF}" srcId="{F11E5A17-BF94-4C46-B165-B7C40BAD8FC2}" destId="{9AD82612-C091-46FF-A60C-D6E9B09A20B1}" srcOrd="0" destOrd="0" parTransId="{A7F1FFAC-A060-4542-892D-D9CCA5500A3A}" sibTransId="{A2187EB7-14F6-4FC7-8855-9FE691378D2D}"/>
    <dgm:cxn modelId="{87979340-7886-42E1-BAAE-CAC46AA3E1F4}" type="presOf" srcId="{A74CD8F8-5385-4487-89A9-E07CB0582B7A}" destId="{7AE48849-1032-412D-A346-4E2011E9FED5}" srcOrd="0" destOrd="0" presId="urn:microsoft.com/office/officeart/2008/layout/PictureAccentList"/>
    <dgm:cxn modelId="{A632786C-5190-4FBE-B311-433203FE8A65}" type="presOf" srcId="{F11E5A17-BF94-4C46-B165-B7C40BAD8FC2}" destId="{60114E3A-F2F9-4683-BB59-25538D6EBAD4}" srcOrd="0" destOrd="0" presId="urn:microsoft.com/office/officeart/2008/layout/PictureAccentList"/>
    <dgm:cxn modelId="{7B848282-B1A3-4AF6-854C-5D8A8123DDE7}" srcId="{BD022C05-6EDC-4A02-BA81-9930CBAED429}" destId="{F11E5A17-BF94-4C46-B165-B7C40BAD8FC2}" srcOrd="0" destOrd="0" parTransId="{5B05AA87-DE19-4C17-A5BF-66117B1E8DE5}" sibTransId="{155FC908-8DB4-48D5-A2A3-E88D50D0BBF4}"/>
    <dgm:cxn modelId="{5AA4B58F-1777-4EEE-95EA-EB36B2186285}" srcId="{F11E5A17-BF94-4C46-B165-B7C40BAD8FC2}" destId="{A74CD8F8-5385-4487-89A9-E07CB0582B7A}" srcOrd="2" destOrd="0" parTransId="{398F26AC-EEAE-436F-A06D-C27E80EEDCFA}" sibTransId="{5AE6AB14-2391-4612-AB2A-D90E30E8B79C}"/>
    <dgm:cxn modelId="{535BB2C0-D1F3-43C2-AF29-27711543FB25}" type="presOf" srcId="{BD022C05-6EDC-4A02-BA81-9930CBAED429}" destId="{9E6F1705-B832-4AF8-8BAA-DACC806A9FF2}" srcOrd="0" destOrd="0" presId="urn:microsoft.com/office/officeart/2008/layout/PictureAccentList"/>
    <dgm:cxn modelId="{6C88CDD0-5439-4C7F-B54C-D33B48FFE943}" type="presOf" srcId="{FC4E3DF4-3F9E-40A5-A2A2-9ABB76230C9D}" destId="{D3E8066B-DFA4-437A-A3EC-C3821FE502A9}" srcOrd="0" destOrd="0" presId="urn:microsoft.com/office/officeart/2008/layout/PictureAccentList"/>
    <dgm:cxn modelId="{D22114E3-E778-4213-9AC1-4514BF244F4D}" srcId="{F11E5A17-BF94-4C46-B165-B7C40BAD8FC2}" destId="{FC4E3DF4-3F9E-40A5-A2A2-9ABB76230C9D}" srcOrd="1" destOrd="0" parTransId="{DBB7C63F-B06C-409C-980A-8DBF94D8C619}" sibTransId="{A0131A04-ADEA-41DD-B8B2-7553E7ED1086}"/>
    <dgm:cxn modelId="{CCFE0C6B-8B8E-4CBE-B7AF-7EA2AEC3F07C}" type="presParOf" srcId="{9E6F1705-B832-4AF8-8BAA-DACC806A9FF2}" destId="{27183DC7-C499-45EE-94A1-58164B9B56B1}" srcOrd="0" destOrd="0" presId="urn:microsoft.com/office/officeart/2008/layout/PictureAccentList"/>
    <dgm:cxn modelId="{EFF1677E-1636-468A-BEE5-91EF645841FF}" type="presParOf" srcId="{27183DC7-C499-45EE-94A1-58164B9B56B1}" destId="{64CCA131-9BDF-4483-8FBC-AC7FF0E70D55}" srcOrd="0" destOrd="0" presId="urn:microsoft.com/office/officeart/2008/layout/PictureAccentList"/>
    <dgm:cxn modelId="{756F71B9-8E46-4FF0-A8BF-7D2D2669F2CF}" type="presParOf" srcId="{64CCA131-9BDF-4483-8FBC-AC7FF0E70D55}" destId="{60114E3A-F2F9-4683-BB59-25538D6EBAD4}" srcOrd="0" destOrd="0" presId="urn:microsoft.com/office/officeart/2008/layout/PictureAccentList"/>
    <dgm:cxn modelId="{59D0FB19-1B36-482F-9011-652857B0E117}" type="presParOf" srcId="{27183DC7-C499-45EE-94A1-58164B9B56B1}" destId="{9B4FE039-9D52-46DE-8242-FC4853E4B111}" srcOrd="1" destOrd="0" presId="urn:microsoft.com/office/officeart/2008/layout/PictureAccentList"/>
    <dgm:cxn modelId="{A858FA9B-CD10-4E42-B1E0-7E3C37E5E0C1}" type="presParOf" srcId="{9B4FE039-9D52-46DE-8242-FC4853E4B111}" destId="{ACB98C83-B4F7-4B47-8341-6107F26B6E89}" srcOrd="0" destOrd="0" presId="urn:microsoft.com/office/officeart/2008/layout/PictureAccentList"/>
    <dgm:cxn modelId="{5063A727-A4E9-4ED3-89ED-9F0B1E733579}" type="presParOf" srcId="{ACB98C83-B4F7-4B47-8341-6107F26B6E89}" destId="{E8C3CBBA-1812-47DF-A81C-E0FB3F2AEE63}" srcOrd="0" destOrd="0" presId="urn:microsoft.com/office/officeart/2008/layout/PictureAccentList"/>
    <dgm:cxn modelId="{CFBC10B2-DE1A-4C3E-A25D-CFC89A7087A4}" type="presParOf" srcId="{ACB98C83-B4F7-4B47-8341-6107F26B6E89}" destId="{8449E2CB-03E6-433D-BB85-7A483AA9B151}" srcOrd="1" destOrd="0" presId="urn:microsoft.com/office/officeart/2008/layout/PictureAccentList"/>
    <dgm:cxn modelId="{7B3FE3EC-D37F-44F5-8575-5EFB0F6277B1}" type="presParOf" srcId="{9B4FE039-9D52-46DE-8242-FC4853E4B111}" destId="{301B165C-04CA-43E7-9B1F-2C1F1EA87E37}" srcOrd="1" destOrd="0" presId="urn:microsoft.com/office/officeart/2008/layout/PictureAccentList"/>
    <dgm:cxn modelId="{44F64CE5-8B5A-49AB-B312-C79C74845B7F}" type="presParOf" srcId="{301B165C-04CA-43E7-9B1F-2C1F1EA87E37}" destId="{6270B063-5BC1-4C37-9D5D-894C0A5DD7DF}" srcOrd="0" destOrd="0" presId="urn:microsoft.com/office/officeart/2008/layout/PictureAccentList"/>
    <dgm:cxn modelId="{D9D796BF-C456-46B8-B7A2-A0EBBEBF2E71}" type="presParOf" srcId="{301B165C-04CA-43E7-9B1F-2C1F1EA87E37}" destId="{D3E8066B-DFA4-437A-A3EC-C3821FE502A9}" srcOrd="1" destOrd="0" presId="urn:microsoft.com/office/officeart/2008/layout/PictureAccentList"/>
    <dgm:cxn modelId="{BF6F261C-6509-4F6B-BB02-45AA6DC407F4}" type="presParOf" srcId="{9B4FE039-9D52-46DE-8242-FC4853E4B111}" destId="{A1EB4744-18AA-48B9-9857-DB567E1EAF99}" srcOrd="2" destOrd="0" presId="urn:microsoft.com/office/officeart/2008/layout/PictureAccentList"/>
    <dgm:cxn modelId="{64B7A091-EF8E-4D32-BECB-485A741A4A4D}" type="presParOf" srcId="{A1EB4744-18AA-48B9-9857-DB567E1EAF99}" destId="{705AC44A-A31F-4A99-AD54-34795074F954}" srcOrd="0" destOrd="0" presId="urn:microsoft.com/office/officeart/2008/layout/PictureAccentList"/>
    <dgm:cxn modelId="{32FA841E-9782-45C1-92F1-15E2A602F312}" type="presParOf" srcId="{A1EB4744-18AA-48B9-9857-DB567E1EAF99}" destId="{7AE48849-1032-412D-A346-4E2011E9FED5}" srcOrd="1" destOrd="0" presId="urn:microsoft.com/office/officeart/2008/layout/PictureAccent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58C94C1-5F35-4F4E-B29D-C89A940E069A}">
      <dsp:nvSpPr>
        <dsp:cNvPr id="0" name=""/>
        <dsp:cNvSpPr/>
      </dsp:nvSpPr>
      <dsp:spPr>
        <a:xfrm rot="16200000">
          <a:off x="332339" y="-332339"/>
          <a:ext cx="4334140" cy="4998819"/>
        </a:xfrm>
        <a:prstGeom prst="round2Diag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0" rIns="152400" bIns="0" numCol="1" spcCol="1270" anchor="t" anchorCtr="0">
          <a:noAutofit/>
        </a:bodyPr>
        <a:lstStyle/>
        <a:p>
          <a:pPr marL="0" lvl="0" indent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2400" b="1" kern="1200" dirty="0"/>
            <a:t>Base Collection strategy:</a:t>
          </a:r>
          <a:endParaRPr lang="en-CA" sz="2400" kern="1200" dirty="0"/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CA" sz="2000" b="1" kern="1200" dirty="0"/>
            <a:t>Promote self-response</a:t>
          </a:r>
        </a:p>
        <a:p>
          <a:pPr marL="342900" lvl="2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CA" sz="1800" kern="1200" dirty="0"/>
            <a:t> wave methodology + SMS and email reminders</a:t>
          </a:r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CA" sz="2000" b="1" kern="1200" dirty="0"/>
            <a:t>Concentrate nonresponse follow-up (NRFU) where needed most</a:t>
          </a:r>
        </a:p>
        <a:p>
          <a:pPr marL="342900" lvl="2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CA" sz="1800" kern="1200" dirty="0"/>
            <a:t>Identify unoccupied/cancelled dwellings  for more efficient NRFU</a:t>
          </a:r>
        </a:p>
        <a:p>
          <a:pPr marL="342900" lvl="2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CA" sz="1800" kern="1200" dirty="0"/>
            <a:t>Tolerance strategy identifies where targets are met to re-allocate resources</a:t>
          </a:r>
        </a:p>
        <a:p>
          <a:pPr marL="342900" lvl="2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CA" sz="1800" kern="1200" dirty="0"/>
            <a:t>Dynamic model to assess progress</a:t>
          </a:r>
        </a:p>
      </dsp:txBody>
      <dsp:txXfrm rot="5400000">
        <a:off x="211575" y="211575"/>
        <a:ext cx="4575669" cy="3910990"/>
      </dsp:txXfrm>
    </dsp:sp>
    <dsp:sp modelId="{CCBF7EE9-44E7-43F4-BDCD-D24FEF393FB0}">
      <dsp:nvSpPr>
        <dsp:cNvPr id="0" name=""/>
        <dsp:cNvSpPr/>
      </dsp:nvSpPr>
      <dsp:spPr>
        <a:xfrm rot="16200000">
          <a:off x="5711267" y="-332339"/>
          <a:ext cx="4334140" cy="4998819"/>
        </a:xfrm>
        <a:prstGeom prst="round2Diag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0" rIns="152400" bIns="0" numCol="1" spcCol="1270" anchor="t" anchorCtr="0">
          <a:noAutofit/>
        </a:bodyPr>
        <a:lstStyle/>
        <a:p>
          <a:pPr marL="0" lvl="0" indent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/>
            <a:t>NEW for Non-response follow-up:</a:t>
          </a:r>
          <a:endParaRPr lang="en-CA" sz="2400" kern="1200" dirty="0"/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b="1" kern="1200" dirty="0"/>
            <a:t>A final wave (reminder letter) was added</a:t>
          </a:r>
          <a:endParaRPr lang="en-CA" sz="2000" b="1" kern="1200" dirty="0"/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b="1" kern="1200" dirty="0"/>
            <a:t>Additional telephone resources allocated</a:t>
          </a:r>
          <a:endParaRPr lang="en-CA" sz="2000" b="1" kern="1200" dirty="0"/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b="1" kern="1200" dirty="0"/>
            <a:t>When face-to-face visits are required:</a:t>
          </a:r>
          <a:endParaRPr lang="en-CA" sz="2000" b="1" kern="1200" dirty="0"/>
        </a:p>
        <a:p>
          <a:pPr marL="342900" lvl="2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CA" sz="1800" kern="1200" dirty="0"/>
            <a:t>Local hiring is a priority</a:t>
          </a:r>
        </a:p>
        <a:p>
          <a:pPr marL="342900" lvl="2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Enumerators will be provided with PPE and will practice physical distancing </a:t>
          </a:r>
          <a:endParaRPr lang="en-CA" sz="1800" kern="1200" dirty="0"/>
        </a:p>
        <a:p>
          <a:pPr marL="342900" lvl="2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Soft approach will be used during the first contact to encourage self-response</a:t>
          </a:r>
          <a:endParaRPr lang="en-CA" sz="1800" kern="1200" dirty="0"/>
        </a:p>
      </dsp:txBody>
      <dsp:txXfrm rot="5400000">
        <a:off x="5590503" y="211575"/>
        <a:ext cx="4575669" cy="391099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0114E3A-F2F9-4683-BB59-25538D6EBAD4}">
      <dsp:nvSpPr>
        <dsp:cNvPr id="0" name=""/>
        <dsp:cNvSpPr/>
      </dsp:nvSpPr>
      <dsp:spPr>
        <a:xfrm>
          <a:off x="525065" y="1410"/>
          <a:ext cx="9922668" cy="848422"/>
        </a:xfrm>
        <a:prstGeom prst="roundRect">
          <a:avLst>
            <a:gd name="adj" fmla="val 10000"/>
          </a:avLst>
        </a:prstGeom>
        <a:solidFill>
          <a:schemeClr val="accent1">
            <a:alpha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60960" rIns="91440" bIns="6096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4800" kern="1200" dirty="0"/>
            <a:t>Eligibility For Admin Data Imputation</a:t>
          </a:r>
        </a:p>
      </dsp:txBody>
      <dsp:txXfrm>
        <a:off x="549914" y="26259"/>
        <a:ext cx="9872970" cy="798724"/>
      </dsp:txXfrm>
    </dsp:sp>
    <dsp:sp modelId="{E8C3CBBA-1812-47DF-A81C-E0FB3F2AEE63}">
      <dsp:nvSpPr>
        <dsp:cNvPr id="0" name=""/>
        <dsp:cNvSpPr/>
      </dsp:nvSpPr>
      <dsp:spPr>
        <a:xfrm>
          <a:off x="504058" y="1002549"/>
          <a:ext cx="848422" cy="848422"/>
        </a:xfrm>
        <a:prstGeom prst="roundRect">
          <a:avLst>
            <a:gd name="adj" fmla="val 16670"/>
          </a:avLst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449E2CB-03E6-433D-BB85-7A483AA9B151}">
      <dsp:nvSpPr>
        <dsp:cNvPr id="0" name=""/>
        <dsp:cNvSpPr/>
      </dsp:nvSpPr>
      <dsp:spPr>
        <a:xfrm>
          <a:off x="1424393" y="1002549"/>
          <a:ext cx="9023340" cy="848422"/>
        </a:xfrm>
        <a:prstGeom prst="roundRect">
          <a:avLst>
            <a:gd name="adj" fmla="val 16670"/>
          </a:avLst>
        </a:prstGeom>
        <a:solidFill>
          <a:schemeClr val="accent1">
            <a:shade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2000" kern="1200" dirty="0"/>
            <a:t>Identified necessity (quality risks) &amp; potential for improvement from admin data</a:t>
          </a:r>
        </a:p>
      </dsp:txBody>
      <dsp:txXfrm>
        <a:off x="1465817" y="1043973"/>
        <a:ext cx="8940492" cy="765574"/>
      </dsp:txXfrm>
    </dsp:sp>
    <dsp:sp modelId="{6270B063-5BC1-4C37-9D5D-894C0A5DD7DF}">
      <dsp:nvSpPr>
        <dsp:cNvPr id="0" name=""/>
        <dsp:cNvSpPr/>
      </dsp:nvSpPr>
      <dsp:spPr>
        <a:xfrm>
          <a:off x="519729" y="1952783"/>
          <a:ext cx="848422" cy="848422"/>
        </a:xfrm>
        <a:prstGeom prst="roundRect">
          <a:avLst>
            <a:gd name="adj" fmla="val 16670"/>
          </a:avLst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3E8066B-DFA4-437A-A3EC-C3821FE502A9}">
      <dsp:nvSpPr>
        <dsp:cNvPr id="0" name=""/>
        <dsp:cNvSpPr/>
      </dsp:nvSpPr>
      <dsp:spPr>
        <a:xfrm>
          <a:off x="1424393" y="1952783"/>
          <a:ext cx="9023340" cy="848422"/>
        </a:xfrm>
        <a:prstGeom prst="roundRect">
          <a:avLst>
            <a:gd name="adj" fmla="val 16670"/>
          </a:avLst>
        </a:prstGeom>
        <a:solidFill>
          <a:schemeClr val="accent1">
            <a:shade val="90000"/>
            <a:hueOff val="187556"/>
            <a:satOff val="-3464"/>
            <a:lumOff val="16063"/>
            <a:alphaOff val="-25000"/>
          </a:schemeClr>
        </a:solidFill>
        <a:ln w="50800" cap="flat" cmpd="sng" algn="ctr">
          <a:solidFill>
            <a:srgbClr val="FF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2800" kern="1200" dirty="0"/>
            <a:t>Available admin data deemed of </a:t>
          </a:r>
          <a:r>
            <a:rPr lang="en-CA" sz="2800" u="sng" kern="1200" dirty="0"/>
            <a:t>reliable quality</a:t>
          </a:r>
        </a:p>
      </dsp:txBody>
      <dsp:txXfrm>
        <a:off x="1465817" y="1994207"/>
        <a:ext cx="8940492" cy="765574"/>
      </dsp:txXfrm>
    </dsp:sp>
    <dsp:sp modelId="{705AC44A-A31F-4A99-AD54-34795074F954}">
      <dsp:nvSpPr>
        <dsp:cNvPr id="0" name=""/>
        <dsp:cNvSpPr/>
      </dsp:nvSpPr>
      <dsp:spPr>
        <a:xfrm>
          <a:off x="519729" y="2862359"/>
          <a:ext cx="848422" cy="848422"/>
        </a:xfrm>
        <a:prstGeom prst="roundRect">
          <a:avLst>
            <a:gd name="adj" fmla="val 16670"/>
          </a:avLst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AE48849-1032-412D-A346-4E2011E9FED5}">
      <dsp:nvSpPr>
        <dsp:cNvPr id="0" name=""/>
        <dsp:cNvSpPr/>
      </dsp:nvSpPr>
      <dsp:spPr>
        <a:xfrm>
          <a:off x="1424393" y="2903016"/>
          <a:ext cx="9023340" cy="848422"/>
        </a:xfrm>
        <a:prstGeom prst="roundRect">
          <a:avLst>
            <a:gd name="adj" fmla="val 16670"/>
          </a:avLst>
        </a:prstGeom>
        <a:solidFill>
          <a:schemeClr val="accent1">
            <a:shade val="90000"/>
            <a:hueOff val="375112"/>
            <a:satOff val="-6927"/>
            <a:lumOff val="32127"/>
            <a:alphaOff val="-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2000" kern="1200" dirty="0">
              <a:solidFill>
                <a:schemeClr val="tx2">
                  <a:lumMod val="75000"/>
                </a:schemeClr>
              </a:solidFill>
            </a:rPr>
            <a:t>Admin data imputation fits within other established imputation procedures</a:t>
          </a:r>
        </a:p>
      </dsp:txBody>
      <dsp:txXfrm>
        <a:off x="1465817" y="2944440"/>
        <a:ext cx="8940492" cy="76557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B67A356-D119-4C8E-940B-CFC51C690073}">
      <dsp:nvSpPr>
        <dsp:cNvPr id="0" name=""/>
        <dsp:cNvSpPr/>
      </dsp:nvSpPr>
      <dsp:spPr>
        <a:xfrm>
          <a:off x="0" y="568677"/>
          <a:ext cx="11175031" cy="355477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67307" tIns="770636" rIns="867307" bIns="170688" numCol="1" spcCol="1270" anchor="t" anchorCtr="0">
          <a:noAutofit/>
        </a:bodyPr>
        <a:lstStyle/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CA" sz="2400" b="1" kern="1200" dirty="0"/>
            <a:t>Household Model indicators:</a:t>
          </a:r>
        </a:p>
        <a:p>
          <a:pPr marL="457200" lvl="2" indent="-228600" algn="l" defTabSz="9334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100" kern="1200" dirty="0"/>
            <a:t>The ‘</a:t>
          </a:r>
          <a:r>
            <a:rPr lang="en-US" sz="2100" b="1" kern="1200" dirty="0"/>
            <a:t>person-place’ model</a:t>
          </a:r>
          <a:r>
            <a:rPr lang="en-US" sz="2100" kern="1200" dirty="0"/>
            <a:t>: assess the probability that the admin address reflects the true address for an individual. Using this model, </a:t>
          </a:r>
          <a:r>
            <a:rPr lang="en-CA" sz="2100" kern="1200" dirty="0"/>
            <a:t>choose address with highest probability for each individual and form household</a:t>
          </a:r>
        </a:p>
        <a:p>
          <a:pPr marL="457200" lvl="2" indent="-228600" algn="l" defTabSz="9334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100" kern="1200" dirty="0"/>
            <a:t>The </a:t>
          </a:r>
          <a:r>
            <a:rPr lang="en-US" sz="2100" b="1" kern="1200" dirty="0"/>
            <a:t>‘household composition’ model</a:t>
          </a:r>
          <a:r>
            <a:rPr lang="en-US" sz="2100" kern="1200" dirty="0"/>
            <a:t>: assess the probability that the admin derived household members reflect the true household composition at a given address</a:t>
          </a:r>
          <a:endParaRPr lang="en-CA" sz="2100" kern="1200" dirty="0"/>
        </a:p>
        <a:p>
          <a:pPr marL="228600" lvl="1" indent="-228600" algn="l" defTabSz="9334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CA" sz="2100" kern="1200" dirty="0"/>
            <a:t>Probability that DOB and sex attributes are correct</a:t>
          </a:r>
        </a:p>
        <a:p>
          <a:pPr marL="228600" lvl="1" indent="-228600" algn="l" defTabSz="9334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CA" sz="2100" kern="1200" dirty="0"/>
            <a:t>Probability that the dwelling is occupied</a:t>
          </a:r>
        </a:p>
      </dsp:txBody>
      <dsp:txXfrm>
        <a:off x="0" y="568677"/>
        <a:ext cx="11175031" cy="3554775"/>
      </dsp:txXfrm>
    </dsp:sp>
    <dsp:sp modelId="{FF3D7BF0-26C6-412E-A08F-B6A4BCF8E2FD}">
      <dsp:nvSpPr>
        <dsp:cNvPr id="0" name=""/>
        <dsp:cNvSpPr/>
      </dsp:nvSpPr>
      <dsp:spPr>
        <a:xfrm>
          <a:off x="558751" y="0"/>
          <a:ext cx="7822521" cy="10922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5673" tIns="0" rIns="295673" bIns="0" numCol="1" spcCol="1270" anchor="ctr" anchorCtr="0">
          <a:noAutofit/>
        </a:bodyPr>
        <a:lstStyle/>
        <a:p>
          <a:pPr marL="0" lvl="0" indent="0" algn="l" defTabSz="16446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CA" sz="3700" kern="1200"/>
        </a:p>
      </dsp:txBody>
      <dsp:txXfrm>
        <a:off x="612070" y="53319"/>
        <a:ext cx="7715883" cy="98560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0114E3A-F2F9-4683-BB59-25538D6EBAD4}">
      <dsp:nvSpPr>
        <dsp:cNvPr id="0" name=""/>
        <dsp:cNvSpPr/>
      </dsp:nvSpPr>
      <dsp:spPr>
        <a:xfrm>
          <a:off x="455491" y="1315"/>
          <a:ext cx="8607864" cy="790910"/>
        </a:xfrm>
        <a:prstGeom prst="roundRect">
          <a:avLst>
            <a:gd name="adj" fmla="val 10000"/>
          </a:avLst>
        </a:prstGeom>
        <a:solidFill>
          <a:schemeClr val="accent1">
            <a:alpha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55880" rIns="83820" bIns="55880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4400" kern="1200" dirty="0"/>
            <a:t>Eligibility For Admin Data Imputation</a:t>
          </a:r>
        </a:p>
      </dsp:txBody>
      <dsp:txXfrm>
        <a:off x="478656" y="24480"/>
        <a:ext cx="8561534" cy="744580"/>
      </dsp:txXfrm>
    </dsp:sp>
    <dsp:sp modelId="{E8C3CBBA-1812-47DF-A81C-E0FB3F2AEE63}">
      <dsp:nvSpPr>
        <dsp:cNvPr id="0" name=""/>
        <dsp:cNvSpPr/>
      </dsp:nvSpPr>
      <dsp:spPr>
        <a:xfrm>
          <a:off x="455491" y="934589"/>
          <a:ext cx="790910" cy="790910"/>
        </a:xfrm>
        <a:prstGeom prst="roundRect">
          <a:avLst>
            <a:gd name="adj" fmla="val 16670"/>
          </a:avLst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449E2CB-03E6-433D-BB85-7A483AA9B151}">
      <dsp:nvSpPr>
        <dsp:cNvPr id="0" name=""/>
        <dsp:cNvSpPr/>
      </dsp:nvSpPr>
      <dsp:spPr>
        <a:xfrm>
          <a:off x="1293856" y="934589"/>
          <a:ext cx="7769499" cy="790910"/>
        </a:xfrm>
        <a:prstGeom prst="roundRect">
          <a:avLst>
            <a:gd name="adj" fmla="val 16670"/>
          </a:avLst>
        </a:prstGeom>
        <a:solidFill>
          <a:schemeClr val="accent1">
            <a:shade val="90000"/>
            <a:hueOff val="0"/>
            <a:satOff val="0"/>
            <a:lumOff val="0"/>
            <a:alphaOff val="0"/>
          </a:schemeClr>
        </a:solidFill>
        <a:ln w="50800" cap="flat" cmpd="sng" algn="ctr">
          <a:solidFill>
            <a:srgbClr val="FF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800" kern="1200" dirty="0"/>
            <a:t>Identified necessity (quality risks) &amp; potential for improvement from admin data</a:t>
          </a:r>
        </a:p>
      </dsp:txBody>
      <dsp:txXfrm>
        <a:off x="1332472" y="973205"/>
        <a:ext cx="7692267" cy="713678"/>
      </dsp:txXfrm>
    </dsp:sp>
    <dsp:sp modelId="{6270B063-5BC1-4C37-9D5D-894C0A5DD7DF}">
      <dsp:nvSpPr>
        <dsp:cNvPr id="0" name=""/>
        <dsp:cNvSpPr/>
      </dsp:nvSpPr>
      <dsp:spPr>
        <a:xfrm>
          <a:off x="455491" y="1820408"/>
          <a:ext cx="790910" cy="790910"/>
        </a:xfrm>
        <a:prstGeom prst="roundRect">
          <a:avLst>
            <a:gd name="adj" fmla="val 16670"/>
          </a:avLst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3E8066B-DFA4-437A-A3EC-C3821FE502A9}">
      <dsp:nvSpPr>
        <dsp:cNvPr id="0" name=""/>
        <dsp:cNvSpPr/>
      </dsp:nvSpPr>
      <dsp:spPr>
        <a:xfrm>
          <a:off x="1293856" y="1820408"/>
          <a:ext cx="7769499" cy="790910"/>
        </a:xfrm>
        <a:prstGeom prst="roundRect">
          <a:avLst>
            <a:gd name="adj" fmla="val 16670"/>
          </a:avLst>
        </a:prstGeom>
        <a:solidFill>
          <a:schemeClr val="accent1">
            <a:shade val="90000"/>
            <a:hueOff val="187556"/>
            <a:satOff val="-3464"/>
            <a:lumOff val="16063"/>
            <a:alphaOff val="-25000"/>
          </a:schemeClr>
        </a:solidFill>
        <a:ln w="666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2800" kern="1200" dirty="0"/>
            <a:t>Available admin data deemed of reliable quality</a:t>
          </a:r>
        </a:p>
      </dsp:txBody>
      <dsp:txXfrm>
        <a:off x="1332472" y="1859024"/>
        <a:ext cx="7692267" cy="713678"/>
      </dsp:txXfrm>
    </dsp:sp>
    <dsp:sp modelId="{705AC44A-A31F-4A99-AD54-34795074F954}">
      <dsp:nvSpPr>
        <dsp:cNvPr id="0" name=""/>
        <dsp:cNvSpPr/>
      </dsp:nvSpPr>
      <dsp:spPr>
        <a:xfrm>
          <a:off x="455491" y="2668327"/>
          <a:ext cx="790910" cy="790910"/>
        </a:xfrm>
        <a:prstGeom prst="roundRect">
          <a:avLst>
            <a:gd name="adj" fmla="val 16670"/>
          </a:avLst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AE48849-1032-412D-A346-4E2011E9FED5}">
      <dsp:nvSpPr>
        <dsp:cNvPr id="0" name=""/>
        <dsp:cNvSpPr/>
      </dsp:nvSpPr>
      <dsp:spPr>
        <a:xfrm>
          <a:off x="1293856" y="2706227"/>
          <a:ext cx="7769499" cy="790910"/>
        </a:xfrm>
        <a:prstGeom prst="roundRect">
          <a:avLst>
            <a:gd name="adj" fmla="val 16670"/>
          </a:avLst>
        </a:prstGeom>
        <a:solidFill>
          <a:schemeClr val="accent1">
            <a:shade val="90000"/>
            <a:hueOff val="375112"/>
            <a:satOff val="-6927"/>
            <a:lumOff val="32127"/>
            <a:alphaOff val="-50000"/>
          </a:schemeClr>
        </a:solidFill>
        <a:ln w="50800" cap="flat" cmpd="sng" algn="ctr">
          <a:solidFill>
            <a:srgbClr val="FF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800" kern="1200" dirty="0">
              <a:solidFill>
                <a:schemeClr val="tx2">
                  <a:lumMod val="75000"/>
                </a:schemeClr>
              </a:solidFill>
            </a:rPr>
            <a:t>Admin data imputation fits within other established imputation procedures</a:t>
          </a:r>
        </a:p>
      </dsp:txBody>
      <dsp:txXfrm>
        <a:off x="1332472" y="2744843"/>
        <a:ext cx="7692267" cy="71367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PictureAccentList">
  <dgm:title val=""/>
  <dgm:desc val=""/>
  <dgm:catLst>
    <dgm:cat type="picture" pri="14000"/>
    <dgm:cat type="list" pri="14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4" srcId="0" destId="1" srcOrd="0" destOrd="0"/>
        <dgm:cxn modelId="5" srcId="1" destId="11" srcOrd="0" destOrd="0"/>
        <dgm:cxn modelId="6" srcId="1" destId="12" srcOrd="0" destOrd="0"/>
        <dgm:cxn modelId="14" srcId="1" destId="13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</dgm:ptLst>
      <dgm:cxnLst>
        <dgm:cxn modelId="4" srcId="0" destId="1" srcOrd="0" destOrd="0"/>
        <dgm:cxn modelId="5" srcId="1" destId="11" srcOrd="0" destOrd="0"/>
        <dgm:cxn modelId="6" srcId="1" destId="12" srcOrd="0" destOrd="0"/>
        <dgm:cxn modelId="14" srcId="1" destId="13" srcOrd="0" destOrd="0"/>
      </dgm:cxnLst>
      <dgm:bg/>
      <dgm:whole/>
    </dgm:dataModel>
  </dgm:clrData>
  <dgm:layoutNode name="layout">
    <dgm:varLst>
      <dgm:chMax/>
      <dgm:chPref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L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primFontSz" for="des" forName="childText" refType="primFontSz" refFor="des" refForName="rootText" op="lte"/>
      <dgm:constr type="w" for="des" forName="rootComposite" refType="w" fact="4"/>
      <dgm:constr type="h" for="des" forName="rootComposite" refType="h"/>
      <dgm:constr type="w" for="des" forName="childComposite" refType="w" refFor="des" refForName="rootComposite"/>
      <dgm:constr type="h" for="des" forName="childComposite" refType="h" refFor="des" refForName="rootComposite"/>
      <dgm:constr type="sibSp" refType="w" refFor="des" refForName="rootComposite" fact="0.1"/>
      <dgm:constr type="sibSp" for="des" forName="childShape" refType="h" refFor="des" refForName="rootComposite" fact="0.12"/>
      <dgm:constr type="sp" for="des" forName="root" refType="h" refFor="des" refForName="rootComposite" fact="0.18"/>
    </dgm:constrLst>
    <dgm:ruleLst/>
    <dgm:forEach name="Name3" axis="ch">
      <dgm:forEach name="Name4" axis="self" ptType="node" cnt="1">
        <dgm:layoutNode name="root">
          <dgm:varLst>
            <dgm:chMax/>
            <dgm:chPref val="4"/>
          </dgm:varLst>
          <dgm:alg type="hierRoot"/>
          <dgm:shape xmlns:r="http://schemas.openxmlformats.org/officeDocument/2006/relationships" r:blip="">
            <dgm:adjLst/>
          </dgm:shape>
          <dgm:presOf/>
          <dgm:constrLst/>
          <dgm:ruleLst/>
          <dgm:layoutNode name="rootComposite">
            <dgm:varLst/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onstrLst>
              <dgm:constr type="l" for="ch" forName="rootText"/>
              <dgm:constr type="t" for="ch" forName="rootText"/>
              <dgm:constr type="w" for="ch" forName="rootText" refType="w"/>
              <dgm:constr type="h" for="ch" forName="rootText" refType="h"/>
            </dgm:constrLst>
            <dgm:ruleLst/>
            <dgm:layoutNode name="rootText" styleLbl="node0">
              <dgm:varLst>
                <dgm:chMax/>
                <dgm:chPref val="4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  <dgm:rule type="primFontSz" val="65" fact="NaN" max="NaN"/>
              </dgm:ruleLst>
            </dgm:layoutNode>
          </dgm:layoutNode>
          <dgm:layoutNode name="childShape">
            <dgm:varLst>
              <dgm:chMax val="0"/>
              <dgm:chPref val="0"/>
            </dgm:varLst>
            <dgm:alg type="hierChild">
              <dgm:param type="chAlign" val="r"/>
              <dgm:param type="linDir" val="fromT"/>
              <dgm:param type="fallback" val="2D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5" axis="ch">
              <dgm:forEach name="Name6" axis="self" ptType="node">
                <dgm:layoutNode name="childComposite">
                  <dgm:varLst>
                    <dgm:chMax val="0"/>
                    <dgm:chPref val="0"/>
                  </dgm:varLst>
                  <dgm:alg type="composite"/>
                  <dgm:shape xmlns:r="http://schemas.openxmlformats.org/officeDocument/2006/relationships" r:blip="">
                    <dgm:adjLst/>
                  </dgm:shape>
                  <dgm:presOf/>
                  <dgm:choose name="Name7">
                    <dgm:if name="Name8" func="var" arg="dir" op="equ" val="norm">
                      <dgm:constrLst>
                        <dgm:constr type="w" for="ch" forName="Image" refType="h"/>
                        <dgm:constr type="h" for="ch" forName="Image" refType="h"/>
                        <dgm:constr type="l" for="ch" forName="Image"/>
                        <dgm:constr type="t" for="ch" forName="Image"/>
                        <dgm:constr type="h" for="ch" forName="childText" refType="h"/>
                        <dgm:constr type="l" for="ch" forName="childText" refType="w" refFor="ch" refForName="Image" fact="1.06"/>
                        <dgm:constr type="t" for="ch" forName="childText"/>
                      </dgm:constrLst>
                    </dgm:if>
                    <dgm:else name="Name9">
                      <dgm:constrLst>
                        <dgm:constr type="w" for="ch" forName="Image" refType="h"/>
                        <dgm:constr type="h" for="ch" forName="Image" refType="h"/>
                        <dgm:constr type="r" for="ch" forName="Image" refType="w"/>
                        <dgm:constr type="t" for="ch" forName="Image"/>
                        <dgm:constr type="h" for="ch" forName="childText" refType="h"/>
                        <dgm:constr type="t" for="ch" forName="childText"/>
                        <dgm:constr type="wOff" for="ch" forName="childText" refType="w" refFor="ch" refForName="Image" fact="-1.06"/>
                      </dgm:constrLst>
                    </dgm:else>
                  </dgm:choose>
                  <dgm:ruleLst/>
                  <dgm:layoutNode name="Image" styleLbl="node1">
                    <dgm:alg type="sp"/>
                    <dgm:shape xmlns:r="http://schemas.openxmlformats.org/officeDocument/2006/relationships" type="roundRect" r:blip="" blipPhldr="1">
                      <dgm:adjLst>
                        <dgm:adj idx="1" val="0.1667"/>
                      </dgm:adjLst>
                    </dgm:shape>
                    <dgm:presOf/>
                  </dgm:layoutNode>
                  <dgm:layoutNode name="childText" styleLbl="lnNode1">
                    <dgm:varLst>
                      <dgm:chMax val="0"/>
                      <dgm:chPref val="0"/>
                      <dgm:bulletEnabled val="1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667"/>
                      </dgm:adjLst>
                    </dgm:shape>
                    <dgm:presOf axis="self desOrSelf" ptType="node node" st="1 1" cnt="1 0"/>
                    <dgm:ruleLst>
                      <dgm:rule type="primFontSz" val="5" fact="NaN" max="NaN"/>
                    </dgm:ruleLst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PictureAccentList">
  <dgm:title val=""/>
  <dgm:desc val=""/>
  <dgm:catLst>
    <dgm:cat type="picture" pri="14000"/>
    <dgm:cat type="list" pri="14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4" srcId="0" destId="1" srcOrd="0" destOrd="0"/>
        <dgm:cxn modelId="5" srcId="1" destId="11" srcOrd="0" destOrd="0"/>
        <dgm:cxn modelId="6" srcId="1" destId="12" srcOrd="0" destOrd="0"/>
        <dgm:cxn modelId="14" srcId="1" destId="13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</dgm:ptLst>
      <dgm:cxnLst>
        <dgm:cxn modelId="4" srcId="0" destId="1" srcOrd="0" destOrd="0"/>
        <dgm:cxn modelId="5" srcId="1" destId="11" srcOrd="0" destOrd="0"/>
        <dgm:cxn modelId="6" srcId="1" destId="12" srcOrd="0" destOrd="0"/>
        <dgm:cxn modelId="14" srcId="1" destId="13" srcOrd="0" destOrd="0"/>
      </dgm:cxnLst>
      <dgm:bg/>
      <dgm:whole/>
    </dgm:dataModel>
  </dgm:clrData>
  <dgm:layoutNode name="layout">
    <dgm:varLst>
      <dgm:chMax/>
      <dgm:chPref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L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primFontSz" for="des" forName="childText" refType="primFontSz" refFor="des" refForName="rootText" op="lte"/>
      <dgm:constr type="w" for="des" forName="rootComposite" refType="w" fact="4"/>
      <dgm:constr type="h" for="des" forName="rootComposite" refType="h"/>
      <dgm:constr type="w" for="des" forName="childComposite" refType="w" refFor="des" refForName="rootComposite"/>
      <dgm:constr type="h" for="des" forName="childComposite" refType="h" refFor="des" refForName="rootComposite"/>
      <dgm:constr type="sibSp" refType="w" refFor="des" refForName="rootComposite" fact="0.1"/>
      <dgm:constr type="sibSp" for="des" forName="childShape" refType="h" refFor="des" refForName="rootComposite" fact="0.12"/>
      <dgm:constr type="sp" for="des" forName="root" refType="h" refFor="des" refForName="rootComposite" fact="0.18"/>
    </dgm:constrLst>
    <dgm:ruleLst/>
    <dgm:forEach name="Name3" axis="ch">
      <dgm:forEach name="Name4" axis="self" ptType="node" cnt="1">
        <dgm:layoutNode name="root">
          <dgm:varLst>
            <dgm:chMax/>
            <dgm:chPref val="4"/>
          </dgm:varLst>
          <dgm:alg type="hierRoot"/>
          <dgm:shape xmlns:r="http://schemas.openxmlformats.org/officeDocument/2006/relationships" r:blip="">
            <dgm:adjLst/>
          </dgm:shape>
          <dgm:presOf/>
          <dgm:constrLst/>
          <dgm:ruleLst/>
          <dgm:layoutNode name="rootComposite">
            <dgm:varLst/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onstrLst>
              <dgm:constr type="l" for="ch" forName="rootText"/>
              <dgm:constr type="t" for="ch" forName="rootText"/>
              <dgm:constr type="w" for="ch" forName="rootText" refType="w"/>
              <dgm:constr type="h" for="ch" forName="rootText" refType="h"/>
            </dgm:constrLst>
            <dgm:ruleLst/>
            <dgm:layoutNode name="rootText" styleLbl="node0">
              <dgm:varLst>
                <dgm:chMax/>
                <dgm:chPref val="4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  <dgm:rule type="primFontSz" val="65" fact="NaN" max="NaN"/>
              </dgm:ruleLst>
            </dgm:layoutNode>
          </dgm:layoutNode>
          <dgm:layoutNode name="childShape">
            <dgm:varLst>
              <dgm:chMax val="0"/>
              <dgm:chPref val="0"/>
            </dgm:varLst>
            <dgm:alg type="hierChild">
              <dgm:param type="chAlign" val="r"/>
              <dgm:param type="linDir" val="fromT"/>
              <dgm:param type="fallback" val="2D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5" axis="ch">
              <dgm:forEach name="Name6" axis="self" ptType="node">
                <dgm:layoutNode name="childComposite">
                  <dgm:varLst>
                    <dgm:chMax val="0"/>
                    <dgm:chPref val="0"/>
                  </dgm:varLst>
                  <dgm:alg type="composite"/>
                  <dgm:shape xmlns:r="http://schemas.openxmlformats.org/officeDocument/2006/relationships" r:blip="">
                    <dgm:adjLst/>
                  </dgm:shape>
                  <dgm:presOf/>
                  <dgm:choose name="Name7">
                    <dgm:if name="Name8" func="var" arg="dir" op="equ" val="norm">
                      <dgm:constrLst>
                        <dgm:constr type="w" for="ch" forName="Image" refType="h"/>
                        <dgm:constr type="h" for="ch" forName="Image" refType="h"/>
                        <dgm:constr type="l" for="ch" forName="Image"/>
                        <dgm:constr type="t" for="ch" forName="Image"/>
                        <dgm:constr type="h" for="ch" forName="childText" refType="h"/>
                        <dgm:constr type="l" for="ch" forName="childText" refType="w" refFor="ch" refForName="Image" fact="1.06"/>
                        <dgm:constr type="t" for="ch" forName="childText"/>
                      </dgm:constrLst>
                    </dgm:if>
                    <dgm:else name="Name9">
                      <dgm:constrLst>
                        <dgm:constr type="w" for="ch" forName="Image" refType="h"/>
                        <dgm:constr type="h" for="ch" forName="Image" refType="h"/>
                        <dgm:constr type="r" for="ch" forName="Image" refType="w"/>
                        <dgm:constr type="t" for="ch" forName="Image"/>
                        <dgm:constr type="h" for="ch" forName="childText" refType="h"/>
                        <dgm:constr type="t" for="ch" forName="childText"/>
                        <dgm:constr type="wOff" for="ch" forName="childText" refType="w" refFor="ch" refForName="Image" fact="-1.06"/>
                      </dgm:constrLst>
                    </dgm:else>
                  </dgm:choose>
                  <dgm:ruleLst/>
                  <dgm:layoutNode name="Image" styleLbl="node1">
                    <dgm:alg type="sp"/>
                    <dgm:shape xmlns:r="http://schemas.openxmlformats.org/officeDocument/2006/relationships" type="roundRect" r:blip="" blipPhldr="1">
                      <dgm:adjLst>
                        <dgm:adj idx="1" val="0.1667"/>
                      </dgm:adjLst>
                    </dgm:shape>
                    <dgm:presOf/>
                  </dgm:layoutNode>
                  <dgm:layoutNode name="childText" styleLbl="lnNode1">
                    <dgm:varLst>
                      <dgm:chMax val="0"/>
                      <dgm:chPref val="0"/>
                      <dgm:bulletEnabled val="1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667"/>
                      </dgm:adjLst>
                    </dgm:shape>
                    <dgm:presOf axis="self desOrSelf" ptType="node node" st="1 1" cnt="1 0"/>
                    <dgm:ruleLst>
                      <dgm:rule type="primFontSz" val="5" fact="NaN" max="NaN"/>
                    </dgm:ruleLst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372" cy="464184"/>
          </a:xfrm>
          <a:prstGeom prst="rect">
            <a:avLst/>
          </a:prstGeom>
        </p:spPr>
        <p:txBody>
          <a:bodyPr vert="horz" lIns="91650" tIns="45825" rIns="91650" bIns="45825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436" y="0"/>
            <a:ext cx="3038372" cy="464184"/>
          </a:xfrm>
          <a:prstGeom prst="rect">
            <a:avLst/>
          </a:prstGeom>
        </p:spPr>
        <p:txBody>
          <a:bodyPr vert="horz" lIns="91650" tIns="45825" rIns="91650" bIns="45825" rtlCol="0"/>
          <a:lstStyle>
            <a:lvl1pPr algn="r">
              <a:defRPr sz="1200"/>
            </a:lvl1pPr>
          </a:lstStyle>
          <a:p>
            <a:fld id="{9F572847-D326-49C9-AF07-20397E2DC730}" type="datetimeFigureOut">
              <a:rPr lang="en-CA" smtClean="0"/>
              <a:t>2021-02-10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30627"/>
            <a:ext cx="3038372" cy="464184"/>
          </a:xfrm>
          <a:prstGeom prst="rect">
            <a:avLst/>
          </a:prstGeom>
        </p:spPr>
        <p:txBody>
          <a:bodyPr vert="horz" lIns="91650" tIns="45825" rIns="91650" bIns="45825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436" y="8830627"/>
            <a:ext cx="3038372" cy="464184"/>
          </a:xfrm>
          <a:prstGeom prst="rect">
            <a:avLst/>
          </a:prstGeom>
        </p:spPr>
        <p:txBody>
          <a:bodyPr vert="horz" lIns="91650" tIns="45825" rIns="91650" bIns="45825" rtlCol="0" anchor="b"/>
          <a:lstStyle>
            <a:lvl1pPr algn="r">
              <a:defRPr sz="1200"/>
            </a:lvl1pPr>
          </a:lstStyle>
          <a:p>
            <a:fld id="{225C0BAE-9B52-45C1-BD86-6C934F457C7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5014443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840" cy="464820"/>
          </a:xfrm>
          <a:prstGeom prst="rect">
            <a:avLst/>
          </a:prstGeom>
        </p:spPr>
        <p:txBody>
          <a:bodyPr vert="horz" lIns="93172" tIns="46586" rIns="93172" bIns="46586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1"/>
            <a:ext cx="3037840" cy="464820"/>
          </a:xfrm>
          <a:prstGeom prst="rect">
            <a:avLst/>
          </a:prstGeom>
        </p:spPr>
        <p:txBody>
          <a:bodyPr vert="horz" lIns="93172" tIns="46586" rIns="93172" bIns="46586" rtlCol="0"/>
          <a:lstStyle>
            <a:lvl1pPr algn="r">
              <a:defRPr sz="1200"/>
            </a:lvl1pPr>
          </a:lstStyle>
          <a:p>
            <a:fld id="{3F5B1DBA-E4F9-4F88-99A6-2D331653C8CB}" type="datetimeFigureOut">
              <a:rPr lang="en-CA" smtClean="0"/>
              <a:pPr/>
              <a:t>2021-02-10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8500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2" tIns="46586" rIns="93172" bIns="46586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1"/>
            <a:ext cx="5608320" cy="4183380"/>
          </a:xfrm>
          <a:prstGeom prst="rect">
            <a:avLst/>
          </a:prstGeom>
        </p:spPr>
        <p:txBody>
          <a:bodyPr vert="horz" lIns="93172" tIns="46586" rIns="93172" bIns="46586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2" tIns="46586" rIns="93172" bIns="46586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2" tIns="46586" rIns="93172" bIns="46586" rtlCol="0" anchor="b"/>
          <a:lstStyle>
            <a:lvl1pPr algn="r">
              <a:defRPr sz="1200"/>
            </a:lvl1pPr>
          </a:lstStyle>
          <a:p>
            <a:fld id="{93CFECE1-5790-48AB-B8F5-5692F7900577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6201568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37780433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CA" baseline="0" dirty="0"/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42281117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baseline="0" dirty="0"/>
          </a:p>
          <a:p>
            <a:endParaRPr lang="en-CA" baseline="0" dirty="0"/>
          </a:p>
        </p:txBody>
      </p:sp>
    </p:spTree>
    <p:extLst>
      <p:ext uri="{BB962C8B-B14F-4D97-AF65-F5344CB8AC3E}">
        <p14:creationId xmlns:p14="http://schemas.microsoft.com/office/powerpoint/2010/main" val="367362517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60726583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CA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25163815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03508706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75021288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8204082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0863870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D28918-BA61-4FA5-AB0B-8F487072A51A}" type="slidenum">
              <a:rPr lang="en-CA" smtClean="0"/>
              <a:t>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981283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1265430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CA" dirty="0"/>
          </a:p>
          <a:p>
            <a:pPr>
              <a:lnSpc>
                <a:spcPct val="160000"/>
              </a:lnSpc>
            </a:pPr>
            <a:endParaRPr lang="en-US" sz="110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7B8B14-E9F9-DA43-B75B-4CE9504D9513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86925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noProof="0" dirty="0"/>
          </a:p>
        </p:txBody>
      </p:sp>
    </p:spTree>
    <p:extLst>
      <p:ext uri="{BB962C8B-B14F-4D97-AF65-F5344CB8AC3E}">
        <p14:creationId xmlns:p14="http://schemas.microsoft.com/office/powerpoint/2010/main" val="266678080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7B8B14-E9F9-DA43-B75B-4CE9504D9513}" type="slidenum">
              <a:rPr lang="en-US" smtClean="0">
                <a:solidFill>
                  <a:prstClr val="black"/>
                </a:solidFill>
              </a:rPr>
              <a:pPr/>
              <a:t>7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421923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5991214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8448860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jpeg"/><Relationship Id="rId4" Type="http://schemas.openxmlformats.org/officeDocument/2006/relationships/image" Target="../media/image5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jpeg"/><Relationship Id="rId4" Type="http://schemas.openxmlformats.org/officeDocument/2006/relationships/image" Target="../media/image5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jpeg"/><Relationship Id="rId4" Type="http://schemas.openxmlformats.org/officeDocument/2006/relationships/image" Target="../media/image5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jpeg"/><Relationship Id="rId4" Type="http://schemas.openxmlformats.org/officeDocument/2006/relationships/image" Target="../media/image5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jpeg"/><Relationship Id="rId4" Type="http://schemas.openxmlformats.org/officeDocument/2006/relationships/image" Target="../media/image5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jpeg"/><Relationship Id="rId4" Type="http://schemas.openxmlformats.org/officeDocument/2006/relationships/image" Target="../media/image5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jpeg"/><Relationship Id="rId4" Type="http://schemas.openxmlformats.org/officeDocument/2006/relationships/image" Target="../media/image5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jpeg"/><Relationship Id="rId4" Type="http://schemas.openxmlformats.org/officeDocument/2006/relationships/image" Target="../media/image5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jpeg"/><Relationship Id="rId4" Type="http://schemas.openxmlformats.org/officeDocument/2006/relationships/image" Target="../media/image5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20767" y="1919729"/>
            <a:ext cx="7950598" cy="1467128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>
              <a:defRPr sz="28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20767" y="3700108"/>
            <a:ext cx="7950598" cy="1224137"/>
          </a:xfrm>
          <a:solidFill>
            <a:schemeClr val="bg1">
              <a:lumMod val="95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C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BE4DE-EBD2-436A-9D77-241B725AD5BB}" type="datetime1">
              <a:rPr lang="en-CA" smtClean="0"/>
              <a:t>2021-02-10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76F06-851C-4EFA-A287-D359BA6C2B5F}" type="slidenum">
              <a:rPr lang="en-CA" smtClean="0"/>
              <a:pPr/>
              <a:t>‹#›</a:t>
            </a:fld>
            <a:endParaRPr lang="en-CA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33786" y="6617"/>
            <a:ext cx="2758214" cy="585248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6961" y="945976"/>
            <a:ext cx="2998209" cy="322818"/>
          </a:xfrm>
          <a:prstGeom prst="rect">
            <a:avLst/>
          </a:prstGeom>
        </p:spPr>
      </p:pic>
      <p:pic>
        <p:nvPicPr>
          <p:cNvPr id="10" name="Picture 9" descr="Canada wordmark_red.jp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10560496" y="6237313"/>
            <a:ext cx="1250351" cy="398201"/>
          </a:xfrm>
          <a:prstGeom prst="rect">
            <a:avLst/>
          </a:prstGeom>
        </p:spPr>
      </p:pic>
      <p:pic>
        <p:nvPicPr>
          <p:cNvPr id="12" name="Picture 11" descr="Stats signature_EL_red.jpg"/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327618" y="6347482"/>
            <a:ext cx="1600768" cy="28803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B29B8-5A9B-4F28-BB54-89D5A6F59954}" type="datetime1">
              <a:rPr lang="en-CA" smtClean="0"/>
              <a:t>2021-02-10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76F06-851C-4EFA-A287-D359BA6C2B5F}" type="slidenum">
              <a:rPr lang="en-CA" smtClean="0"/>
              <a:pPr/>
              <a:t>‹#›</a:t>
            </a:fld>
            <a:endParaRPr lang="en-CA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9896" y="1117388"/>
            <a:ext cx="1728192" cy="186075"/>
          </a:xfrm>
          <a:prstGeom prst="rect">
            <a:avLst/>
          </a:prstGeom>
        </p:spPr>
      </p:pic>
      <p:pic>
        <p:nvPicPr>
          <p:cNvPr id="9" name="Picture 8" descr="Canada wordmark_red.jp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10560496" y="6237313"/>
            <a:ext cx="1250351" cy="398201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7410" y="138138"/>
            <a:ext cx="842502" cy="933858"/>
          </a:xfrm>
          <a:prstGeom prst="rect">
            <a:avLst/>
          </a:prstGeom>
        </p:spPr>
      </p:pic>
      <p:pic>
        <p:nvPicPr>
          <p:cNvPr id="11" name="Picture 10" descr="Stats signature_EL_red.jpg"/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327618" y="6347482"/>
            <a:ext cx="1600768" cy="28803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303463"/>
            <a:ext cx="10972800" cy="613919"/>
          </a:xfrm>
        </p:spPr>
        <p:txBody>
          <a:bodyPr>
            <a:normAutofit/>
          </a:bodyPr>
          <a:lstStyle>
            <a:lvl1pPr algn="l">
              <a:defRPr sz="28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022211"/>
            <a:ext cx="10972800" cy="3752599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C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E99FE-0B24-41ED-B9EA-DBA340FF8FAF}" type="datetime1">
              <a:rPr lang="en-CA" smtClean="0"/>
              <a:t>2021-02-10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76F06-851C-4EFA-A287-D359BA6C2B5F}" type="slidenum">
              <a:rPr lang="en-CA" smtClean="0"/>
              <a:pPr/>
              <a:t>‹#›</a:t>
            </a:fld>
            <a:endParaRPr lang="en-CA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9896" y="1117388"/>
            <a:ext cx="1728192" cy="186075"/>
          </a:xfrm>
          <a:prstGeom prst="rect">
            <a:avLst/>
          </a:prstGeom>
        </p:spPr>
      </p:pic>
      <p:pic>
        <p:nvPicPr>
          <p:cNvPr id="9" name="Picture 8" descr="Canada wordmark_red.jp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10560496" y="6237313"/>
            <a:ext cx="1250351" cy="398201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7410" y="138138"/>
            <a:ext cx="842502" cy="933858"/>
          </a:xfrm>
          <a:prstGeom prst="rect">
            <a:avLst/>
          </a:prstGeom>
        </p:spPr>
      </p:pic>
      <p:pic>
        <p:nvPicPr>
          <p:cNvPr id="11" name="Picture 10" descr="Stats signature_EL_red.jpg"/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327618" y="6347482"/>
            <a:ext cx="1600768" cy="28803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7D552-FB3F-40E7-98E1-7ECB6ACEDAD7}" type="datetime1">
              <a:rPr lang="en-CA" smtClean="0"/>
              <a:t>2021-02-10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76F06-851C-4EFA-A287-D359BA6C2B5F}" type="slidenum">
              <a:rPr lang="en-CA" smtClean="0"/>
              <a:pPr/>
              <a:t>‹#›</a:t>
            </a:fld>
            <a:endParaRPr lang="en-CA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9896" y="1117388"/>
            <a:ext cx="1728192" cy="186075"/>
          </a:xfrm>
          <a:prstGeom prst="rect">
            <a:avLst/>
          </a:prstGeom>
        </p:spPr>
      </p:pic>
      <p:pic>
        <p:nvPicPr>
          <p:cNvPr id="9" name="Picture 8" descr="Canada wordmark_red.jp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10560496" y="6237313"/>
            <a:ext cx="1250351" cy="398201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7410" y="138138"/>
            <a:ext cx="842502" cy="933858"/>
          </a:xfrm>
          <a:prstGeom prst="rect">
            <a:avLst/>
          </a:prstGeom>
        </p:spPr>
      </p:pic>
      <p:pic>
        <p:nvPicPr>
          <p:cNvPr id="11" name="Picture 10" descr="Stats signature_EL_red.jpg"/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327618" y="6347482"/>
            <a:ext cx="1600768" cy="28803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312332"/>
            <a:ext cx="10972800" cy="604500"/>
          </a:xfrm>
        </p:spPr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en-US" dirty="0"/>
              <a:t>Click to edit Master title style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060848"/>
            <a:ext cx="5198368" cy="40653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CA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84032" y="2060848"/>
            <a:ext cx="5198368" cy="40653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CA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AC649-E4E8-4C2C-A915-DB585D7D31D0}" type="datetime1">
              <a:rPr lang="en-CA" smtClean="0"/>
              <a:t>2021-02-10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76F06-851C-4EFA-A287-D359BA6C2B5F}" type="slidenum">
              <a:rPr lang="en-CA" smtClean="0"/>
              <a:pPr/>
              <a:t>‹#›</a:t>
            </a:fld>
            <a:endParaRPr lang="en-CA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9896" y="1117388"/>
            <a:ext cx="1728192" cy="186075"/>
          </a:xfrm>
          <a:prstGeom prst="rect">
            <a:avLst/>
          </a:prstGeom>
        </p:spPr>
      </p:pic>
      <p:pic>
        <p:nvPicPr>
          <p:cNvPr id="10" name="Picture 9" descr="Canada wordmark_red.jp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10560496" y="6237313"/>
            <a:ext cx="1250351" cy="398201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7410" y="138138"/>
            <a:ext cx="842502" cy="933858"/>
          </a:xfrm>
          <a:prstGeom prst="rect">
            <a:avLst/>
          </a:prstGeom>
        </p:spPr>
      </p:pic>
      <p:pic>
        <p:nvPicPr>
          <p:cNvPr id="12" name="Picture 11" descr="Stats signature_EL_red.jpg"/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327618" y="6347482"/>
            <a:ext cx="1600768" cy="28803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348855"/>
            <a:ext cx="10972800" cy="1143000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  <a:endParaRPr lang="en-CA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9CC95-EA4A-4FEC-B3EF-EEB608D3E7CD}" type="datetime1">
              <a:rPr lang="en-CA" smtClean="0"/>
              <a:t>2021-02-10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76F06-851C-4EFA-A287-D359BA6C2B5F}" type="slidenum">
              <a:rPr lang="en-CA" smtClean="0"/>
              <a:pPr/>
              <a:t>‹#›</a:t>
            </a:fld>
            <a:endParaRPr lang="en-CA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9896" y="1117388"/>
            <a:ext cx="1728192" cy="186075"/>
          </a:xfrm>
          <a:prstGeom prst="rect">
            <a:avLst/>
          </a:prstGeom>
        </p:spPr>
      </p:pic>
      <p:pic>
        <p:nvPicPr>
          <p:cNvPr id="8" name="Picture 7" descr="Canada wordmark_red.jp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10560496" y="6237313"/>
            <a:ext cx="1250351" cy="398201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7410" y="138138"/>
            <a:ext cx="842502" cy="933858"/>
          </a:xfrm>
          <a:prstGeom prst="rect">
            <a:avLst/>
          </a:prstGeom>
        </p:spPr>
      </p:pic>
      <p:pic>
        <p:nvPicPr>
          <p:cNvPr id="10" name="Picture 9" descr="Stats signature_EL_red.jpg"/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327618" y="6347482"/>
            <a:ext cx="1600768" cy="28803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401B1-A0BA-4A1A-A6DB-C5DE6DE288DF}" type="datetime1">
              <a:rPr lang="en-CA" smtClean="0"/>
              <a:t>2021-02-10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76F06-851C-4EFA-A287-D359BA6C2B5F}" type="slidenum">
              <a:rPr lang="en-CA" smtClean="0"/>
              <a:pPr/>
              <a:t>‹#›</a:t>
            </a:fld>
            <a:endParaRPr lang="en-CA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9896" y="1117388"/>
            <a:ext cx="1728192" cy="186075"/>
          </a:xfrm>
          <a:prstGeom prst="rect">
            <a:avLst/>
          </a:prstGeom>
        </p:spPr>
      </p:pic>
      <p:pic>
        <p:nvPicPr>
          <p:cNvPr id="7" name="Picture 6" descr="Canada wordmark_red.jp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10560496" y="6237313"/>
            <a:ext cx="1250351" cy="39820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7410" y="138138"/>
            <a:ext cx="842502" cy="933858"/>
          </a:xfrm>
          <a:prstGeom prst="rect">
            <a:avLst/>
          </a:prstGeom>
        </p:spPr>
      </p:pic>
      <p:pic>
        <p:nvPicPr>
          <p:cNvPr id="9" name="Picture 8" descr="Stats signature_EL_red.jpg"/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327618" y="6347482"/>
            <a:ext cx="1600768" cy="28803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1435100"/>
            <a:ext cx="7044114" cy="469106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3A6A2-9151-42B6-8BF1-8D47A227CBEC}" type="datetime1">
              <a:rPr lang="en-CA" smtClean="0"/>
              <a:t>2021-02-10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76F06-851C-4EFA-A287-D359BA6C2B5F}" type="slidenum">
              <a:rPr lang="en-CA" smtClean="0"/>
              <a:pPr/>
              <a:t>‹#›</a:t>
            </a:fld>
            <a:endParaRPr lang="en-CA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9896" y="1117388"/>
            <a:ext cx="1728192" cy="186075"/>
          </a:xfrm>
          <a:prstGeom prst="rect">
            <a:avLst/>
          </a:prstGeom>
        </p:spPr>
      </p:pic>
      <p:pic>
        <p:nvPicPr>
          <p:cNvPr id="10" name="Picture 9" descr="Canada wordmark_red.jp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10560496" y="6237313"/>
            <a:ext cx="1250351" cy="398201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7410" y="138138"/>
            <a:ext cx="842502" cy="933858"/>
          </a:xfrm>
          <a:prstGeom prst="rect">
            <a:avLst/>
          </a:prstGeom>
        </p:spPr>
      </p:pic>
      <p:pic>
        <p:nvPicPr>
          <p:cNvPr id="12" name="Picture 11" descr="Stats signature_EL_red.jpg"/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327618" y="6347482"/>
            <a:ext cx="1600768" cy="28803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1348855"/>
            <a:ext cx="7315200" cy="337872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DAD1C-5F26-4921-9D11-DD1C04578D27}" type="datetime1">
              <a:rPr lang="en-CA" smtClean="0"/>
              <a:t>2021-02-10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76F06-851C-4EFA-A287-D359BA6C2B5F}" type="slidenum">
              <a:rPr lang="en-CA" smtClean="0"/>
              <a:pPr/>
              <a:t>‹#›</a:t>
            </a:fld>
            <a:endParaRPr lang="en-CA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9896" y="1117388"/>
            <a:ext cx="1728192" cy="186075"/>
          </a:xfrm>
          <a:prstGeom prst="rect">
            <a:avLst/>
          </a:prstGeom>
        </p:spPr>
      </p:pic>
      <p:pic>
        <p:nvPicPr>
          <p:cNvPr id="10" name="Picture 9" descr="Canada wordmark_red.jp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10560496" y="6237313"/>
            <a:ext cx="1250351" cy="398201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7410" y="138138"/>
            <a:ext cx="842502" cy="933858"/>
          </a:xfrm>
          <a:prstGeom prst="rect">
            <a:avLst/>
          </a:prstGeom>
        </p:spPr>
      </p:pic>
      <p:pic>
        <p:nvPicPr>
          <p:cNvPr id="12" name="Picture 11" descr="Stats signature_EL_red.jpg"/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327618" y="6347482"/>
            <a:ext cx="1600768" cy="28803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293314"/>
            <a:ext cx="10972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492896"/>
            <a:ext cx="10972800" cy="363326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C14F0-579E-44CB-8604-1816EBFA3B89}" type="datetime1">
              <a:rPr lang="en-CA" smtClean="0"/>
              <a:t>2021-02-10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76F06-851C-4EFA-A287-D359BA6C2B5F}" type="slidenum">
              <a:rPr lang="en-CA" smtClean="0"/>
              <a:pPr/>
              <a:t>‹#›</a:t>
            </a:fld>
            <a:endParaRPr lang="en-CA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9896" y="1117388"/>
            <a:ext cx="1728192" cy="186075"/>
          </a:xfrm>
          <a:prstGeom prst="rect">
            <a:avLst/>
          </a:prstGeom>
        </p:spPr>
      </p:pic>
      <p:pic>
        <p:nvPicPr>
          <p:cNvPr id="9" name="Picture 8" descr="Canada wordmark_red.jp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10560496" y="6237313"/>
            <a:ext cx="1250351" cy="398201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7410" y="138138"/>
            <a:ext cx="842502" cy="933858"/>
          </a:xfrm>
          <a:prstGeom prst="rect">
            <a:avLst/>
          </a:prstGeom>
        </p:spPr>
      </p:pic>
      <p:pic>
        <p:nvPicPr>
          <p:cNvPr id="11" name="Picture 10" descr="Stats signature_EL_red.jpg"/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327618" y="6347482"/>
            <a:ext cx="1600768" cy="288032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984C1B-6E04-4754-8092-1B7165D27549}" type="datetime1">
              <a:rPr lang="en-CA" smtClean="0"/>
              <a:t>2021-02-10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299872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676F06-851C-4EFA-A287-D359BA6C2B5F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4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20767" y="1484784"/>
            <a:ext cx="7950598" cy="2736304"/>
          </a:xfrm>
        </p:spPr>
        <p:txBody>
          <a:bodyPr>
            <a:normAutofit/>
          </a:bodyPr>
          <a:lstStyle/>
          <a:p>
            <a:r>
              <a:rPr lang="en-CA" b="1" dirty="0"/>
              <a:t>Achieving and Assessing Census Data Quality Amid the Uncertainty of a Pandemic</a:t>
            </a:r>
            <a:br>
              <a:rPr lang="en-CA" b="1" dirty="0"/>
            </a:br>
            <a:br>
              <a:rPr lang="en-CA" b="1" dirty="0"/>
            </a:br>
            <a:r>
              <a:rPr lang="en-US" sz="1800" b="1" dirty="0"/>
              <a:t>United Nations Expert Group Meeting on the Impact of the Covid-19 Pandemic on Conducting Population and Housing Censuses and on Census Data Quality Concerns</a:t>
            </a:r>
            <a:br>
              <a:rPr lang="en-CA" sz="1800" dirty="0"/>
            </a:br>
            <a:endParaRPr lang="en-CA" sz="1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20767" y="4365104"/>
            <a:ext cx="7950598" cy="1512168"/>
          </a:xfrm>
        </p:spPr>
        <p:txBody>
          <a:bodyPr>
            <a:normAutofit/>
          </a:bodyPr>
          <a:lstStyle/>
          <a:p>
            <a:r>
              <a:rPr lang="en-CA" dirty="0"/>
              <a:t>Beatrice Baribeau</a:t>
            </a:r>
          </a:p>
          <a:p>
            <a:r>
              <a:rPr lang="en-CA" dirty="0"/>
              <a:t>Statistics Canada</a:t>
            </a:r>
          </a:p>
          <a:p>
            <a:r>
              <a:rPr lang="en-CA" dirty="0"/>
              <a:t>February 10, 2021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76F06-851C-4EFA-A287-D359BA6C2B5F}" type="slidenum">
              <a:rPr lang="en-CA" smtClean="0"/>
              <a:pPr/>
              <a:t>1</a:t>
            </a:fld>
            <a:endParaRPr lang="en-CA"/>
          </a:p>
        </p:txBody>
      </p:sp>
      <p:sp>
        <p:nvSpPr>
          <p:cNvPr id="5" name="Rectangle 4"/>
          <p:cNvSpPr/>
          <p:nvPr/>
        </p:nvSpPr>
        <p:spPr>
          <a:xfrm>
            <a:off x="2135560" y="5877272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lvl="0">
              <a:spcAft>
                <a:spcPts val="0"/>
              </a:spcAft>
            </a:pPr>
            <a:r>
              <a:rPr lang="en-CA" i="1" dirty="0">
                <a:solidFill>
                  <a:srgbClr val="538135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This presentation describes planned approaches that have not yet been implemented in Statistics Canada’s programs.</a:t>
            </a:r>
            <a:endParaRPr lang="en-CA" i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63586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76F06-851C-4EFA-A287-D359BA6C2B5F}" type="slidenum">
              <a:rPr lang="en-CA" smtClean="0"/>
              <a:pPr/>
              <a:t>10</a:t>
            </a:fld>
            <a:endParaRPr lang="en-CA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6799112"/>
              </p:ext>
            </p:extLst>
          </p:nvPr>
        </p:nvGraphicFramePr>
        <p:xfrm>
          <a:off x="839416" y="1916832"/>
          <a:ext cx="5774432" cy="40338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38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3583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72494">
                <a:tc>
                  <a:txBody>
                    <a:bodyPr/>
                    <a:lstStyle/>
                    <a:p>
                      <a:pPr algn="ctr"/>
                      <a:r>
                        <a:rPr lang="en-CA" sz="2000" dirty="0"/>
                        <a:t>Match category</a:t>
                      </a:r>
                      <a:r>
                        <a:rPr lang="en-CA" sz="2000" dirty="0">
                          <a:solidFill>
                            <a:srgbClr val="FFFF00"/>
                          </a:solidFill>
                        </a:rPr>
                        <a:t>*  </a:t>
                      </a:r>
                      <a:r>
                        <a:rPr lang="en-CA" sz="2000" dirty="0"/>
                        <a:t> </a:t>
                      </a:r>
                    </a:p>
                    <a:p>
                      <a:pPr algn="ctr"/>
                      <a:r>
                        <a:rPr lang="en-CA" sz="2000" dirty="0"/>
                        <a:t>for a given dwelling h: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000" dirty="0"/>
                        <a:t>%</a:t>
                      </a:r>
                      <a:r>
                        <a:rPr lang="en-CA" sz="2000" baseline="0" dirty="0"/>
                        <a:t> of dwellings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433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2800" b="1" dirty="0"/>
                        <a:t>Perfect match</a:t>
                      </a:r>
                      <a:r>
                        <a:rPr lang="en-CA" sz="2800" dirty="0"/>
                        <a:t>:</a:t>
                      </a:r>
                      <a:r>
                        <a:rPr lang="en-CA" sz="2800" baseline="0" dirty="0"/>
                        <a:t> </a:t>
                      </a:r>
                      <a:r>
                        <a:rPr lang="en-CA" sz="2800" dirty="0"/>
                        <a:t>All persons match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2800" dirty="0"/>
                        <a:t>59.2%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62334">
                <a:tc>
                  <a:txBody>
                    <a:bodyPr/>
                    <a:lstStyle/>
                    <a:p>
                      <a:pPr marL="0" lvl="0" indent="0">
                        <a:buFontTx/>
                        <a:buNone/>
                      </a:pPr>
                      <a:r>
                        <a:rPr lang="en-CA" sz="2800" b="1" dirty="0"/>
                        <a:t>Partial Match</a:t>
                      </a:r>
                      <a:r>
                        <a:rPr lang="en-CA" sz="2800" dirty="0"/>
                        <a:t>: Not a perfect match but at least one person matches</a:t>
                      </a:r>
                      <a:endParaRPr lang="en-CA" sz="2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Font typeface="Arial" panose="020B0604020202020204" pitchFamily="34" charset="0"/>
                        <a:buNone/>
                      </a:pPr>
                      <a:r>
                        <a:rPr lang="en-CA" sz="2800" dirty="0"/>
                        <a:t>32.3%</a:t>
                      </a:r>
                      <a:endParaRPr lang="en-CA" sz="28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8234">
                <a:tc>
                  <a:txBody>
                    <a:bodyPr/>
                    <a:lstStyle/>
                    <a:p>
                      <a:pPr lvl="0"/>
                      <a:r>
                        <a:rPr lang="en-CA" sz="2800" b="1" dirty="0"/>
                        <a:t>Non-match</a:t>
                      </a:r>
                      <a:r>
                        <a:rPr lang="en-CA" sz="2800" dirty="0"/>
                        <a:t>:</a:t>
                      </a:r>
                      <a:r>
                        <a:rPr lang="en-CA" sz="2800" baseline="0" dirty="0"/>
                        <a:t> no person matches </a:t>
                      </a:r>
                      <a:endParaRPr lang="en-CA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r"/>
                      <a:r>
                        <a:rPr lang="en-CA" sz="2800" dirty="0"/>
                        <a:t>8.5%</a:t>
                      </a:r>
                      <a:endParaRPr lang="en-CA" sz="28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0" name="Rectangle 9"/>
          <p:cNvSpPr/>
          <p:nvPr/>
        </p:nvSpPr>
        <p:spPr>
          <a:xfrm>
            <a:off x="882316" y="1412776"/>
            <a:ext cx="9822196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lvl="0"/>
            <a:r>
              <a:rPr lang="en-CA" sz="2800" dirty="0"/>
              <a:t>Household Composition Model for Occupied Dwellings</a:t>
            </a: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4EC99A87-B9FE-4140-BC5C-CFFC60D7958D}"/>
              </a:ext>
            </a:extLst>
          </p:cNvPr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335360" y="571576"/>
            <a:ext cx="5184576" cy="69718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CA" sz="3200" b="1" dirty="0"/>
              <a:t>Plan B: Contingency planning</a:t>
            </a:r>
          </a:p>
          <a:p>
            <a:r>
              <a:rPr lang="en-CA" sz="3200" b="1" dirty="0"/>
              <a:t> with admin data</a:t>
            </a:r>
          </a:p>
        </p:txBody>
      </p:sp>
      <p:sp>
        <p:nvSpPr>
          <p:cNvPr id="19" name="Rectangle 18"/>
          <p:cNvSpPr/>
          <p:nvPr/>
        </p:nvSpPr>
        <p:spPr>
          <a:xfrm>
            <a:off x="882316" y="2708920"/>
            <a:ext cx="5688632" cy="86409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1" name="TextBox 20"/>
          <p:cNvSpPr txBox="1"/>
          <p:nvPr/>
        </p:nvSpPr>
        <p:spPr>
          <a:xfrm>
            <a:off x="7148945" y="1988840"/>
            <a:ext cx="3699583" cy="4031873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CA" sz="3200" b="1" dirty="0"/>
              <a:t>Finding 1:</a:t>
            </a:r>
          </a:p>
          <a:p>
            <a:r>
              <a:rPr lang="en-CA" sz="2800" dirty="0"/>
              <a:t>Across all dwellings, the results are relatively good with close to 60% of dwellings being a perfect match  and 91.5% being at least a partial match to 2016 Census households. </a:t>
            </a:r>
          </a:p>
        </p:txBody>
      </p:sp>
      <p:sp>
        <p:nvSpPr>
          <p:cNvPr id="2" name="Rectangle 1"/>
          <p:cNvSpPr/>
          <p:nvPr/>
        </p:nvSpPr>
        <p:spPr>
          <a:xfrm>
            <a:off x="807332" y="5950686"/>
            <a:ext cx="5806516" cy="615553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r>
              <a:rPr lang="en-CA" i="1" dirty="0"/>
              <a:t>*</a:t>
            </a:r>
            <a:r>
              <a:rPr lang="en-CA" sz="1600" i="1" dirty="0"/>
              <a:t>Admin-based households assessed by comparing to 2016 Census data</a:t>
            </a:r>
            <a:endParaRPr lang="en-CA" i="1" dirty="0"/>
          </a:p>
        </p:txBody>
      </p:sp>
    </p:spTree>
    <p:extLst>
      <p:ext uri="{BB962C8B-B14F-4D97-AF65-F5344CB8AC3E}">
        <p14:creationId xmlns:p14="http://schemas.microsoft.com/office/powerpoint/2010/main" val="20279924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5865" y="1424289"/>
            <a:ext cx="9014792" cy="399907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CA" dirty="0"/>
              <a:t>Availability and Performance by 2016 mail-out and non-mail-out areas</a:t>
            </a:r>
          </a:p>
          <a:p>
            <a:endParaRPr lang="en-CA" dirty="0"/>
          </a:p>
          <a:p>
            <a:endParaRPr lang="en-CA" dirty="0"/>
          </a:p>
          <a:p>
            <a:endParaRPr lang="en-CA" dirty="0"/>
          </a:p>
          <a:p>
            <a:pPr marL="0" indent="0">
              <a:buNone/>
            </a:pP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76F06-851C-4EFA-A287-D359BA6C2B5F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11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8443510"/>
              </p:ext>
            </p:extLst>
          </p:nvPr>
        </p:nvGraphicFramePr>
        <p:xfrm>
          <a:off x="687673" y="1876673"/>
          <a:ext cx="7106552" cy="46939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766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913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3853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5757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2800" dirty="0">
                          <a:effectLst/>
                        </a:rPr>
                        <a:t> </a:t>
                      </a:r>
                      <a:endParaRPr lang="en-CA" sz="2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2800" dirty="0">
                          <a:effectLst/>
                        </a:rPr>
                        <a:t>2016 Mail-Out</a:t>
                      </a:r>
                      <a:endParaRPr lang="en-CA" sz="2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2800" dirty="0">
                          <a:effectLst/>
                        </a:rPr>
                        <a:t>2016 Non-Mail-Out</a:t>
                      </a:r>
                      <a:endParaRPr lang="en-CA" sz="2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811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2800" dirty="0">
                          <a:effectLst/>
                        </a:rPr>
                        <a:t>Admin Data Available</a:t>
                      </a:r>
                      <a:endParaRPr lang="en-CA" sz="2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CA" sz="2800" dirty="0">
                          <a:effectLst/>
                        </a:rPr>
                        <a:t>87.9%</a:t>
                      </a:r>
                      <a:endParaRPr lang="en-CA" sz="2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CA" sz="2800" dirty="0">
                          <a:effectLst/>
                        </a:rPr>
                        <a:t>49.1%</a:t>
                      </a:r>
                    </a:p>
                    <a:p>
                      <a:pPr algn="r">
                        <a:spcAft>
                          <a:spcPts val="0"/>
                        </a:spcAft>
                      </a:pPr>
                      <a:endParaRPr lang="en-CA" sz="2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endParaRPr lang="en-CA" sz="2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811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2800" dirty="0">
                          <a:effectLst/>
                        </a:rPr>
                        <a:t>Predicted to be a Perfect Match</a:t>
                      </a:r>
                      <a:endParaRPr lang="en-CA" sz="2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CA" sz="2800" dirty="0">
                          <a:effectLst/>
                        </a:rPr>
                        <a:t>61.0%</a:t>
                      </a:r>
                    </a:p>
                    <a:p>
                      <a:pPr algn="r">
                        <a:spcAft>
                          <a:spcPts val="0"/>
                        </a:spcAft>
                      </a:pPr>
                      <a:endParaRPr lang="en-CA" sz="2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endParaRPr lang="en-CA" sz="2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CA" sz="2800" dirty="0">
                          <a:effectLst/>
                        </a:rPr>
                        <a:t>32.5%</a:t>
                      </a:r>
                      <a:endParaRPr lang="en-CA" sz="2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819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2800" dirty="0">
                          <a:effectLst/>
                        </a:rPr>
                        <a:t>Error Rate of Predicted Perfect Matches</a:t>
                      </a:r>
                      <a:endParaRPr lang="en-CA" sz="2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CA" sz="2800" dirty="0">
                          <a:effectLst/>
                        </a:rPr>
                        <a:t>19.5%</a:t>
                      </a:r>
                      <a:endParaRPr lang="en-CA" sz="2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CA" sz="2800" dirty="0">
                          <a:effectLst/>
                        </a:rPr>
                        <a:t>23.3%</a:t>
                      </a:r>
                      <a:endParaRPr lang="en-CA" sz="2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335360" y="380719"/>
            <a:ext cx="4512004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CA" sz="2800" b="1" dirty="0"/>
              <a:t>Plan B: Contingency planning</a:t>
            </a:r>
          </a:p>
          <a:p>
            <a:r>
              <a:rPr lang="en-CA" sz="2800" b="1" dirty="0"/>
              <a:t>with admin data</a:t>
            </a:r>
          </a:p>
        </p:txBody>
      </p:sp>
      <p:sp>
        <p:nvSpPr>
          <p:cNvPr id="9" name="Curved Left Arrow 8"/>
          <p:cNvSpPr/>
          <p:nvPr/>
        </p:nvSpPr>
        <p:spPr>
          <a:xfrm rot="5400000" flipV="1">
            <a:off x="5987885" y="5211555"/>
            <a:ext cx="516326" cy="1649442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839068" y="361365"/>
            <a:ext cx="3743332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CA" sz="2800" b="1" dirty="0"/>
              <a:t>Assessing Quality of the</a:t>
            </a:r>
          </a:p>
          <a:p>
            <a:pPr lvl="1" algn="r"/>
            <a:r>
              <a:rPr lang="en-CA" sz="2800" b="1" dirty="0"/>
              <a:t>Household Model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230081" y="2996952"/>
            <a:ext cx="3244787" cy="2308324"/>
          </a:xfrm>
          <a:prstGeom prst="rect">
            <a:avLst/>
          </a:prstGeom>
          <a:solidFill>
            <a:schemeClr val="bg2">
              <a:lumMod val="90000"/>
            </a:schemeClr>
          </a:solidFill>
          <a:ln w="158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CA" sz="2400" b="1" dirty="0"/>
              <a:t>Finding 2:</a:t>
            </a:r>
          </a:p>
          <a:p>
            <a:r>
              <a:rPr lang="en-CA" sz="2400" dirty="0"/>
              <a:t>In non-</a:t>
            </a:r>
            <a:r>
              <a:rPr lang="en-CA" sz="2400" dirty="0" err="1"/>
              <a:t>mailout</a:t>
            </a:r>
            <a:r>
              <a:rPr lang="en-CA" sz="2400" dirty="0"/>
              <a:t> areas (where response rates are more at risk) admin data is less available and the quality is reduced.</a:t>
            </a:r>
          </a:p>
        </p:txBody>
      </p:sp>
      <p:sp>
        <p:nvSpPr>
          <p:cNvPr id="11" name="Curved Left Arrow 10"/>
          <p:cNvSpPr/>
          <p:nvPr/>
        </p:nvSpPr>
        <p:spPr>
          <a:xfrm rot="5400000" flipV="1">
            <a:off x="5987707" y="4011431"/>
            <a:ext cx="516326" cy="1649442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solidFill>
                <a:schemeClr val="tx1"/>
              </a:solidFill>
            </a:endParaRPr>
          </a:p>
        </p:txBody>
      </p:sp>
      <p:sp>
        <p:nvSpPr>
          <p:cNvPr id="13" name="Curved Left Arrow 12"/>
          <p:cNvSpPr/>
          <p:nvPr/>
        </p:nvSpPr>
        <p:spPr>
          <a:xfrm rot="5400000" flipV="1">
            <a:off x="5985617" y="2606041"/>
            <a:ext cx="516326" cy="1649442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61040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" name="Content Placeholder 4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2901472649"/>
                  </p:ext>
                </p:extLst>
              </p:nvPr>
            </p:nvGraphicFramePr>
            <p:xfrm>
              <a:off x="637725" y="1536792"/>
              <a:ext cx="9073009" cy="374904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448271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1781646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1614364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1614364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  <a:gridCol w="1614364">
                      <a:extLst>
                        <a:ext uri="{9D8B030D-6E8A-4147-A177-3AD203B41FA5}">
                          <a16:colId xmlns:a16="http://schemas.microsoft.com/office/drawing/2014/main" val="20004"/>
                        </a:ext>
                      </a:extLst>
                    </a:gridCol>
                  </a:tblGrid>
                  <a:tr h="1165888">
                    <a:tc gridSpan="5"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CA" sz="2400" b="1" kern="1200" dirty="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Non-</a:t>
                          </a:r>
                          <a:r>
                            <a:rPr lang="en-CA" sz="2400" b="1" kern="1200" dirty="0" err="1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mailout</a:t>
                          </a:r>
                          <a:r>
                            <a:rPr lang="en-CA" sz="2400" b="1" kern="1200" dirty="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 area </a:t>
                          </a:r>
                          <a:r>
                            <a:rPr lang="en-CA" sz="2400" b="1" kern="1200" dirty="0">
                              <a:solidFill>
                                <a:srgbClr val="FF000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+mn-lt"/>
                              <a:ea typeface="+mn-ea"/>
                              <a:cs typeface="+mn-cs"/>
                            </a:rPr>
                            <a:t>Error</a:t>
                          </a:r>
                          <a:r>
                            <a:rPr lang="en-CA" sz="2400" b="1" kern="1200" baseline="0" dirty="0">
                              <a:solidFill>
                                <a:srgbClr val="FF000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+mn-lt"/>
                              <a:ea typeface="+mn-ea"/>
                              <a:cs typeface="+mn-cs"/>
                            </a:rPr>
                            <a:t> Rate</a:t>
                          </a:r>
                          <a:r>
                            <a:rPr lang="en-CA" sz="2400" b="1" kern="1200" baseline="0" dirty="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* (percentage that are not a perfect match) for simulated nonresponse rates and by threshold</a:t>
                          </a:r>
                          <a:endParaRPr lang="en-CA" sz="2400" b="1" kern="1200" dirty="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CA" sz="2400" b="1" kern="1200" dirty="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en-CA" sz="2400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en-CA" sz="2400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CA" sz="2400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CA" sz="2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1165888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CA" sz="2400" b="1" kern="1200" dirty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Simulated nonresponse</a:t>
                          </a:r>
                          <a:r>
                            <a:rPr lang="en-CA" sz="2400" b="1" kern="1200" baseline="0" dirty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 rates</a:t>
                          </a:r>
                          <a:endParaRPr lang="en-CA" sz="2400" b="1" kern="1200" dirty="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CA" sz="2400" b="1" dirty="0"/>
                            <a:t>All dwellings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CA" sz="2400" dirty="0">
                              <a:ea typeface="Cambria Math" panose="02040503050406030204" pitchFamily="18" charset="0"/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acc>
                                <m:accPr>
                                  <m:chr m:val="̂"/>
                                  <m:ctrlPr>
                                    <a:rPr lang="en-CA" sz="240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CA" sz="2400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𝒑</m:t>
                                  </m:r>
                                </m:e>
                              </m:acc>
                              <m:r>
                                <a:rPr lang="en-CA" sz="24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≥</m:t>
                              </m:r>
                              <m:r>
                                <a:rPr lang="en-CA" sz="24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𝟎</m:t>
                              </m:r>
                              <m:r>
                                <a:rPr lang="en-CA" sz="24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.</m:t>
                              </m:r>
                              <m:r>
                                <a:rPr lang="en-CA" sz="24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𝟓𝟎</m:t>
                              </m:r>
                            </m:oMath>
                          </a14:m>
                          <a:endParaRPr lang="en-CA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acc>
                                  <m:accPr>
                                    <m:chr m:val="̂"/>
                                    <m:ctrlPr>
                                      <a:rPr lang="en-CA" sz="240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CA" sz="2400" b="1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𝒑</m:t>
                                    </m:r>
                                  </m:e>
                                </m:acc>
                                <m:r>
                                  <a:rPr lang="en-CA" sz="240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≥</m:t>
                                </m:r>
                                <m:r>
                                  <a:rPr lang="en-CA" sz="2400" b="1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𝟎</m:t>
                                </m:r>
                                <m:r>
                                  <a:rPr lang="en-CA" sz="2400" b="1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.</m:t>
                                </m:r>
                                <m:r>
                                  <a:rPr lang="en-CA" sz="2400" b="1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𝟕𝟓</m:t>
                                </m:r>
                              </m:oMath>
                            </m:oMathPara>
                          </a14:m>
                          <a:endParaRPr lang="en-CA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acc>
                                  <m:accPr>
                                    <m:chr m:val="̂"/>
                                    <m:ctrlPr>
                                      <a:rPr lang="en-CA" sz="240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CA" sz="2400" b="1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𝒑</m:t>
                                    </m:r>
                                  </m:e>
                                </m:acc>
                                <m:r>
                                  <a:rPr lang="en-CA" sz="240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≥</m:t>
                                </m:r>
                                <m:r>
                                  <a:rPr lang="en-CA" sz="2400" b="1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𝟎</m:t>
                                </m:r>
                                <m:r>
                                  <a:rPr lang="en-CA" sz="2400" b="1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.</m:t>
                                </m:r>
                                <m:r>
                                  <a:rPr lang="en-CA" sz="2400" b="1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𝟗𝟎</m:t>
                                </m:r>
                              </m:oMath>
                            </m:oMathPara>
                          </a14:m>
                          <a:endParaRPr lang="en-CA" sz="2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448419">
                    <a:tc>
                      <a:txBody>
                        <a:bodyPr/>
                        <a:lstStyle/>
                        <a:p>
                          <a:r>
                            <a:rPr lang="en-CA" sz="2400" dirty="0"/>
                            <a:t>~10%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algn="r" defTabSz="914400" rtl="0" eaLnBrk="1" latinLnBrk="0" hangingPunct="1">
                            <a:spcAft>
                              <a:spcPts val="0"/>
                            </a:spcAft>
                          </a:pPr>
                          <a:r>
                            <a:rPr lang="en-CA" sz="2400" kern="1200" dirty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51%</a:t>
                          </a: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lvl="0" indent="0" algn="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CA" sz="2400" kern="1200" dirty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46%</a:t>
                          </a: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lvl="0" indent="0" algn="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CA" sz="2400" kern="1200" dirty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39%</a:t>
                          </a: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lvl="0" indent="0" algn="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CA" sz="2400" kern="1200" dirty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38%</a:t>
                          </a: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448419">
                    <a:tc>
                      <a:txBody>
                        <a:bodyPr/>
                        <a:lstStyle/>
                        <a:p>
                          <a:r>
                            <a:rPr lang="en-CA" sz="2400" dirty="0"/>
                            <a:t>~5% </a:t>
                          </a:r>
                          <a:endParaRPr lang="en-CA" sz="2400" baseline="30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algn="r" defTabSz="914400" rtl="0" eaLnBrk="1" latinLnBrk="0" hangingPunct="1">
                            <a:spcAft>
                              <a:spcPts val="0"/>
                            </a:spcAft>
                          </a:pPr>
                          <a:r>
                            <a:rPr lang="en-CA" sz="2400" kern="1200" dirty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63%</a:t>
                          </a: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lvl="0" indent="0" algn="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CA" sz="2400" kern="1200" dirty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59%</a:t>
                          </a: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lvl="0" indent="0" algn="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CA" sz="2400" kern="1200" dirty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53%</a:t>
                          </a: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lvl="0" indent="0" algn="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CA" sz="2400" kern="1200" dirty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55%</a:t>
                          </a: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448419">
                    <a:tc>
                      <a:txBody>
                        <a:bodyPr/>
                        <a:lstStyle/>
                        <a:p>
                          <a:r>
                            <a:rPr lang="en-CA" sz="2400" dirty="0"/>
                            <a:t>~2%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algn="r" defTabSz="914400" rtl="0" eaLnBrk="1" latinLnBrk="0" hangingPunct="1">
                            <a:spcAft>
                              <a:spcPts val="0"/>
                            </a:spcAft>
                          </a:pPr>
                          <a:r>
                            <a:rPr lang="en-CA" sz="2400" kern="1200" dirty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91%</a:t>
                          </a: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algn="r" defTabSz="914400" rtl="0" eaLnBrk="1" latinLnBrk="0" hangingPunct="1">
                            <a:spcAft>
                              <a:spcPts val="0"/>
                            </a:spcAft>
                          </a:pPr>
                          <a:r>
                            <a:rPr lang="en-CA" sz="2400" kern="1200" dirty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90%</a:t>
                          </a: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lvl="0" indent="0" algn="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CA" sz="2400" kern="1200" dirty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89%</a:t>
                          </a: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lvl="0" indent="0" algn="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CA" sz="2400" kern="1200" dirty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87%</a:t>
                          </a: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5" name="Content Placeholder 4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2901472649"/>
                  </p:ext>
                </p:extLst>
              </p:nvPr>
            </p:nvGraphicFramePr>
            <p:xfrm>
              <a:off x="637725" y="1536792"/>
              <a:ext cx="9073009" cy="374904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448271"/>
                    <a:gridCol w="1781646"/>
                    <a:gridCol w="1614364"/>
                    <a:gridCol w="1614364"/>
                    <a:gridCol w="1614364"/>
                  </a:tblGrid>
                  <a:tr h="1188720">
                    <a:tc gridSpan="5"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CA" sz="2400" b="1" kern="1200" dirty="0" smtClean="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Non-</a:t>
                          </a:r>
                          <a:r>
                            <a:rPr lang="en-CA" sz="2400" b="1" kern="1200" dirty="0" err="1" smtClean="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mailout</a:t>
                          </a:r>
                          <a:r>
                            <a:rPr lang="en-CA" sz="2400" b="1" kern="1200" dirty="0" smtClean="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 area </a:t>
                          </a:r>
                          <a:r>
                            <a:rPr lang="en-CA" sz="2400" b="1" kern="1200" dirty="0" smtClean="0">
                              <a:solidFill>
                                <a:srgbClr val="FF000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+mn-lt"/>
                              <a:ea typeface="+mn-ea"/>
                              <a:cs typeface="+mn-cs"/>
                            </a:rPr>
                            <a:t>Error</a:t>
                          </a:r>
                          <a:r>
                            <a:rPr lang="en-CA" sz="2400" b="1" kern="1200" baseline="0" dirty="0" smtClean="0">
                              <a:solidFill>
                                <a:srgbClr val="FF000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+mn-lt"/>
                              <a:ea typeface="+mn-ea"/>
                              <a:cs typeface="+mn-cs"/>
                            </a:rPr>
                            <a:t> Rate</a:t>
                          </a:r>
                          <a:r>
                            <a:rPr lang="en-CA" sz="2400" b="1" kern="1200" baseline="0" dirty="0" smtClean="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* (percentage that are not a perfect match) for simulated nonresponse rates and by threshold</a:t>
                          </a:r>
                          <a:endParaRPr lang="en-CA" sz="2400" b="1" kern="1200" dirty="0" smtClean="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CA" sz="2400" b="1" kern="1200" dirty="0" smtClean="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en-CA" sz="2400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en-CA" sz="2400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CA" sz="2400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CA" sz="2400" dirty="0"/>
                        </a:p>
                      </a:txBody>
                      <a:tcPr/>
                    </a:tc>
                  </a:tr>
                  <a:tr h="1188720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CA" sz="2400" b="1" kern="12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Simulated nonresponse</a:t>
                          </a:r>
                          <a:r>
                            <a:rPr lang="en-CA" sz="2400" b="1" kern="1200" baseline="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 rates</a:t>
                          </a:r>
                          <a:endParaRPr lang="en-CA" sz="2400" b="1" kern="1200" dirty="0" smtClean="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CA" sz="2400" b="1" dirty="0" smtClean="0"/>
                            <a:t>All dwellings</a:t>
                          </a:r>
                          <a:endParaRPr lang="en-CA" sz="2400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262264" t="-104082" r="-201887" b="-12602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362264" t="-104082" r="-101887" b="-12602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462264" t="-104082" r="-1887" b="-126020"/>
                          </a:stretch>
                        </a:blipFill>
                      </a:tcPr>
                    </a:tc>
                  </a:tr>
                  <a:tr h="457200">
                    <a:tc>
                      <a:txBody>
                        <a:bodyPr/>
                        <a:lstStyle/>
                        <a:p>
                          <a:r>
                            <a:rPr lang="en-CA" sz="2400" dirty="0" smtClean="0"/>
                            <a:t>~10%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algn="r" defTabSz="914400" rtl="0" eaLnBrk="1" latinLnBrk="0" hangingPunct="1">
                            <a:spcAft>
                              <a:spcPts val="0"/>
                            </a:spcAft>
                          </a:pPr>
                          <a:r>
                            <a:rPr lang="en-CA" sz="2400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51%</a:t>
                          </a:r>
                          <a:endParaRPr lang="en-CA" sz="2400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lvl="0" indent="0" algn="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CA" sz="2400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46%</a:t>
                          </a: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lvl="0" indent="0" algn="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CA" sz="2400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39%</a:t>
                          </a: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lvl="0" indent="0" algn="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CA" sz="2400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38%</a:t>
                          </a:r>
                        </a:p>
                      </a:txBody>
                      <a:tcPr marL="68580" marR="68580" marT="0" marB="0"/>
                    </a:tc>
                  </a:tr>
                  <a:tr h="457200">
                    <a:tc>
                      <a:txBody>
                        <a:bodyPr/>
                        <a:lstStyle/>
                        <a:p>
                          <a:r>
                            <a:rPr lang="en-CA" sz="2400" dirty="0" smtClean="0"/>
                            <a:t>~5% </a:t>
                          </a:r>
                          <a:endParaRPr lang="en-CA" sz="2400" baseline="30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algn="r" defTabSz="914400" rtl="0" eaLnBrk="1" latinLnBrk="0" hangingPunct="1">
                            <a:spcAft>
                              <a:spcPts val="0"/>
                            </a:spcAft>
                          </a:pPr>
                          <a:r>
                            <a:rPr lang="en-CA" sz="2400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63%</a:t>
                          </a:r>
                          <a:endParaRPr lang="en-CA" sz="2400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lvl="0" indent="0" algn="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CA" sz="2400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59%</a:t>
                          </a:r>
                          <a:endParaRPr lang="en-CA" sz="2400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lvl="0" indent="0" algn="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CA" sz="2400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53%</a:t>
                          </a:r>
                          <a:endParaRPr lang="en-CA" sz="2400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lvl="0" indent="0" algn="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CA" sz="2400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55%</a:t>
                          </a:r>
                          <a:endParaRPr lang="en-CA" sz="2400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68580" marR="68580" marT="0" marB="0"/>
                    </a:tc>
                  </a:tr>
                  <a:tr h="457200">
                    <a:tc>
                      <a:txBody>
                        <a:bodyPr/>
                        <a:lstStyle/>
                        <a:p>
                          <a:r>
                            <a:rPr lang="en-CA" sz="2400" dirty="0" smtClean="0"/>
                            <a:t>~2%</a:t>
                          </a:r>
                          <a:endParaRPr lang="en-CA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algn="r" defTabSz="914400" rtl="0" eaLnBrk="1" latinLnBrk="0" hangingPunct="1">
                            <a:spcAft>
                              <a:spcPts val="0"/>
                            </a:spcAft>
                          </a:pPr>
                          <a:r>
                            <a:rPr lang="en-CA" sz="2400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91%</a:t>
                          </a:r>
                          <a:endParaRPr lang="en-CA" sz="2400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algn="r" defTabSz="914400" rtl="0" eaLnBrk="1" latinLnBrk="0" hangingPunct="1">
                            <a:spcAft>
                              <a:spcPts val="0"/>
                            </a:spcAft>
                          </a:pPr>
                          <a:r>
                            <a:rPr lang="en-CA" sz="2400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90%</a:t>
                          </a:r>
                          <a:endParaRPr lang="en-CA" sz="2400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lvl="0" indent="0" algn="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CA" sz="2400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89%</a:t>
                          </a: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lvl="0" indent="0" algn="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CA" sz="2400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87%</a:t>
                          </a:r>
                        </a:p>
                      </a:txBody>
                      <a:tcPr marL="68580" marR="68580" marT="0" marB="0"/>
                    </a:tc>
                  </a:tr>
                </a:tbl>
              </a:graphicData>
            </a:graphic>
          </p:graphicFrame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76F06-851C-4EFA-A287-D359BA6C2B5F}" type="slidenum">
              <a:rPr lang="en-CA" smtClean="0"/>
              <a:pPr/>
              <a:t>12</a:t>
            </a:fld>
            <a:endParaRPr lang="en-CA"/>
          </a:p>
        </p:txBody>
      </p:sp>
      <p:sp>
        <p:nvSpPr>
          <p:cNvPr id="3" name="Rectangle 2"/>
          <p:cNvSpPr/>
          <p:nvPr/>
        </p:nvSpPr>
        <p:spPr>
          <a:xfrm>
            <a:off x="315606" y="424111"/>
            <a:ext cx="6096000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CA" sz="2800" b="1" dirty="0"/>
              <a:t>Plan B: Contingency planning</a:t>
            </a:r>
          </a:p>
          <a:p>
            <a:r>
              <a:rPr lang="en-CA" sz="2800" b="1" dirty="0"/>
              <a:t> with admin data</a:t>
            </a:r>
          </a:p>
        </p:txBody>
      </p:sp>
      <p:sp>
        <p:nvSpPr>
          <p:cNvPr id="8" name="Rectangle 7"/>
          <p:cNvSpPr/>
          <p:nvPr/>
        </p:nvSpPr>
        <p:spPr>
          <a:xfrm>
            <a:off x="7839068" y="361365"/>
            <a:ext cx="3743332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CA" sz="2800" b="1" dirty="0"/>
              <a:t>Assessing Quality of the</a:t>
            </a:r>
          </a:p>
          <a:p>
            <a:pPr lvl="1" algn="r"/>
            <a:r>
              <a:rPr lang="en-CA" sz="2800" b="1" dirty="0"/>
              <a:t>Household Model</a:t>
            </a:r>
          </a:p>
        </p:txBody>
      </p:sp>
      <p:sp>
        <p:nvSpPr>
          <p:cNvPr id="10" name="Rectangle 9"/>
          <p:cNvSpPr/>
          <p:nvPr/>
        </p:nvSpPr>
        <p:spPr>
          <a:xfrm>
            <a:off x="731601" y="5371636"/>
            <a:ext cx="541693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CA" sz="2000" i="1" dirty="0"/>
              <a:t>*</a:t>
            </a:r>
            <a:r>
              <a:rPr lang="en-CA" sz="2000" b="1" i="1" dirty="0"/>
              <a:t>2016</a:t>
            </a:r>
            <a:r>
              <a:rPr lang="en-CA" sz="2000" i="1" dirty="0"/>
              <a:t> </a:t>
            </a:r>
            <a:r>
              <a:rPr lang="en-CA" sz="2000" b="1" i="1" dirty="0"/>
              <a:t>Non-</a:t>
            </a:r>
            <a:r>
              <a:rPr lang="en-CA" sz="2000" b="1" i="1" dirty="0" err="1"/>
              <a:t>mailout</a:t>
            </a:r>
            <a:r>
              <a:rPr lang="en-CA" sz="2000" b="1" i="1" dirty="0"/>
              <a:t> dwellings </a:t>
            </a:r>
            <a:r>
              <a:rPr lang="en-CA" sz="2000" i="1" dirty="0"/>
              <a:t>and short-form only</a:t>
            </a:r>
          </a:p>
        </p:txBody>
      </p:sp>
      <p:sp>
        <p:nvSpPr>
          <p:cNvPr id="13" name="Right Arrow 12"/>
          <p:cNvSpPr/>
          <p:nvPr/>
        </p:nvSpPr>
        <p:spPr>
          <a:xfrm>
            <a:off x="3729550" y="3261464"/>
            <a:ext cx="5364112" cy="64807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CA" b="1" dirty="0"/>
              <a:t>Higher thresholds results in lower error rates.</a:t>
            </a:r>
          </a:p>
        </p:txBody>
      </p:sp>
      <p:sp>
        <p:nvSpPr>
          <p:cNvPr id="2" name="Oval 1"/>
          <p:cNvSpPr/>
          <p:nvPr/>
        </p:nvSpPr>
        <p:spPr>
          <a:xfrm>
            <a:off x="8947482" y="3772852"/>
            <a:ext cx="792090" cy="154297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7" name="Straight Arrow Connector 6"/>
          <p:cNvCxnSpPr/>
          <p:nvPr/>
        </p:nvCxnSpPr>
        <p:spPr>
          <a:xfrm flipH="1">
            <a:off x="8901340" y="3158405"/>
            <a:ext cx="1080119" cy="800463"/>
          </a:xfrm>
          <a:prstGeom prst="straightConnector1">
            <a:avLst/>
          </a:prstGeom>
          <a:ln w="476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3062555" y="3915263"/>
            <a:ext cx="6840759" cy="36004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5" name="TextBox 14"/>
          <p:cNvSpPr txBox="1"/>
          <p:nvPr/>
        </p:nvSpPr>
        <p:spPr>
          <a:xfrm>
            <a:off x="9960990" y="1701101"/>
            <a:ext cx="1656721" cy="2554545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CA" sz="2000" b="1" dirty="0"/>
              <a:t>Finding 3:</a:t>
            </a:r>
          </a:p>
          <a:p>
            <a:r>
              <a:rPr lang="en-CA" sz="2000" dirty="0"/>
              <a:t>Applying a threshold to the minimum probability required reduces the error rate</a:t>
            </a:r>
            <a:endParaRPr lang="en-CA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6210017" y="5373216"/>
            <a:ext cx="5862647" cy="1323439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CA" sz="2000" b="1" dirty="0"/>
              <a:t>Finding 4:</a:t>
            </a:r>
          </a:p>
          <a:p>
            <a:r>
              <a:rPr lang="en-CA" sz="2000" dirty="0"/>
              <a:t>The error rates for perfect matches of  nonresponding households increase as nonresponse decreases. </a:t>
            </a:r>
          </a:p>
          <a:p>
            <a:r>
              <a:rPr lang="en-CA" sz="2000" dirty="0"/>
              <a:t>(Some imperfect matches will still be partial matches).</a:t>
            </a:r>
            <a:endParaRPr lang="en-CA" sz="2000" b="1" dirty="0"/>
          </a:p>
        </p:txBody>
      </p:sp>
      <p:cxnSp>
        <p:nvCxnSpPr>
          <p:cNvPr id="17" name="Straight Arrow Connector 16"/>
          <p:cNvCxnSpPr/>
          <p:nvPr/>
        </p:nvCxnSpPr>
        <p:spPr>
          <a:xfrm flipV="1">
            <a:off x="7788485" y="4831124"/>
            <a:ext cx="1080118" cy="835219"/>
          </a:xfrm>
          <a:prstGeom prst="straightConnector1">
            <a:avLst/>
          </a:prstGeom>
          <a:ln w="603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05359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5360" y="438817"/>
            <a:ext cx="5112568" cy="1189983"/>
          </a:xfrm>
        </p:spPr>
        <p:txBody>
          <a:bodyPr>
            <a:normAutofit/>
          </a:bodyPr>
          <a:lstStyle/>
          <a:p>
            <a:r>
              <a:rPr lang="en-CA" b="1" dirty="0"/>
              <a:t>Plan B: Contingency planning</a:t>
            </a:r>
            <a:br>
              <a:rPr lang="en-CA" b="1" dirty="0"/>
            </a:br>
            <a:r>
              <a:rPr lang="en-CA" b="1" dirty="0"/>
              <a:t> with admin data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76F06-851C-4EFA-A287-D359BA6C2B5F}" type="slidenum">
              <a:rPr lang="en-CA" smtClean="0"/>
              <a:pPr/>
              <a:t>13</a:t>
            </a:fld>
            <a:endParaRPr lang="en-CA"/>
          </a:p>
        </p:txBody>
      </p:sp>
      <p:sp>
        <p:nvSpPr>
          <p:cNvPr id="3" name="Round Single Corner Rectangle 2"/>
          <p:cNvSpPr/>
          <p:nvPr/>
        </p:nvSpPr>
        <p:spPr>
          <a:xfrm>
            <a:off x="983432" y="2060848"/>
            <a:ext cx="9738840" cy="3960440"/>
          </a:xfrm>
          <a:prstGeom prst="round1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lvl="0" indent="-285750">
              <a:buFont typeface="Arial" panose="020B0604020202020204" pitchFamily="34" charset="0"/>
              <a:buChar char="•"/>
            </a:pPr>
            <a:endParaRPr lang="en-CA" sz="24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CA" sz="2400" dirty="0"/>
              <a:t>Imputation using admin data will respect other established procedures for whole household imputation of nonresponding households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CA" sz="2400" dirty="0"/>
              <a:t>To ensure proper number of households imputed as occupied, with correct distributions by size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CA" sz="2400" dirty="0"/>
              <a:t>Coverage studies (which rely on admin data) will continue to produce unbiased estimates of net </a:t>
            </a:r>
            <a:r>
              <a:rPr lang="en-CA" sz="2400" dirty="0" err="1"/>
              <a:t>undercoverage</a:t>
            </a:r>
            <a:r>
              <a:rPr lang="en-CA" sz="2400" dirty="0"/>
              <a:t> even in the presence of admin data imputed households</a:t>
            </a:r>
          </a:p>
        </p:txBody>
      </p:sp>
      <p:sp>
        <p:nvSpPr>
          <p:cNvPr id="5" name="Round Single Corner Rectangle 4"/>
          <p:cNvSpPr/>
          <p:nvPr/>
        </p:nvSpPr>
        <p:spPr>
          <a:xfrm>
            <a:off x="983432" y="2060848"/>
            <a:ext cx="9738840" cy="720080"/>
          </a:xfrm>
          <a:prstGeom prst="round1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defRPr/>
            </a:pPr>
            <a:r>
              <a:rPr lang="en-CA" sz="3200" dirty="0">
                <a:solidFill>
                  <a:schemeClr val="tx1"/>
                </a:solidFill>
              </a:rPr>
              <a:t>Contingency Plans and other potential impacts</a:t>
            </a:r>
          </a:p>
        </p:txBody>
      </p:sp>
    </p:spTree>
    <p:extLst>
      <p:ext uri="{BB962C8B-B14F-4D97-AF65-F5344CB8AC3E}">
        <p14:creationId xmlns:p14="http://schemas.microsoft.com/office/powerpoint/2010/main" val="40584393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0682" y="1240424"/>
            <a:ext cx="8568774" cy="716015"/>
          </a:xfrm>
        </p:spPr>
        <p:txBody>
          <a:bodyPr>
            <a:normAutofit fontScale="90000"/>
          </a:bodyPr>
          <a:lstStyle/>
          <a:p>
            <a:r>
              <a:rPr lang="en-CA" b="1" dirty="0"/>
              <a:t>Plan B: Contingency planning with admin data – </a:t>
            </a:r>
            <a:r>
              <a:rPr lang="en-CA" b="1" u="sng" dirty="0"/>
              <a:t>Next Steps</a:t>
            </a:r>
            <a:endParaRPr lang="en-CA" u="sng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49516022"/>
              </p:ext>
            </p:extLst>
          </p:nvPr>
        </p:nvGraphicFramePr>
        <p:xfrm>
          <a:off x="29626" y="2154799"/>
          <a:ext cx="9518848" cy="34984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76F06-851C-4EFA-A287-D359BA6C2B5F}" type="slidenum">
              <a:rPr lang="en-CA" smtClean="0"/>
              <a:pPr/>
              <a:t>14</a:t>
            </a:fld>
            <a:endParaRPr lang="en-CA"/>
          </a:p>
        </p:txBody>
      </p:sp>
      <p:sp>
        <p:nvSpPr>
          <p:cNvPr id="6" name="Rectangle 5"/>
          <p:cNvSpPr/>
          <p:nvPr/>
        </p:nvSpPr>
        <p:spPr>
          <a:xfrm>
            <a:off x="623392" y="2980695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1</a:t>
            </a:r>
          </a:p>
        </p:txBody>
      </p:sp>
      <p:sp>
        <p:nvSpPr>
          <p:cNvPr id="7" name="Rectangle 6"/>
          <p:cNvSpPr/>
          <p:nvPr/>
        </p:nvSpPr>
        <p:spPr>
          <a:xfrm>
            <a:off x="623392" y="3949666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2</a:t>
            </a:r>
          </a:p>
        </p:txBody>
      </p:sp>
      <p:sp>
        <p:nvSpPr>
          <p:cNvPr id="8" name="Rectangle 7"/>
          <p:cNvSpPr/>
          <p:nvPr/>
        </p:nvSpPr>
        <p:spPr>
          <a:xfrm>
            <a:off x="623392" y="4801459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3</a:t>
            </a:r>
          </a:p>
        </p:txBody>
      </p:sp>
      <p:sp>
        <p:nvSpPr>
          <p:cNvPr id="9" name="Left Arrow Callout 8"/>
          <p:cNvSpPr/>
          <p:nvPr/>
        </p:nvSpPr>
        <p:spPr>
          <a:xfrm>
            <a:off x="9339456" y="2794288"/>
            <a:ext cx="2805216" cy="1296144"/>
          </a:xfrm>
          <a:prstGeom prst="leftArrowCallout">
            <a:avLst>
              <a:gd name="adj1" fmla="val 25000"/>
              <a:gd name="adj2" fmla="val 25000"/>
              <a:gd name="adj3" fmla="val 25000"/>
              <a:gd name="adj4" fmla="val 7725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>
                <a:solidFill>
                  <a:schemeClr val="bg1"/>
                </a:solidFill>
              </a:rPr>
              <a:t>Compare simulated results using admin data to those without using admin data</a:t>
            </a:r>
          </a:p>
        </p:txBody>
      </p:sp>
      <p:sp>
        <p:nvSpPr>
          <p:cNvPr id="10" name="Left Arrow Callout 9"/>
          <p:cNvSpPr/>
          <p:nvPr/>
        </p:nvSpPr>
        <p:spPr>
          <a:xfrm>
            <a:off x="9299872" y="4575319"/>
            <a:ext cx="2805216" cy="1296144"/>
          </a:xfrm>
          <a:prstGeom prst="leftArrowCallout">
            <a:avLst>
              <a:gd name="adj1" fmla="val 25000"/>
              <a:gd name="adj2" fmla="val 25000"/>
              <a:gd name="adj3" fmla="val 25000"/>
              <a:gd name="adj4" fmla="val 7725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>
                <a:solidFill>
                  <a:schemeClr val="bg1"/>
                </a:solidFill>
              </a:rPr>
              <a:t>Operationalize an admin imputation process respecting other constraints </a:t>
            </a:r>
          </a:p>
        </p:txBody>
      </p:sp>
    </p:spTree>
    <p:extLst>
      <p:ext uri="{BB962C8B-B14F-4D97-AF65-F5344CB8AC3E}">
        <p14:creationId xmlns:p14="http://schemas.microsoft.com/office/powerpoint/2010/main" val="308198427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3352" y="188640"/>
            <a:ext cx="5184576" cy="1440160"/>
          </a:xfrm>
        </p:spPr>
        <p:txBody>
          <a:bodyPr>
            <a:normAutofit/>
          </a:bodyPr>
          <a:lstStyle/>
          <a:p>
            <a:r>
              <a:rPr lang="en-CA" dirty="0"/>
              <a:t>Assessment of Data Quality - </a:t>
            </a:r>
            <a:r>
              <a:rPr lang="en-CA" sz="3200" b="1" dirty="0"/>
              <a:t>Certification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28800"/>
            <a:ext cx="5198368" cy="4608512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85000" lnSpcReduction="20000"/>
          </a:bodyPr>
          <a:lstStyle/>
          <a:p>
            <a:pPr lvl="1">
              <a:buFont typeface="Wingdings" panose="05000000000000000000" pitchFamily="2" charset="2"/>
              <a:buChar char="Ø"/>
            </a:pPr>
            <a:endParaRPr lang="en-CA" dirty="0"/>
          </a:p>
          <a:p>
            <a:pPr lvl="1">
              <a:buFont typeface="Wingdings" panose="05000000000000000000" pitchFamily="2" charset="2"/>
              <a:buChar char="Ø"/>
            </a:pPr>
            <a:endParaRPr lang="en-CA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en-CA" dirty="0"/>
              <a:t>Investigating data quality measures 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en-CA" dirty="0"/>
              <a:t>total non-response rates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en-CA" dirty="0"/>
              <a:t>item non-response rate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en-CA" dirty="0"/>
              <a:t>edit failure rates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en-CA" dirty="0"/>
              <a:t>imputation rate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en-CA" dirty="0"/>
              <a:t>change rate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en-CA" dirty="0"/>
              <a:t>data comparison  before and after imputation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CA" dirty="0"/>
              <a:t>Coherence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en-CA" dirty="0"/>
              <a:t>Past censuses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en-CA" dirty="0"/>
              <a:t>other surveys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en-CA" dirty="0"/>
              <a:t>administrative sources.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CA" dirty="0"/>
              <a:t>Cross-tabulations 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en-CA" dirty="0"/>
              <a:t>Checked for consistency and accuracy</a:t>
            </a:r>
          </a:p>
          <a:p>
            <a:endParaRPr lang="en-CA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6384032" y="1628800"/>
            <a:ext cx="5198368" cy="4497364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85000" lnSpcReduction="20000"/>
          </a:bodyPr>
          <a:lstStyle/>
          <a:p>
            <a:pPr lvl="1"/>
            <a:endParaRPr lang="en-CA" dirty="0"/>
          </a:p>
          <a:p>
            <a:pPr lvl="1"/>
            <a:endParaRPr lang="en-CA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en-CA" dirty="0"/>
              <a:t>Consult internal and external experts when needed (</a:t>
            </a:r>
            <a:r>
              <a:rPr lang="en-CA" dirty="0">
                <a:solidFill>
                  <a:srgbClr val="FF0000"/>
                </a:solidFill>
              </a:rPr>
              <a:t>Improved in 2021)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CA" dirty="0"/>
              <a:t>Outlier Identification and verification </a:t>
            </a:r>
            <a:r>
              <a:rPr lang="en-CA" dirty="0">
                <a:solidFill>
                  <a:srgbClr val="FF0000"/>
                </a:solidFill>
              </a:rPr>
              <a:t>(New in 2021)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CA" dirty="0"/>
              <a:t>Checks to ensure no systematic error has been introduced    (</a:t>
            </a:r>
            <a:r>
              <a:rPr lang="en-CA" dirty="0">
                <a:solidFill>
                  <a:srgbClr val="FF0000"/>
                </a:solidFill>
              </a:rPr>
              <a:t>New in 2021)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CA" dirty="0"/>
              <a:t>Data visualization and maps   (</a:t>
            </a:r>
            <a:r>
              <a:rPr lang="en-CA" dirty="0">
                <a:solidFill>
                  <a:srgbClr val="FF0000"/>
                </a:solidFill>
              </a:rPr>
              <a:t>New in 2021)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76F06-851C-4EFA-A287-D359BA6C2B5F}" type="slidenum">
              <a:rPr lang="en-CA" smtClean="0"/>
              <a:pPr/>
              <a:t>15</a:t>
            </a:fld>
            <a:endParaRPr lang="en-CA"/>
          </a:p>
        </p:txBody>
      </p:sp>
      <p:sp>
        <p:nvSpPr>
          <p:cNvPr id="8" name="Rectangle 7"/>
          <p:cNvSpPr/>
          <p:nvPr/>
        </p:nvSpPr>
        <p:spPr>
          <a:xfrm>
            <a:off x="6397824" y="1412776"/>
            <a:ext cx="5184576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2800" dirty="0">
                <a:solidFill>
                  <a:schemeClr val="bg1"/>
                </a:solidFill>
              </a:rPr>
              <a:t>New/Improved for 2021</a:t>
            </a:r>
          </a:p>
        </p:txBody>
      </p:sp>
      <p:sp>
        <p:nvSpPr>
          <p:cNvPr id="9" name="Rectangle 8"/>
          <p:cNvSpPr/>
          <p:nvPr/>
        </p:nvSpPr>
        <p:spPr>
          <a:xfrm>
            <a:off x="5831344" y="2967335"/>
            <a:ext cx="52931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CA" sz="5400" b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37184" y="1412776"/>
            <a:ext cx="5184576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2800" dirty="0">
                <a:solidFill>
                  <a:schemeClr val="bg1"/>
                </a:solidFill>
              </a:rPr>
              <a:t>Returning Features</a:t>
            </a:r>
          </a:p>
        </p:txBody>
      </p:sp>
    </p:spTree>
    <p:extLst>
      <p:ext uri="{BB962C8B-B14F-4D97-AF65-F5344CB8AC3E}">
        <p14:creationId xmlns:p14="http://schemas.microsoft.com/office/powerpoint/2010/main" val="105643886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7368" y="1408292"/>
            <a:ext cx="10972800" cy="613919"/>
          </a:xfrm>
          <a:solidFill>
            <a:schemeClr val="tx2">
              <a:lumMod val="40000"/>
              <a:lumOff val="60000"/>
            </a:schemeClr>
          </a:solidFill>
        </p:spPr>
        <p:txBody>
          <a:bodyPr/>
          <a:lstStyle/>
          <a:p>
            <a:r>
              <a:rPr lang="en-CA" dirty="0"/>
              <a:t>Assessment of Data Quality – Reporting on Quality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022211"/>
            <a:ext cx="10972800" cy="450313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CA" sz="2800" dirty="0"/>
              <a:t>New quality indicators are being introduced for the 2021 Census.  </a:t>
            </a:r>
          </a:p>
          <a:p>
            <a:pPr marL="0" indent="0">
              <a:buNone/>
            </a:pPr>
            <a:endParaRPr lang="en-CA" sz="1900" dirty="0"/>
          </a:p>
          <a:p>
            <a:pPr marL="0" indent="0">
              <a:buNone/>
            </a:pPr>
            <a:r>
              <a:rPr lang="en-CA" sz="2800" b="1" dirty="0"/>
              <a:t>For the short-form and long-form Census:</a:t>
            </a:r>
          </a:p>
          <a:p>
            <a:pPr marL="0" indent="0">
              <a:buNone/>
            </a:pPr>
            <a:r>
              <a:rPr lang="en-CA" sz="2800" dirty="0"/>
              <a:t>Moving from Global non-response to using Total Non-response and having item/question quality indicators</a:t>
            </a:r>
          </a:p>
          <a:p>
            <a:pPr marL="0" indent="0">
              <a:buNone/>
            </a:pPr>
            <a:r>
              <a:rPr lang="en-CA" dirty="0"/>
              <a:t>		</a:t>
            </a:r>
          </a:p>
          <a:p>
            <a:pPr lvl="6"/>
            <a:r>
              <a:rPr lang="en-US" sz="2600" dirty="0">
                <a:latin typeface="Calibri" panose="020F0502020204030204" pitchFamily="34" charset="0"/>
              </a:rPr>
              <a:t>the </a:t>
            </a:r>
            <a:r>
              <a:rPr lang="en-US" sz="2600" dirty="0">
                <a:solidFill>
                  <a:srgbClr val="7030A0"/>
                </a:solidFill>
                <a:latin typeface="Calibri" panose="020F0502020204030204" pitchFamily="34" charset="0"/>
              </a:rPr>
              <a:t>imputation</a:t>
            </a:r>
            <a:r>
              <a:rPr lang="en-US" sz="2600" dirty="0">
                <a:latin typeface="Calibri" panose="020F0502020204030204" pitchFamily="34" charset="0"/>
              </a:rPr>
              <a:t> rate (imputation of a component or entire household </a:t>
            </a:r>
          </a:p>
          <a:p>
            <a:pPr lvl="6"/>
            <a:r>
              <a:rPr lang="en-US" sz="2600" dirty="0">
                <a:latin typeface="Calibri" panose="020F0502020204030204" pitchFamily="34" charset="0"/>
              </a:rPr>
              <a:t>the </a:t>
            </a:r>
            <a:r>
              <a:rPr lang="en-US" sz="2600" dirty="0">
                <a:solidFill>
                  <a:srgbClr val="7030A0"/>
                </a:solidFill>
                <a:latin typeface="Calibri" panose="020F0502020204030204" pitchFamily="34" charset="0"/>
              </a:rPr>
              <a:t>non-response</a:t>
            </a:r>
            <a:r>
              <a:rPr lang="en-US" sz="2600" dirty="0">
                <a:latin typeface="Calibri" panose="020F0502020204030204" pitchFamily="34" charset="0"/>
              </a:rPr>
              <a:t> rate (when no item response is obtained)</a:t>
            </a:r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endParaRPr lang="en-CA" b="1" dirty="0"/>
          </a:p>
          <a:p>
            <a:pPr marL="0" indent="0">
              <a:buNone/>
            </a:pPr>
            <a:r>
              <a:rPr lang="en-CA" sz="2800" b="1" dirty="0"/>
              <a:t>In addition, for the long-form Census (based on a sample):</a:t>
            </a:r>
          </a:p>
          <a:p>
            <a:r>
              <a:rPr lang="en-CA" sz="2800" dirty="0"/>
              <a:t>Using confidence intervals in Census tables </a:t>
            </a:r>
          </a:p>
          <a:p>
            <a:pPr lvl="1"/>
            <a:r>
              <a:rPr lang="en-CA" sz="2100" dirty="0"/>
              <a:t>Using an extension of the Wilson confidence interval adapted for weighted totals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76F06-851C-4EFA-A287-D359BA6C2B5F}" type="slidenum">
              <a:rPr lang="en-CA" smtClean="0"/>
              <a:pPr/>
              <a:t>16</a:t>
            </a:fld>
            <a:endParaRPr lang="en-CA"/>
          </a:p>
        </p:txBody>
      </p:sp>
      <p:sp>
        <p:nvSpPr>
          <p:cNvPr id="5" name="Right Arrow Callout 4"/>
          <p:cNvSpPr/>
          <p:nvPr/>
        </p:nvSpPr>
        <p:spPr>
          <a:xfrm>
            <a:off x="263352" y="3717032"/>
            <a:ext cx="3062057" cy="1334857"/>
          </a:xfrm>
          <a:prstGeom prst="right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600" dirty="0">
                <a:solidFill>
                  <a:schemeClr val="bg1"/>
                </a:solidFill>
              </a:rPr>
              <a:t>Key quality metrics with increased value  if nonresponse is higher</a:t>
            </a:r>
          </a:p>
        </p:txBody>
      </p:sp>
    </p:spTree>
    <p:extLst>
      <p:ext uri="{BB962C8B-B14F-4D97-AF65-F5344CB8AC3E}">
        <p14:creationId xmlns:p14="http://schemas.microsoft.com/office/powerpoint/2010/main" val="153250344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40000"/>
              <a:lumOff val="60000"/>
            </a:schemeClr>
          </a:solidFill>
        </p:spPr>
        <p:txBody>
          <a:bodyPr/>
          <a:lstStyle/>
          <a:p>
            <a:r>
              <a:rPr lang="en-CA" dirty="0"/>
              <a:t>Conclusion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n-CA" dirty="0"/>
              <a:t>Collection strategies have been adapted to the current context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CA" dirty="0"/>
              <a:t>A Plan B to impute (age and sex) using admin data  is being strategically designed. This Plan B will be implemented only if: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CA" dirty="0"/>
              <a:t>Census quality is at risk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CA" dirty="0"/>
              <a:t>Simulations have shown admin data will improve quality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CA" dirty="0"/>
              <a:t>Reliable admin data is available for nonresponding households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CA" dirty="0"/>
              <a:t>The household composition in available admin data households used for imputation corresponds to required imputations by distribution and size 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CA" dirty="0"/>
              <a:t>Coverage Studies are designed to be unbiased with invocation of a contingency plan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CA" dirty="0"/>
              <a:t>Thorough certification will be conducted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CA" dirty="0"/>
              <a:t>Resulting quality will be reported transparently though new quality indicators </a:t>
            </a:r>
          </a:p>
          <a:p>
            <a:pPr lvl="2">
              <a:buFont typeface="Wingdings" panose="05000000000000000000" pitchFamily="2" charset="2"/>
              <a:buChar char="ü"/>
            </a:pPr>
            <a:endParaRPr lang="en-CA" dirty="0"/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76F06-851C-4EFA-A287-D359BA6C2B5F}" type="slidenum">
              <a:rPr lang="en-CA" smtClean="0"/>
              <a:pPr/>
              <a:t>17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2323366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56792"/>
            <a:ext cx="10526960" cy="469926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CA" sz="3600" dirty="0"/>
          </a:p>
          <a:p>
            <a:pPr marL="0" indent="0" algn="ctr">
              <a:buNone/>
            </a:pPr>
            <a:endParaRPr lang="en-CA" sz="3600" dirty="0"/>
          </a:p>
          <a:p>
            <a:pPr marL="0" indent="0" algn="ctr">
              <a:buNone/>
            </a:pPr>
            <a:r>
              <a:rPr lang="en-CA" sz="3600" dirty="0"/>
              <a:t>Thank you! / </a:t>
            </a:r>
            <a:r>
              <a:rPr lang="fr-CA" sz="3600" dirty="0"/>
              <a:t>Merci!</a:t>
            </a:r>
          </a:p>
          <a:p>
            <a:pPr marL="0" indent="0" algn="ctr">
              <a:buNone/>
            </a:pPr>
            <a:r>
              <a:rPr lang="en-CA" sz="3600" dirty="0"/>
              <a:t>Questions?</a:t>
            </a:r>
          </a:p>
          <a:p>
            <a:pPr marL="0" indent="0" algn="ctr">
              <a:buNone/>
            </a:pPr>
            <a:r>
              <a:rPr lang="en-CA" sz="3600" dirty="0"/>
              <a:t>beatrice.baribeau@canada.ca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76F06-851C-4EFA-A287-D359BA6C2B5F}" type="slidenum">
              <a:rPr lang="en-CA" smtClean="0"/>
              <a:pPr/>
              <a:t>18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844164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3665" y="1408292"/>
            <a:ext cx="10584863" cy="613919"/>
          </a:xfrm>
        </p:spPr>
        <p:txBody>
          <a:bodyPr>
            <a:normAutofit/>
          </a:bodyPr>
          <a:lstStyle/>
          <a:p>
            <a:r>
              <a:rPr lang="en-CA" b="1" dirty="0"/>
              <a:t>Overview</a:t>
            </a:r>
            <a:endParaRPr lang="en-CA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72816"/>
            <a:ext cx="10382944" cy="4334140"/>
          </a:xfrm>
        </p:spPr>
        <p:txBody>
          <a:bodyPr>
            <a:normAutofit lnSpcReduction="10000"/>
          </a:bodyPr>
          <a:lstStyle/>
          <a:p>
            <a:endParaRPr lang="en-CA" dirty="0"/>
          </a:p>
          <a:p>
            <a:r>
              <a:rPr lang="en-CA" sz="2800" dirty="0"/>
              <a:t>The Canadian Census of Population – context and challenges</a:t>
            </a:r>
          </a:p>
          <a:p>
            <a:endParaRPr lang="en-CA" sz="2800" dirty="0"/>
          </a:p>
          <a:p>
            <a:r>
              <a:rPr lang="en-CA" sz="2800" dirty="0"/>
              <a:t>Mitigation &amp; Contingency planning due to COVID</a:t>
            </a:r>
          </a:p>
          <a:p>
            <a:pPr lvl="1"/>
            <a:r>
              <a:rPr lang="en-CA" dirty="0"/>
              <a:t>Plan A: Adapting collection strategies</a:t>
            </a:r>
          </a:p>
          <a:p>
            <a:pPr lvl="1"/>
            <a:r>
              <a:rPr lang="en-CA" dirty="0"/>
              <a:t>Plan B: Plan A + Ongoing research for contingency planning</a:t>
            </a:r>
          </a:p>
          <a:p>
            <a:pPr marL="457200" lvl="1" indent="0">
              <a:buNone/>
            </a:pPr>
            <a:endParaRPr lang="en-CA" dirty="0"/>
          </a:p>
          <a:p>
            <a:r>
              <a:rPr lang="en-CA" sz="2800" dirty="0"/>
              <a:t>Assessment of Data Quality</a:t>
            </a:r>
          </a:p>
          <a:p>
            <a:pPr lvl="1"/>
            <a:r>
              <a:rPr lang="en-CA" dirty="0"/>
              <a:t>Certification</a:t>
            </a:r>
          </a:p>
          <a:p>
            <a:pPr lvl="1"/>
            <a:r>
              <a:rPr lang="en-CA" dirty="0"/>
              <a:t>New quality indicators</a:t>
            </a: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76F06-851C-4EFA-A287-D359BA6C2B5F}" type="slidenum">
              <a:rPr lang="en-CA" smtClean="0"/>
              <a:pPr/>
              <a:t>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997443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06703" y="5013176"/>
            <a:ext cx="3513033" cy="131030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344" y="-99392"/>
            <a:ext cx="6278487" cy="1162050"/>
          </a:xfrm>
        </p:spPr>
        <p:txBody>
          <a:bodyPr>
            <a:normAutofit/>
          </a:bodyPr>
          <a:lstStyle/>
          <a:p>
            <a:r>
              <a:rPr lang="en-CA" sz="2400" dirty="0"/>
              <a:t>The Canadian Census of Population</a:t>
            </a:r>
            <a:br>
              <a:rPr lang="en-CA" sz="2400" dirty="0"/>
            </a:br>
            <a:r>
              <a:rPr lang="en-CA" sz="2400" dirty="0"/>
              <a:t>Context &amp; Challenges</a:t>
            </a:r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1805" y="1340768"/>
            <a:ext cx="7515200" cy="4679846"/>
          </a:xfrm>
        </p:spPr>
      </p:pic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>
          <a:xfrm>
            <a:off x="284716" y="836712"/>
            <a:ext cx="4011084" cy="4209332"/>
          </a:xfrm>
        </p:spPr>
        <p:txBody>
          <a:bodyPr/>
          <a:lstStyle/>
          <a:p>
            <a:endParaRPr lang="en-CA" dirty="0"/>
          </a:p>
          <a:p>
            <a:r>
              <a:rPr lang="en-CA" sz="1800" b="1" dirty="0"/>
              <a:t>Collection Methodologies</a:t>
            </a:r>
          </a:p>
          <a:p>
            <a:endParaRPr lang="en-CA" dirty="0"/>
          </a:p>
          <a:p>
            <a:r>
              <a:rPr lang="en-CA" sz="1600" b="1" dirty="0">
                <a:solidFill>
                  <a:srgbClr val="00B050"/>
                </a:solidFill>
              </a:rPr>
              <a:t>Mail-out</a:t>
            </a:r>
            <a:r>
              <a:rPr lang="en-CA" sz="1600" b="1" dirty="0"/>
              <a:t> (86% of dwellings)</a:t>
            </a:r>
          </a:p>
          <a:p>
            <a:pPr lvl="1"/>
            <a:r>
              <a:rPr lang="en-CA" dirty="0"/>
              <a:t>Urban areas where invitation/reminder letters can be delivered directly to the dwelling</a:t>
            </a:r>
          </a:p>
          <a:p>
            <a:r>
              <a:rPr lang="en-CA" sz="1600" b="1" dirty="0">
                <a:solidFill>
                  <a:srgbClr val="FF5050"/>
                </a:solidFill>
              </a:rPr>
              <a:t>Mail-out with drop-off </a:t>
            </a:r>
            <a:r>
              <a:rPr lang="en-CA" sz="1600" b="1" dirty="0"/>
              <a:t>(&gt;6% of dwellings) </a:t>
            </a:r>
          </a:p>
          <a:p>
            <a:pPr lvl="1"/>
            <a:r>
              <a:rPr lang="en-CA" dirty="0"/>
              <a:t>Mix of mail delivery where possible (like mail-out) and enumerators dropping Census materials at remaining dwellings </a:t>
            </a:r>
          </a:p>
          <a:p>
            <a:r>
              <a:rPr lang="en-CA" sz="1600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List/leave</a:t>
            </a:r>
            <a:r>
              <a:rPr lang="en-CA" sz="1600" b="1" dirty="0"/>
              <a:t> (6% of dwellings)</a:t>
            </a:r>
          </a:p>
          <a:p>
            <a:pPr lvl="1"/>
            <a:r>
              <a:rPr lang="en-CA" dirty="0"/>
              <a:t>Rural areas where enumerators are sent to list all dwellings and deliver Census material</a:t>
            </a:r>
          </a:p>
          <a:p>
            <a:r>
              <a:rPr lang="en-CA" sz="1600" b="1" dirty="0">
                <a:solidFill>
                  <a:schemeClr val="accent6">
                    <a:lumMod val="50000"/>
                  </a:schemeClr>
                </a:solidFill>
              </a:rPr>
              <a:t>Canvasser/</a:t>
            </a:r>
            <a:r>
              <a:rPr lang="en-CA" sz="1600" b="1" dirty="0">
                <a:solidFill>
                  <a:srgbClr val="7030A0"/>
                </a:solidFill>
              </a:rPr>
              <a:t>Reserve</a:t>
            </a:r>
            <a:r>
              <a:rPr lang="en-CA" sz="1600" b="1" dirty="0"/>
              <a:t> (1% of dwellings)</a:t>
            </a:r>
          </a:p>
          <a:p>
            <a:pPr lvl="1"/>
            <a:r>
              <a:rPr lang="en-CA" dirty="0"/>
              <a:t>Remote areas where Census questionnaires are typically completed via in-person interviews</a:t>
            </a: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76F06-851C-4EFA-A287-D359BA6C2B5F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4716" y="4853153"/>
            <a:ext cx="372305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CA" dirty="0">
              <a:solidFill>
                <a:schemeClr val="bg1"/>
              </a:solidFill>
            </a:endParaRPr>
          </a:p>
          <a:p>
            <a:r>
              <a:rPr lang="en-CA" b="1" dirty="0">
                <a:solidFill>
                  <a:schemeClr val="bg1"/>
                </a:solidFill>
              </a:rPr>
              <a:t>Collecting in the brown and tan regions (where materials cannot be mailed) requires enumerators</a:t>
            </a:r>
            <a:endParaRPr lang="en-CA" b="1" dirty="0"/>
          </a:p>
        </p:txBody>
      </p:sp>
      <p:sp>
        <p:nvSpPr>
          <p:cNvPr id="7" name="Rectangle 6"/>
          <p:cNvSpPr/>
          <p:nvPr/>
        </p:nvSpPr>
        <p:spPr>
          <a:xfrm>
            <a:off x="3719736" y="5828784"/>
            <a:ext cx="1659429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dirty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*</a:t>
            </a:r>
            <a:r>
              <a:rPr lang="en-US" sz="4400" b="0" cap="none" spc="0" dirty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Risk*</a:t>
            </a:r>
          </a:p>
        </p:txBody>
      </p:sp>
    </p:spTree>
    <p:extLst>
      <p:ext uri="{BB962C8B-B14F-4D97-AF65-F5344CB8AC3E}">
        <p14:creationId xmlns:p14="http://schemas.microsoft.com/office/powerpoint/2010/main" val="38076290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Freeform 13"/>
          <p:cNvSpPr>
            <a:spLocks/>
          </p:cNvSpPr>
          <p:nvPr/>
        </p:nvSpPr>
        <p:spPr bwMode="auto">
          <a:xfrm>
            <a:off x="10552843" y="1130224"/>
            <a:ext cx="1152128" cy="628642"/>
          </a:xfrm>
          <a:custGeom>
            <a:avLst/>
            <a:gdLst>
              <a:gd name="T0" fmla="*/ 0 w 5667"/>
              <a:gd name="T1" fmla="*/ 0 h 4158"/>
              <a:gd name="T2" fmla="*/ 0 w 5667"/>
              <a:gd name="T3" fmla="*/ 0 h 4158"/>
              <a:gd name="T4" fmla="*/ 0 w 5667"/>
              <a:gd name="T5" fmla="*/ 1 h 4158"/>
              <a:gd name="T6" fmla="*/ 0 w 5667"/>
              <a:gd name="T7" fmla="*/ 1 h 4158"/>
              <a:gd name="T8" fmla="*/ 1 w 5667"/>
              <a:gd name="T9" fmla="*/ 1 h 4158"/>
              <a:gd name="T10" fmla="*/ 2 w 5667"/>
              <a:gd name="T11" fmla="*/ 1 h 4158"/>
              <a:gd name="T12" fmla="*/ 2 w 5667"/>
              <a:gd name="T13" fmla="*/ 0 h 4158"/>
              <a:gd name="T14" fmla="*/ 1 w 5667"/>
              <a:gd name="T15" fmla="*/ 0 h 4158"/>
              <a:gd name="T16" fmla="*/ 0 w 5667"/>
              <a:gd name="T17" fmla="*/ 0 h 4158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5667"/>
              <a:gd name="T28" fmla="*/ 0 h 4158"/>
              <a:gd name="T29" fmla="*/ 5667 w 5667"/>
              <a:gd name="T30" fmla="*/ 4158 h 4158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5667" h="4158">
                <a:moveTo>
                  <a:pt x="693" y="0"/>
                </a:moveTo>
                <a:cubicBezTo>
                  <a:pt x="310" y="0"/>
                  <a:pt x="0" y="310"/>
                  <a:pt x="0" y="693"/>
                </a:cubicBezTo>
                <a:lnTo>
                  <a:pt x="0" y="3465"/>
                </a:lnTo>
                <a:cubicBezTo>
                  <a:pt x="0" y="3848"/>
                  <a:pt x="310" y="4158"/>
                  <a:pt x="693" y="4158"/>
                </a:cubicBezTo>
                <a:lnTo>
                  <a:pt x="4974" y="4158"/>
                </a:lnTo>
                <a:cubicBezTo>
                  <a:pt x="5356" y="4158"/>
                  <a:pt x="5667" y="3848"/>
                  <a:pt x="5667" y="3465"/>
                </a:cubicBezTo>
                <a:lnTo>
                  <a:pt x="5667" y="693"/>
                </a:lnTo>
                <a:cubicBezTo>
                  <a:pt x="5667" y="310"/>
                  <a:pt x="5356" y="0"/>
                  <a:pt x="4974" y="0"/>
                </a:cubicBezTo>
                <a:lnTo>
                  <a:pt x="693" y="0"/>
                </a:lnTo>
                <a:close/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 w="1905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algn="ctr"/>
            <a:endParaRPr lang="en-CA" sz="11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2" name="Straight Arrow Connector 61"/>
          <p:cNvCxnSpPr/>
          <p:nvPr/>
        </p:nvCxnSpPr>
        <p:spPr>
          <a:xfrm flipV="1">
            <a:off x="4808529" y="3780941"/>
            <a:ext cx="889628" cy="4792"/>
          </a:xfrm>
          <a:prstGeom prst="straightConnector1">
            <a:avLst/>
          </a:prstGeom>
          <a:ln w="19050">
            <a:solidFill>
              <a:srgbClr val="08396B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901276" y="115395"/>
            <a:ext cx="5170722" cy="1004805"/>
          </a:xfrm>
        </p:spPr>
        <p:txBody>
          <a:bodyPr>
            <a:normAutofit fontScale="90000"/>
          </a:bodyPr>
          <a:lstStyle/>
          <a:p>
            <a:r>
              <a:rPr lang="en-CA" sz="3200" b="1" dirty="0"/>
              <a:t>2021 Census Wave Methodology</a:t>
            </a:r>
            <a:endParaRPr lang="en-CA" sz="3200" b="1" dirty="0">
              <a:solidFill>
                <a:schemeClr val="accent5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3" name="Freeform 10"/>
          <p:cNvSpPr>
            <a:spLocks/>
          </p:cNvSpPr>
          <p:nvPr/>
        </p:nvSpPr>
        <p:spPr bwMode="auto">
          <a:xfrm>
            <a:off x="3755931" y="1769509"/>
            <a:ext cx="1008062" cy="807468"/>
          </a:xfrm>
          <a:custGeom>
            <a:avLst/>
            <a:gdLst>
              <a:gd name="T0" fmla="*/ 0 w 5675"/>
              <a:gd name="T1" fmla="*/ 0 h 4158"/>
              <a:gd name="T2" fmla="*/ 0 w 5675"/>
              <a:gd name="T3" fmla="*/ 0 h 4158"/>
              <a:gd name="T4" fmla="*/ 0 w 5675"/>
              <a:gd name="T5" fmla="*/ 1 h 4158"/>
              <a:gd name="T6" fmla="*/ 0 w 5675"/>
              <a:gd name="T7" fmla="*/ 1 h 4158"/>
              <a:gd name="T8" fmla="*/ 1 w 5675"/>
              <a:gd name="T9" fmla="*/ 1 h 4158"/>
              <a:gd name="T10" fmla="*/ 2 w 5675"/>
              <a:gd name="T11" fmla="*/ 1 h 4158"/>
              <a:gd name="T12" fmla="*/ 2 w 5675"/>
              <a:gd name="T13" fmla="*/ 0 h 4158"/>
              <a:gd name="T14" fmla="*/ 1 w 5675"/>
              <a:gd name="T15" fmla="*/ 0 h 4158"/>
              <a:gd name="T16" fmla="*/ 0 w 5675"/>
              <a:gd name="T17" fmla="*/ 0 h 4158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5675"/>
              <a:gd name="T28" fmla="*/ 0 h 4158"/>
              <a:gd name="T29" fmla="*/ 5675 w 5675"/>
              <a:gd name="T30" fmla="*/ 4158 h 4158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5675" h="4158">
                <a:moveTo>
                  <a:pt x="694" y="0"/>
                </a:moveTo>
                <a:cubicBezTo>
                  <a:pt x="311" y="0"/>
                  <a:pt x="0" y="310"/>
                  <a:pt x="0" y="693"/>
                </a:cubicBezTo>
                <a:lnTo>
                  <a:pt x="0" y="3465"/>
                </a:lnTo>
                <a:cubicBezTo>
                  <a:pt x="0" y="3848"/>
                  <a:pt x="311" y="4158"/>
                  <a:pt x="694" y="4158"/>
                </a:cubicBezTo>
                <a:lnTo>
                  <a:pt x="4982" y="4158"/>
                </a:lnTo>
                <a:cubicBezTo>
                  <a:pt x="5365" y="4158"/>
                  <a:pt x="5675" y="3848"/>
                  <a:pt x="5675" y="3465"/>
                </a:cubicBezTo>
                <a:lnTo>
                  <a:pt x="5675" y="693"/>
                </a:lnTo>
                <a:cubicBezTo>
                  <a:pt x="5675" y="310"/>
                  <a:pt x="5365" y="0"/>
                  <a:pt x="4982" y="0"/>
                </a:cubicBezTo>
                <a:lnTo>
                  <a:pt x="694" y="0"/>
                </a:lnTo>
                <a:close/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 w="1905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pPr algn="ctr"/>
            <a:r>
              <a:rPr lang="en-CA" sz="1100" u="sng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Wave 2</a:t>
            </a:r>
          </a:p>
          <a:p>
            <a:pPr algn="ctr"/>
            <a:r>
              <a:rPr lang="en-CA" sz="11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Reminder </a:t>
            </a:r>
          </a:p>
          <a:p>
            <a:pPr algn="ctr"/>
            <a:r>
              <a:rPr lang="en-CA" sz="11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Letter</a:t>
            </a:r>
          </a:p>
          <a:p>
            <a:pPr algn="ctr"/>
            <a:r>
              <a:rPr lang="en-CA" sz="11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May 12-20</a:t>
            </a:r>
          </a:p>
        </p:txBody>
      </p:sp>
      <p:sp>
        <p:nvSpPr>
          <p:cNvPr id="16" name="Freeform 13"/>
          <p:cNvSpPr>
            <a:spLocks/>
          </p:cNvSpPr>
          <p:nvPr/>
        </p:nvSpPr>
        <p:spPr bwMode="auto">
          <a:xfrm>
            <a:off x="5627593" y="1769509"/>
            <a:ext cx="1008063" cy="807468"/>
          </a:xfrm>
          <a:custGeom>
            <a:avLst/>
            <a:gdLst>
              <a:gd name="T0" fmla="*/ 0 w 5667"/>
              <a:gd name="T1" fmla="*/ 0 h 4158"/>
              <a:gd name="T2" fmla="*/ 0 w 5667"/>
              <a:gd name="T3" fmla="*/ 0 h 4158"/>
              <a:gd name="T4" fmla="*/ 0 w 5667"/>
              <a:gd name="T5" fmla="*/ 1 h 4158"/>
              <a:gd name="T6" fmla="*/ 0 w 5667"/>
              <a:gd name="T7" fmla="*/ 1 h 4158"/>
              <a:gd name="T8" fmla="*/ 1 w 5667"/>
              <a:gd name="T9" fmla="*/ 1 h 4158"/>
              <a:gd name="T10" fmla="*/ 2 w 5667"/>
              <a:gd name="T11" fmla="*/ 1 h 4158"/>
              <a:gd name="T12" fmla="*/ 2 w 5667"/>
              <a:gd name="T13" fmla="*/ 0 h 4158"/>
              <a:gd name="T14" fmla="*/ 1 w 5667"/>
              <a:gd name="T15" fmla="*/ 0 h 4158"/>
              <a:gd name="T16" fmla="*/ 0 w 5667"/>
              <a:gd name="T17" fmla="*/ 0 h 4158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5667"/>
              <a:gd name="T28" fmla="*/ 0 h 4158"/>
              <a:gd name="T29" fmla="*/ 5667 w 5667"/>
              <a:gd name="T30" fmla="*/ 4158 h 4158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5667" h="4158">
                <a:moveTo>
                  <a:pt x="693" y="0"/>
                </a:moveTo>
                <a:cubicBezTo>
                  <a:pt x="310" y="0"/>
                  <a:pt x="0" y="310"/>
                  <a:pt x="0" y="693"/>
                </a:cubicBezTo>
                <a:lnTo>
                  <a:pt x="0" y="3465"/>
                </a:lnTo>
                <a:cubicBezTo>
                  <a:pt x="0" y="3848"/>
                  <a:pt x="310" y="4158"/>
                  <a:pt x="693" y="4158"/>
                </a:cubicBezTo>
                <a:lnTo>
                  <a:pt x="4974" y="4158"/>
                </a:lnTo>
                <a:cubicBezTo>
                  <a:pt x="5356" y="4158"/>
                  <a:pt x="5667" y="3848"/>
                  <a:pt x="5667" y="3465"/>
                </a:cubicBezTo>
                <a:lnTo>
                  <a:pt x="5667" y="693"/>
                </a:lnTo>
                <a:cubicBezTo>
                  <a:pt x="5667" y="310"/>
                  <a:pt x="5356" y="0"/>
                  <a:pt x="4974" y="0"/>
                </a:cubicBezTo>
                <a:lnTo>
                  <a:pt x="693" y="0"/>
                </a:lnTo>
                <a:close/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 w="1905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pPr algn="ctr"/>
            <a:r>
              <a:rPr lang="en-CA" sz="1100" u="sng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Wave 3</a:t>
            </a:r>
          </a:p>
          <a:p>
            <a:pPr algn="ctr"/>
            <a:r>
              <a:rPr lang="en-CA" sz="11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Final Notice</a:t>
            </a:r>
          </a:p>
          <a:p>
            <a:pPr algn="ctr"/>
            <a:r>
              <a:rPr lang="en-CA" sz="11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May 20-31</a:t>
            </a:r>
          </a:p>
        </p:txBody>
      </p:sp>
      <p:sp>
        <p:nvSpPr>
          <p:cNvPr id="18" name="Freeform 15"/>
          <p:cNvSpPr>
            <a:spLocks/>
          </p:cNvSpPr>
          <p:nvPr/>
        </p:nvSpPr>
        <p:spPr bwMode="auto">
          <a:xfrm>
            <a:off x="9486638" y="1795626"/>
            <a:ext cx="1896344" cy="783808"/>
          </a:xfrm>
          <a:custGeom>
            <a:avLst/>
            <a:gdLst>
              <a:gd name="T0" fmla="*/ 2147483647 w 2837"/>
              <a:gd name="T1" fmla="*/ 0 h 2075"/>
              <a:gd name="T2" fmla="*/ 0 w 2837"/>
              <a:gd name="T3" fmla="*/ 2147483647 h 2075"/>
              <a:gd name="T4" fmla="*/ 0 w 2837"/>
              <a:gd name="T5" fmla="*/ 2147483647 h 2075"/>
              <a:gd name="T6" fmla="*/ 2147483647 w 2837"/>
              <a:gd name="T7" fmla="*/ 2147483647 h 2075"/>
              <a:gd name="T8" fmla="*/ 2147483647 w 2837"/>
              <a:gd name="T9" fmla="*/ 2147483647 h 2075"/>
              <a:gd name="T10" fmla="*/ 2147483647 w 2837"/>
              <a:gd name="T11" fmla="*/ 2147483647 h 2075"/>
              <a:gd name="T12" fmla="*/ 2147483647 w 2837"/>
              <a:gd name="T13" fmla="*/ 2147483647 h 2075"/>
              <a:gd name="T14" fmla="*/ 2147483647 w 2837"/>
              <a:gd name="T15" fmla="*/ 0 h 2075"/>
              <a:gd name="T16" fmla="*/ 2147483647 w 2837"/>
              <a:gd name="T17" fmla="*/ 0 h 2075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2837"/>
              <a:gd name="T28" fmla="*/ 0 h 2075"/>
              <a:gd name="T29" fmla="*/ 2837 w 2837"/>
              <a:gd name="T30" fmla="*/ 2075 h 2075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2837" h="2075">
                <a:moveTo>
                  <a:pt x="346" y="0"/>
                </a:moveTo>
                <a:cubicBezTo>
                  <a:pt x="155" y="0"/>
                  <a:pt x="0" y="154"/>
                  <a:pt x="0" y="345"/>
                </a:cubicBezTo>
                <a:lnTo>
                  <a:pt x="0" y="1729"/>
                </a:lnTo>
                <a:cubicBezTo>
                  <a:pt x="0" y="1920"/>
                  <a:pt x="155" y="2075"/>
                  <a:pt x="346" y="2075"/>
                </a:cubicBezTo>
                <a:lnTo>
                  <a:pt x="2492" y="2075"/>
                </a:lnTo>
                <a:cubicBezTo>
                  <a:pt x="2683" y="2075"/>
                  <a:pt x="2837" y="1920"/>
                  <a:pt x="2837" y="1729"/>
                </a:cubicBezTo>
                <a:lnTo>
                  <a:pt x="2837" y="345"/>
                </a:lnTo>
                <a:cubicBezTo>
                  <a:pt x="2837" y="154"/>
                  <a:pt x="2683" y="0"/>
                  <a:pt x="2492" y="0"/>
                </a:cubicBezTo>
                <a:lnTo>
                  <a:pt x="346" y="0"/>
                </a:lnTo>
                <a:close/>
              </a:path>
            </a:pathLst>
          </a:custGeom>
          <a:solidFill>
            <a:schemeClr val="accent4">
              <a:lumMod val="40000"/>
              <a:lumOff val="60000"/>
            </a:schemeClr>
          </a:solidFill>
          <a:ln w="19050" cap="rnd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 lIns="36000" rIns="36000"/>
          <a:lstStyle/>
          <a:p>
            <a:pPr algn="ctr"/>
            <a:r>
              <a:rPr lang="en-CA" sz="1100" u="sng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NRFU</a:t>
            </a:r>
          </a:p>
          <a:p>
            <a:pPr algn="ctr"/>
            <a:r>
              <a:rPr lang="en-CA" sz="11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Non-Response</a:t>
            </a:r>
          </a:p>
          <a:p>
            <a:pPr algn="ctr"/>
            <a:r>
              <a:rPr lang="en-CA" sz="11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Follow-up</a:t>
            </a:r>
          </a:p>
          <a:p>
            <a:pPr algn="ctr"/>
            <a:r>
              <a:rPr lang="en-CA" sz="11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June 2 –July 30</a:t>
            </a:r>
          </a:p>
        </p:txBody>
      </p:sp>
      <p:sp>
        <p:nvSpPr>
          <p:cNvPr id="30" name="Rectangle 27"/>
          <p:cNvSpPr>
            <a:spLocks noChangeArrowheads="1"/>
          </p:cNvSpPr>
          <p:nvPr/>
        </p:nvSpPr>
        <p:spPr bwMode="auto">
          <a:xfrm>
            <a:off x="2951386" y="2063444"/>
            <a:ext cx="768350" cy="138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900" dirty="0">
                <a:solidFill>
                  <a:srgbClr val="080808"/>
                </a:solidFill>
              </a:rPr>
              <a:t>Non-Response</a:t>
            </a:r>
            <a:endParaRPr lang="en-US" altLang="en-US" dirty="0">
              <a:solidFill>
                <a:srgbClr val="080808"/>
              </a:solidFill>
            </a:endParaRPr>
          </a:p>
        </p:txBody>
      </p:sp>
      <p:sp>
        <p:nvSpPr>
          <p:cNvPr id="31" name="Rectangle 28"/>
          <p:cNvSpPr>
            <a:spLocks noChangeArrowheads="1"/>
          </p:cNvSpPr>
          <p:nvPr/>
        </p:nvSpPr>
        <p:spPr bwMode="auto">
          <a:xfrm>
            <a:off x="4835431" y="2063444"/>
            <a:ext cx="769937" cy="138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900" dirty="0">
                <a:solidFill>
                  <a:srgbClr val="080808"/>
                </a:solidFill>
              </a:rPr>
              <a:t>Non-Response</a:t>
            </a:r>
            <a:endParaRPr lang="en-US" altLang="en-US" dirty="0">
              <a:solidFill>
                <a:srgbClr val="080808"/>
              </a:solidFill>
            </a:endParaRPr>
          </a:p>
        </p:txBody>
      </p:sp>
      <p:sp>
        <p:nvSpPr>
          <p:cNvPr id="32" name="Rectangle 29"/>
          <p:cNvSpPr>
            <a:spLocks noChangeArrowheads="1"/>
          </p:cNvSpPr>
          <p:nvPr/>
        </p:nvSpPr>
        <p:spPr bwMode="auto">
          <a:xfrm>
            <a:off x="6708681" y="2063444"/>
            <a:ext cx="768350" cy="138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900" dirty="0">
                <a:solidFill>
                  <a:srgbClr val="080808"/>
                </a:solidFill>
              </a:rPr>
              <a:t>Non-Response</a:t>
            </a:r>
            <a:endParaRPr lang="en-US" altLang="en-US" dirty="0">
              <a:solidFill>
                <a:srgbClr val="080808"/>
              </a:solidFill>
            </a:endParaRPr>
          </a:p>
        </p:txBody>
      </p:sp>
      <p:sp>
        <p:nvSpPr>
          <p:cNvPr id="36" name="Freeform 52"/>
          <p:cNvSpPr>
            <a:spLocks/>
          </p:cNvSpPr>
          <p:nvPr/>
        </p:nvSpPr>
        <p:spPr bwMode="auto">
          <a:xfrm>
            <a:off x="1811243" y="3361832"/>
            <a:ext cx="1101725" cy="1191171"/>
          </a:xfrm>
          <a:custGeom>
            <a:avLst/>
            <a:gdLst>
              <a:gd name="T0" fmla="*/ 0 w 5666"/>
              <a:gd name="T1" fmla="*/ 0 h 4159"/>
              <a:gd name="T2" fmla="*/ 0 w 5666"/>
              <a:gd name="T3" fmla="*/ 0 h 4159"/>
              <a:gd name="T4" fmla="*/ 0 w 5666"/>
              <a:gd name="T5" fmla="*/ 1 h 4159"/>
              <a:gd name="T6" fmla="*/ 0 w 5666"/>
              <a:gd name="T7" fmla="*/ 1 h 4159"/>
              <a:gd name="T8" fmla="*/ 1 w 5666"/>
              <a:gd name="T9" fmla="*/ 1 h 4159"/>
              <a:gd name="T10" fmla="*/ 2 w 5666"/>
              <a:gd name="T11" fmla="*/ 1 h 4159"/>
              <a:gd name="T12" fmla="*/ 2 w 5666"/>
              <a:gd name="T13" fmla="*/ 0 h 4159"/>
              <a:gd name="T14" fmla="*/ 1 w 5666"/>
              <a:gd name="T15" fmla="*/ 0 h 4159"/>
              <a:gd name="T16" fmla="*/ 0 w 5666"/>
              <a:gd name="T17" fmla="*/ 0 h 4159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5666"/>
              <a:gd name="T28" fmla="*/ 0 h 4159"/>
              <a:gd name="T29" fmla="*/ 5666 w 5666"/>
              <a:gd name="T30" fmla="*/ 4159 h 4159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5666" h="4159">
                <a:moveTo>
                  <a:pt x="550" y="0"/>
                </a:moveTo>
                <a:cubicBezTo>
                  <a:pt x="246" y="0"/>
                  <a:pt x="0" y="247"/>
                  <a:pt x="0" y="551"/>
                </a:cubicBezTo>
                <a:lnTo>
                  <a:pt x="0" y="3608"/>
                </a:lnTo>
                <a:cubicBezTo>
                  <a:pt x="0" y="3912"/>
                  <a:pt x="246" y="4159"/>
                  <a:pt x="550" y="4159"/>
                </a:cubicBezTo>
                <a:lnTo>
                  <a:pt x="5116" y="4159"/>
                </a:lnTo>
                <a:cubicBezTo>
                  <a:pt x="5420" y="4159"/>
                  <a:pt x="5666" y="3912"/>
                  <a:pt x="5666" y="3608"/>
                </a:cubicBezTo>
                <a:lnTo>
                  <a:pt x="5666" y="551"/>
                </a:lnTo>
                <a:cubicBezTo>
                  <a:pt x="5666" y="247"/>
                  <a:pt x="5420" y="0"/>
                  <a:pt x="5116" y="0"/>
                </a:cubicBezTo>
                <a:lnTo>
                  <a:pt x="550" y="0"/>
                </a:lnTo>
                <a:close/>
              </a:path>
            </a:pathLst>
          </a:custGeom>
          <a:solidFill>
            <a:schemeClr val="accent4">
              <a:lumMod val="40000"/>
              <a:lumOff val="60000"/>
            </a:schemeClr>
          </a:solidFill>
          <a:ln w="1905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anchor="t" anchorCtr="1"/>
          <a:lstStyle/>
          <a:p>
            <a:pPr algn="ctr"/>
            <a:endParaRPr lang="en-US" altLang="en-US" sz="1100" u="sng" dirty="0">
              <a:solidFill>
                <a:srgbClr val="08080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altLang="en-US" sz="1100" u="sng" dirty="0">
                <a:solidFill>
                  <a:srgbClr val="08080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Wave 1</a:t>
            </a:r>
            <a:endParaRPr lang="en-US" altLang="en-US" sz="1100" b="1" dirty="0">
              <a:solidFill>
                <a:srgbClr val="08080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altLang="en-US" sz="1100" b="1" dirty="0">
                <a:solidFill>
                  <a:srgbClr val="08080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DD Invitation</a:t>
            </a:r>
          </a:p>
          <a:p>
            <a:pPr algn="ctr"/>
            <a:r>
              <a:rPr lang="en-US" altLang="en-US" sz="1100" b="1" dirty="0">
                <a:solidFill>
                  <a:srgbClr val="08080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Letter</a:t>
            </a:r>
          </a:p>
          <a:p>
            <a:pPr algn="ctr"/>
            <a:r>
              <a:rPr lang="en-CA" sz="11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May 3 -10</a:t>
            </a:r>
          </a:p>
        </p:txBody>
      </p:sp>
      <p:sp>
        <p:nvSpPr>
          <p:cNvPr id="39" name="Freeform 55"/>
          <p:cNvSpPr>
            <a:spLocks/>
          </p:cNvSpPr>
          <p:nvPr/>
        </p:nvSpPr>
        <p:spPr bwMode="auto">
          <a:xfrm>
            <a:off x="3755930" y="3361832"/>
            <a:ext cx="1052599" cy="781050"/>
          </a:xfrm>
          <a:custGeom>
            <a:avLst/>
            <a:gdLst>
              <a:gd name="T0" fmla="*/ 0 w 5675"/>
              <a:gd name="T1" fmla="*/ 0 h 4159"/>
              <a:gd name="T2" fmla="*/ 0 w 5675"/>
              <a:gd name="T3" fmla="*/ 0 h 4159"/>
              <a:gd name="T4" fmla="*/ 0 w 5675"/>
              <a:gd name="T5" fmla="*/ 1 h 4159"/>
              <a:gd name="T6" fmla="*/ 0 w 5675"/>
              <a:gd name="T7" fmla="*/ 1 h 4159"/>
              <a:gd name="T8" fmla="*/ 1 w 5675"/>
              <a:gd name="T9" fmla="*/ 1 h 4159"/>
              <a:gd name="T10" fmla="*/ 2 w 5675"/>
              <a:gd name="T11" fmla="*/ 1 h 4159"/>
              <a:gd name="T12" fmla="*/ 2 w 5675"/>
              <a:gd name="T13" fmla="*/ 0 h 4159"/>
              <a:gd name="T14" fmla="*/ 1 w 5675"/>
              <a:gd name="T15" fmla="*/ 0 h 4159"/>
              <a:gd name="T16" fmla="*/ 0 w 5675"/>
              <a:gd name="T17" fmla="*/ 0 h 4159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5675"/>
              <a:gd name="T28" fmla="*/ 0 h 4159"/>
              <a:gd name="T29" fmla="*/ 5675 w 5675"/>
              <a:gd name="T30" fmla="*/ 4159 h 4159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5675" h="4159">
                <a:moveTo>
                  <a:pt x="694" y="0"/>
                </a:moveTo>
                <a:cubicBezTo>
                  <a:pt x="311" y="0"/>
                  <a:pt x="0" y="311"/>
                  <a:pt x="0" y="694"/>
                </a:cubicBezTo>
                <a:lnTo>
                  <a:pt x="0" y="3466"/>
                </a:lnTo>
                <a:cubicBezTo>
                  <a:pt x="0" y="3848"/>
                  <a:pt x="311" y="4159"/>
                  <a:pt x="694" y="4159"/>
                </a:cubicBezTo>
                <a:lnTo>
                  <a:pt x="4982" y="4159"/>
                </a:lnTo>
                <a:cubicBezTo>
                  <a:pt x="5365" y="4159"/>
                  <a:pt x="5675" y="3848"/>
                  <a:pt x="5675" y="3466"/>
                </a:cubicBezTo>
                <a:lnTo>
                  <a:pt x="5675" y="694"/>
                </a:lnTo>
                <a:cubicBezTo>
                  <a:pt x="5675" y="311"/>
                  <a:pt x="5365" y="0"/>
                  <a:pt x="4982" y="0"/>
                </a:cubicBezTo>
                <a:lnTo>
                  <a:pt x="694" y="0"/>
                </a:lnTo>
                <a:close/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 w="1905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wrap="none" lIns="36000" rIns="36000"/>
          <a:lstStyle/>
          <a:p>
            <a:pPr algn="ctr"/>
            <a:r>
              <a:rPr lang="en-CA" sz="1100" u="sng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Wave 2</a:t>
            </a:r>
          </a:p>
          <a:p>
            <a:pPr algn="ctr"/>
            <a:r>
              <a:rPr lang="en-CA" sz="11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Reminder/ </a:t>
            </a:r>
          </a:p>
          <a:p>
            <a:pPr algn="ctr"/>
            <a:r>
              <a:rPr lang="en-CA" sz="11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Thank you card</a:t>
            </a:r>
          </a:p>
          <a:p>
            <a:pPr algn="ctr"/>
            <a:r>
              <a:rPr lang="en-CA" sz="11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May 12-14</a:t>
            </a:r>
          </a:p>
        </p:txBody>
      </p:sp>
      <p:sp>
        <p:nvSpPr>
          <p:cNvPr id="48" name="Rectangle 64"/>
          <p:cNvSpPr>
            <a:spLocks noChangeArrowheads="1"/>
          </p:cNvSpPr>
          <p:nvPr/>
        </p:nvSpPr>
        <p:spPr bwMode="auto">
          <a:xfrm>
            <a:off x="4840569" y="3647620"/>
            <a:ext cx="769937" cy="138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900" dirty="0">
                <a:solidFill>
                  <a:srgbClr val="080808"/>
                </a:solidFill>
              </a:rPr>
              <a:t>Non-Response</a:t>
            </a:r>
            <a:endParaRPr lang="en-US" altLang="en-US" dirty="0">
              <a:solidFill>
                <a:srgbClr val="080808"/>
              </a:solidFill>
            </a:endParaRPr>
          </a:p>
        </p:txBody>
      </p:sp>
      <p:sp>
        <p:nvSpPr>
          <p:cNvPr id="50" name="Rectangle 66"/>
          <p:cNvSpPr>
            <a:spLocks noChangeArrowheads="1"/>
          </p:cNvSpPr>
          <p:nvPr/>
        </p:nvSpPr>
        <p:spPr bwMode="auto">
          <a:xfrm rot="16200000">
            <a:off x="880325" y="3812435"/>
            <a:ext cx="1310973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100" b="1" dirty="0">
                <a:solidFill>
                  <a:srgbClr val="080808"/>
                </a:solidFill>
              </a:rPr>
              <a:t>List/Leave / </a:t>
            </a:r>
          </a:p>
          <a:p>
            <a:pPr algn="ctr" eaLnBrk="1" hangingPunct="1"/>
            <a:r>
              <a:rPr lang="en-US" altLang="en-US" sz="1100" b="1" dirty="0">
                <a:solidFill>
                  <a:srgbClr val="080808"/>
                </a:solidFill>
              </a:rPr>
              <a:t>Drop-Off</a:t>
            </a:r>
          </a:p>
          <a:p>
            <a:pPr algn="ctr" eaLnBrk="1" hangingPunct="1"/>
            <a:r>
              <a:rPr lang="en-US" altLang="en-US" sz="1100" b="1" dirty="0">
                <a:solidFill>
                  <a:srgbClr val="080808"/>
                </a:solidFill>
              </a:rPr>
              <a:t>9%</a:t>
            </a:r>
            <a:endParaRPr lang="en-US" altLang="en-US" sz="2800" b="1" dirty="0">
              <a:solidFill>
                <a:srgbClr val="080808"/>
              </a:solidFill>
            </a:endParaRPr>
          </a:p>
        </p:txBody>
      </p:sp>
      <p:sp>
        <p:nvSpPr>
          <p:cNvPr id="51" name="Rectangle 67"/>
          <p:cNvSpPr>
            <a:spLocks noChangeArrowheads="1"/>
          </p:cNvSpPr>
          <p:nvPr/>
        </p:nvSpPr>
        <p:spPr bwMode="auto">
          <a:xfrm rot="16200000">
            <a:off x="1181869" y="2138395"/>
            <a:ext cx="538609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100" b="1" dirty="0">
                <a:solidFill>
                  <a:srgbClr val="080808"/>
                </a:solidFill>
              </a:rPr>
              <a:t>Mail-out</a:t>
            </a:r>
          </a:p>
          <a:p>
            <a:pPr eaLnBrk="1" hangingPunct="1"/>
            <a:r>
              <a:rPr lang="en-US" altLang="en-US" sz="1100" b="1" dirty="0">
                <a:solidFill>
                  <a:srgbClr val="080808"/>
                </a:solidFill>
              </a:rPr>
              <a:t>   90%</a:t>
            </a:r>
            <a:endParaRPr lang="en-US" altLang="en-US" sz="2800" b="1" dirty="0">
              <a:solidFill>
                <a:srgbClr val="080808"/>
              </a:solidFill>
            </a:endParaRPr>
          </a:p>
        </p:txBody>
      </p:sp>
      <p:sp>
        <p:nvSpPr>
          <p:cNvPr id="52" name="Rectangle 73"/>
          <p:cNvSpPr>
            <a:spLocks noChangeArrowheads="1"/>
          </p:cNvSpPr>
          <p:nvPr/>
        </p:nvSpPr>
        <p:spPr bwMode="auto">
          <a:xfrm>
            <a:off x="2719293" y="4958995"/>
            <a:ext cx="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>
              <a:solidFill>
                <a:srgbClr val="080808"/>
              </a:solidFill>
            </a:endParaRPr>
          </a:p>
        </p:txBody>
      </p:sp>
      <p:sp>
        <p:nvSpPr>
          <p:cNvPr id="53" name="Rectangle 74"/>
          <p:cNvSpPr>
            <a:spLocks noChangeArrowheads="1"/>
          </p:cNvSpPr>
          <p:nvPr/>
        </p:nvSpPr>
        <p:spPr bwMode="auto">
          <a:xfrm>
            <a:off x="2833593" y="5138199"/>
            <a:ext cx="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>
              <a:solidFill>
                <a:srgbClr val="080808"/>
              </a:solidFill>
            </a:endParaRPr>
          </a:p>
        </p:txBody>
      </p:sp>
      <p:sp>
        <p:nvSpPr>
          <p:cNvPr id="56" name="Rectangle 66"/>
          <p:cNvSpPr>
            <a:spLocks noChangeArrowheads="1"/>
          </p:cNvSpPr>
          <p:nvPr/>
        </p:nvSpPr>
        <p:spPr bwMode="auto">
          <a:xfrm rot="16200000">
            <a:off x="1099459" y="5176661"/>
            <a:ext cx="830356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100" b="1" dirty="0">
                <a:solidFill>
                  <a:srgbClr val="080808"/>
                </a:solidFill>
              </a:rPr>
              <a:t>Canvasser / </a:t>
            </a:r>
          </a:p>
          <a:p>
            <a:pPr algn="ctr" eaLnBrk="1" hangingPunct="1"/>
            <a:r>
              <a:rPr lang="en-US" altLang="en-US" sz="1100" b="1" dirty="0">
                <a:solidFill>
                  <a:srgbClr val="080808"/>
                </a:solidFill>
              </a:rPr>
              <a:t>Reserve</a:t>
            </a:r>
          </a:p>
          <a:p>
            <a:pPr eaLnBrk="1" hangingPunct="1"/>
            <a:r>
              <a:rPr lang="en-US" altLang="en-US" sz="1100" b="1" dirty="0">
                <a:solidFill>
                  <a:srgbClr val="080808"/>
                </a:solidFill>
              </a:rPr>
              <a:t>       1%</a:t>
            </a:r>
            <a:endParaRPr lang="en-US" altLang="en-US" sz="2800" b="1" dirty="0">
              <a:solidFill>
                <a:srgbClr val="080808"/>
              </a:solidFill>
            </a:endParaRPr>
          </a:p>
        </p:txBody>
      </p:sp>
      <p:sp>
        <p:nvSpPr>
          <p:cNvPr id="73" name="Rounded Rectangle 72"/>
          <p:cNvSpPr/>
          <p:nvPr/>
        </p:nvSpPr>
        <p:spPr>
          <a:xfrm>
            <a:off x="6456040" y="6209027"/>
            <a:ext cx="1873250" cy="373717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200" b="1" dirty="0">
                <a:solidFill>
                  <a:prstClr val="black"/>
                </a:solidFill>
              </a:rPr>
              <a:t>Material delivered by CPC</a:t>
            </a:r>
          </a:p>
        </p:txBody>
      </p:sp>
      <p:sp>
        <p:nvSpPr>
          <p:cNvPr id="77" name="Freeform 13"/>
          <p:cNvSpPr>
            <a:spLocks/>
          </p:cNvSpPr>
          <p:nvPr/>
        </p:nvSpPr>
        <p:spPr bwMode="auto">
          <a:xfrm>
            <a:off x="7567574" y="1780622"/>
            <a:ext cx="1008063" cy="796355"/>
          </a:xfrm>
          <a:custGeom>
            <a:avLst/>
            <a:gdLst>
              <a:gd name="T0" fmla="*/ 0 w 5667"/>
              <a:gd name="T1" fmla="*/ 0 h 4158"/>
              <a:gd name="T2" fmla="*/ 0 w 5667"/>
              <a:gd name="T3" fmla="*/ 0 h 4158"/>
              <a:gd name="T4" fmla="*/ 0 w 5667"/>
              <a:gd name="T5" fmla="*/ 1 h 4158"/>
              <a:gd name="T6" fmla="*/ 0 w 5667"/>
              <a:gd name="T7" fmla="*/ 1 h 4158"/>
              <a:gd name="T8" fmla="*/ 1 w 5667"/>
              <a:gd name="T9" fmla="*/ 1 h 4158"/>
              <a:gd name="T10" fmla="*/ 2 w 5667"/>
              <a:gd name="T11" fmla="*/ 1 h 4158"/>
              <a:gd name="T12" fmla="*/ 2 w 5667"/>
              <a:gd name="T13" fmla="*/ 0 h 4158"/>
              <a:gd name="T14" fmla="*/ 1 w 5667"/>
              <a:gd name="T15" fmla="*/ 0 h 4158"/>
              <a:gd name="T16" fmla="*/ 0 w 5667"/>
              <a:gd name="T17" fmla="*/ 0 h 4158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5667"/>
              <a:gd name="T28" fmla="*/ 0 h 4158"/>
              <a:gd name="T29" fmla="*/ 5667 w 5667"/>
              <a:gd name="T30" fmla="*/ 4158 h 4158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5667" h="4158">
                <a:moveTo>
                  <a:pt x="693" y="0"/>
                </a:moveTo>
                <a:cubicBezTo>
                  <a:pt x="310" y="0"/>
                  <a:pt x="0" y="310"/>
                  <a:pt x="0" y="693"/>
                </a:cubicBezTo>
                <a:lnTo>
                  <a:pt x="0" y="3465"/>
                </a:lnTo>
                <a:cubicBezTo>
                  <a:pt x="0" y="3848"/>
                  <a:pt x="310" y="4158"/>
                  <a:pt x="693" y="4158"/>
                </a:cubicBezTo>
                <a:lnTo>
                  <a:pt x="4974" y="4158"/>
                </a:lnTo>
                <a:cubicBezTo>
                  <a:pt x="5356" y="4158"/>
                  <a:pt x="5667" y="3848"/>
                  <a:pt x="5667" y="3465"/>
                </a:cubicBezTo>
                <a:lnTo>
                  <a:pt x="5667" y="693"/>
                </a:lnTo>
                <a:cubicBezTo>
                  <a:pt x="5667" y="310"/>
                  <a:pt x="5356" y="0"/>
                  <a:pt x="4974" y="0"/>
                </a:cubicBezTo>
                <a:lnTo>
                  <a:pt x="693" y="0"/>
                </a:lnTo>
                <a:close/>
              </a:path>
            </a:pathLst>
          </a:custGeom>
          <a:solidFill>
            <a:schemeClr val="accent4">
              <a:lumMod val="40000"/>
              <a:lumOff val="60000"/>
            </a:schemeClr>
          </a:solidFill>
          <a:ln w="1905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lIns="0" rIns="0"/>
          <a:lstStyle/>
          <a:p>
            <a:pPr algn="ctr"/>
            <a:r>
              <a:rPr lang="en-US" altLang="en-US" sz="1000" b="1" dirty="0">
                <a:solidFill>
                  <a:srgbClr val="08080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 message</a:t>
            </a:r>
          </a:p>
          <a:p>
            <a:pPr algn="ctr"/>
            <a:r>
              <a:rPr lang="en-US" altLang="en-US" sz="1000" b="1" dirty="0">
                <a:solidFill>
                  <a:srgbClr val="08080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reminder or</a:t>
            </a:r>
          </a:p>
          <a:p>
            <a:pPr algn="ctr"/>
            <a:r>
              <a:rPr lang="en-US" altLang="en-US" sz="1000" b="1" dirty="0">
                <a:solidFill>
                  <a:srgbClr val="08080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Automated call </a:t>
            </a:r>
          </a:p>
          <a:p>
            <a:pPr algn="ctr"/>
            <a:r>
              <a:rPr lang="en-US" altLang="en-US" sz="1000" dirty="0">
                <a:solidFill>
                  <a:srgbClr val="08080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May 31</a:t>
            </a:r>
          </a:p>
        </p:txBody>
      </p:sp>
      <p:sp>
        <p:nvSpPr>
          <p:cNvPr id="84" name="Rectangle 29"/>
          <p:cNvSpPr>
            <a:spLocks noChangeArrowheads="1"/>
          </p:cNvSpPr>
          <p:nvPr/>
        </p:nvSpPr>
        <p:spPr bwMode="auto">
          <a:xfrm>
            <a:off x="8662069" y="2063444"/>
            <a:ext cx="768350" cy="138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900" dirty="0">
                <a:solidFill>
                  <a:srgbClr val="080808"/>
                </a:solidFill>
              </a:rPr>
              <a:t>Non-Response</a:t>
            </a:r>
            <a:endParaRPr lang="en-US" altLang="en-US" dirty="0">
              <a:solidFill>
                <a:srgbClr val="080808"/>
              </a:solidFill>
            </a:endParaRPr>
          </a:p>
        </p:txBody>
      </p:sp>
      <p:sp>
        <p:nvSpPr>
          <p:cNvPr id="107" name="Rectangle 27"/>
          <p:cNvSpPr>
            <a:spLocks noChangeArrowheads="1"/>
          </p:cNvSpPr>
          <p:nvPr/>
        </p:nvSpPr>
        <p:spPr bwMode="auto">
          <a:xfrm>
            <a:off x="3147390" y="1312914"/>
            <a:ext cx="929743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100" b="1" dirty="0">
                <a:solidFill>
                  <a:srgbClr val="C00000"/>
                </a:solidFill>
              </a:rPr>
              <a:t>May 11</a:t>
            </a:r>
          </a:p>
          <a:p>
            <a:pPr algn="ctr" eaLnBrk="1" hangingPunct="1"/>
            <a:r>
              <a:rPr lang="en-US" altLang="en-US" sz="1100" b="1" dirty="0">
                <a:solidFill>
                  <a:srgbClr val="C00000"/>
                </a:solidFill>
              </a:rPr>
              <a:t>CENSUS DAY</a:t>
            </a:r>
          </a:p>
        </p:txBody>
      </p:sp>
      <p:cxnSp>
        <p:nvCxnSpPr>
          <p:cNvPr id="110" name="Straight Arrow Connector 109"/>
          <p:cNvCxnSpPr/>
          <p:nvPr/>
        </p:nvCxnSpPr>
        <p:spPr>
          <a:xfrm>
            <a:off x="2865979" y="5430577"/>
            <a:ext cx="2436178" cy="11340"/>
          </a:xfrm>
          <a:prstGeom prst="straightConnector1">
            <a:avLst/>
          </a:prstGeom>
          <a:ln w="19050">
            <a:solidFill>
              <a:srgbClr val="08396B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Arrow Connector 110"/>
          <p:cNvCxnSpPr/>
          <p:nvPr/>
        </p:nvCxnSpPr>
        <p:spPr>
          <a:xfrm flipV="1">
            <a:off x="2914063" y="3785733"/>
            <a:ext cx="864000" cy="0"/>
          </a:xfrm>
          <a:prstGeom prst="straightConnector1">
            <a:avLst/>
          </a:prstGeom>
          <a:ln w="19050">
            <a:solidFill>
              <a:srgbClr val="08396B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Arrow Connector 100"/>
          <p:cNvCxnSpPr/>
          <p:nvPr/>
        </p:nvCxnSpPr>
        <p:spPr>
          <a:xfrm flipV="1">
            <a:off x="2841531" y="2201557"/>
            <a:ext cx="900000" cy="0"/>
          </a:xfrm>
          <a:prstGeom prst="straightConnector1">
            <a:avLst/>
          </a:prstGeom>
          <a:ln w="19050">
            <a:solidFill>
              <a:srgbClr val="08396B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Arrow Connector 104"/>
          <p:cNvCxnSpPr/>
          <p:nvPr/>
        </p:nvCxnSpPr>
        <p:spPr>
          <a:xfrm flipV="1">
            <a:off x="4763993" y="2201557"/>
            <a:ext cx="864000" cy="0"/>
          </a:xfrm>
          <a:prstGeom prst="straightConnector1">
            <a:avLst/>
          </a:prstGeom>
          <a:ln w="19050">
            <a:solidFill>
              <a:srgbClr val="08396B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Arrow Connector 105"/>
          <p:cNvCxnSpPr/>
          <p:nvPr/>
        </p:nvCxnSpPr>
        <p:spPr>
          <a:xfrm flipV="1">
            <a:off x="6636598" y="2201557"/>
            <a:ext cx="936000" cy="0"/>
          </a:xfrm>
          <a:prstGeom prst="straightConnector1">
            <a:avLst/>
          </a:prstGeom>
          <a:ln w="19050">
            <a:solidFill>
              <a:srgbClr val="08396B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Arrow Connector 107"/>
          <p:cNvCxnSpPr/>
          <p:nvPr/>
        </p:nvCxnSpPr>
        <p:spPr>
          <a:xfrm flipV="1">
            <a:off x="8575637" y="2201557"/>
            <a:ext cx="936000" cy="0"/>
          </a:xfrm>
          <a:prstGeom prst="straightConnector1">
            <a:avLst/>
          </a:prstGeom>
          <a:ln w="19050">
            <a:solidFill>
              <a:srgbClr val="08396B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1" name="Chevron 120"/>
          <p:cNvSpPr/>
          <p:nvPr/>
        </p:nvSpPr>
        <p:spPr>
          <a:xfrm>
            <a:off x="1811243" y="2725037"/>
            <a:ext cx="8443031" cy="484632"/>
          </a:xfrm>
          <a:prstGeom prst="chevron">
            <a:avLst/>
          </a:prstGeom>
          <a:solidFill>
            <a:schemeClr val="accent6">
              <a:lumMod val="40000"/>
              <a:lumOff val="60000"/>
            </a:schemeClr>
          </a:solidFill>
          <a:ln w="19050">
            <a:solidFill>
              <a:srgbClr val="08080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altLang="en-US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Paper Questionnaire Request System/Process</a:t>
            </a:r>
          </a:p>
          <a:p>
            <a:pPr algn="ctr"/>
            <a:r>
              <a:rPr lang="en-CA" alt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Available to respondents from May 3 – June 30 (automated system)</a:t>
            </a:r>
            <a:endParaRPr lang="en-US" altLang="en-U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3" name="Rectangle 27"/>
          <p:cNvSpPr>
            <a:spLocks noChangeArrowheads="1"/>
          </p:cNvSpPr>
          <p:nvPr/>
        </p:nvSpPr>
        <p:spPr bwMode="auto">
          <a:xfrm>
            <a:off x="3043236" y="3647234"/>
            <a:ext cx="532197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900" dirty="0">
                <a:solidFill>
                  <a:srgbClr val="080808"/>
                </a:solidFill>
              </a:rPr>
              <a:t>List-Leave</a:t>
            </a:r>
            <a:endParaRPr lang="en-US" altLang="en-US" dirty="0">
              <a:solidFill>
                <a:srgbClr val="080808"/>
              </a:solidFill>
            </a:endParaRPr>
          </a:p>
        </p:txBody>
      </p:sp>
      <p:sp>
        <p:nvSpPr>
          <p:cNvPr id="126" name="Freeform 58"/>
          <p:cNvSpPr>
            <a:spLocks/>
          </p:cNvSpPr>
          <p:nvPr/>
        </p:nvSpPr>
        <p:spPr bwMode="auto">
          <a:xfrm>
            <a:off x="9486637" y="4145773"/>
            <a:ext cx="1896345" cy="595488"/>
          </a:xfrm>
          <a:custGeom>
            <a:avLst/>
            <a:gdLst>
              <a:gd name="T0" fmla="*/ 0 w 5675"/>
              <a:gd name="T1" fmla="*/ 0 h 4150"/>
              <a:gd name="T2" fmla="*/ 0 w 5675"/>
              <a:gd name="T3" fmla="*/ 0 h 4150"/>
              <a:gd name="T4" fmla="*/ 0 w 5675"/>
              <a:gd name="T5" fmla="*/ 1 h 4150"/>
              <a:gd name="T6" fmla="*/ 0 w 5675"/>
              <a:gd name="T7" fmla="*/ 1 h 4150"/>
              <a:gd name="T8" fmla="*/ 1 w 5675"/>
              <a:gd name="T9" fmla="*/ 1 h 4150"/>
              <a:gd name="T10" fmla="*/ 2 w 5675"/>
              <a:gd name="T11" fmla="*/ 1 h 4150"/>
              <a:gd name="T12" fmla="*/ 2 w 5675"/>
              <a:gd name="T13" fmla="*/ 0 h 4150"/>
              <a:gd name="T14" fmla="*/ 1 w 5675"/>
              <a:gd name="T15" fmla="*/ 0 h 4150"/>
              <a:gd name="T16" fmla="*/ 0 w 5675"/>
              <a:gd name="T17" fmla="*/ 0 h 4150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5675"/>
              <a:gd name="T28" fmla="*/ 0 h 4150"/>
              <a:gd name="T29" fmla="*/ 5675 w 5675"/>
              <a:gd name="T30" fmla="*/ 4150 h 4150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5675" h="4150">
                <a:moveTo>
                  <a:pt x="692" y="0"/>
                </a:moveTo>
                <a:cubicBezTo>
                  <a:pt x="310" y="0"/>
                  <a:pt x="0" y="310"/>
                  <a:pt x="0" y="692"/>
                </a:cubicBezTo>
                <a:lnTo>
                  <a:pt x="0" y="3459"/>
                </a:lnTo>
                <a:cubicBezTo>
                  <a:pt x="0" y="3841"/>
                  <a:pt x="310" y="4150"/>
                  <a:pt x="692" y="4150"/>
                </a:cubicBezTo>
                <a:lnTo>
                  <a:pt x="4983" y="4150"/>
                </a:lnTo>
                <a:cubicBezTo>
                  <a:pt x="5365" y="4150"/>
                  <a:pt x="5675" y="3841"/>
                  <a:pt x="5675" y="3459"/>
                </a:cubicBezTo>
                <a:lnTo>
                  <a:pt x="5675" y="692"/>
                </a:lnTo>
                <a:cubicBezTo>
                  <a:pt x="5675" y="310"/>
                  <a:pt x="5365" y="0"/>
                  <a:pt x="4983" y="0"/>
                </a:cubicBezTo>
                <a:lnTo>
                  <a:pt x="692" y="0"/>
                </a:lnTo>
                <a:close/>
              </a:path>
            </a:pathLst>
          </a:custGeom>
          <a:solidFill>
            <a:schemeClr val="accent4">
              <a:lumMod val="40000"/>
              <a:lumOff val="60000"/>
            </a:schemeClr>
          </a:solidFill>
          <a:ln w="1905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wrap="none" tIns="0"/>
          <a:lstStyle/>
          <a:p>
            <a:pPr algn="ctr"/>
            <a:r>
              <a:rPr lang="en-US" altLang="en-US" sz="1100" u="sng" dirty="0">
                <a:solidFill>
                  <a:srgbClr val="08080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NRFU</a:t>
            </a:r>
            <a:endParaRPr lang="en-US" altLang="en-US" sz="1100" b="1" dirty="0">
              <a:solidFill>
                <a:srgbClr val="08080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altLang="en-US" sz="1100" b="1" dirty="0">
                <a:solidFill>
                  <a:srgbClr val="08080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Non-Response Follow-up</a:t>
            </a:r>
          </a:p>
          <a:p>
            <a:pPr algn="ctr"/>
            <a:r>
              <a:rPr lang="en-US" altLang="en-US" sz="1100" dirty="0">
                <a:solidFill>
                  <a:srgbClr val="08080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June 2 – July 30 </a:t>
            </a:r>
            <a:endParaRPr lang="en-US" altLang="en-US" sz="1100" b="1" dirty="0">
              <a:solidFill>
                <a:srgbClr val="08080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27" name="Straight Arrow Connector 126"/>
          <p:cNvCxnSpPr/>
          <p:nvPr/>
        </p:nvCxnSpPr>
        <p:spPr>
          <a:xfrm flipV="1">
            <a:off x="2902680" y="4429834"/>
            <a:ext cx="6583958" cy="3971"/>
          </a:xfrm>
          <a:prstGeom prst="straightConnector1">
            <a:avLst/>
          </a:prstGeom>
          <a:ln w="19050">
            <a:solidFill>
              <a:srgbClr val="08396B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8" name="Rectangle 64"/>
          <p:cNvSpPr>
            <a:spLocks noChangeArrowheads="1"/>
          </p:cNvSpPr>
          <p:nvPr/>
        </p:nvSpPr>
        <p:spPr bwMode="auto">
          <a:xfrm>
            <a:off x="8589414" y="4295692"/>
            <a:ext cx="769937" cy="138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900" dirty="0">
                <a:solidFill>
                  <a:srgbClr val="080808"/>
                </a:solidFill>
              </a:rPr>
              <a:t>Non-Response</a:t>
            </a:r>
            <a:endParaRPr lang="en-US" altLang="en-US" dirty="0">
              <a:solidFill>
                <a:srgbClr val="080808"/>
              </a:solidFill>
            </a:endParaRPr>
          </a:p>
        </p:txBody>
      </p:sp>
      <p:sp>
        <p:nvSpPr>
          <p:cNvPr id="133" name="Rectangle 27"/>
          <p:cNvSpPr>
            <a:spLocks noChangeArrowheads="1"/>
          </p:cNvSpPr>
          <p:nvPr/>
        </p:nvSpPr>
        <p:spPr bwMode="auto">
          <a:xfrm>
            <a:off x="3046026" y="4295306"/>
            <a:ext cx="442429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900" dirty="0">
                <a:solidFill>
                  <a:srgbClr val="080808"/>
                </a:solidFill>
              </a:rPr>
              <a:t>Drop-Off</a:t>
            </a:r>
            <a:endParaRPr lang="en-US" altLang="en-US" dirty="0">
              <a:solidFill>
                <a:srgbClr val="080808"/>
              </a:solidFill>
            </a:endParaRPr>
          </a:p>
        </p:txBody>
      </p:sp>
      <p:sp>
        <p:nvSpPr>
          <p:cNvPr id="134" name="Rounded Rectangle 133"/>
          <p:cNvSpPr/>
          <p:nvPr/>
        </p:nvSpPr>
        <p:spPr>
          <a:xfrm>
            <a:off x="5698157" y="3482563"/>
            <a:ext cx="4906250" cy="591202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 w="1905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wrap="none" lIns="36000" tIns="0" rIns="36000" bIns="0"/>
          <a:lstStyle/>
          <a:p>
            <a:pPr algn="ctr"/>
            <a:r>
              <a:rPr lang="en-US" altLang="en-US" sz="1100" u="sng" dirty="0">
                <a:solidFill>
                  <a:srgbClr val="08080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NRFU</a:t>
            </a:r>
          </a:p>
          <a:p>
            <a:pPr algn="ctr"/>
            <a:r>
              <a:rPr lang="en-US" altLang="en-US" sz="1100" b="1" dirty="0">
                <a:solidFill>
                  <a:srgbClr val="08080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Non-Response Follow-up</a:t>
            </a:r>
          </a:p>
          <a:p>
            <a:pPr algn="ctr"/>
            <a:r>
              <a:rPr lang="en-US" altLang="en-US" sz="1100" dirty="0">
                <a:solidFill>
                  <a:srgbClr val="08080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May 21 – July 16</a:t>
            </a:r>
          </a:p>
        </p:txBody>
      </p:sp>
      <p:sp>
        <p:nvSpPr>
          <p:cNvPr id="136" name="Rectangle 64"/>
          <p:cNvSpPr>
            <a:spLocks noChangeArrowheads="1"/>
          </p:cNvSpPr>
          <p:nvPr/>
        </p:nvSpPr>
        <p:spPr bwMode="auto">
          <a:xfrm>
            <a:off x="4367808" y="5303804"/>
            <a:ext cx="769937" cy="138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900" dirty="0">
                <a:solidFill>
                  <a:srgbClr val="080808"/>
                </a:solidFill>
              </a:rPr>
              <a:t>Non-Response</a:t>
            </a:r>
            <a:endParaRPr lang="en-US" altLang="en-US" dirty="0">
              <a:solidFill>
                <a:srgbClr val="080808"/>
              </a:solidFill>
            </a:endParaRPr>
          </a:p>
        </p:txBody>
      </p:sp>
      <p:sp>
        <p:nvSpPr>
          <p:cNvPr id="138" name="Rounded Rectangle 137"/>
          <p:cNvSpPr/>
          <p:nvPr/>
        </p:nvSpPr>
        <p:spPr>
          <a:xfrm>
            <a:off x="5302157" y="5081876"/>
            <a:ext cx="5247731" cy="714915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 w="1905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wrap="none" tIns="0"/>
          <a:lstStyle/>
          <a:p>
            <a:pPr algn="ctr"/>
            <a:r>
              <a:rPr lang="en-US" altLang="en-US" sz="1100" u="sng" dirty="0">
                <a:solidFill>
                  <a:srgbClr val="08080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NRFU</a:t>
            </a:r>
          </a:p>
          <a:p>
            <a:pPr algn="ctr"/>
            <a:r>
              <a:rPr lang="en-US" altLang="en-US" sz="1100" b="1" dirty="0">
                <a:solidFill>
                  <a:srgbClr val="08080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Non-Response Follow-up</a:t>
            </a:r>
          </a:p>
          <a:p>
            <a:pPr algn="ctr"/>
            <a:r>
              <a:rPr lang="en-US" altLang="en-US" sz="1100" dirty="0">
                <a:solidFill>
                  <a:srgbClr val="08080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May 14- July 16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3641720" y="1651468"/>
            <a:ext cx="5721" cy="4557559"/>
          </a:xfrm>
          <a:prstGeom prst="line">
            <a:avLst/>
          </a:prstGeom>
          <a:ln w="19050">
            <a:solidFill>
              <a:srgbClr val="C00000">
                <a:alpha val="5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Rectangle 73"/>
          <p:cNvSpPr>
            <a:spLocks noChangeArrowheads="1"/>
          </p:cNvSpPr>
          <p:nvPr/>
        </p:nvSpPr>
        <p:spPr bwMode="auto">
          <a:xfrm>
            <a:off x="2768130" y="5006919"/>
            <a:ext cx="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>
              <a:solidFill>
                <a:srgbClr val="080808"/>
              </a:solidFill>
            </a:endParaRPr>
          </a:p>
        </p:txBody>
      </p:sp>
      <p:sp>
        <p:nvSpPr>
          <p:cNvPr id="44" name="Rectangle 74"/>
          <p:cNvSpPr>
            <a:spLocks noChangeArrowheads="1"/>
          </p:cNvSpPr>
          <p:nvPr/>
        </p:nvSpPr>
        <p:spPr bwMode="auto">
          <a:xfrm>
            <a:off x="2882430" y="5006919"/>
            <a:ext cx="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>
              <a:solidFill>
                <a:srgbClr val="080808"/>
              </a:solidFill>
            </a:endParaRPr>
          </a:p>
        </p:txBody>
      </p:sp>
      <p:sp>
        <p:nvSpPr>
          <p:cNvPr id="15" name="Down Arrow Callout 14"/>
          <p:cNvSpPr/>
          <p:nvPr/>
        </p:nvSpPr>
        <p:spPr>
          <a:xfrm>
            <a:off x="10605551" y="1150272"/>
            <a:ext cx="1045408" cy="1417449"/>
          </a:xfrm>
          <a:prstGeom prst="downArrowCallout">
            <a:avLst>
              <a:gd name="adj1" fmla="val 15547"/>
              <a:gd name="adj2" fmla="val 16066"/>
              <a:gd name="adj3" fmla="val 25000"/>
              <a:gd name="adj4" fmla="val 41122"/>
            </a:avLst>
          </a:prstGeom>
          <a:solidFill>
            <a:schemeClr val="accent6">
              <a:lumMod val="40000"/>
              <a:lumOff val="60000"/>
            </a:schemeClr>
          </a:solidFill>
          <a:ln w="3175" cap="rnd">
            <a:noFill/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100" u="sng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NRFU Final Wave</a:t>
            </a:r>
          </a:p>
          <a:p>
            <a:pPr algn="ctr"/>
            <a:r>
              <a:rPr lang="en-CA" sz="11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July 19-20</a:t>
            </a:r>
          </a:p>
        </p:txBody>
      </p:sp>
      <p:sp>
        <p:nvSpPr>
          <p:cNvPr id="60" name="Freeform 52"/>
          <p:cNvSpPr>
            <a:spLocks/>
          </p:cNvSpPr>
          <p:nvPr/>
        </p:nvSpPr>
        <p:spPr bwMode="auto">
          <a:xfrm>
            <a:off x="1888656" y="5417259"/>
            <a:ext cx="1046497" cy="730613"/>
          </a:xfrm>
          <a:custGeom>
            <a:avLst/>
            <a:gdLst>
              <a:gd name="T0" fmla="*/ 0 w 5666"/>
              <a:gd name="T1" fmla="*/ 0 h 4159"/>
              <a:gd name="T2" fmla="*/ 0 w 5666"/>
              <a:gd name="T3" fmla="*/ 0 h 4159"/>
              <a:gd name="T4" fmla="*/ 0 w 5666"/>
              <a:gd name="T5" fmla="*/ 1 h 4159"/>
              <a:gd name="T6" fmla="*/ 0 w 5666"/>
              <a:gd name="T7" fmla="*/ 1 h 4159"/>
              <a:gd name="T8" fmla="*/ 1 w 5666"/>
              <a:gd name="T9" fmla="*/ 1 h 4159"/>
              <a:gd name="T10" fmla="*/ 2 w 5666"/>
              <a:gd name="T11" fmla="*/ 1 h 4159"/>
              <a:gd name="T12" fmla="*/ 2 w 5666"/>
              <a:gd name="T13" fmla="*/ 0 h 4159"/>
              <a:gd name="T14" fmla="*/ 1 w 5666"/>
              <a:gd name="T15" fmla="*/ 0 h 4159"/>
              <a:gd name="T16" fmla="*/ 0 w 5666"/>
              <a:gd name="T17" fmla="*/ 0 h 4159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5666"/>
              <a:gd name="T28" fmla="*/ 0 h 4159"/>
              <a:gd name="T29" fmla="*/ 5666 w 5666"/>
              <a:gd name="T30" fmla="*/ 4159 h 4159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5666" h="4159">
                <a:moveTo>
                  <a:pt x="550" y="0"/>
                </a:moveTo>
                <a:cubicBezTo>
                  <a:pt x="246" y="0"/>
                  <a:pt x="0" y="247"/>
                  <a:pt x="0" y="551"/>
                </a:cubicBezTo>
                <a:lnTo>
                  <a:pt x="0" y="3608"/>
                </a:lnTo>
                <a:cubicBezTo>
                  <a:pt x="0" y="3912"/>
                  <a:pt x="246" y="4159"/>
                  <a:pt x="550" y="4159"/>
                </a:cubicBezTo>
                <a:lnTo>
                  <a:pt x="5116" y="4159"/>
                </a:lnTo>
                <a:cubicBezTo>
                  <a:pt x="5420" y="4159"/>
                  <a:pt x="5666" y="3912"/>
                  <a:pt x="5666" y="3608"/>
                </a:cubicBezTo>
                <a:lnTo>
                  <a:pt x="5666" y="551"/>
                </a:lnTo>
                <a:cubicBezTo>
                  <a:pt x="5666" y="247"/>
                  <a:pt x="5420" y="0"/>
                  <a:pt x="5116" y="0"/>
                </a:cubicBezTo>
                <a:lnTo>
                  <a:pt x="550" y="0"/>
                </a:lnTo>
                <a:close/>
              </a:path>
            </a:pathLst>
          </a:custGeom>
          <a:solidFill>
            <a:schemeClr val="accent4">
              <a:lumMod val="40000"/>
              <a:lumOff val="60000"/>
            </a:schemeClr>
          </a:solidFill>
          <a:ln w="1905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anchor="t" anchorCtr="1"/>
          <a:lstStyle/>
          <a:p>
            <a:pPr algn="ctr"/>
            <a:r>
              <a:rPr lang="en-US" altLang="en-US" sz="1100" u="sng" dirty="0">
                <a:solidFill>
                  <a:srgbClr val="08080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Wave 1</a:t>
            </a:r>
            <a:endParaRPr lang="en-US" altLang="en-US" sz="1100" b="1" dirty="0">
              <a:solidFill>
                <a:srgbClr val="08080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altLang="en-US" sz="1100" b="1" dirty="0">
                <a:solidFill>
                  <a:srgbClr val="08080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DD Invitation</a:t>
            </a:r>
          </a:p>
          <a:p>
            <a:pPr algn="ctr"/>
            <a:r>
              <a:rPr lang="en-US" altLang="en-US" sz="1100" b="1" dirty="0">
                <a:solidFill>
                  <a:srgbClr val="08080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Letter</a:t>
            </a:r>
          </a:p>
          <a:p>
            <a:pPr algn="ctr"/>
            <a:r>
              <a:rPr lang="en-CA" sz="11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May 3 -10</a:t>
            </a:r>
          </a:p>
        </p:txBody>
      </p:sp>
      <p:sp>
        <p:nvSpPr>
          <p:cNvPr id="10" name="Freeform 7"/>
          <p:cNvSpPr>
            <a:spLocks/>
          </p:cNvSpPr>
          <p:nvPr/>
        </p:nvSpPr>
        <p:spPr bwMode="auto">
          <a:xfrm>
            <a:off x="1811243" y="1769509"/>
            <a:ext cx="1100572" cy="807468"/>
          </a:xfrm>
          <a:custGeom>
            <a:avLst/>
            <a:gdLst>
              <a:gd name="T0" fmla="*/ 0 w 5666"/>
              <a:gd name="T1" fmla="*/ 0 h 4158"/>
              <a:gd name="T2" fmla="*/ 0 w 5666"/>
              <a:gd name="T3" fmla="*/ 0 h 4158"/>
              <a:gd name="T4" fmla="*/ 0 w 5666"/>
              <a:gd name="T5" fmla="*/ 1 h 4158"/>
              <a:gd name="T6" fmla="*/ 0 w 5666"/>
              <a:gd name="T7" fmla="*/ 1 h 4158"/>
              <a:gd name="T8" fmla="*/ 1 w 5666"/>
              <a:gd name="T9" fmla="*/ 1 h 4158"/>
              <a:gd name="T10" fmla="*/ 2 w 5666"/>
              <a:gd name="T11" fmla="*/ 1 h 4158"/>
              <a:gd name="T12" fmla="*/ 2 w 5666"/>
              <a:gd name="T13" fmla="*/ 0 h 4158"/>
              <a:gd name="T14" fmla="*/ 1 w 5666"/>
              <a:gd name="T15" fmla="*/ 0 h 4158"/>
              <a:gd name="T16" fmla="*/ 0 w 5666"/>
              <a:gd name="T17" fmla="*/ 0 h 4158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5666"/>
              <a:gd name="T28" fmla="*/ 0 h 4158"/>
              <a:gd name="T29" fmla="*/ 5666 w 5666"/>
              <a:gd name="T30" fmla="*/ 4158 h 4158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5666" h="4158">
                <a:moveTo>
                  <a:pt x="550" y="0"/>
                </a:moveTo>
                <a:cubicBezTo>
                  <a:pt x="246" y="0"/>
                  <a:pt x="0" y="246"/>
                  <a:pt x="0" y="550"/>
                </a:cubicBezTo>
                <a:lnTo>
                  <a:pt x="0" y="3608"/>
                </a:lnTo>
                <a:cubicBezTo>
                  <a:pt x="0" y="3912"/>
                  <a:pt x="246" y="4158"/>
                  <a:pt x="550" y="4158"/>
                </a:cubicBezTo>
                <a:lnTo>
                  <a:pt x="5116" y="4158"/>
                </a:lnTo>
                <a:cubicBezTo>
                  <a:pt x="5420" y="4158"/>
                  <a:pt x="5666" y="3912"/>
                  <a:pt x="5666" y="3608"/>
                </a:cubicBezTo>
                <a:lnTo>
                  <a:pt x="5666" y="550"/>
                </a:lnTo>
                <a:cubicBezTo>
                  <a:pt x="5666" y="246"/>
                  <a:pt x="5420" y="0"/>
                  <a:pt x="5116" y="0"/>
                </a:cubicBezTo>
                <a:lnTo>
                  <a:pt x="550" y="0"/>
                </a:lnTo>
                <a:close/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 w="1905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wrap="none"/>
          <a:lstStyle/>
          <a:p>
            <a:pPr algn="ctr"/>
            <a:r>
              <a:rPr lang="en-CA" sz="1100" u="sng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Wave 1</a:t>
            </a:r>
          </a:p>
          <a:p>
            <a:pPr algn="ctr"/>
            <a:r>
              <a:rPr lang="en-CA" sz="11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 Invitation</a:t>
            </a:r>
          </a:p>
          <a:p>
            <a:pPr algn="ctr"/>
            <a:r>
              <a:rPr lang="en-CA" sz="11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Letter</a:t>
            </a:r>
          </a:p>
          <a:p>
            <a:pPr algn="ctr"/>
            <a:r>
              <a:rPr lang="en-CA" sz="11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May 3</a:t>
            </a:r>
          </a:p>
        </p:txBody>
      </p:sp>
      <p:sp>
        <p:nvSpPr>
          <p:cNvPr id="68" name="Rounded Rectangle 67"/>
          <p:cNvSpPr/>
          <p:nvPr/>
        </p:nvSpPr>
        <p:spPr>
          <a:xfrm>
            <a:off x="4489354" y="6209979"/>
            <a:ext cx="1873250" cy="37276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200" b="1" dirty="0">
                <a:solidFill>
                  <a:prstClr val="black"/>
                </a:solidFill>
              </a:rPr>
              <a:t>MO: </a:t>
            </a:r>
            <a:r>
              <a:rPr lang="en-CA" sz="1200" dirty="0">
                <a:solidFill>
                  <a:prstClr val="black"/>
                </a:solidFill>
              </a:rPr>
              <a:t>Mail-out</a:t>
            </a:r>
          </a:p>
          <a:p>
            <a:pPr algn="ctr"/>
            <a:r>
              <a:rPr lang="en-CA" sz="1200" b="1" dirty="0">
                <a:solidFill>
                  <a:prstClr val="black"/>
                </a:solidFill>
              </a:rPr>
              <a:t>DD:</a:t>
            </a:r>
            <a:r>
              <a:rPr lang="en-CA" sz="1200" b="1" dirty="0">
                <a:solidFill>
                  <a:schemeClr val="tx1"/>
                </a:solidFill>
              </a:rPr>
              <a:t> </a:t>
            </a:r>
            <a:r>
              <a:rPr lang="en-CA" sz="1200" dirty="0">
                <a:solidFill>
                  <a:schemeClr val="tx1"/>
                </a:solidFill>
              </a:rPr>
              <a:t>Door-dropper</a:t>
            </a:r>
          </a:p>
        </p:txBody>
      </p:sp>
      <p:sp>
        <p:nvSpPr>
          <p:cNvPr id="69" name="Freeform 7"/>
          <p:cNvSpPr>
            <a:spLocks/>
          </p:cNvSpPr>
          <p:nvPr/>
        </p:nvSpPr>
        <p:spPr bwMode="auto">
          <a:xfrm>
            <a:off x="1879588" y="4702950"/>
            <a:ext cx="1062730" cy="738967"/>
          </a:xfrm>
          <a:custGeom>
            <a:avLst/>
            <a:gdLst>
              <a:gd name="T0" fmla="*/ 0 w 5666"/>
              <a:gd name="T1" fmla="*/ 0 h 4158"/>
              <a:gd name="T2" fmla="*/ 0 w 5666"/>
              <a:gd name="T3" fmla="*/ 0 h 4158"/>
              <a:gd name="T4" fmla="*/ 0 w 5666"/>
              <a:gd name="T5" fmla="*/ 1 h 4158"/>
              <a:gd name="T6" fmla="*/ 0 w 5666"/>
              <a:gd name="T7" fmla="*/ 1 h 4158"/>
              <a:gd name="T8" fmla="*/ 1 w 5666"/>
              <a:gd name="T9" fmla="*/ 1 h 4158"/>
              <a:gd name="T10" fmla="*/ 2 w 5666"/>
              <a:gd name="T11" fmla="*/ 1 h 4158"/>
              <a:gd name="T12" fmla="*/ 2 w 5666"/>
              <a:gd name="T13" fmla="*/ 0 h 4158"/>
              <a:gd name="T14" fmla="*/ 1 w 5666"/>
              <a:gd name="T15" fmla="*/ 0 h 4158"/>
              <a:gd name="T16" fmla="*/ 0 w 5666"/>
              <a:gd name="T17" fmla="*/ 0 h 4158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5666"/>
              <a:gd name="T28" fmla="*/ 0 h 4158"/>
              <a:gd name="T29" fmla="*/ 5666 w 5666"/>
              <a:gd name="T30" fmla="*/ 4158 h 4158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5666" h="4158">
                <a:moveTo>
                  <a:pt x="550" y="0"/>
                </a:moveTo>
                <a:cubicBezTo>
                  <a:pt x="246" y="0"/>
                  <a:pt x="0" y="246"/>
                  <a:pt x="0" y="550"/>
                </a:cubicBezTo>
                <a:lnTo>
                  <a:pt x="0" y="3608"/>
                </a:lnTo>
                <a:cubicBezTo>
                  <a:pt x="0" y="3912"/>
                  <a:pt x="246" y="4158"/>
                  <a:pt x="550" y="4158"/>
                </a:cubicBezTo>
                <a:lnTo>
                  <a:pt x="5116" y="4158"/>
                </a:lnTo>
                <a:cubicBezTo>
                  <a:pt x="5420" y="4158"/>
                  <a:pt x="5666" y="3912"/>
                  <a:pt x="5666" y="3608"/>
                </a:cubicBezTo>
                <a:lnTo>
                  <a:pt x="5666" y="550"/>
                </a:lnTo>
                <a:cubicBezTo>
                  <a:pt x="5666" y="246"/>
                  <a:pt x="5420" y="0"/>
                  <a:pt x="5116" y="0"/>
                </a:cubicBezTo>
                <a:lnTo>
                  <a:pt x="550" y="0"/>
                </a:lnTo>
                <a:close/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 w="1905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wrap="none"/>
          <a:lstStyle/>
          <a:p>
            <a:pPr algn="ctr"/>
            <a:r>
              <a:rPr lang="en-CA" sz="1100" u="sng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Wave 1</a:t>
            </a:r>
          </a:p>
          <a:p>
            <a:pPr algn="ctr"/>
            <a:r>
              <a:rPr lang="en-CA" sz="11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 Invitation</a:t>
            </a:r>
          </a:p>
          <a:p>
            <a:pPr algn="ctr"/>
            <a:r>
              <a:rPr lang="en-CA" sz="11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Letter</a:t>
            </a:r>
          </a:p>
          <a:p>
            <a:pPr algn="ctr"/>
            <a:r>
              <a:rPr lang="en-CA" sz="11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May 3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140699" y="188640"/>
            <a:ext cx="3723053" cy="1077218"/>
          </a:xfrm>
          <a:prstGeom prst="rect">
            <a:avLst/>
          </a:prstGeom>
          <a:solidFill>
            <a:srgbClr val="00B0F0"/>
          </a:solidFill>
          <a:ln w="2222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CA" sz="1600" b="1" dirty="0">
                <a:solidFill>
                  <a:schemeClr val="bg1"/>
                </a:solidFill>
              </a:rPr>
              <a:t>The wave methodology is designed to achieve high response rates and elicit self-response through varied,  targeted prompts</a:t>
            </a:r>
          </a:p>
        </p:txBody>
      </p:sp>
    </p:spTree>
    <p:extLst>
      <p:ext uri="{BB962C8B-B14F-4D97-AF65-F5344CB8AC3E}">
        <p14:creationId xmlns:p14="http://schemas.microsoft.com/office/powerpoint/2010/main" val="22582229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C99A87-B9FE-4140-BC5C-CFFC60D7958D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360448" y="908720"/>
            <a:ext cx="9119927" cy="1561280"/>
          </a:xfrm>
        </p:spPr>
        <p:txBody>
          <a:bodyPr>
            <a:noAutofit/>
          </a:bodyPr>
          <a:lstStyle/>
          <a:p>
            <a:r>
              <a:rPr lang="en-CA" sz="3200" b="1" dirty="0"/>
              <a:t>Mitigation &amp; Contingency planning due to COVID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7838941-14B7-F247-B186-6D8127D13290}"/>
              </a:ext>
            </a:extLst>
          </p:cNvPr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/>
        <p:txBody>
          <a:bodyPr/>
          <a:lstStyle/>
          <a:p>
            <a:fld id="{EDB761FF-D525-D64B-8909-8CF25B3FD480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479376" y="2276872"/>
            <a:ext cx="6336704" cy="222702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6" name="TextBox 5"/>
          <p:cNvSpPr txBox="1"/>
          <p:nvPr/>
        </p:nvSpPr>
        <p:spPr>
          <a:xfrm>
            <a:off x="623392" y="2456309"/>
            <a:ext cx="6095592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200" b="1" dirty="0">
                <a:solidFill>
                  <a:schemeClr val="bg1"/>
                </a:solidFill>
              </a:rPr>
              <a:t>Plan A: </a:t>
            </a:r>
          </a:p>
          <a:p>
            <a:r>
              <a:rPr lang="en-CA" sz="2400" dirty="0">
                <a:solidFill>
                  <a:schemeClr val="bg1"/>
                </a:solidFill>
              </a:rPr>
              <a:t>Optimal</a:t>
            </a:r>
            <a:r>
              <a:rPr lang="en-CA" sz="2400" b="1" dirty="0">
                <a:solidFill>
                  <a:schemeClr val="bg1"/>
                </a:solidFill>
              </a:rPr>
              <a:t> collection strategies </a:t>
            </a:r>
            <a:r>
              <a:rPr lang="en-CA" sz="2400" dirty="0">
                <a:solidFill>
                  <a:schemeClr val="bg1"/>
                </a:solidFill>
              </a:rPr>
              <a:t>to achieve high response through self response rates and minimal contact in nonresponse follow-up 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6282050" y="4542779"/>
            <a:ext cx="5256584" cy="184984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9" name="TextBox 8"/>
          <p:cNvSpPr txBox="1"/>
          <p:nvPr/>
        </p:nvSpPr>
        <p:spPr>
          <a:xfrm>
            <a:off x="6510134" y="4603180"/>
            <a:ext cx="5028500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200" b="1" dirty="0">
                <a:solidFill>
                  <a:schemeClr val="bg1"/>
                </a:solidFill>
              </a:rPr>
              <a:t>Plan B: </a:t>
            </a:r>
          </a:p>
          <a:p>
            <a:r>
              <a:rPr lang="en-CA" sz="2400" dirty="0">
                <a:solidFill>
                  <a:schemeClr val="bg1"/>
                </a:solidFill>
              </a:rPr>
              <a:t>Plan A + Statistical contingency planning based on administrative data to treat nonresponse </a:t>
            </a:r>
          </a:p>
        </p:txBody>
      </p:sp>
      <p:sp>
        <p:nvSpPr>
          <p:cNvPr id="10" name="Bent Arrow 9"/>
          <p:cNvSpPr/>
          <p:nvPr/>
        </p:nvSpPr>
        <p:spPr>
          <a:xfrm flipV="1">
            <a:off x="4439816" y="4867983"/>
            <a:ext cx="1416699" cy="985952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731846" y="2386210"/>
            <a:ext cx="5556842" cy="138499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COVID may interfere with collection. </a:t>
            </a:r>
          </a:p>
          <a:p>
            <a:pPr algn="ctr"/>
            <a:r>
              <a:rPr lang="en-US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To ensure quality we need</a:t>
            </a:r>
          </a:p>
          <a:p>
            <a:pPr algn="ctr"/>
            <a:r>
              <a:rPr lang="en-US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to be ready with a Plan B</a:t>
            </a:r>
            <a:endParaRPr lang="en-US" sz="2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095465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7368" y="1408292"/>
            <a:ext cx="10584863" cy="613919"/>
          </a:xfrm>
        </p:spPr>
        <p:txBody>
          <a:bodyPr>
            <a:normAutofit fontScale="90000"/>
          </a:bodyPr>
          <a:lstStyle/>
          <a:p>
            <a:r>
              <a:rPr lang="en-CA" sz="3200" b="1" dirty="0"/>
              <a:t>Plan A: Mitigating Risks to Response Rate by </a:t>
            </a:r>
            <a:r>
              <a:rPr lang="en-CA" sz="3200" b="1" u="sng" dirty="0"/>
              <a:t>Optimizing Collection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56587516"/>
              </p:ext>
            </p:extLst>
          </p:nvPr>
        </p:nvGraphicFramePr>
        <p:xfrm>
          <a:off x="609600" y="2022211"/>
          <a:ext cx="10382944" cy="43341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76F06-851C-4EFA-A287-D359BA6C2B5F}" type="slidenum">
              <a:rPr lang="en-CA" smtClean="0"/>
              <a:pPr/>
              <a:t>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620942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2673812" y="2885137"/>
            <a:ext cx="9172629" cy="386854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EC99A87-B9FE-4140-BC5C-CFFC60D7958D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244496" y="524890"/>
            <a:ext cx="5112568" cy="697184"/>
          </a:xfrm>
        </p:spPr>
        <p:txBody>
          <a:bodyPr>
            <a:noAutofit/>
          </a:bodyPr>
          <a:lstStyle/>
          <a:p>
            <a:r>
              <a:rPr lang="en-CA" sz="3200" b="1" dirty="0"/>
              <a:t>Plan B: Contingency planning with admin data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2999656" y="3254432"/>
            <a:ext cx="8712969" cy="1773273"/>
            <a:chOff x="2406280" y="4818395"/>
            <a:chExt cx="7015663" cy="1532800"/>
          </a:xfrm>
        </p:grpSpPr>
        <p:sp>
          <p:nvSpPr>
            <p:cNvPr id="12" name="Freeform 11"/>
            <p:cNvSpPr/>
            <p:nvPr/>
          </p:nvSpPr>
          <p:spPr>
            <a:xfrm>
              <a:off x="2406280" y="4853234"/>
              <a:ext cx="3197811" cy="1463124"/>
            </a:xfrm>
            <a:custGeom>
              <a:avLst/>
              <a:gdLst>
                <a:gd name="connsiteX0" fmla="*/ 0 w 3305532"/>
                <a:gd name="connsiteY0" fmla="*/ 326443 h 1958617"/>
                <a:gd name="connsiteX1" fmla="*/ 326443 w 3305532"/>
                <a:gd name="connsiteY1" fmla="*/ 0 h 1958617"/>
                <a:gd name="connsiteX2" fmla="*/ 2979089 w 3305532"/>
                <a:gd name="connsiteY2" fmla="*/ 0 h 1958617"/>
                <a:gd name="connsiteX3" fmla="*/ 3305532 w 3305532"/>
                <a:gd name="connsiteY3" fmla="*/ 326443 h 1958617"/>
                <a:gd name="connsiteX4" fmla="*/ 3305532 w 3305532"/>
                <a:gd name="connsiteY4" fmla="*/ 1632174 h 1958617"/>
                <a:gd name="connsiteX5" fmla="*/ 2979089 w 3305532"/>
                <a:gd name="connsiteY5" fmla="*/ 1958617 h 1958617"/>
                <a:gd name="connsiteX6" fmla="*/ 326443 w 3305532"/>
                <a:gd name="connsiteY6" fmla="*/ 1958617 h 1958617"/>
                <a:gd name="connsiteX7" fmla="*/ 0 w 3305532"/>
                <a:gd name="connsiteY7" fmla="*/ 1632174 h 1958617"/>
                <a:gd name="connsiteX8" fmla="*/ 0 w 3305532"/>
                <a:gd name="connsiteY8" fmla="*/ 326443 h 19586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305532" h="1958617">
                  <a:moveTo>
                    <a:pt x="0" y="326443"/>
                  </a:moveTo>
                  <a:cubicBezTo>
                    <a:pt x="0" y="146154"/>
                    <a:pt x="146154" y="0"/>
                    <a:pt x="326443" y="0"/>
                  </a:cubicBezTo>
                  <a:lnTo>
                    <a:pt x="2979089" y="0"/>
                  </a:lnTo>
                  <a:cubicBezTo>
                    <a:pt x="3159378" y="0"/>
                    <a:pt x="3305532" y="146154"/>
                    <a:pt x="3305532" y="326443"/>
                  </a:cubicBezTo>
                  <a:lnTo>
                    <a:pt x="3305532" y="1632174"/>
                  </a:lnTo>
                  <a:cubicBezTo>
                    <a:pt x="3305532" y="1812463"/>
                    <a:pt x="3159378" y="1958617"/>
                    <a:pt x="2979089" y="1958617"/>
                  </a:cubicBezTo>
                  <a:lnTo>
                    <a:pt x="326443" y="1958617"/>
                  </a:lnTo>
                  <a:cubicBezTo>
                    <a:pt x="146154" y="1958617"/>
                    <a:pt x="0" y="1812463"/>
                    <a:pt x="0" y="1632174"/>
                  </a:cubicBezTo>
                  <a:lnTo>
                    <a:pt x="0" y="326443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87052" tIns="187052" rIns="187052" bIns="187052" numCol="1" spcCol="1270" anchor="ctr" anchorCtr="0">
              <a:noAutofit/>
            </a:bodyPr>
            <a:lstStyle/>
            <a:p>
              <a:pPr lvl="0" algn="ctr" defTabSz="10668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400" b="1" kern="1200" dirty="0"/>
                <a:t>Invoke Statistical Contingency Plan </a:t>
              </a:r>
              <a:endParaRPr lang="en-CA" sz="2400" kern="1200" dirty="0"/>
            </a:p>
          </p:txBody>
        </p:sp>
        <p:sp>
          <p:nvSpPr>
            <p:cNvPr id="13" name="Freeform 12"/>
            <p:cNvSpPr/>
            <p:nvPr/>
          </p:nvSpPr>
          <p:spPr>
            <a:xfrm>
              <a:off x="5836802" y="4818395"/>
              <a:ext cx="3585141" cy="1532800"/>
            </a:xfrm>
            <a:custGeom>
              <a:avLst/>
              <a:gdLst>
                <a:gd name="connsiteX0" fmla="*/ 0 w 3305532"/>
                <a:gd name="connsiteY0" fmla="*/ 326443 h 1958617"/>
                <a:gd name="connsiteX1" fmla="*/ 326443 w 3305532"/>
                <a:gd name="connsiteY1" fmla="*/ 0 h 1958617"/>
                <a:gd name="connsiteX2" fmla="*/ 2979089 w 3305532"/>
                <a:gd name="connsiteY2" fmla="*/ 0 h 1958617"/>
                <a:gd name="connsiteX3" fmla="*/ 3305532 w 3305532"/>
                <a:gd name="connsiteY3" fmla="*/ 326443 h 1958617"/>
                <a:gd name="connsiteX4" fmla="*/ 3305532 w 3305532"/>
                <a:gd name="connsiteY4" fmla="*/ 1632174 h 1958617"/>
                <a:gd name="connsiteX5" fmla="*/ 2979089 w 3305532"/>
                <a:gd name="connsiteY5" fmla="*/ 1958617 h 1958617"/>
                <a:gd name="connsiteX6" fmla="*/ 326443 w 3305532"/>
                <a:gd name="connsiteY6" fmla="*/ 1958617 h 1958617"/>
                <a:gd name="connsiteX7" fmla="*/ 0 w 3305532"/>
                <a:gd name="connsiteY7" fmla="*/ 1632174 h 1958617"/>
                <a:gd name="connsiteX8" fmla="*/ 0 w 3305532"/>
                <a:gd name="connsiteY8" fmla="*/ 326443 h 19586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305532" h="1958617">
                  <a:moveTo>
                    <a:pt x="0" y="326443"/>
                  </a:moveTo>
                  <a:cubicBezTo>
                    <a:pt x="0" y="146154"/>
                    <a:pt x="146154" y="0"/>
                    <a:pt x="326443" y="0"/>
                  </a:cubicBezTo>
                  <a:lnTo>
                    <a:pt x="2979089" y="0"/>
                  </a:lnTo>
                  <a:cubicBezTo>
                    <a:pt x="3159378" y="0"/>
                    <a:pt x="3305532" y="146154"/>
                    <a:pt x="3305532" y="326443"/>
                  </a:cubicBezTo>
                  <a:lnTo>
                    <a:pt x="3305532" y="1632174"/>
                  </a:lnTo>
                  <a:cubicBezTo>
                    <a:pt x="3305532" y="1812463"/>
                    <a:pt x="3159378" y="1958617"/>
                    <a:pt x="2979089" y="1958617"/>
                  </a:cubicBezTo>
                  <a:lnTo>
                    <a:pt x="326443" y="1958617"/>
                  </a:lnTo>
                  <a:cubicBezTo>
                    <a:pt x="146154" y="1958617"/>
                    <a:pt x="0" y="1812463"/>
                    <a:pt x="0" y="1632174"/>
                  </a:cubicBezTo>
                  <a:lnTo>
                    <a:pt x="0" y="326443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98482" tIns="198482" rIns="198482" bIns="198482" numCol="1" spcCol="1270" anchor="ctr" anchorCtr="0">
              <a:noAutofit/>
            </a:bodyPr>
            <a:lstStyle/>
            <a:p>
              <a:pPr lvl="0" algn="ctr" defTabSz="12001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CA" sz="2700" kern="1200" dirty="0"/>
                <a:t>New imputation step for </a:t>
              </a:r>
            </a:p>
            <a:p>
              <a:pPr lvl="0" algn="ctr" defTabSz="12001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CA" sz="2700" kern="1200" dirty="0">
                  <a:solidFill>
                    <a:srgbClr val="FFFF00"/>
                  </a:solidFill>
                </a:rPr>
                <a:t>Imputing occupied dwellings and imputing age &amp; sex</a:t>
              </a:r>
              <a:endParaRPr lang="en-CA" sz="2700" kern="1200" dirty="0"/>
            </a:p>
          </p:txBody>
        </p:sp>
      </p:grp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7838941-14B7-F247-B186-6D8127D13290}"/>
              </a:ext>
            </a:extLst>
          </p:cNvPr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/>
        <p:txBody>
          <a:bodyPr/>
          <a:lstStyle/>
          <a:p>
            <a:fld id="{EDB761FF-D525-D64B-8909-8CF25B3FD480}" type="slidenum">
              <a:rPr lang="en-US" smtClean="0">
                <a:solidFill>
                  <a:prstClr val="black"/>
                </a:solidFill>
              </a:rPr>
              <a:pPr/>
              <a:t>7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5" name="Freeform 14"/>
          <p:cNvSpPr/>
          <p:nvPr/>
        </p:nvSpPr>
        <p:spPr>
          <a:xfrm>
            <a:off x="7680176" y="1412776"/>
            <a:ext cx="3466232" cy="983455"/>
          </a:xfrm>
          <a:custGeom>
            <a:avLst/>
            <a:gdLst>
              <a:gd name="connsiteX0" fmla="*/ 0 w 3305532"/>
              <a:gd name="connsiteY0" fmla="*/ 326443 h 1958617"/>
              <a:gd name="connsiteX1" fmla="*/ 326443 w 3305532"/>
              <a:gd name="connsiteY1" fmla="*/ 0 h 1958617"/>
              <a:gd name="connsiteX2" fmla="*/ 2979089 w 3305532"/>
              <a:gd name="connsiteY2" fmla="*/ 0 h 1958617"/>
              <a:gd name="connsiteX3" fmla="*/ 3305532 w 3305532"/>
              <a:gd name="connsiteY3" fmla="*/ 326443 h 1958617"/>
              <a:gd name="connsiteX4" fmla="*/ 3305532 w 3305532"/>
              <a:gd name="connsiteY4" fmla="*/ 1632174 h 1958617"/>
              <a:gd name="connsiteX5" fmla="*/ 2979089 w 3305532"/>
              <a:gd name="connsiteY5" fmla="*/ 1958617 h 1958617"/>
              <a:gd name="connsiteX6" fmla="*/ 326443 w 3305532"/>
              <a:gd name="connsiteY6" fmla="*/ 1958617 h 1958617"/>
              <a:gd name="connsiteX7" fmla="*/ 0 w 3305532"/>
              <a:gd name="connsiteY7" fmla="*/ 1632174 h 1958617"/>
              <a:gd name="connsiteX8" fmla="*/ 0 w 3305532"/>
              <a:gd name="connsiteY8" fmla="*/ 326443 h 19586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305532" h="1958617">
                <a:moveTo>
                  <a:pt x="0" y="326443"/>
                </a:moveTo>
                <a:cubicBezTo>
                  <a:pt x="0" y="146154"/>
                  <a:pt x="146154" y="0"/>
                  <a:pt x="326443" y="0"/>
                </a:cubicBezTo>
                <a:lnTo>
                  <a:pt x="2979089" y="0"/>
                </a:lnTo>
                <a:cubicBezTo>
                  <a:pt x="3159378" y="0"/>
                  <a:pt x="3305532" y="146154"/>
                  <a:pt x="3305532" y="326443"/>
                </a:cubicBezTo>
                <a:lnTo>
                  <a:pt x="3305532" y="1632174"/>
                </a:lnTo>
                <a:cubicBezTo>
                  <a:pt x="3305532" y="1812463"/>
                  <a:pt x="3159378" y="1958617"/>
                  <a:pt x="2979089" y="1958617"/>
                </a:cubicBezTo>
                <a:lnTo>
                  <a:pt x="326443" y="1958617"/>
                </a:lnTo>
                <a:cubicBezTo>
                  <a:pt x="146154" y="1958617"/>
                  <a:pt x="0" y="1812463"/>
                  <a:pt x="0" y="1632174"/>
                </a:cubicBezTo>
                <a:lnTo>
                  <a:pt x="0" y="326443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87052" tIns="187052" rIns="187052" bIns="187052" numCol="1" spcCol="1270" anchor="ctr" anchorCtr="0">
            <a:noAutofit/>
          </a:bodyPr>
          <a:lstStyle/>
          <a:p>
            <a:pPr lvl="0" algn="ctr" defTabSz="106680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000" kern="1200" dirty="0">
                <a:solidFill>
                  <a:schemeClr val="tx1"/>
                </a:solidFill>
              </a:rPr>
              <a:t>Apply usual donor </a:t>
            </a:r>
            <a:r>
              <a:rPr lang="en-US" sz="2000" dirty="0">
                <a:solidFill>
                  <a:schemeClr val="tx1"/>
                </a:solidFill>
              </a:rPr>
              <a:t>imputation for the </a:t>
            </a:r>
            <a:r>
              <a:rPr lang="en-US" sz="2000" dirty="0">
                <a:solidFill>
                  <a:schemeClr val="bg1"/>
                </a:solidFill>
              </a:rPr>
              <a:t>short form </a:t>
            </a:r>
            <a:r>
              <a:rPr lang="en-US" sz="2000" dirty="0">
                <a:solidFill>
                  <a:schemeClr val="tx1"/>
                </a:solidFill>
              </a:rPr>
              <a:t>of the Census </a:t>
            </a:r>
            <a:endParaRPr lang="en-CA" sz="2000" kern="1200" dirty="0">
              <a:solidFill>
                <a:schemeClr val="tx1"/>
              </a:solidFill>
            </a:endParaRPr>
          </a:p>
        </p:txBody>
      </p:sp>
      <p:sp>
        <p:nvSpPr>
          <p:cNvPr id="16" name="Up Arrow Callout 15"/>
          <p:cNvSpPr/>
          <p:nvPr/>
        </p:nvSpPr>
        <p:spPr>
          <a:xfrm>
            <a:off x="7732286" y="5114259"/>
            <a:ext cx="3135169" cy="1377192"/>
          </a:xfrm>
          <a:prstGeom prst="upArrowCallou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>
                <a:solidFill>
                  <a:schemeClr val="bg1"/>
                </a:solidFill>
              </a:rPr>
              <a:t>Need criteria to determine eligibility</a:t>
            </a:r>
          </a:p>
        </p:txBody>
      </p:sp>
      <p:sp>
        <p:nvSpPr>
          <p:cNvPr id="18" name="Rounded Rectangle 17"/>
          <p:cNvSpPr/>
          <p:nvPr/>
        </p:nvSpPr>
        <p:spPr>
          <a:xfrm>
            <a:off x="460520" y="1412776"/>
            <a:ext cx="1949038" cy="10801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2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Response Rates</a:t>
            </a:r>
          </a:p>
        </p:txBody>
      </p:sp>
      <p:sp>
        <p:nvSpPr>
          <p:cNvPr id="19" name="Right Arrow 18"/>
          <p:cNvSpPr/>
          <p:nvPr/>
        </p:nvSpPr>
        <p:spPr>
          <a:xfrm>
            <a:off x="2567608" y="1844824"/>
            <a:ext cx="360055" cy="26516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0" name="Rounded Rectangle 19"/>
          <p:cNvSpPr/>
          <p:nvPr/>
        </p:nvSpPr>
        <p:spPr>
          <a:xfrm>
            <a:off x="3889333" y="1509353"/>
            <a:ext cx="1891064" cy="9361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High</a:t>
            </a:r>
          </a:p>
        </p:txBody>
      </p:sp>
      <p:sp>
        <p:nvSpPr>
          <p:cNvPr id="21" name="Right Arrow 20"/>
          <p:cNvSpPr/>
          <p:nvPr/>
        </p:nvSpPr>
        <p:spPr>
          <a:xfrm>
            <a:off x="6791088" y="1783767"/>
            <a:ext cx="360055" cy="26516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2" name="Rounded Rectangle 21"/>
          <p:cNvSpPr/>
          <p:nvPr/>
        </p:nvSpPr>
        <p:spPr>
          <a:xfrm>
            <a:off x="470993" y="3448183"/>
            <a:ext cx="1891064" cy="9361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Lower</a:t>
            </a:r>
          </a:p>
        </p:txBody>
      </p:sp>
      <p:sp>
        <p:nvSpPr>
          <p:cNvPr id="24" name="Down Arrow 23"/>
          <p:cNvSpPr/>
          <p:nvPr/>
        </p:nvSpPr>
        <p:spPr>
          <a:xfrm>
            <a:off x="1237762" y="2849308"/>
            <a:ext cx="336578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5" name="Right Arrow 24"/>
          <p:cNvSpPr/>
          <p:nvPr/>
        </p:nvSpPr>
        <p:spPr>
          <a:xfrm>
            <a:off x="2567608" y="4008486"/>
            <a:ext cx="360055" cy="26516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7" name="Right Arrow 26"/>
          <p:cNvSpPr/>
          <p:nvPr/>
        </p:nvSpPr>
        <p:spPr>
          <a:xfrm>
            <a:off x="6888073" y="4019501"/>
            <a:ext cx="360055" cy="26516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9" name="Rectangle 28"/>
          <p:cNvSpPr/>
          <p:nvPr/>
        </p:nvSpPr>
        <p:spPr>
          <a:xfrm>
            <a:off x="2626635" y="4967150"/>
            <a:ext cx="4858701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Plan B: </a:t>
            </a:r>
          </a:p>
          <a:p>
            <a:pPr algn="ctr"/>
            <a:r>
              <a:rPr lang="en-US" sz="54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Use admin data</a:t>
            </a:r>
          </a:p>
        </p:txBody>
      </p:sp>
      <p:sp>
        <p:nvSpPr>
          <p:cNvPr id="30" name="Right Arrow Callout 29"/>
          <p:cNvSpPr/>
          <p:nvPr/>
        </p:nvSpPr>
        <p:spPr>
          <a:xfrm>
            <a:off x="695400" y="4836520"/>
            <a:ext cx="1872208" cy="1536944"/>
          </a:xfrm>
          <a:prstGeom prst="rightArrowCallou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>
                <a:solidFill>
                  <a:schemeClr val="bg1"/>
                </a:solidFill>
              </a:rPr>
              <a:t>Need to determine a trigger for plan</a:t>
            </a:r>
          </a:p>
        </p:txBody>
      </p:sp>
      <p:sp>
        <p:nvSpPr>
          <p:cNvPr id="31" name="Down Arrow 30"/>
          <p:cNvSpPr/>
          <p:nvPr/>
        </p:nvSpPr>
        <p:spPr>
          <a:xfrm flipV="1">
            <a:off x="9041079" y="2492896"/>
            <a:ext cx="517584" cy="69947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575769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7368" y="1303463"/>
            <a:ext cx="10972800" cy="613919"/>
          </a:xfrm>
        </p:spPr>
        <p:txBody>
          <a:bodyPr/>
          <a:lstStyle/>
          <a:p>
            <a:r>
              <a:rPr lang="en-CA" b="1" dirty="0"/>
              <a:t>Plan B: Contingency planning with admin data</a:t>
            </a:r>
            <a:endParaRPr lang="en-CA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22741356"/>
              </p:ext>
            </p:extLst>
          </p:nvPr>
        </p:nvGraphicFramePr>
        <p:xfrm>
          <a:off x="47328" y="2022475"/>
          <a:ext cx="10972800" cy="37528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76F06-851C-4EFA-A287-D359BA6C2B5F}" type="slidenum">
              <a:rPr lang="en-CA" smtClean="0"/>
              <a:pPr/>
              <a:t>8</a:t>
            </a:fld>
            <a:endParaRPr lang="en-CA"/>
          </a:p>
        </p:txBody>
      </p:sp>
      <p:sp>
        <p:nvSpPr>
          <p:cNvPr id="6" name="Rectangle 5"/>
          <p:cNvSpPr/>
          <p:nvPr/>
        </p:nvSpPr>
        <p:spPr>
          <a:xfrm>
            <a:off x="695400" y="2980696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1</a:t>
            </a:r>
          </a:p>
        </p:txBody>
      </p:sp>
      <p:sp>
        <p:nvSpPr>
          <p:cNvPr id="7" name="Rectangle 6"/>
          <p:cNvSpPr/>
          <p:nvPr/>
        </p:nvSpPr>
        <p:spPr>
          <a:xfrm>
            <a:off x="695400" y="3970062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2</a:t>
            </a:r>
          </a:p>
        </p:txBody>
      </p:sp>
      <p:sp>
        <p:nvSpPr>
          <p:cNvPr id="8" name="Rectangle 7"/>
          <p:cNvSpPr/>
          <p:nvPr/>
        </p:nvSpPr>
        <p:spPr>
          <a:xfrm>
            <a:off x="695400" y="4869160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3</a:t>
            </a:r>
          </a:p>
        </p:txBody>
      </p:sp>
      <p:sp>
        <p:nvSpPr>
          <p:cNvPr id="3" name="Left Arrow Callout 2"/>
          <p:cNvSpPr/>
          <p:nvPr/>
        </p:nvSpPr>
        <p:spPr>
          <a:xfrm>
            <a:off x="9912424" y="3429000"/>
            <a:ext cx="2232248" cy="1872208"/>
          </a:xfrm>
          <a:prstGeom prst="leftArrowCallou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>
                <a:solidFill>
                  <a:schemeClr val="tx1"/>
                </a:solidFill>
              </a:rPr>
              <a:t>A lot of research has been conducted.</a:t>
            </a:r>
          </a:p>
          <a:p>
            <a:pPr algn="ctr"/>
            <a:r>
              <a:rPr lang="en-CA" dirty="0">
                <a:solidFill>
                  <a:schemeClr val="tx1"/>
                </a:solidFill>
              </a:rPr>
              <a:t>Key Findings presented in next slides</a:t>
            </a:r>
          </a:p>
        </p:txBody>
      </p:sp>
    </p:spTree>
    <p:extLst>
      <p:ext uri="{BB962C8B-B14F-4D97-AF65-F5344CB8AC3E}">
        <p14:creationId xmlns:p14="http://schemas.microsoft.com/office/powerpoint/2010/main" val="34245202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7369" y="438817"/>
            <a:ext cx="4680520" cy="613919"/>
          </a:xfrm>
        </p:spPr>
        <p:txBody>
          <a:bodyPr>
            <a:noAutofit/>
          </a:bodyPr>
          <a:lstStyle/>
          <a:p>
            <a:r>
              <a:rPr lang="en-CA" sz="3200" b="1" dirty="0"/>
              <a:t>Plan B: Contingency planning with admin data</a:t>
            </a:r>
            <a:endParaRPr lang="en-CA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76F06-851C-4EFA-A287-D359BA6C2B5F}" type="slidenum">
              <a:rPr lang="en-CA" smtClean="0"/>
              <a:pPr/>
              <a:t>9</a:t>
            </a:fld>
            <a:endParaRPr lang="en-CA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800258"/>
              </p:ext>
            </p:extLst>
          </p:nvPr>
        </p:nvGraphicFramePr>
        <p:xfrm>
          <a:off x="407369" y="1628801"/>
          <a:ext cx="11175031" cy="41460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Rectangle 7"/>
          <p:cNvSpPr/>
          <p:nvPr/>
        </p:nvSpPr>
        <p:spPr>
          <a:xfrm>
            <a:off x="1271464" y="1772816"/>
            <a:ext cx="7043595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lvl="0"/>
            <a:r>
              <a:rPr lang="en-CA" sz="4400" dirty="0">
                <a:solidFill>
                  <a:schemeClr val="bg1"/>
                </a:solidFill>
              </a:rPr>
              <a:t>Admin Data Quality Indicators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976320" y="1803593"/>
            <a:ext cx="2520280" cy="147732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CA" dirty="0"/>
              <a:t>Probabilities produced from the models serve to create the modelled admin households </a:t>
            </a:r>
            <a:r>
              <a:rPr lang="en-CA" b="1" dirty="0"/>
              <a:t>and</a:t>
            </a:r>
            <a:r>
              <a:rPr lang="en-CA" dirty="0"/>
              <a:t> indicate their quality.</a:t>
            </a:r>
          </a:p>
        </p:txBody>
      </p:sp>
      <p:sp>
        <p:nvSpPr>
          <p:cNvPr id="3" name="TextBox 2"/>
          <p:cNvSpPr txBox="1"/>
          <p:nvPr/>
        </p:nvSpPr>
        <p:spPr>
          <a:xfrm rot="16200000">
            <a:off x="-348716" y="4072426"/>
            <a:ext cx="2520280" cy="36933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CA" dirty="0"/>
              <a:t>Some Concepts</a:t>
            </a:r>
          </a:p>
        </p:txBody>
      </p:sp>
      <p:sp>
        <p:nvSpPr>
          <p:cNvPr id="7" name="Bent Arrow 6"/>
          <p:cNvSpPr/>
          <p:nvPr/>
        </p:nvSpPr>
        <p:spPr>
          <a:xfrm flipH="1" flipV="1">
            <a:off x="10733921" y="3287781"/>
            <a:ext cx="549204" cy="648072"/>
          </a:xfrm>
          <a:prstGeom prst="bentArrow">
            <a:avLst>
              <a:gd name="adj1" fmla="val 25000"/>
              <a:gd name="adj2" fmla="val 25000"/>
              <a:gd name="adj3" fmla="val 25000"/>
              <a:gd name="adj4" fmla="val 1795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658890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AMO_REPORTCONTROLSVISIBLE" val="Empty"/>
  <p:tag name="_AMO_UNIQUEIDENTIFIER" val="5e3324c0-6d16-445d-8120-d8fe30302324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File xmlns="3d137487-0b15-4ad9-abee-bf6b36a5a6e0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1636FD24704A1439BC275B3C3F1C9C6" ma:contentTypeVersion="14" ma:contentTypeDescription="Create a new document." ma:contentTypeScope="" ma:versionID="96691d2a4c347ae1a5dfc0cee8216ec1">
  <xsd:schema xmlns:xsd="http://www.w3.org/2001/XMLSchema" xmlns:xs="http://www.w3.org/2001/XMLSchema" xmlns:p="http://schemas.microsoft.com/office/2006/metadata/properties" xmlns:ns2="3d137487-0b15-4ad9-abee-bf6b36a5a6e0" xmlns:ns3="81cf108f-c583-47b3-8493-b6de3c823d22" targetNamespace="http://schemas.microsoft.com/office/2006/metadata/properties" ma:root="true" ma:fieldsID="0f18913b399a1948fbd1deaf24005938" ns2:_="" ns3:_="">
    <xsd:import namespace="3d137487-0b15-4ad9-abee-bf6b36a5a6e0"/>
    <xsd:import namespace="81cf108f-c583-47b3-8493-b6de3c823d2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DateTaken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Fil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d137487-0b15-4ad9-abee-bf6b36a5a6e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File" ma:index="20" nillable="true" ma:displayName="File" ma:list="{3d137487-0b15-4ad9-abee-bf6b36a5a6e0}" ma:internalName="File" ma:showField="Titl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1cf108f-c583-47b3-8493-b6de3c823d22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2EC7119-E5F9-4140-A348-5050392C4522}">
  <ds:schemaRefs>
    <ds:schemaRef ds:uri="http://schemas.microsoft.com/office/2006/metadata/properties"/>
    <ds:schemaRef ds:uri="http://schemas.microsoft.com/office/infopath/2007/PartnerControls"/>
    <ds:schemaRef ds:uri="3d137487-0b15-4ad9-abee-bf6b36a5a6e0"/>
  </ds:schemaRefs>
</ds:datastoreItem>
</file>

<file path=customXml/itemProps2.xml><?xml version="1.0" encoding="utf-8"?>
<ds:datastoreItem xmlns:ds="http://schemas.openxmlformats.org/officeDocument/2006/customXml" ds:itemID="{00688DA1-B10A-4876-97A5-0A90DEDA7AC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45C8E9D-751D-4393-B968-AD5445B4033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d137487-0b15-4ad9-abee-bf6b36a5a6e0"/>
    <ds:schemaRef ds:uri="81cf108f-c583-47b3-8493-b6de3c823d2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13945</TotalTime>
  <Words>1526</Words>
  <Application>Microsoft Office PowerPoint</Application>
  <PresentationFormat>Widescreen</PresentationFormat>
  <Paragraphs>318</Paragraphs>
  <Slides>18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Arial</vt:lpstr>
      <vt:lpstr>Calibri</vt:lpstr>
      <vt:lpstr>Cambria Math</vt:lpstr>
      <vt:lpstr>Century Gothic</vt:lpstr>
      <vt:lpstr>Wingdings</vt:lpstr>
      <vt:lpstr>Office Theme</vt:lpstr>
      <vt:lpstr>Achieving and Assessing Census Data Quality Amid the Uncertainty of a Pandemic  United Nations Expert Group Meeting on the Impact of the Covid-19 Pandemic on Conducting Population and Housing Censuses and on Census Data Quality Concerns </vt:lpstr>
      <vt:lpstr>Overview</vt:lpstr>
      <vt:lpstr>The Canadian Census of Population Context &amp; Challenges</vt:lpstr>
      <vt:lpstr>2021 Census Wave Methodology</vt:lpstr>
      <vt:lpstr>Mitigation &amp; Contingency planning due to COVID</vt:lpstr>
      <vt:lpstr>Plan A: Mitigating Risks to Response Rate by Optimizing Collection</vt:lpstr>
      <vt:lpstr>Plan B: Contingency planning with admin data</vt:lpstr>
      <vt:lpstr>Plan B: Contingency planning with admin data</vt:lpstr>
      <vt:lpstr>Plan B: Contingency planning with admin data</vt:lpstr>
      <vt:lpstr>PowerPoint Presentation</vt:lpstr>
      <vt:lpstr>PowerPoint Presentation</vt:lpstr>
      <vt:lpstr>PowerPoint Presentation</vt:lpstr>
      <vt:lpstr>Plan B: Contingency planning  with admin data</vt:lpstr>
      <vt:lpstr>Plan B: Contingency planning with admin data – Next Steps</vt:lpstr>
      <vt:lpstr>Assessment of Data Quality - Certification</vt:lpstr>
      <vt:lpstr>Assessment of Data Quality – Reporting on Quality</vt:lpstr>
      <vt:lpstr>Conclusion</vt:lpstr>
      <vt:lpstr>PowerPoint Presentation</vt:lpstr>
    </vt:vector>
  </TitlesOfParts>
  <Company>StatCan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malopau</dc:creator>
  <cp:lastModifiedBy>A D</cp:lastModifiedBy>
  <cp:revision>1036</cp:revision>
  <cp:lastPrinted>2020-01-09T17:38:40Z</cp:lastPrinted>
  <dcterms:created xsi:type="dcterms:W3CDTF">2015-08-04T19:39:59Z</dcterms:created>
  <dcterms:modified xsi:type="dcterms:W3CDTF">2021-02-10T20:52:27Z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3" name="_NewReviewCycle">
    <vt:lpwstr/>
  </property>
  <property fmtid="{D5CDD505-2E9C-101B-9397-08002B2CF9AE}" pid="8" name="ContentTypeId">
    <vt:lpwstr>0x010100B1636FD24704A1439BC275B3C3F1C9C6</vt:lpwstr>
  </property>
</Properties>
</file>