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Lst>
  <p:notesMasterIdLst>
    <p:notesMasterId r:id="rId13"/>
  </p:notesMasterIdLst>
  <p:handoutMasterIdLst>
    <p:handoutMasterId r:id="rId14"/>
  </p:handoutMasterIdLst>
  <p:sldIdLst>
    <p:sldId id="324" r:id="rId5"/>
    <p:sldId id="323" r:id="rId6"/>
    <p:sldId id="329" r:id="rId7"/>
    <p:sldId id="326" r:id="rId8"/>
    <p:sldId id="325" r:id="rId9"/>
    <p:sldId id="327" r:id="rId10"/>
    <p:sldId id="328" r:id="rId11"/>
    <p:sldId id="330" r:id="rId12"/>
  </p:sldIdLst>
  <p:sldSz cx="11522075" cy="6480175"/>
  <p:notesSz cx="6797675" cy="9928225"/>
  <p:embeddedFontLst>
    <p:embeddedFont>
      <p:font typeface="Statis Sans" panose="020B0604020202020204" charset="0"/>
      <p:regular r:id="rId15"/>
      <p:bold r:id="rId16"/>
      <p:italic r:id="rId17"/>
      <p:boldItalic r:id="rId18"/>
    </p:embeddedFont>
  </p:embeddedFontLst>
  <p:defaultTextStyle>
    <a:defPPr>
      <a:defRPr lang="de-DE"/>
    </a:defPPr>
    <a:lvl1pPr marL="0" algn="l" defTabSz="1152009" rtl="0" eaLnBrk="1" latinLnBrk="0" hangingPunct="1">
      <a:defRPr sz="2300" kern="1200">
        <a:solidFill>
          <a:schemeClr val="tx1"/>
        </a:solidFill>
        <a:latin typeface="+mn-lt"/>
        <a:ea typeface="+mn-ea"/>
        <a:cs typeface="+mn-cs"/>
      </a:defRPr>
    </a:lvl1pPr>
    <a:lvl2pPr marL="576004" algn="l" defTabSz="1152009" rtl="0" eaLnBrk="1" latinLnBrk="0" hangingPunct="1">
      <a:defRPr sz="2300" kern="1200">
        <a:solidFill>
          <a:schemeClr val="tx1"/>
        </a:solidFill>
        <a:latin typeface="+mn-lt"/>
        <a:ea typeface="+mn-ea"/>
        <a:cs typeface="+mn-cs"/>
      </a:defRPr>
    </a:lvl2pPr>
    <a:lvl3pPr marL="1152009" algn="l" defTabSz="1152009" rtl="0" eaLnBrk="1" latinLnBrk="0" hangingPunct="1">
      <a:defRPr sz="2300" kern="1200">
        <a:solidFill>
          <a:schemeClr val="tx1"/>
        </a:solidFill>
        <a:latin typeface="+mn-lt"/>
        <a:ea typeface="+mn-ea"/>
        <a:cs typeface="+mn-cs"/>
      </a:defRPr>
    </a:lvl3pPr>
    <a:lvl4pPr marL="1728013" algn="l" defTabSz="1152009" rtl="0" eaLnBrk="1" latinLnBrk="0" hangingPunct="1">
      <a:defRPr sz="2300" kern="1200">
        <a:solidFill>
          <a:schemeClr val="tx1"/>
        </a:solidFill>
        <a:latin typeface="+mn-lt"/>
        <a:ea typeface="+mn-ea"/>
        <a:cs typeface="+mn-cs"/>
      </a:defRPr>
    </a:lvl4pPr>
    <a:lvl5pPr marL="2304017" algn="l" defTabSz="1152009" rtl="0" eaLnBrk="1" latinLnBrk="0" hangingPunct="1">
      <a:defRPr sz="2300" kern="1200">
        <a:solidFill>
          <a:schemeClr val="tx1"/>
        </a:solidFill>
        <a:latin typeface="+mn-lt"/>
        <a:ea typeface="+mn-ea"/>
        <a:cs typeface="+mn-cs"/>
      </a:defRPr>
    </a:lvl5pPr>
    <a:lvl6pPr marL="2880022" algn="l" defTabSz="1152009" rtl="0" eaLnBrk="1" latinLnBrk="0" hangingPunct="1">
      <a:defRPr sz="2300" kern="1200">
        <a:solidFill>
          <a:schemeClr val="tx1"/>
        </a:solidFill>
        <a:latin typeface="+mn-lt"/>
        <a:ea typeface="+mn-ea"/>
        <a:cs typeface="+mn-cs"/>
      </a:defRPr>
    </a:lvl6pPr>
    <a:lvl7pPr marL="3456026" algn="l" defTabSz="1152009" rtl="0" eaLnBrk="1" latinLnBrk="0" hangingPunct="1">
      <a:defRPr sz="2300" kern="1200">
        <a:solidFill>
          <a:schemeClr val="tx1"/>
        </a:solidFill>
        <a:latin typeface="+mn-lt"/>
        <a:ea typeface="+mn-ea"/>
        <a:cs typeface="+mn-cs"/>
      </a:defRPr>
    </a:lvl7pPr>
    <a:lvl8pPr marL="4032030" algn="l" defTabSz="1152009" rtl="0" eaLnBrk="1" latinLnBrk="0" hangingPunct="1">
      <a:defRPr sz="2300" kern="1200">
        <a:solidFill>
          <a:schemeClr val="tx1"/>
        </a:solidFill>
        <a:latin typeface="+mn-lt"/>
        <a:ea typeface="+mn-ea"/>
        <a:cs typeface="+mn-cs"/>
      </a:defRPr>
    </a:lvl8pPr>
    <a:lvl9pPr marL="4608034" algn="l" defTabSz="1152009" rtl="0" eaLnBrk="1" latinLnBrk="0" hangingPunct="1">
      <a:defRPr sz="23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23">
          <p15:clr>
            <a:srgbClr val="A4A3A4"/>
          </p15:clr>
        </p15:guide>
        <p15:guide id="2" orient="horz" pos="317">
          <p15:clr>
            <a:srgbClr val="A4A3A4"/>
          </p15:clr>
        </p15:guide>
        <p15:guide id="3" orient="horz" pos="3674">
          <p15:clr>
            <a:srgbClr val="A4A3A4"/>
          </p15:clr>
        </p15:guide>
        <p15:guide id="4" orient="horz" pos="1088">
          <p15:clr>
            <a:srgbClr val="A4A3A4"/>
          </p15:clr>
        </p15:guide>
        <p15:guide id="5" pos="3720">
          <p15:clr>
            <a:srgbClr val="A4A3A4"/>
          </p15:clr>
        </p15:guide>
        <p15:guide id="6" pos="817">
          <p15:clr>
            <a:srgbClr val="A4A3A4"/>
          </p15:clr>
        </p15:guide>
        <p15:guide id="7" pos="1633">
          <p15:clr>
            <a:srgbClr val="A4A3A4"/>
          </p15:clr>
        </p15:guide>
        <p15:guide id="8" pos="1860">
          <p15:clr>
            <a:srgbClr val="A4A3A4"/>
          </p15:clr>
        </p15:guide>
        <p15:guide id="9" pos="2676">
          <p15:clr>
            <a:srgbClr val="A4A3A4"/>
          </p15:clr>
        </p15:guide>
        <p15:guide id="10" pos="2903">
          <p15:clr>
            <a:srgbClr val="A4A3A4"/>
          </p15:clr>
        </p15:guide>
        <p15:guide id="11" pos="3947">
          <p15:clr>
            <a:srgbClr val="A4A3A4"/>
          </p15:clr>
        </p15:guide>
        <p15:guide id="12" pos="4763">
          <p15:clr>
            <a:srgbClr val="A4A3A4"/>
          </p15:clr>
        </p15:guide>
        <p15:guide id="13" pos="4990">
          <p15:clr>
            <a:srgbClr val="A4A3A4"/>
          </p15:clr>
        </p15:guide>
        <p15:guide id="14" pos="5806">
          <p15:clr>
            <a:srgbClr val="A4A3A4"/>
          </p15:clr>
        </p15:guide>
        <p15:guide id="15" pos="6033">
          <p15:clr>
            <a:srgbClr val="A4A3A4"/>
          </p15:clr>
        </p15:guide>
        <p15:guide id="16" pos="685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5EA1"/>
    <a:srgbClr val="02134D"/>
    <a:srgbClr val="9CAAD8"/>
    <a:srgbClr val="EDEDED"/>
    <a:srgbClr val="898989"/>
    <a:srgbClr val="475AA0"/>
    <a:srgbClr val="04114D"/>
    <a:srgbClr val="000000"/>
    <a:srgbClr val="666666"/>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8" autoAdjust="0"/>
    <p:restoredTop sz="96716" autoAdjust="0"/>
  </p:normalViewPr>
  <p:slideViewPr>
    <p:cSldViewPr snapToGrid="0" snapToObjects="1">
      <p:cViewPr>
        <p:scale>
          <a:sx n="130" d="100"/>
          <a:sy n="130" d="100"/>
        </p:scale>
        <p:origin x="874" y="125"/>
      </p:cViewPr>
      <p:guideLst>
        <p:guide orient="horz" pos="3923"/>
        <p:guide orient="horz" pos="317"/>
        <p:guide orient="horz" pos="3674"/>
        <p:guide orient="horz" pos="1088"/>
        <p:guide pos="3720"/>
        <p:guide pos="817"/>
        <p:guide pos="1633"/>
        <p:guide pos="1860"/>
        <p:guide pos="2676"/>
        <p:guide pos="2903"/>
        <p:guide pos="3947"/>
        <p:guide pos="4763"/>
        <p:guide pos="4990"/>
        <p:guide pos="5806"/>
        <p:guide pos="6033"/>
        <p:guide pos="6850"/>
      </p:guideLst>
    </p:cSldViewPr>
  </p:slideViewPr>
  <p:outlineViewPr>
    <p:cViewPr>
      <p:scale>
        <a:sx n="33" d="100"/>
        <a:sy n="33" d="100"/>
      </p:scale>
      <p:origin x="3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font" Target="fonts/font4.fntdata"/><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3.fntdata"/><Relationship Id="rId2" Type="http://schemas.openxmlformats.org/officeDocument/2006/relationships/customXml" Target="../customXml/item2.xml"/><Relationship Id="rId16" Type="http://schemas.openxmlformats.org/officeDocument/2006/relationships/font" Target="fonts/font2.fntdata"/><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font" Target="fonts/font1.fntdata"/><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dirty="0">
              <a:latin typeface="Statis Sans" pitchFamily="34" charset="0"/>
            </a:endParaRPr>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3CF4DE4A-EBEF-48E6-8F0E-519C84312126}" type="datetimeFigureOut">
              <a:rPr lang="de-DE" smtClean="0">
                <a:latin typeface="Statis Sans" pitchFamily="34" charset="0"/>
              </a:rPr>
              <a:t>10.02.2021</a:t>
            </a:fld>
            <a:endParaRPr lang="de-DE" dirty="0">
              <a:latin typeface="Statis Sans" pitchFamily="34" charset="0"/>
            </a:endParaRPr>
          </a:p>
        </p:txBody>
      </p:sp>
      <p:sp>
        <p:nvSpPr>
          <p:cNvPr id="4" name="Fußzeilenplatzhalt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de-DE" dirty="0">
              <a:latin typeface="Statis Sans" pitchFamily="34" charset="0"/>
            </a:endParaRPr>
          </a:p>
        </p:txBody>
      </p:sp>
      <p:sp>
        <p:nvSpPr>
          <p:cNvPr id="5" name="Foliennummernplatzhalt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988AD56A-E425-4921-84C1-03420AB58DAC}" type="slidenum">
              <a:rPr lang="de-DE" smtClean="0">
                <a:latin typeface="Statis Sans" pitchFamily="34" charset="0"/>
              </a:rPr>
              <a:t>‹#›</a:t>
            </a:fld>
            <a:endParaRPr lang="de-DE" dirty="0">
              <a:latin typeface="Statis Sans" pitchFamily="34" charset="0"/>
            </a:endParaRPr>
          </a:p>
        </p:txBody>
      </p:sp>
    </p:spTree>
    <p:extLst>
      <p:ext uri="{BB962C8B-B14F-4D97-AF65-F5344CB8AC3E}">
        <p14:creationId xmlns:p14="http://schemas.microsoft.com/office/powerpoint/2010/main" val="11968007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659" cy="496411"/>
          </a:xfrm>
          <a:prstGeom prst="rect">
            <a:avLst/>
          </a:prstGeom>
        </p:spPr>
        <p:txBody>
          <a:bodyPr vert="horz" lIns="91440" tIns="45720" rIns="91440" bIns="45720" rtlCol="0"/>
          <a:lstStyle>
            <a:lvl1pPr algn="l">
              <a:defRPr sz="1200">
                <a:latin typeface="Statis Sans" pitchFamily="34" charset="0"/>
              </a:defRPr>
            </a:lvl1pPr>
          </a:lstStyle>
          <a:p>
            <a:endParaRPr lang="de-DE" dirty="0"/>
          </a:p>
        </p:txBody>
      </p:sp>
      <p:sp>
        <p:nvSpPr>
          <p:cNvPr id="3" name="Datumsplatzhalter 2"/>
          <p:cNvSpPr>
            <a:spLocks noGrp="1"/>
          </p:cNvSpPr>
          <p:nvPr>
            <p:ph type="dt" idx="1"/>
          </p:nvPr>
        </p:nvSpPr>
        <p:spPr>
          <a:xfrm>
            <a:off x="3850444" y="0"/>
            <a:ext cx="2945659" cy="496411"/>
          </a:xfrm>
          <a:prstGeom prst="rect">
            <a:avLst/>
          </a:prstGeom>
        </p:spPr>
        <p:txBody>
          <a:bodyPr vert="horz" lIns="91440" tIns="45720" rIns="91440" bIns="45720" rtlCol="0"/>
          <a:lstStyle>
            <a:lvl1pPr algn="r">
              <a:defRPr sz="1200">
                <a:latin typeface="Statis Sans" pitchFamily="34" charset="0"/>
              </a:defRPr>
            </a:lvl1pPr>
          </a:lstStyle>
          <a:p>
            <a:fld id="{8D9BBD62-E87A-4D5C-B70B-7C95F8DCB9B3}" type="datetimeFigureOut">
              <a:rPr lang="de-DE" smtClean="0"/>
              <a:pPr/>
              <a:t>10.02.2021</a:t>
            </a:fld>
            <a:endParaRPr lang="de-DE" dirty="0"/>
          </a:p>
        </p:txBody>
      </p:sp>
      <p:sp>
        <p:nvSpPr>
          <p:cNvPr id="4" name="Folienbildplatzhalt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1" y="9430091"/>
            <a:ext cx="2945659" cy="496411"/>
          </a:xfrm>
          <a:prstGeom prst="rect">
            <a:avLst/>
          </a:prstGeom>
        </p:spPr>
        <p:txBody>
          <a:bodyPr vert="horz" lIns="91440" tIns="45720" rIns="91440" bIns="45720" rtlCol="0" anchor="b"/>
          <a:lstStyle>
            <a:lvl1pPr algn="l">
              <a:defRPr sz="1200">
                <a:latin typeface="Statis Sans" pitchFamily="34" charset="0"/>
              </a:defRPr>
            </a:lvl1pPr>
          </a:lstStyle>
          <a:p>
            <a:endParaRPr lang="de-DE" dirty="0"/>
          </a:p>
        </p:txBody>
      </p:sp>
      <p:sp>
        <p:nvSpPr>
          <p:cNvPr id="7" name="Foliennummernplatzhalter 6"/>
          <p:cNvSpPr>
            <a:spLocks noGrp="1"/>
          </p:cNvSpPr>
          <p:nvPr>
            <p:ph type="sldNum" sz="quarter" idx="5"/>
          </p:nvPr>
        </p:nvSpPr>
        <p:spPr>
          <a:xfrm>
            <a:off x="3850444" y="9430091"/>
            <a:ext cx="2945659" cy="496411"/>
          </a:xfrm>
          <a:prstGeom prst="rect">
            <a:avLst/>
          </a:prstGeom>
        </p:spPr>
        <p:txBody>
          <a:bodyPr vert="horz" lIns="91440" tIns="45720" rIns="91440" bIns="45720" rtlCol="0" anchor="b"/>
          <a:lstStyle>
            <a:lvl1pPr algn="r">
              <a:defRPr sz="1200">
                <a:latin typeface="Statis Sans" pitchFamily="34" charset="0"/>
              </a:defRPr>
            </a:lvl1pPr>
          </a:lstStyle>
          <a:p>
            <a:fld id="{74870A76-7E73-40B4-AABF-FD9679C021EA}" type="slidenum">
              <a:rPr lang="de-DE" smtClean="0"/>
              <a:pPr/>
              <a:t>‹#›</a:t>
            </a:fld>
            <a:endParaRPr lang="de-DE" dirty="0"/>
          </a:p>
        </p:txBody>
      </p:sp>
    </p:spTree>
    <p:extLst>
      <p:ext uri="{BB962C8B-B14F-4D97-AF65-F5344CB8AC3E}">
        <p14:creationId xmlns:p14="http://schemas.microsoft.com/office/powerpoint/2010/main" val="10973278"/>
      </p:ext>
    </p:extLst>
  </p:cSld>
  <p:clrMap bg1="lt1" tx1="dk1" bg2="lt2" tx2="dk2" accent1="accent1" accent2="accent2" accent3="accent3" accent4="accent4" accent5="accent5" accent6="accent6" hlink="hlink" folHlink="folHlink"/>
  <p:notesStyle>
    <a:lvl1pPr marL="0" algn="l" defTabSz="1152009" rtl="0" eaLnBrk="1" latinLnBrk="0" hangingPunct="1">
      <a:defRPr sz="1500" kern="1200">
        <a:solidFill>
          <a:schemeClr val="tx1"/>
        </a:solidFill>
        <a:latin typeface="Statis Sans" pitchFamily="34" charset="0"/>
        <a:ea typeface="+mn-ea"/>
        <a:cs typeface="+mn-cs"/>
      </a:defRPr>
    </a:lvl1pPr>
    <a:lvl2pPr marL="576004" algn="l" defTabSz="1152009" rtl="0" eaLnBrk="1" latinLnBrk="0" hangingPunct="1">
      <a:defRPr sz="1500" kern="1200">
        <a:solidFill>
          <a:schemeClr val="tx1"/>
        </a:solidFill>
        <a:latin typeface="Statis Sans" pitchFamily="34" charset="0"/>
        <a:ea typeface="+mn-ea"/>
        <a:cs typeface="+mn-cs"/>
      </a:defRPr>
    </a:lvl2pPr>
    <a:lvl3pPr marL="1152009" algn="l" defTabSz="1152009" rtl="0" eaLnBrk="1" latinLnBrk="0" hangingPunct="1">
      <a:defRPr sz="1500" kern="1200">
        <a:solidFill>
          <a:schemeClr val="tx1"/>
        </a:solidFill>
        <a:latin typeface="Statis Sans" pitchFamily="34" charset="0"/>
        <a:ea typeface="+mn-ea"/>
        <a:cs typeface="+mn-cs"/>
      </a:defRPr>
    </a:lvl3pPr>
    <a:lvl4pPr marL="1728013" algn="l" defTabSz="1152009" rtl="0" eaLnBrk="1" latinLnBrk="0" hangingPunct="1">
      <a:defRPr sz="1500" kern="1200">
        <a:solidFill>
          <a:schemeClr val="tx1"/>
        </a:solidFill>
        <a:latin typeface="Statis Sans" pitchFamily="34" charset="0"/>
        <a:ea typeface="+mn-ea"/>
        <a:cs typeface="+mn-cs"/>
      </a:defRPr>
    </a:lvl4pPr>
    <a:lvl5pPr marL="2304017" algn="l" defTabSz="1152009" rtl="0" eaLnBrk="1" latinLnBrk="0" hangingPunct="1">
      <a:defRPr sz="1500" kern="1200">
        <a:solidFill>
          <a:schemeClr val="tx1"/>
        </a:solidFill>
        <a:latin typeface="Statis Sans" pitchFamily="34" charset="0"/>
        <a:ea typeface="+mn-ea"/>
        <a:cs typeface="+mn-cs"/>
      </a:defRPr>
    </a:lvl5pPr>
    <a:lvl6pPr marL="2880022" algn="l" defTabSz="1152009" rtl="0" eaLnBrk="1" latinLnBrk="0" hangingPunct="1">
      <a:defRPr sz="1500" kern="1200">
        <a:solidFill>
          <a:schemeClr val="tx1"/>
        </a:solidFill>
        <a:latin typeface="+mn-lt"/>
        <a:ea typeface="+mn-ea"/>
        <a:cs typeface="+mn-cs"/>
      </a:defRPr>
    </a:lvl6pPr>
    <a:lvl7pPr marL="3456026" algn="l" defTabSz="1152009" rtl="0" eaLnBrk="1" latinLnBrk="0" hangingPunct="1">
      <a:defRPr sz="1500" kern="1200">
        <a:solidFill>
          <a:schemeClr val="tx1"/>
        </a:solidFill>
        <a:latin typeface="+mn-lt"/>
        <a:ea typeface="+mn-ea"/>
        <a:cs typeface="+mn-cs"/>
      </a:defRPr>
    </a:lvl7pPr>
    <a:lvl8pPr marL="4032030" algn="l" defTabSz="1152009" rtl="0" eaLnBrk="1" latinLnBrk="0" hangingPunct="1">
      <a:defRPr sz="1500" kern="1200">
        <a:solidFill>
          <a:schemeClr val="tx1"/>
        </a:solidFill>
        <a:latin typeface="+mn-lt"/>
        <a:ea typeface="+mn-ea"/>
        <a:cs typeface="+mn-cs"/>
      </a:defRPr>
    </a:lvl8pPr>
    <a:lvl9pPr marL="4608034" algn="l" defTabSz="1152009" rtl="0" eaLnBrk="1" latinLnBrk="0" hangingPunct="1">
      <a:defRPr sz="1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4870A76-7E73-40B4-AABF-FD9679C021EA}" type="slidenum">
              <a:rPr lang="de-DE" smtClean="0"/>
              <a:pPr/>
              <a:t>1</a:t>
            </a:fld>
            <a:endParaRPr lang="de-DE" dirty="0"/>
          </a:p>
        </p:txBody>
      </p:sp>
    </p:spTree>
    <p:extLst>
      <p:ext uri="{BB962C8B-B14F-4D97-AF65-F5344CB8AC3E}">
        <p14:creationId xmlns:p14="http://schemas.microsoft.com/office/powerpoint/2010/main" val="857469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z="1500" kern="1200" dirty="0">
                <a:solidFill>
                  <a:schemeClr val="tx1"/>
                </a:solidFill>
                <a:effectLst/>
                <a:latin typeface="Statis Sans" pitchFamily="34" charset="0"/>
                <a:ea typeface="+mn-ea"/>
                <a:cs typeface="+mn-cs"/>
              </a:rPr>
              <a:t>central element of the joint survey concept the Federal Statistical Office and the statistical offices of the German states agreed on is personal contact between interviewers and respondents. Its premise is that a reliable identification of an existing (and thus census-relevant) person is only possible through personal contact</a:t>
            </a:r>
          </a:p>
          <a:p>
            <a:endParaRPr lang="en-GB" sz="1500" kern="1200" dirty="0">
              <a:solidFill>
                <a:schemeClr val="tx1"/>
              </a:solidFill>
              <a:effectLst/>
              <a:latin typeface="Statis Sans" pitchFamily="34" charset="0"/>
              <a:ea typeface="+mn-ea"/>
              <a:cs typeface="+mn-cs"/>
            </a:endParaRPr>
          </a:p>
          <a:p>
            <a:r>
              <a:rPr lang="de-DE" dirty="0" err="1"/>
              <a:t>Combined</a:t>
            </a:r>
            <a:r>
              <a:rPr lang="de-DE" dirty="0"/>
              <a:t> </a:t>
            </a:r>
            <a:r>
              <a:rPr lang="de-DE" dirty="0" err="1"/>
              <a:t>census</a:t>
            </a:r>
            <a:r>
              <a:rPr lang="de-DE" dirty="0"/>
              <a:t> </a:t>
            </a:r>
            <a:r>
              <a:rPr lang="de-DE" dirty="0" err="1"/>
              <a:t>model</a:t>
            </a:r>
            <a:r>
              <a:rPr lang="de-DE" dirty="0"/>
              <a:t> in Germany – </a:t>
            </a:r>
            <a:r>
              <a:rPr lang="de-DE" dirty="0" err="1"/>
              <a:t>with</a:t>
            </a:r>
            <a:r>
              <a:rPr lang="de-DE" dirty="0"/>
              <a:t> a </a:t>
            </a:r>
            <a:r>
              <a:rPr lang="en-GB" dirty="0"/>
              <a:t>supplementary household survey to adjust, or statistically correct, number of inhabitants as shown by registers</a:t>
            </a:r>
          </a:p>
          <a:p>
            <a:r>
              <a:rPr lang="en-GB" dirty="0"/>
              <a:t>Highest accuracy needs due to the relevance of census results</a:t>
            </a:r>
          </a:p>
          <a:p>
            <a:pPr marL="342900" indent="-342900">
              <a:buFont typeface="Arial" panose="020B0604020202020204" pitchFamily="34" charset="0"/>
              <a:buChar char="•"/>
            </a:pPr>
            <a:r>
              <a:rPr lang="en-GB" dirty="0"/>
              <a:t>Determination of the individuals’ existence (“</a:t>
            </a:r>
            <a:r>
              <a:rPr lang="en-GB" dirty="0" err="1"/>
              <a:t>Existenzfeststellung</a:t>
            </a:r>
            <a:r>
              <a:rPr lang="en-GB" dirty="0"/>
              <a:t>”): counting exactly how many people lived at a defined address at a defined point of time</a:t>
            </a:r>
          </a:p>
          <a:p>
            <a:pPr marL="342900" indent="-342900">
              <a:buFont typeface="Arial" panose="020B0604020202020204" pitchFamily="34" charset="0"/>
              <a:buChar char="•"/>
            </a:pPr>
            <a:r>
              <a:rPr lang="en-GB" dirty="0"/>
              <a:t>During initial planning, Destatis and the statistical offices of the German</a:t>
            </a:r>
            <a:r>
              <a:rPr lang="en-GB" baseline="0" dirty="0"/>
              <a:t> </a:t>
            </a:r>
            <a:r>
              <a:rPr lang="en-GB" dirty="0"/>
              <a:t>states</a:t>
            </a:r>
            <a:r>
              <a:rPr lang="en-GB" baseline="0" dirty="0"/>
              <a:t> (</a:t>
            </a:r>
            <a:r>
              <a:rPr lang="en-GB" dirty="0" err="1"/>
              <a:t>Länder</a:t>
            </a:r>
            <a:r>
              <a:rPr lang="en-GB" dirty="0"/>
              <a:t>) agreed </a:t>
            </a:r>
            <a:r>
              <a:rPr lang="de-DE" dirty="0" err="1"/>
              <a:t>that</a:t>
            </a:r>
            <a:r>
              <a:rPr lang="de-DE" dirty="0"/>
              <a:t> </a:t>
            </a:r>
            <a:r>
              <a:rPr lang="de-DE" dirty="0" err="1"/>
              <a:t>required</a:t>
            </a:r>
            <a:r>
              <a:rPr lang="de-DE" dirty="0"/>
              <a:t> </a:t>
            </a:r>
            <a:r>
              <a:rPr lang="de-DE" dirty="0" err="1"/>
              <a:t>accuracy</a:t>
            </a:r>
            <a:r>
              <a:rPr lang="de-DE" dirty="0"/>
              <a:t> </a:t>
            </a:r>
            <a:r>
              <a:rPr lang="de-DE" dirty="0" err="1"/>
              <a:t>levels</a:t>
            </a:r>
            <a:r>
              <a:rPr lang="de-DE" dirty="0"/>
              <a:t> </a:t>
            </a:r>
            <a:r>
              <a:rPr lang="de-DE" dirty="0" err="1"/>
              <a:t>could</a:t>
            </a:r>
            <a:r>
              <a:rPr lang="de-DE" dirty="0"/>
              <a:t> </a:t>
            </a:r>
            <a:r>
              <a:rPr lang="de-DE" dirty="0" err="1"/>
              <a:t>only</a:t>
            </a:r>
            <a:r>
              <a:rPr lang="de-DE" dirty="0"/>
              <a:t> </a:t>
            </a:r>
            <a:r>
              <a:rPr lang="de-DE" dirty="0" err="1"/>
              <a:t>be</a:t>
            </a:r>
            <a:r>
              <a:rPr lang="de-DE" dirty="0"/>
              <a:t> </a:t>
            </a:r>
            <a:r>
              <a:rPr lang="de-DE" dirty="0" err="1"/>
              <a:t>achieved</a:t>
            </a:r>
            <a:r>
              <a:rPr lang="de-DE" dirty="0"/>
              <a:t> </a:t>
            </a:r>
            <a:r>
              <a:rPr lang="de-DE" dirty="0" err="1"/>
              <a:t>through</a:t>
            </a:r>
            <a:r>
              <a:rPr lang="de-DE" dirty="0"/>
              <a:t> personal </a:t>
            </a:r>
            <a:r>
              <a:rPr lang="de-DE" dirty="0" err="1"/>
              <a:t>contact</a:t>
            </a:r>
            <a:r>
              <a:rPr lang="de-DE" dirty="0"/>
              <a:t> </a:t>
            </a:r>
            <a:r>
              <a:rPr lang="de-DE" dirty="0" err="1"/>
              <a:t>between</a:t>
            </a:r>
            <a:r>
              <a:rPr lang="de-DE" dirty="0"/>
              <a:t> </a:t>
            </a:r>
            <a:r>
              <a:rPr lang="de-DE" dirty="0" err="1"/>
              <a:t>interviewer</a:t>
            </a:r>
            <a:r>
              <a:rPr lang="de-DE" dirty="0"/>
              <a:t> </a:t>
            </a:r>
            <a:r>
              <a:rPr lang="de-DE" dirty="0" err="1"/>
              <a:t>and</a:t>
            </a:r>
            <a:r>
              <a:rPr lang="de-DE" dirty="0"/>
              <a:t> </a:t>
            </a:r>
            <a:r>
              <a:rPr lang="de-DE" dirty="0" err="1"/>
              <a:t>respondent</a:t>
            </a:r>
            <a:r>
              <a:rPr lang="de-DE" dirty="0"/>
              <a:t>.</a:t>
            </a:r>
          </a:p>
          <a:p>
            <a:endParaRPr lang="de-DE" dirty="0"/>
          </a:p>
        </p:txBody>
      </p:sp>
      <p:sp>
        <p:nvSpPr>
          <p:cNvPr id="4" name="Foliennummernplatzhalter 3"/>
          <p:cNvSpPr>
            <a:spLocks noGrp="1"/>
          </p:cNvSpPr>
          <p:nvPr>
            <p:ph type="sldNum" sz="quarter" idx="10"/>
          </p:nvPr>
        </p:nvSpPr>
        <p:spPr/>
        <p:txBody>
          <a:bodyPr/>
          <a:lstStyle/>
          <a:p>
            <a:fld id="{74870A76-7E73-40B4-AABF-FD9679C021EA}" type="slidenum">
              <a:rPr lang="de-DE" smtClean="0"/>
              <a:pPr/>
              <a:t>2</a:t>
            </a:fld>
            <a:endParaRPr lang="de-DE" dirty="0"/>
          </a:p>
        </p:txBody>
      </p:sp>
    </p:spTree>
    <p:extLst>
      <p:ext uri="{BB962C8B-B14F-4D97-AF65-F5344CB8AC3E}">
        <p14:creationId xmlns:p14="http://schemas.microsoft.com/office/powerpoint/2010/main" val="3696867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sz="1500" kern="1200" dirty="0">
                <a:solidFill>
                  <a:schemeClr val="tx1"/>
                </a:solidFill>
                <a:effectLst/>
                <a:latin typeface="Statis Sans" pitchFamily="34" charset="0"/>
                <a:ea typeface="+mn-ea"/>
                <a:cs typeface="+mn-cs"/>
              </a:rPr>
              <a:t>central element of the joint survey concept the Federal Statistical Office and the statistical offices of the German states agreed on is personal contact between interviewers and respondents. Its premise is that a reliable identification of an existing (and thus census-relevant) person is only possible through personal contact</a:t>
            </a:r>
          </a:p>
          <a:p>
            <a:endParaRPr lang="en-GB" sz="1500" kern="1200" dirty="0">
              <a:solidFill>
                <a:schemeClr val="tx1"/>
              </a:solidFill>
              <a:effectLst/>
              <a:latin typeface="Statis Sans" pitchFamily="34" charset="0"/>
              <a:ea typeface="+mn-ea"/>
              <a:cs typeface="+mn-cs"/>
            </a:endParaRPr>
          </a:p>
          <a:p>
            <a:r>
              <a:rPr lang="de-DE" dirty="0"/>
              <a:t>The </a:t>
            </a:r>
            <a:r>
              <a:rPr lang="de-DE" dirty="0" err="1"/>
              <a:t>rise</a:t>
            </a:r>
            <a:r>
              <a:rPr lang="de-DE" dirty="0"/>
              <a:t> </a:t>
            </a:r>
            <a:r>
              <a:rPr lang="de-DE" dirty="0" err="1"/>
              <a:t>of</a:t>
            </a:r>
            <a:r>
              <a:rPr lang="de-DE" dirty="0"/>
              <a:t> </a:t>
            </a:r>
            <a:r>
              <a:rPr lang="de-DE" dirty="0" err="1"/>
              <a:t>the</a:t>
            </a:r>
            <a:r>
              <a:rPr lang="de-DE" dirty="0"/>
              <a:t> </a:t>
            </a:r>
            <a:r>
              <a:rPr lang="de-DE" dirty="0" err="1"/>
              <a:t>pandemic</a:t>
            </a:r>
            <a:r>
              <a:rPr lang="de-DE" dirty="0"/>
              <a:t> in March 2020</a:t>
            </a:r>
          </a:p>
          <a:p>
            <a:r>
              <a:rPr lang="en-GB" dirty="0"/>
              <a:t>… eventually led to the proposition of postponing the census by one year</a:t>
            </a:r>
          </a:p>
          <a:p>
            <a:pPr marL="271463" indent="-271463"/>
            <a:r>
              <a:rPr lang="en-GB" dirty="0"/>
              <a:t>… urged us to critically revise the concept of and need for personal interviews</a:t>
            </a:r>
          </a:p>
          <a:p>
            <a:r>
              <a:rPr lang="en-GB" dirty="0">
                <a:sym typeface="Wingdings" panose="05000000000000000000" pitchFamily="2" charset="2"/>
              </a:rPr>
              <a:t> Could personal interviews be shortened?</a:t>
            </a:r>
            <a:endParaRPr lang="en-GB" dirty="0"/>
          </a:p>
          <a:p>
            <a:r>
              <a:rPr lang="en-GB" dirty="0">
                <a:sym typeface="Wingdings" panose="05000000000000000000" pitchFamily="2" charset="2"/>
              </a:rPr>
              <a:t>	… or be replaced by other modes? </a:t>
            </a:r>
          </a:p>
          <a:p>
            <a:endParaRPr lang="en-GB" dirty="0"/>
          </a:p>
          <a:p>
            <a:r>
              <a:rPr lang="en-GB" dirty="0"/>
              <a:t>National statistical taskforce took up work on an adapted joint survey concept to accommodate for restrictions as imposed by the pandemic.</a:t>
            </a:r>
          </a:p>
          <a:p>
            <a:endParaRPr lang="de-DE" dirty="0"/>
          </a:p>
        </p:txBody>
      </p:sp>
      <p:sp>
        <p:nvSpPr>
          <p:cNvPr id="4" name="Foliennummernplatzhalter 3"/>
          <p:cNvSpPr>
            <a:spLocks noGrp="1"/>
          </p:cNvSpPr>
          <p:nvPr>
            <p:ph type="sldNum" sz="quarter" idx="10"/>
          </p:nvPr>
        </p:nvSpPr>
        <p:spPr/>
        <p:txBody>
          <a:bodyPr/>
          <a:lstStyle/>
          <a:p>
            <a:fld id="{74870A76-7E73-40B4-AABF-FD9679C021EA}" type="slidenum">
              <a:rPr lang="de-DE" smtClean="0"/>
              <a:pPr/>
              <a:t>3</a:t>
            </a:fld>
            <a:endParaRPr lang="de-DE" dirty="0"/>
          </a:p>
        </p:txBody>
      </p:sp>
    </p:spTree>
    <p:extLst>
      <p:ext uri="{BB962C8B-B14F-4D97-AF65-F5344CB8AC3E}">
        <p14:creationId xmlns:p14="http://schemas.microsoft.com/office/powerpoint/2010/main" val="1404181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err="1"/>
              <a:t>Replace</a:t>
            </a:r>
            <a:r>
              <a:rPr lang="de-DE" dirty="0"/>
              <a:t> face-</a:t>
            </a:r>
            <a:r>
              <a:rPr lang="de-DE" dirty="0" err="1"/>
              <a:t>to</a:t>
            </a:r>
            <a:r>
              <a:rPr lang="de-DE" dirty="0"/>
              <a:t>-face </a:t>
            </a:r>
            <a:r>
              <a:rPr lang="de-DE" dirty="0" err="1"/>
              <a:t>contacts</a:t>
            </a:r>
            <a:r>
              <a:rPr lang="de-DE" dirty="0"/>
              <a:t> </a:t>
            </a:r>
            <a:r>
              <a:rPr lang="de-DE" dirty="0" err="1"/>
              <a:t>by</a:t>
            </a:r>
            <a:r>
              <a:rPr lang="de-DE" dirty="0"/>
              <a:t> </a:t>
            </a:r>
            <a:r>
              <a:rPr lang="de-DE" dirty="0" err="1"/>
              <a:t>communication</a:t>
            </a:r>
            <a:r>
              <a:rPr lang="de-DE" dirty="0"/>
              <a:t> via </a:t>
            </a:r>
            <a:r>
              <a:rPr lang="de-DE" dirty="0" err="1"/>
              <a:t>telephone</a:t>
            </a:r>
            <a:endParaRPr lang="de-DE" dirty="0"/>
          </a:p>
          <a:p>
            <a:pPr marL="342900" indent="-342900">
              <a:buFontTx/>
              <a:buChar char="-"/>
            </a:pPr>
            <a:r>
              <a:rPr lang="de-DE" dirty="0"/>
              <a:t>Keep </a:t>
            </a:r>
            <a:r>
              <a:rPr lang="de-DE" dirty="0" err="1"/>
              <a:t>accuracy</a:t>
            </a:r>
            <a:r>
              <a:rPr lang="de-DE" dirty="0"/>
              <a:t> </a:t>
            </a:r>
            <a:r>
              <a:rPr lang="de-DE" dirty="0" err="1"/>
              <a:t>level</a:t>
            </a:r>
            <a:r>
              <a:rPr lang="de-DE" dirty="0"/>
              <a:t> </a:t>
            </a:r>
            <a:r>
              <a:rPr lang="de-DE" dirty="0" err="1"/>
              <a:t>related</a:t>
            </a:r>
            <a:r>
              <a:rPr lang="de-DE" dirty="0"/>
              <a:t> </a:t>
            </a:r>
            <a:r>
              <a:rPr lang="de-DE" dirty="0" err="1"/>
              <a:t>to</a:t>
            </a:r>
            <a:r>
              <a:rPr lang="de-DE" dirty="0"/>
              <a:t> </a:t>
            </a:r>
            <a:r>
              <a:rPr lang="de-DE" dirty="0" err="1"/>
              <a:t>determination</a:t>
            </a:r>
            <a:r>
              <a:rPr lang="de-DE" dirty="0"/>
              <a:t> </a:t>
            </a:r>
            <a:r>
              <a:rPr lang="de-DE" dirty="0" err="1"/>
              <a:t>of</a:t>
            </a:r>
            <a:r>
              <a:rPr lang="de-DE" dirty="0"/>
              <a:t> </a:t>
            </a:r>
            <a:r>
              <a:rPr lang="de-DE" dirty="0" err="1"/>
              <a:t>existence</a:t>
            </a:r>
            <a:r>
              <a:rPr lang="de-DE" dirty="0"/>
              <a:t> in personal </a:t>
            </a:r>
            <a:r>
              <a:rPr lang="de-DE" dirty="0" err="1"/>
              <a:t>interviews</a:t>
            </a:r>
            <a:r>
              <a:rPr lang="de-DE" dirty="0"/>
              <a:t> </a:t>
            </a:r>
            <a:r>
              <a:rPr lang="de-DE" dirty="0" err="1"/>
              <a:t>while</a:t>
            </a:r>
            <a:r>
              <a:rPr lang="de-DE" dirty="0"/>
              <a:t> </a:t>
            </a:r>
            <a:r>
              <a:rPr lang="de-DE" dirty="0" err="1"/>
              <a:t>eliminating</a:t>
            </a:r>
            <a:r>
              <a:rPr lang="de-DE" dirty="0"/>
              <a:t> face-</a:t>
            </a:r>
            <a:r>
              <a:rPr lang="de-DE" dirty="0" err="1"/>
              <a:t>to</a:t>
            </a:r>
            <a:r>
              <a:rPr lang="de-DE" dirty="0"/>
              <a:t>-face </a:t>
            </a:r>
            <a:r>
              <a:rPr lang="de-DE" dirty="0" err="1"/>
              <a:t>contact</a:t>
            </a:r>
            <a:endParaRPr lang="de-DE" dirty="0"/>
          </a:p>
          <a:p>
            <a:r>
              <a:rPr lang="de-DE" dirty="0"/>
              <a:t>Substitute personal </a:t>
            </a:r>
            <a:r>
              <a:rPr lang="de-DE" dirty="0" err="1"/>
              <a:t>contact</a:t>
            </a:r>
            <a:r>
              <a:rPr lang="de-DE" dirty="0"/>
              <a:t> </a:t>
            </a:r>
            <a:r>
              <a:rPr lang="de-DE" dirty="0" err="1"/>
              <a:t>by</a:t>
            </a:r>
            <a:r>
              <a:rPr lang="de-DE" dirty="0"/>
              <a:t> </a:t>
            </a:r>
            <a:r>
              <a:rPr lang="de-DE" dirty="0" err="1"/>
              <a:t>fully</a:t>
            </a:r>
            <a:r>
              <a:rPr lang="de-DE" dirty="0"/>
              <a:t> </a:t>
            </a:r>
            <a:r>
              <a:rPr lang="de-DE" dirty="0" err="1"/>
              <a:t>self-administered</a:t>
            </a:r>
            <a:r>
              <a:rPr lang="de-DE" dirty="0"/>
              <a:t> online </a:t>
            </a:r>
            <a:r>
              <a:rPr lang="de-DE" dirty="0" err="1"/>
              <a:t>survey</a:t>
            </a:r>
            <a:endParaRPr lang="de-DE" dirty="0"/>
          </a:p>
          <a:p>
            <a:pPr marL="342900" indent="-342900">
              <a:buFontTx/>
              <a:buChar char="-"/>
            </a:pPr>
            <a:r>
              <a:rPr lang="de-DE" dirty="0"/>
              <a:t>Change </a:t>
            </a:r>
            <a:r>
              <a:rPr lang="de-DE" dirty="0" err="1"/>
              <a:t>survey</a:t>
            </a:r>
            <a:r>
              <a:rPr lang="de-DE" dirty="0"/>
              <a:t> </a:t>
            </a:r>
            <a:r>
              <a:rPr lang="de-DE" dirty="0" err="1"/>
              <a:t>set-up</a:t>
            </a:r>
            <a:r>
              <a:rPr lang="de-DE" dirty="0"/>
              <a:t> </a:t>
            </a:r>
            <a:r>
              <a:rPr lang="de-DE" dirty="0" err="1"/>
              <a:t>to</a:t>
            </a:r>
            <a:r>
              <a:rPr lang="de-DE" dirty="0"/>
              <a:t> online-</a:t>
            </a:r>
            <a:r>
              <a:rPr lang="de-DE" dirty="0" err="1"/>
              <a:t>only</a:t>
            </a:r>
            <a:r>
              <a:rPr lang="de-DE" dirty="0"/>
              <a:t>, </a:t>
            </a:r>
            <a:r>
              <a:rPr lang="de-DE" dirty="0" err="1"/>
              <a:t>including</a:t>
            </a:r>
            <a:r>
              <a:rPr lang="de-DE" dirty="0"/>
              <a:t> </a:t>
            </a:r>
            <a:r>
              <a:rPr lang="de-DE" dirty="0" err="1"/>
              <a:t>determination</a:t>
            </a:r>
            <a:r>
              <a:rPr lang="de-DE" dirty="0"/>
              <a:t> </a:t>
            </a:r>
            <a:r>
              <a:rPr lang="de-DE" dirty="0" err="1"/>
              <a:t>of</a:t>
            </a:r>
            <a:r>
              <a:rPr lang="de-DE" dirty="0"/>
              <a:t> </a:t>
            </a:r>
            <a:r>
              <a:rPr lang="de-DE" dirty="0" err="1"/>
              <a:t>existence</a:t>
            </a:r>
            <a:r>
              <a:rPr lang="de-DE" dirty="0"/>
              <a:t> </a:t>
            </a:r>
            <a:r>
              <a:rPr lang="de-DE" dirty="0" err="1"/>
              <a:t>to</a:t>
            </a:r>
            <a:r>
              <a:rPr lang="de-DE" dirty="0"/>
              <a:t> </a:t>
            </a:r>
            <a:r>
              <a:rPr lang="de-DE" dirty="0" err="1"/>
              <a:t>be</a:t>
            </a:r>
            <a:r>
              <a:rPr lang="de-DE" dirty="0"/>
              <a:t> </a:t>
            </a:r>
            <a:r>
              <a:rPr lang="de-DE" dirty="0" err="1"/>
              <a:t>done</a:t>
            </a:r>
            <a:r>
              <a:rPr lang="de-DE" dirty="0"/>
              <a:t> </a:t>
            </a:r>
            <a:r>
              <a:rPr lang="de-DE" dirty="0" err="1"/>
              <a:t>by</a:t>
            </a:r>
            <a:r>
              <a:rPr lang="de-DE" dirty="0"/>
              <a:t> </a:t>
            </a:r>
            <a:r>
              <a:rPr lang="de-DE" dirty="0" err="1"/>
              <a:t>respondents</a:t>
            </a:r>
            <a:r>
              <a:rPr lang="de-DE" dirty="0"/>
              <a:t>‘ </a:t>
            </a:r>
            <a:r>
              <a:rPr lang="de-DE" dirty="0" err="1"/>
              <a:t>themselves</a:t>
            </a:r>
            <a:endParaRPr lang="de-DE" dirty="0"/>
          </a:p>
          <a:p>
            <a:pPr marL="0" indent="0">
              <a:buFontTx/>
              <a:buNone/>
            </a:pPr>
            <a:r>
              <a:rPr lang="de-DE" dirty="0"/>
              <a:t>Combine</a:t>
            </a:r>
            <a:r>
              <a:rPr lang="de-DE" baseline="0" dirty="0"/>
              <a:t> face-</a:t>
            </a:r>
            <a:r>
              <a:rPr lang="de-DE" baseline="0" dirty="0" err="1"/>
              <a:t>to</a:t>
            </a:r>
            <a:r>
              <a:rPr lang="de-DE" baseline="0" dirty="0"/>
              <a:t>-face </a:t>
            </a:r>
            <a:r>
              <a:rPr lang="de-DE" baseline="0" dirty="0" err="1"/>
              <a:t>interviews</a:t>
            </a:r>
            <a:r>
              <a:rPr lang="de-DE" baseline="0" dirty="0"/>
              <a:t> </a:t>
            </a:r>
            <a:r>
              <a:rPr lang="de-DE" baseline="0" dirty="0" err="1"/>
              <a:t>with</a:t>
            </a:r>
            <a:r>
              <a:rPr lang="de-DE" baseline="0" dirty="0"/>
              <a:t> </a:t>
            </a:r>
            <a:r>
              <a:rPr lang="de-DE" baseline="0" dirty="0" err="1"/>
              <a:t>other</a:t>
            </a:r>
            <a:r>
              <a:rPr lang="de-DE" baseline="0" dirty="0"/>
              <a:t> </a:t>
            </a:r>
            <a:r>
              <a:rPr lang="de-DE" baseline="0" dirty="0" err="1"/>
              <a:t>options</a:t>
            </a:r>
            <a:r>
              <a:rPr lang="de-DE" baseline="0" dirty="0"/>
              <a:t>?</a:t>
            </a:r>
          </a:p>
          <a:p>
            <a:pPr marL="0" indent="0">
              <a:buFontTx/>
              <a:buNone/>
            </a:pPr>
            <a:r>
              <a:rPr lang="de-DE" baseline="0" dirty="0" err="1"/>
              <a:t>Shorten</a:t>
            </a:r>
            <a:r>
              <a:rPr lang="de-DE" baseline="0" dirty="0"/>
              <a:t> face-</a:t>
            </a:r>
            <a:r>
              <a:rPr lang="de-DE" baseline="0" dirty="0" err="1"/>
              <a:t>to</a:t>
            </a:r>
            <a:r>
              <a:rPr lang="de-DE" baseline="0" dirty="0"/>
              <a:t>-face </a:t>
            </a:r>
            <a:r>
              <a:rPr lang="de-DE" baseline="0" dirty="0" err="1"/>
              <a:t>interviews</a:t>
            </a:r>
            <a:r>
              <a:rPr lang="de-DE" baseline="0" dirty="0"/>
              <a:t> </a:t>
            </a:r>
            <a:r>
              <a:rPr lang="de-DE" baseline="0" dirty="0" err="1"/>
              <a:t>to</a:t>
            </a:r>
            <a:r>
              <a:rPr lang="de-DE" baseline="0" dirty="0"/>
              <a:t> </a:t>
            </a:r>
            <a:r>
              <a:rPr lang="de-DE" baseline="0" dirty="0" err="1"/>
              <a:t>minimum</a:t>
            </a:r>
            <a:r>
              <a:rPr lang="de-DE" baseline="0" dirty="0"/>
              <a:t> </a:t>
            </a:r>
            <a:r>
              <a:rPr lang="de-DE" baseline="0" dirty="0" err="1"/>
              <a:t>duration</a:t>
            </a:r>
            <a:r>
              <a:rPr lang="de-DE" baseline="0" dirty="0"/>
              <a:t>?</a:t>
            </a:r>
            <a:endParaRPr lang="de-DE" dirty="0"/>
          </a:p>
          <a:p>
            <a:endParaRPr lang="de-DE" dirty="0"/>
          </a:p>
          <a:p>
            <a:r>
              <a:rPr lang="de-DE" dirty="0" err="1"/>
              <a:t>Always</a:t>
            </a:r>
            <a:r>
              <a:rPr lang="de-DE" dirty="0"/>
              <a:t> </a:t>
            </a:r>
            <a:r>
              <a:rPr lang="de-DE" dirty="0" err="1"/>
              <a:t>comparing</a:t>
            </a:r>
            <a:r>
              <a:rPr lang="de-DE" dirty="0"/>
              <a:t> </a:t>
            </a:r>
            <a:r>
              <a:rPr lang="de-DE" dirty="0" err="1"/>
              <a:t>to</a:t>
            </a:r>
            <a:r>
              <a:rPr lang="de-DE" dirty="0"/>
              <a:t> </a:t>
            </a:r>
            <a:r>
              <a:rPr lang="de-DE" dirty="0" err="1"/>
              <a:t>the</a:t>
            </a:r>
            <a:r>
              <a:rPr lang="de-DE" dirty="0"/>
              <a:t> initial plan </a:t>
            </a:r>
            <a:r>
              <a:rPr lang="de-DE" dirty="0" err="1"/>
              <a:t>and</a:t>
            </a:r>
            <a:r>
              <a:rPr lang="de-DE" dirty="0"/>
              <a:t> </a:t>
            </a:r>
            <a:r>
              <a:rPr lang="de-DE" dirty="0" err="1"/>
              <a:t>corresponding</a:t>
            </a:r>
            <a:r>
              <a:rPr lang="de-DE" dirty="0"/>
              <a:t> </a:t>
            </a:r>
            <a:r>
              <a:rPr lang="de-DE" dirty="0" err="1"/>
              <a:t>advantages</a:t>
            </a:r>
            <a:r>
              <a:rPr lang="de-DE" dirty="0"/>
              <a:t> – </a:t>
            </a:r>
            <a:r>
              <a:rPr lang="de-DE" dirty="0" err="1"/>
              <a:t>esp</a:t>
            </a:r>
            <a:r>
              <a:rPr lang="de-DE" dirty="0"/>
              <a:t>. in </a:t>
            </a:r>
            <a:r>
              <a:rPr lang="de-DE" dirty="0" err="1"/>
              <a:t>terms</a:t>
            </a:r>
            <a:r>
              <a:rPr lang="de-DE" dirty="0"/>
              <a:t> </a:t>
            </a:r>
            <a:r>
              <a:rPr lang="de-DE" dirty="0" err="1"/>
              <a:t>of</a:t>
            </a:r>
            <a:r>
              <a:rPr lang="de-DE" dirty="0"/>
              <a:t> </a:t>
            </a:r>
            <a:r>
              <a:rPr lang="de-DE" dirty="0" err="1"/>
              <a:t>accuracy</a:t>
            </a:r>
            <a:r>
              <a:rPr lang="de-DE" dirty="0"/>
              <a:t> </a:t>
            </a:r>
            <a:r>
              <a:rPr lang="de-DE" dirty="0" err="1"/>
              <a:t>and</a:t>
            </a:r>
            <a:r>
              <a:rPr lang="de-DE" dirty="0"/>
              <a:t> </a:t>
            </a:r>
            <a:r>
              <a:rPr lang="de-DE" dirty="0" err="1"/>
              <a:t>feasibility</a:t>
            </a:r>
            <a:endParaRPr lang="de-DE" dirty="0"/>
          </a:p>
          <a:p>
            <a:endParaRPr lang="de-DE" dirty="0"/>
          </a:p>
        </p:txBody>
      </p:sp>
      <p:sp>
        <p:nvSpPr>
          <p:cNvPr id="4" name="Foliennummernplatzhalter 3"/>
          <p:cNvSpPr>
            <a:spLocks noGrp="1"/>
          </p:cNvSpPr>
          <p:nvPr>
            <p:ph type="sldNum" sz="quarter" idx="10"/>
          </p:nvPr>
        </p:nvSpPr>
        <p:spPr/>
        <p:txBody>
          <a:bodyPr/>
          <a:lstStyle/>
          <a:p>
            <a:fld id="{74870A76-7E73-40B4-AABF-FD9679C021EA}" type="slidenum">
              <a:rPr lang="de-DE" smtClean="0"/>
              <a:pPr/>
              <a:t>4</a:t>
            </a:fld>
            <a:endParaRPr lang="de-DE" dirty="0"/>
          </a:p>
        </p:txBody>
      </p:sp>
    </p:spTree>
    <p:extLst>
      <p:ext uri="{BB962C8B-B14F-4D97-AF65-F5344CB8AC3E}">
        <p14:creationId xmlns:p14="http://schemas.microsoft.com/office/powerpoint/2010/main" val="3603239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fontAlgn="ctr"/>
            <a:r>
              <a:rPr lang="en-GB" dirty="0"/>
              <a:t>Upholding the quality standards</a:t>
            </a:r>
          </a:p>
          <a:p>
            <a:pPr marL="0" lvl="1" indent="0" fontAlgn="ctr">
              <a:buNone/>
            </a:pPr>
            <a:r>
              <a:rPr lang="en-GB" dirty="0">
                <a:sym typeface="Wingdings" panose="05000000000000000000" pitchFamily="2" charset="2"/>
              </a:rPr>
              <a:t> A</a:t>
            </a:r>
            <a:r>
              <a:rPr lang="en-GB" dirty="0"/>
              <a:t>ccuracy of results might differ across survey methods</a:t>
            </a:r>
          </a:p>
          <a:p>
            <a:pPr marL="0" lvl="1" indent="0" fontAlgn="ctr">
              <a:buNone/>
            </a:pPr>
            <a:r>
              <a:rPr lang="en-GB" dirty="0">
                <a:sym typeface="Wingdings" panose="05000000000000000000" pitchFamily="2" charset="2"/>
              </a:rPr>
              <a:t> Any loss of quality is inacceptable</a:t>
            </a:r>
            <a:endParaRPr lang="en-GB" dirty="0"/>
          </a:p>
          <a:p>
            <a:pPr fontAlgn="ctr"/>
            <a:r>
              <a:rPr lang="en-GB" dirty="0"/>
              <a:t>Conformity with public law – especially federal statistics law and census law in specific</a:t>
            </a:r>
            <a:endParaRPr lang="de-DE" dirty="0"/>
          </a:p>
          <a:p>
            <a:pPr fontAlgn="ctr"/>
            <a:r>
              <a:rPr lang="de-DE" dirty="0" err="1"/>
              <a:t>Alignment</a:t>
            </a:r>
            <a:r>
              <a:rPr lang="de-DE" dirty="0"/>
              <a:t>/</a:t>
            </a:r>
            <a:r>
              <a:rPr lang="de-DE" dirty="0" err="1"/>
              <a:t>consistency</a:t>
            </a:r>
            <a:r>
              <a:rPr lang="de-DE" dirty="0"/>
              <a:t> </a:t>
            </a:r>
            <a:r>
              <a:rPr lang="de-DE" dirty="0" err="1"/>
              <a:t>of</a:t>
            </a:r>
            <a:r>
              <a:rPr lang="de-DE" dirty="0"/>
              <a:t> </a:t>
            </a:r>
            <a:r>
              <a:rPr lang="de-DE" dirty="0" err="1"/>
              <a:t>procedures</a:t>
            </a:r>
            <a:r>
              <a:rPr lang="de-DE" dirty="0"/>
              <a:t> </a:t>
            </a:r>
            <a:r>
              <a:rPr lang="de-DE" dirty="0" err="1"/>
              <a:t>across</a:t>
            </a:r>
            <a:r>
              <a:rPr lang="de-DE" dirty="0"/>
              <a:t> all Länder (German </a:t>
            </a:r>
            <a:r>
              <a:rPr lang="de-DE" dirty="0" err="1"/>
              <a:t>states</a:t>
            </a:r>
            <a:r>
              <a:rPr lang="de-DE" dirty="0"/>
              <a:t>)</a:t>
            </a:r>
          </a:p>
          <a:p>
            <a:pPr fontAlgn="ctr"/>
            <a:r>
              <a:rPr lang="de-DE" dirty="0" err="1"/>
              <a:t>Feasibility</a:t>
            </a:r>
            <a:r>
              <a:rPr lang="de-DE" dirty="0"/>
              <a:t> in </a:t>
            </a:r>
            <a:r>
              <a:rPr lang="de-DE" dirty="0" err="1"/>
              <a:t>terms</a:t>
            </a:r>
            <a:r>
              <a:rPr lang="de-DE" dirty="0"/>
              <a:t> </a:t>
            </a:r>
            <a:r>
              <a:rPr lang="de-DE" dirty="0" err="1"/>
              <a:t>of</a:t>
            </a:r>
            <a:r>
              <a:rPr lang="de-DE" dirty="0"/>
              <a:t> </a:t>
            </a:r>
            <a:r>
              <a:rPr lang="de-DE" dirty="0" err="1"/>
              <a:t>costs</a:t>
            </a:r>
            <a:r>
              <a:rPr lang="de-DE" dirty="0"/>
              <a:t> </a:t>
            </a:r>
            <a:r>
              <a:rPr lang="de-DE" dirty="0" err="1"/>
              <a:t>and</a:t>
            </a:r>
            <a:r>
              <a:rPr lang="de-DE" dirty="0"/>
              <a:t> time</a:t>
            </a:r>
          </a:p>
          <a:p>
            <a:pPr fontAlgn="ctr"/>
            <a:r>
              <a:rPr lang="de-DE" dirty="0">
                <a:sym typeface="Wingdings" panose="05000000000000000000" pitchFamily="2" charset="2"/>
              </a:rPr>
              <a:t> </a:t>
            </a:r>
            <a:r>
              <a:rPr lang="de-DE" dirty="0" err="1"/>
              <a:t>any</a:t>
            </a:r>
            <a:r>
              <a:rPr lang="de-DE" dirty="0"/>
              <a:t> </a:t>
            </a:r>
            <a:r>
              <a:rPr lang="de-DE" dirty="0" err="1"/>
              <a:t>change</a:t>
            </a:r>
            <a:r>
              <a:rPr lang="de-DE" dirty="0"/>
              <a:t> </a:t>
            </a:r>
            <a:r>
              <a:rPr lang="de-DE" dirty="0" err="1"/>
              <a:t>made</a:t>
            </a:r>
            <a:r>
              <a:rPr lang="de-DE" dirty="0"/>
              <a:t> </a:t>
            </a:r>
            <a:r>
              <a:rPr lang="de-DE" dirty="0" err="1"/>
              <a:t>to</a:t>
            </a:r>
            <a:r>
              <a:rPr lang="de-DE" dirty="0"/>
              <a:t> </a:t>
            </a:r>
            <a:r>
              <a:rPr lang="de-DE" dirty="0" err="1"/>
              <a:t>previous</a:t>
            </a:r>
            <a:r>
              <a:rPr lang="de-DE" dirty="0"/>
              <a:t> </a:t>
            </a:r>
            <a:r>
              <a:rPr lang="de-DE" dirty="0" err="1"/>
              <a:t>set-up</a:t>
            </a:r>
            <a:r>
              <a:rPr lang="de-DE" dirty="0"/>
              <a:t> </a:t>
            </a:r>
            <a:r>
              <a:rPr lang="de-DE" dirty="0" err="1"/>
              <a:t>meaning</a:t>
            </a:r>
            <a:r>
              <a:rPr lang="de-DE" dirty="0"/>
              <a:t> an </a:t>
            </a:r>
            <a:r>
              <a:rPr lang="de-DE" dirty="0" err="1"/>
              <a:t>increase</a:t>
            </a:r>
            <a:r>
              <a:rPr lang="de-DE" dirty="0"/>
              <a:t> in </a:t>
            </a:r>
            <a:r>
              <a:rPr lang="de-DE" dirty="0" err="1"/>
              <a:t>cost</a:t>
            </a:r>
            <a:r>
              <a:rPr lang="de-DE" dirty="0"/>
              <a:t>, time </a:t>
            </a:r>
            <a:r>
              <a:rPr lang="de-DE" dirty="0" err="1"/>
              <a:t>needed</a:t>
            </a:r>
            <a:r>
              <a:rPr lang="de-DE" dirty="0"/>
              <a:t> </a:t>
            </a:r>
            <a:r>
              <a:rPr lang="de-DE" dirty="0" err="1"/>
              <a:t>for</a:t>
            </a:r>
            <a:r>
              <a:rPr lang="de-DE" dirty="0"/>
              <a:t> </a:t>
            </a:r>
            <a:r>
              <a:rPr lang="de-DE" dirty="0" err="1"/>
              <a:t>implementation</a:t>
            </a:r>
            <a:r>
              <a:rPr lang="de-DE" dirty="0"/>
              <a:t>, </a:t>
            </a:r>
            <a:r>
              <a:rPr lang="de-DE" dirty="0" err="1"/>
              <a:t>and</a:t>
            </a:r>
            <a:r>
              <a:rPr lang="de-DE" dirty="0"/>
              <a:t> potential </a:t>
            </a:r>
            <a:r>
              <a:rPr lang="de-DE" dirty="0" err="1"/>
              <a:t>increase</a:t>
            </a:r>
            <a:r>
              <a:rPr lang="de-DE" dirty="0"/>
              <a:t> in </a:t>
            </a:r>
            <a:r>
              <a:rPr lang="de-DE" dirty="0" err="1"/>
              <a:t>project</a:t>
            </a:r>
            <a:r>
              <a:rPr lang="de-DE" dirty="0"/>
              <a:t> </a:t>
            </a:r>
            <a:r>
              <a:rPr lang="de-DE" dirty="0" err="1"/>
              <a:t>risk</a:t>
            </a:r>
            <a:endParaRPr lang="de-DE" dirty="0"/>
          </a:p>
        </p:txBody>
      </p:sp>
      <p:sp>
        <p:nvSpPr>
          <p:cNvPr id="4" name="Foliennummernplatzhalter 3"/>
          <p:cNvSpPr>
            <a:spLocks noGrp="1"/>
          </p:cNvSpPr>
          <p:nvPr>
            <p:ph type="sldNum" sz="quarter" idx="10"/>
          </p:nvPr>
        </p:nvSpPr>
        <p:spPr/>
        <p:txBody>
          <a:bodyPr/>
          <a:lstStyle/>
          <a:p>
            <a:fld id="{74870A76-7E73-40B4-AABF-FD9679C021EA}" type="slidenum">
              <a:rPr lang="de-DE" smtClean="0"/>
              <a:pPr/>
              <a:t>5</a:t>
            </a:fld>
            <a:endParaRPr lang="de-DE" dirty="0"/>
          </a:p>
        </p:txBody>
      </p:sp>
    </p:spTree>
    <p:extLst>
      <p:ext uri="{BB962C8B-B14F-4D97-AF65-F5344CB8AC3E}">
        <p14:creationId xmlns:p14="http://schemas.microsoft.com/office/powerpoint/2010/main" val="3501798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Federal </a:t>
            </a:r>
            <a:r>
              <a:rPr lang="de-DE" dirty="0" err="1"/>
              <a:t>consensus</a:t>
            </a:r>
            <a:r>
              <a:rPr lang="de-DE" dirty="0"/>
              <a:t>:</a:t>
            </a:r>
            <a:r>
              <a:rPr lang="de-DE" baseline="0" dirty="0"/>
              <a:t> </a:t>
            </a:r>
            <a:r>
              <a:rPr lang="de-DE" dirty="0" err="1"/>
              <a:t>putting</a:t>
            </a:r>
            <a:r>
              <a:rPr lang="de-DE" dirty="0"/>
              <a:t> </a:t>
            </a:r>
            <a:r>
              <a:rPr lang="de-DE" dirty="0" err="1"/>
              <a:t>quality</a:t>
            </a:r>
            <a:r>
              <a:rPr lang="de-DE" dirty="0"/>
              <a:t> (in </a:t>
            </a:r>
            <a:r>
              <a:rPr lang="de-DE" dirty="0" err="1"/>
              <a:t>terms</a:t>
            </a:r>
            <a:r>
              <a:rPr lang="de-DE" dirty="0"/>
              <a:t> </a:t>
            </a:r>
            <a:r>
              <a:rPr lang="de-DE" dirty="0" err="1"/>
              <a:t>of</a:t>
            </a:r>
            <a:r>
              <a:rPr lang="de-DE" dirty="0"/>
              <a:t> </a:t>
            </a:r>
            <a:r>
              <a:rPr lang="de-DE" dirty="0" err="1"/>
              <a:t>accuracy</a:t>
            </a:r>
            <a:r>
              <a:rPr lang="de-DE" dirty="0"/>
              <a:t> </a:t>
            </a:r>
            <a:r>
              <a:rPr lang="de-DE" dirty="0" err="1"/>
              <a:t>of</a:t>
            </a:r>
            <a:r>
              <a:rPr lang="de-DE" dirty="0"/>
              <a:t> </a:t>
            </a:r>
            <a:r>
              <a:rPr lang="de-DE" dirty="0" err="1"/>
              <a:t>results</a:t>
            </a:r>
            <a:r>
              <a:rPr lang="de-DE" dirty="0"/>
              <a:t>) </a:t>
            </a:r>
            <a:r>
              <a:rPr lang="de-DE" dirty="0" err="1"/>
              <a:t>and</a:t>
            </a:r>
            <a:r>
              <a:rPr lang="de-DE" dirty="0"/>
              <a:t> </a:t>
            </a:r>
            <a:r>
              <a:rPr lang="de-DE" dirty="0" err="1"/>
              <a:t>federal</a:t>
            </a:r>
            <a:r>
              <a:rPr lang="de-DE" dirty="0"/>
              <a:t> </a:t>
            </a:r>
            <a:r>
              <a:rPr lang="de-DE" dirty="0" err="1"/>
              <a:t>consistency</a:t>
            </a:r>
            <a:r>
              <a:rPr lang="de-DE" dirty="0"/>
              <a:t> in </a:t>
            </a:r>
            <a:r>
              <a:rPr lang="de-DE" dirty="0" err="1"/>
              <a:t>focus</a:t>
            </a:r>
            <a:r>
              <a:rPr lang="de-DE" dirty="0"/>
              <a:t> </a:t>
            </a:r>
          </a:p>
          <a:p>
            <a:pPr marL="457200" indent="-457200">
              <a:buFont typeface="+mj-lt"/>
              <a:buAutoNum type="arabicPeriod"/>
            </a:pPr>
            <a:r>
              <a:rPr lang="en-US" dirty="0"/>
              <a:t>Complement the initial set-up of personal interviews by appropriate measures of hygiene and protection </a:t>
            </a:r>
            <a:r>
              <a:rPr lang="de-DE" dirty="0" err="1"/>
              <a:t>to</a:t>
            </a:r>
            <a:r>
              <a:rPr lang="de-DE" dirty="0"/>
              <a:t> </a:t>
            </a:r>
            <a:r>
              <a:rPr lang="de-DE" dirty="0" err="1"/>
              <a:t>allow</a:t>
            </a:r>
            <a:r>
              <a:rPr lang="de-DE" dirty="0"/>
              <a:t> </a:t>
            </a:r>
            <a:r>
              <a:rPr lang="de-DE" dirty="0" err="1"/>
              <a:t>for</a:t>
            </a:r>
            <a:r>
              <a:rPr lang="de-DE" dirty="0"/>
              <a:t> face-</a:t>
            </a:r>
            <a:r>
              <a:rPr lang="de-DE" dirty="0" err="1"/>
              <a:t>to</a:t>
            </a:r>
            <a:r>
              <a:rPr lang="de-DE" dirty="0"/>
              <a:t>-face </a:t>
            </a:r>
            <a:r>
              <a:rPr lang="de-DE" dirty="0" err="1"/>
              <a:t>contact</a:t>
            </a:r>
            <a:r>
              <a:rPr lang="de-DE" dirty="0"/>
              <a:t> in </a:t>
            </a:r>
            <a:r>
              <a:rPr lang="de-DE" dirty="0" err="1"/>
              <a:t>spite</a:t>
            </a:r>
            <a:r>
              <a:rPr lang="de-DE" dirty="0"/>
              <a:t> </a:t>
            </a:r>
            <a:r>
              <a:rPr lang="de-DE" dirty="0" err="1"/>
              <a:t>of</a:t>
            </a:r>
            <a:r>
              <a:rPr lang="de-DE" dirty="0"/>
              <a:t> </a:t>
            </a:r>
            <a:r>
              <a:rPr lang="de-DE" dirty="0" err="1"/>
              <a:t>pandemic</a:t>
            </a:r>
            <a:r>
              <a:rPr lang="de-DE" dirty="0"/>
              <a:t> </a:t>
            </a:r>
            <a:r>
              <a:rPr lang="de-DE" dirty="0" err="1"/>
              <a:t>situation</a:t>
            </a:r>
            <a:endParaRPr lang="de-DE" dirty="0"/>
          </a:p>
          <a:p>
            <a:pPr marL="457200" indent="-457200">
              <a:buFont typeface="+mj-lt"/>
              <a:buAutoNum type="arabicPeriod"/>
            </a:pPr>
            <a:r>
              <a:rPr lang="de-DE" dirty="0" err="1"/>
              <a:t>Refine</a:t>
            </a:r>
            <a:r>
              <a:rPr lang="de-DE" dirty="0"/>
              <a:t> </a:t>
            </a:r>
            <a:r>
              <a:rPr lang="de-DE" dirty="0" err="1"/>
              <a:t>the</a:t>
            </a:r>
            <a:r>
              <a:rPr lang="de-DE" dirty="0"/>
              <a:t> </a:t>
            </a:r>
            <a:r>
              <a:rPr lang="de-DE" dirty="0" err="1"/>
              <a:t>concept</a:t>
            </a:r>
            <a:r>
              <a:rPr lang="de-DE" dirty="0"/>
              <a:t> </a:t>
            </a:r>
            <a:r>
              <a:rPr lang="de-DE" dirty="0" err="1"/>
              <a:t>of</a:t>
            </a:r>
            <a:r>
              <a:rPr lang="de-DE" dirty="0"/>
              <a:t> </a:t>
            </a:r>
            <a:r>
              <a:rPr lang="de-DE" dirty="0" err="1"/>
              <a:t>telephone</a:t>
            </a:r>
            <a:r>
              <a:rPr lang="de-DE" dirty="0"/>
              <a:t> </a:t>
            </a:r>
            <a:r>
              <a:rPr lang="de-DE" dirty="0" err="1"/>
              <a:t>interviews</a:t>
            </a:r>
            <a:r>
              <a:rPr lang="de-DE" dirty="0"/>
              <a:t> </a:t>
            </a:r>
            <a:r>
              <a:rPr lang="de-DE" dirty="0" err="1"/>
              <a:t>replacing</a:t>
            </a:r>
            <a:r>
              <a:rPr lang="de-DE" dirty="0"/>
              <a:t> personal face-</a:t>
            </a:r>
            <a:r>
              <a:rPr lang="de-DE" dirty="0" err="1"/>
              <a:t>to</a:t>
            </a:r>
            <a:r>
              <a:rPr lang="de-DE" dirty="0"/>
              <a:t>-face </a:t>
            </a:r>
            <a:r>
              <a:rPr lang="de-DE" dirty="0" err="1"/>
              <a:t>contacts</a:t>
            </a:r>
            <a:r>
              <a:rPr lang="de-DE" dirty="0"/>
              <a:t> – </a:t>
            </a:r>
            <a:r>
              <a:rPr lang="de-DE" dirty="0" err="1"/>
              <a:t>especially</a:t>
            </a:r>
            <a:r>
              <a:rPr lang="de-DE" dirty="0"/>
              <a:t> </a:t>
            </a:r>
            <a:r>
              <a:rPr lang="de-DE" dirty="0" err="1"/>
              <a:t>for</a:t>
            </a:r>
            <a:r>
              <a:rPr lang="de-DE" dirty="0"/>
              <a:t> </a:t>
            </a:r>
            <a:r>
              <a:rPr lang="de-DE" dirty="0" err="1"/>
              <a:t>determination</a:t>
            </a:r>
            <a:r>
              <a:rPr lang="de-DE" dirty="0"/>
              <a:t> </a:t>
            </a:r>
            <a:r>
              <a:rPr lang="de-DE" dirty="0" err="1"/>
              <a:t>of</a:t>
            </a:r>
            <a:r>
              <a:rPr lang="de-DE" dirty="0"/>
              <a:t> </a:t>
            </a:r>
            <a:r>
              <a:rPr lang="de-DE" dirty="0" err="1"/>
              <a:t>the</a:t>
            </a:r>
            <a:r>
              <a:rPr lang="de-DE" dirty="0"/>
              <a:t> </a:t>
            </a:r>
            <a:r>
              <a:rPr lang="de-DE" dirty="0" err="1"/>
              <a:t>individual‘s</a:t>
            </a:r>
            <a:r>
              <a:rPr lang="de-DE" dirty="0"/>
              <a:t> </a:t>
            </a:r>
            <a:r>
              <a:rPr lang="de-DE" dirty="0" err="1"/>
              <a:t>existence</a:t>
            </a:r>
            <a:endParaRPr lang="de-DE" dirty="0"/>
          </a:p>
          <a:p>
            <a:endParaRPr lang="de-DE" dirty="0"/>
          </a:p>
          <a:p>
            <a:r>
              <a:rPr lang="de-DE" dirty="0">
                <a:sym typeface="Wingdings" panose="05000000000000000000" pitchFamily="2" charset="2"/>
              </a:rPr>
              <a:t> </a:t>
            </a:r>
            <a:r>
              <a:rPr lang="de-DE" dirty="0" err="1"/>
              <a:t>Get</a:t>
            </a:r>
            <a:r>
              <a:rPr lang="de-DE" dirty="0"/>
              <a:t> </a:t>
            </a:r>
            <a:r>
              <a:rPr lang="de-DE" dirty="0" err="1"/>
              <a:t>prepared</a:t>
            </a:r>
            <a:r>
              <a:rPr lang="de-DE" dirty="0"/>
              <a:t> </a:t>
            </a:r>
            <a:r>
              <a:rPr lang="de-DE" dirty="0" err="1"/>
              <a:t>for</a:t>
            </a:r>
            <a:r>
              <a:rPr lang="de-DE" dirty="0"/>
              <a:t> final </a:t>
            </a:r>
            <a:r>
              <a:rPr lang="de-DE" dirty="0" err="1"/>
              <a:t>decision</a:t>
            </a:r>
            <a:r>
              <a:rPr lang="de-DE" dirty="0"/>
              <a:t> in </a:t>
            </a:r>
            <a:r>
              <a:rPr lang="de-DE" dirty="0" err="1"/>
              <a:t>autumn</a:t>
            </a:r>
            <a:r>
              <a:rPr lang="de-DE" dirty="0"/>
              <a:t> 2021</a:t>
            </a:r>
          </a:p>
          <a:p>
            <a:endParaRPr lang="de-DE" dirty="0"/>
          </a:p>
        </p:txBody>
      </p:sp>
      <p:sp>
        <p:nvSpPr>
          <p:cNvPr id="4" name="Foliennummernplatzhalter 3"/>
          <p:cNvSpPr>
            <a:spLocks noGrp="1"/>
          </p:cNvSpPr>
          <p:nvPr>
            <p:ph type="sldNum" sz="quarter" idx="10"/>
          </p:nvPr>
        </p:nvSpPr>
        <p:spPr/>
        <p:txBody>
          <a:bodyPr/>
          <a:lstStyle/>
          <a:p>
            <a:fld id="{74870A76-7E73-40B4-AABF-FD9679C021EA}" type="slidenum">
              <a:rPr lang="de-DE" smtClean="0"/>
              <a:pPr/>
              <a:t>6</a:t>
            </a:fld>
            <a:endParaRPr lang="de-DE" dirty="0"/>
          </a:p>
        </p:txBody>
      </p:sp>
    </p:spTree>
    <p:extLst>
      <p:ext uri="{BB962C8B-B14F-4D97-AF65-F5344CB8AC3E}">
        <p14:creationId xmlns:p14="http://schemas.microsoft.com/office/powerpoint/2010/main" val="5960582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fontAlgn="ctr"/>
            <a:r>
              <a:rPr lang="de-DE" dirty="0" err="1"/>
              <a:t>Our</a:t>
            </a:r>
            <a:r>
              <a:rPr lang="de-DE" dirty="0"/>
              <a:t> </a:t>
            </a:r>
            <a:r>
              <a:rPr lang="de-DE" dirty="0" err="1"/>
              <a:t>learnings</a:t>
            </a:r>
            <a:r>
              <a:rPr lang="de-DE" dirty="0"/>
              <a:t>: </a:t>
            </a:r>
          </a:p>
          <a:p>
            <a:pPr marL="342900" indent="-342900" fontAlgn="ctr">
              <a:buFontTx/>
              <a:buChar char="-"/>
            </a:pPr>
            <a:r>
              <a:rPr lang="de-DE" dirty="0"/>
              <a:t>Initial </a:t>
            </a:r>
            <a:r>
              <a:rPr lang="de-DE" dirty="0" err="1"/>
              <a:t>planning</a:t>
            </a:r>
            <a:r>
              <a:rPr lang="de-DE" dirty="0"/>
              <a:t> </a:t>
            </a:r>
            <a:r>
              <a:rPr lang="de-DE" dirty="0" err="1"/>
              <a:t>relying</a:t>
            </a:r>
            <a:r>
              <a:rPr lang="de-DE" dirty="0"/>
              <a:t> </a:t>
            </a:r>
            <a:r>
              <a:rPr lang="de-DE" dirty="0" err="1"/>
              <a:t>too</a:t>
            </a:r>
            <a:r>
              <a:rPr lang="de-DE" dirty="0"/>
              <a:t> </a:t>
            </a:r>
            <a:r>
              <a:rPr lang="de-DE" dirty="0" err="1"/>
              <a:t>heavily</a:t>
            </a:r>
            <a:r>
              <a:rPr lang="de-DE" dirty="0"/>
              <a:t> on personal </a:t>
            </a:r>
            <a:r>
              <a:rPr lang="de-DE" dirty="0" err="1"/>
              <a:t>contact</a:t>
            </a:r>
            <a:r>
              <a:rPr lang="de-DE" dirty="0"/>
              <a:t>?</a:t>
            </a:r>
          </a:p>
          <a:p>
            <a:pPr marL="342900" indent="-342900" fontAlgn="ctr">
              <a:buFontTx/>
              <a:buChar char="-"/>
            </a:pPr>
            <a:r>
              <a:rPr lang="de-DE" dirty="0" err="1"/>
              <a:t>Given</a:t>
            </a:r>
            <a:r>
              <a:rPr lang="de-DE" dirty="0"/>
              <a:t> </a:t>
            </a:r>
            <a:r>
              <a:rPr lang="de-DE" dirty="0" err="1"/>
              <a:t>the</a:t>
            </a:r>
            <a:r>
              <a:rPr lang="de-DE" dirty="0"/>
              <a:t> </a:t>
            </a:r>
            <a:r>
              <a:rPr lang="de-DE" dirty="0" err="1"/>
              <a:t>overall</a:t>
            </a:r>
            <a:r>
              <a:rPr lang="de-DE" dirty="0"/>
              <a:t> </a:t>
            </a:r>
            <a:r>
              <a:rPr lang="de-DE" dirty="0" err="1"/>
              <a:t>project</a:t>
            </a:r>
            <a:r>
              <a:rPr lang="de-DE" dirty="0"/>
              <a:t> </a:t>
            </a:r>
            <a:r>
              <a:rPr lang="de-DE" dirty="0" err="1"/>
              <a:t>schedule</a:t>
            </a:r>
            <a:r>
              <a:rPr lang="de-DE" dirty="0"/>
              <a:t>, </a:t>
            </a:r>
            <a:r>
              <a:rPr lang="de-DE" dirty="0" err="1"/>
              <a:t>the</a:t>
            </a:r>
            <a:r>
              <a:rPr lang="de-DE" dirty="0"/>
              <a:t> </a:t>
            </a:r>
            <a:r>
              <a:rPr lang="de-DE" dirty="0" err="1"/>
              <a:t>need</a:t>
            </a:r>
            <a:r>
              <a:rPr lang="de-DE" dirty="0"/>
              <a:t> </a:t>
            </a:r>
            <a:r>
              <a:rPr lang="de-DE" dirty="0" err="1"/>
              <a:t>to</a:t>
            </a:r>
            <a:r>
              <a:rPr lang="de-DE" dirty="0"/>
              <a:t> </a:t>
            </a:r>
            <a:r>
              <a:rPr lang="de-DE" dirty="0" err="1"/>
              <a:t>keep</a:t>
            </a:r>
            <a:r>
              <a:rPr lang="de-DE" dirty="0"/>
              <a:t> </a:t>
            </a:r>
            <a:r>
              <a:rPr lang="de-DE" dirty="0" err="1"/>
              <a:t>accuracy</a:t>
            </a:r>
            <a:r>
              <a:rPr lang="de-DE" dirty="0"/>
              <a:t> </a:t>
            </a:r>
            <a:r>
              <a:rPr lang="de-DE" dirty="0" err="1"/>
              <a:t>levels</a:t>
            </a:r>
            <a:r>
              <a:rPr lang="de-DE" dirty="0"/>
              <a:t> high </a:t>
            </a:r>
            <a:r>
              <a:rPr lang="de-DE" dirty="0" err="1"/>
              <a:t>did</a:t>
            </a:r>
            <a:r>
              <a:rPr lang="de-DE" dirty="0"/>
              <a:t> not </a:t>
            </a:r>
            <a:r>
              <a:rPr lang="de-DE" dirty="0" err="1"/>
              <a:t>allow</a:t>
            </a:r>
            <a:r>
              <a:rPr lang="de-DE" dirty="0"/>
              <a:t> </a:t>
            </a:r>
            <a:r>
              <a:rPr lang="de-DE" dirty="0" err="1"/>
              <a:t>for</a:t>
            </a:r>
            <a:r>
              <a:rPr lang="de-DE" dirty="0"/>
              <a:t> </a:t>
            </a:r>
            <a:r>
              <a:rPr lang="de-DE" dirty="0" err="1"/>
              <a:t>major</a:t>
            </a:r>
            <a:r>
              <a:rPr lang="de-DE" dirty="0"/>
              <a:t> </a:t>
            </a:r>
            <a:r>
              <a:rPr lang="de-DE" dirty="0" err="1"/>
              <a:t>changes</a:t>
            </a:r>
            <a:r>
              <a:rPr lang="de-DE" dirty="0"/>
              <a:t> at such a „</a:t>
            </a:r>
            <a:r>
              <a:rPr lang="de-DE" dirty="0" err="1"/>
              <a:t>late</a:t>
            </a:r>
            <a:r>
              <a:rPr lang="de-DE" dirty="0"/>
              <a:t>“ </a:t>
            </a:r>
            <a:r>
              <a:rPr lang="de-DE" dirty="0" err="1"/>
              <a:t>point</a:t>
            </a:r>
            <a:r>
              <a:rPr lang="de-DE" dirty="0"/>
              <a:t> </a:t>
            </a:r>
            <a:r>
              <a:rPr lang="de-DE" dirty="0" err="1"/>
              <a:t>of</a:t>
            </a:r>
            <a:r>
              <a:rPr lang="de-DE" dirty="0"/>
              <a:t> time</a:t>
            </a:r>
          </a:p>
          <a:p>
            <a:pPr fontAlgn="ctr"/>
            <a:r>
              <a:rPr lang="de-DE" dirty="0" err="1"/>
              <a:t>Recommendations</a:t>
            </a:r>
            <a:r>
              <a:rPr lang="de-DE" dirty="0"/>
              <a:t> </a:t>
            </a:r>
            <a:r>
              <a:rPr lang="de-DE" dirty="0" err="1"/>
              <a:t>for</a:t>
            </a:r>
            <a:r>
              <a:rPr lang="de-DE" dirty="0"/>
              <a:t> </a:t>
            </a:r>
            <a:r>
              <a:rPr lang="de-DE" dirty="0" err="1"/>
              <a:t>future</a:t>
            </a:r>
            <a:r>
              <a:rPr lang="de-DE" dirty="0"/>
              <a:t> </a:t>
            </a:r>
            <a:r>
              <a:rPr lang="de-DE" dirty="0" err="1"/>
              <a:t>surveys</a:t>
            </a:r>
            <a:endParaRPr lang="de-DE" dirty="0"/>
          </a:p>
          <a:p>
            <a:pPr marL="342900" indent="-342900" fontAlgn="ctr">
              <a:buFont typeface="Wingdings" panose="05000000000000000000" pitchFamily="2" charset="2"/>
              <a:buChar char="à"/>
            </a:pPr>
            <a:r>
              <a:rPr lang="de-DE" dirty="0" err="1">
                <a:sym typeface="Wingdings" panose="05000000000000000000" pitchFamily="2" charset="2"/>
              </a:rPr>
              <a:t>Critically</a:t>
            </a:r>
            <a:r>
              <a:rPr lang="de-DE" dirty="0">
                <a:sym typeface="Wingdings" panose="05000000000000000000" pitchFamily="2" charset="2"/>
              </a:rPr>
              <a:t> </a:t>
            </a:r>
            <a:r>
              <a:rPr lang="de-DE" dirty="0" err="1">
                <a:sym typeface="Wingdings" panose="05000000000000000000" pitchFamily="2" charset="2"/>
              </a:rPr>
              <a:t>revise</a:t>
            </a:r>
            <a:r>
              <a:rPr lang="de-DE" dirty="0">
                <a:sym typeface="Wingdings" panose="05000000000000000000" pitchFamily="2" charset="2"/>
              </a:rPr>
              <a:t> </a:t>
            </a:r>
            <a:r>
              <a:rPr lang="de-DE" dirty="0" err="1">
                <a:sym typeface="Wingdings" panose="05000000000000000000" pitchFamily="2" charset="2"/>
              </a:rPr>
              <a:t>the</a:t>
            </a:r>
            <a:r>
              <a:rPr lang="de-DE" dirty="0">
                <a:sym typeface="Wingdings" panose="05000000000000000000" pitchFamily="2" charset="2"/>
              </a:rPr>
              <a:t> </a:t>
            </a:r>
            <a:r>
              <a:rPr lang="de-DE" dirty="0" err="1">
                <a:sym typeface="Wingdings" panose="05000000000000000000" pitchFamily="2" charset="2"/>
              </a:rPr>
              <a:t>necessity</a:t>
            </a:r>
            <a:r>
              <a:rPr lang="de-DE" dirty="0">
                <a:sym typeface="Wingdings" panose="05000000000000000000" pitchFamily="2" charset="2"/>
              </a:rPr>
              <a:t> </a:t>
            </a:r>
            <a:r>
              <a:rPr lang="de-DE" dirty="0" err="1">
                <a:sym typeface="Wingdings" panose="05000000000000000000" pitchFamily="2" charset="2"/>
              </a:rPr>
              <a:t>of</a:t>
            </a:r>
            <a:r>
              <a:rPr lang="de-DE" dirty="0">
                <a:sym typeface="Wingdings" panose="05000000000000000000" pitchFamily="2" charset="2"/>
              </a:rPr>
              <a:t> personal </a:t>
            </a:r>
            <a:r>
              <a:rPr lang="de-DE" dirty="0" err="1">
                <a:sym typeface="Wingdings" panose="05000000000000000000" pitchFamily="2" charset="2"/>
              </a:rPr>
              <a:t>interviewing</a:t>
            </a:r>
            <a:endParaRPr lang="de-DE" dirty="0">
              <a:sym typeface="Wingdings" panose="05000000000000000000" pitchFamily="2" charset="2"/>
            </a:endParaRPr>
          </a:p>
          <a:p>
            <a:pPr marL="342900" indent="-342900" fontAlgn="ctr">
              <a:buFont typeface="Wingdings" panose="05000000000000000000" pitchFamily="2" charset="2"/>
              <a:buChar char="à"/>
            </a:pPr>
            <a:r>
              <a:rPr lang="de-DE" dirty="0" err="1"/>
              <a:t>Put</a:t>
            </a:r>
            <a:r>
              <a:rPr lang="de-DE" dirty="0"/>
              <a:t> </a:t>
            </a:r>
            <a:r>
              <a:rPr lang="de-DE" dirty="0" err="1"/>
              <a:t>effort</a:t>
            </a:r>
            <a:r>
              <a:rPr lang="de-DE" dirty="0"/>
              <a:t> in </a:t>
            </a:r>
            <a:r>
              <a:rPr lang="de-DE" dirty="0" err="1"/>
              <a:t>the</a:t>
            </a:r>
            <a:r>
              <a:rPr lang="de-DE" dirty="0"/>
              <a:t> </a:t>
            </a:r>
            <a:r>
              <a:rPr lang="de-DE" dirty="0" err="1"/>
              <a:t>evolution</a:t>
            </a:r>
            <a:r>
              <a:rPr lang="de-DE" dirty="0"/>
              <a:t>, </a:t>
            </a:r>
            <a:r>
              <a:rPr lang="de-DE" dirty="0" err="1"/>
              <a:t>testing</a:t>
            </a:r>
            <a:r>
              <a:rPr lang="de-DE" dirty="0"/>
              <a:t>, </a:t>
            </a:r>
            <a:r>
              <a:rPr lang="de-DE" dirty="0" err="1"/>
              <a:t>proofing</a:t>
            </a:r>
            <a:r>
              <a:rPr lang="de-DE" dirty="0"/>
              <a:t> </a:t>
            </a:r>
            <a:r>
              <a:rPr lang="de-DE" dirty="0" err="1"/>
              <a:t>of</a:t>
            </a:r>
            <a:r>
              <a:rPr lang="de-DE" dirty="0"/>
              <a:t> online-</a:t>
            </a:r>
            <a:r>
              <a:rPr lang="de-DE" dirty="0" err="1"/>
              <a:t>only</a:t>
            </a:r>
            <a:r>
              <a:rPr lang="de-DE" dirty="0"/>
              <a:t> </a:t>
            </a:r>
            <a:r>
              <a:rPr lang="de-DE" dirty="0" err="1"/>
              <a:t>methods</a:t>
            </a:r>
            <a:r>
              <a:rPr lang="de-DE" dirty="0"/>
              <a:t> </a:t>
            </a:r>
            <a:r>
              <a:rPr lang="de-DE" dirty="0" err="1"/>
              <a:t>to</a:t>
            </a:r>
            <a:r>
              <a:rPr lang="de-DE" dirty="0"/>
              <a:t> </a:t>
            </a:r>
            <a:r>
              <a:rPr lang="de-DE" dirty="0" err="1"/>
              <a:t>ensure</a:t>
            </a:r>
            <a:r>
              <a:rPr lang="de-DE" dirty="0"/>
              <a:t> </a:t>
            </a:r>
            <a:r>
              <a:rPr lang="de-DE" dirty="0" err="1"/>
              <a:t>accuracy</a:t>
            </a:r>
            <a:r>
              <a:rPr lang="de-DE" dirty="0"/>
              <a:t> </a:t>
            </a:r>
            <a:r>
              <a:rPr lang="de-DE" dirty="0" err="1"/>
              <a:t>of</a:t>
            </a:r>
            <a:r>
              <a:rPr lang="de-DE" dirty="0"/>
              <a:t> </a:t>
            </a:r>
            <a:r>
              <a:rPr lang="de-DE" dirty="0" err="1"/>
              <a:t>results</a:t>
            </a:r>
            <a:r>
              <a:rPr lang="de-DE" dirty="0"/>
              <a:t> </a:t>
            </a:r>
            <a:r>
              <a:rPr lang="de-DE" dirty="0" err="1"/>
              <a:t>from</a:t>
            </a:r>
            <a:r>
              <a:rPr lang="de-DE" dirty="0"/>
              <a:t> </a:t>
            </a:r>
            <a:r>
              <a:rPr lang="de-DE" dirty="0" err="1"/>
              <a:t>self-administered</a:t>
            </a:r>
            <a:r>
              <a:rPr lang="de-DE" dirty="0"/>
              <a:t> </a:t>
            </a:r>
            <a:r>
              <a:rPr lang="de-DE" dirty="0" err="1"/>
              <a:t>surveys</a:t>
            </a:r>
            <a:endParaRPr lang="de-DE" dirty="0"/>
          </a:p>
          <a:p>
            <a:pPr marL="342900" indent="-342900" fontAlgn="ctr">
              <a:buFont typeface="Wingdings" panose="05000000000000000000" pitchFamily="2" charset="2"/>
              <a:buChar char="à"/>
            </a:pPr>
            <a:r>
              <a:rPr lang="de-DE" dirty="0" err="1"/>
              <a:t>Strengthen</a:t>
            </a:r>
            <a:r>
              <a:rPr lang="de-DE" dirty="0"/>
              <a:t> </a:t>
            </a:r>
            <a:r>
              <a:rPr lang="de-DE" dirty="0" err="1"/>
              <a:t>the</a:t>
            </a:r>
            <a:r>
              <a:rPr lang="de-DE" dirty="0"/>
              <a:t> </a:t>
            </a:r>
            <a:r>
              <a:rPr lang="de-DE" dirty="0" err="1"/>
              <a:t>use</a:t>
            </a:r>
            <a:r>
              <a:rPr lang="de-DE" dirty="0"/>
              <a:t> </a:t>
            </a:r>
            <a:r>
              <a:rPr lang="de-DE" dirty="0" err="1"/>
              <a:t>of</a:t>
            </a:r>
            <a:r>
              <a:rPr lang="de-DE" dirty="0"/>
              <a:t> </a:t>
            </a:r>
            <a:r>
              <a:rPr lang="de-DE" dirty="0" err="1"/>
              <a:t>register</a:t>
            </a:r>
            <a:r>
              <a:rPr lang="de-DE" dirty="0"/>
              <a:t> </a:t>
            </a:r>
            <a:r>
              <a:rPr lang="de-DE" dirty="0" err="1"/>
              <a:t>data</a:t>
            </a:r>
            <a:r>
              <a:rPr lang="de-DE" dirty="0"/>
              <a:t> </a:t>
            </a:r>
            <a:r>
              <a:rPr lang="de-DE" dirty="0" err="1"/>
              <a:t>for</a:t>
            </a:r>
            <a:r>
              <a:rPr lang="de-DE" dirty="0"/>
              <a:t> </a:t>
            </a:r>
            <a:r>
              <a:rPr lang="de-DE" dirty="0" err="1"/>
              <a:t>official</a:t>
            </a:r>
            <a:r>
              <a:rPr lang="de-DE" dirty="0"/>
              <a:t> </a:t>
            </a:r>
            <a:r>
              <a:rPr lang="de-DE" dirty="0" err="1"/>
              <a:t>statistics</a:t>
            </a:r>
            <a:r>
              <a:rPr lang="de-DE" dirty="0"/>
              <a:t> </a:t>
            </a:r>
            <a:r>
              <a:rPr lang="de-DE" dirty="0" err="1"/>
              <a:t>to</a:t>
            </a:r>
            <a:r>
              <a:rPr lang="de-DE" dirty="0"/>
              <a:t> </a:t>
            </a:r>
            <a:r>
              <a:rPr lang="de-DE" dirty="0" err="1"/>
              <a:t>reduce</a:t>
            </a:r>
            <a:r>
              <a:rPr lang="de-DE" dirty="0"/>
              <a:t> </a:t>
            </a:r>
            <a:r>
              <a:rPr lang="de-DE" dirty="0" err="1"/>
              <a:t>the</a:t>
            </a:r>
            <a:r>
              <a:rPr lang="de-DE" dirty="0"/>
              <a:t> </a:t>
            </a:r>
            <a:r>
              <a:rPr lang="de-DE" dirty="0" err="1"/>
              <a:t>overall</a:t>
            </a:r>
            <a:r>
              <a:rPr lang="de-DE" dirty="0"/>
              <a:t> </a:t>
            </a:r>
            <a:r>
              <a:rPr lang="de-DE" dirty="0" err="1"/>
              <a:t>need</a:t>
            </a:r>
            <a:r>
              <a:rPr lang="de-DE" dirty="0"/>
              <a:t> </a:t>
            </a:r>
            <a:r>
              <a:rPr lang="de-DE" dirty="0" err="1"/>
              <a:t>of</a:t>
            </a:r>
            <a:r>
              <a:rPr lang="de-DE" dirty="0"/>
              <a:t> </a:t>
            </a:r>
            <a:r>
              <a:rPr lang="de-DE" dirty="0" err="1"/>
              <a:t>primary</a:t>
            </a:r>
            <a:r>
              <a:rPr lang="de-DE" dirty="0"/>
              <a:t> </a:t>
            </a:r>
            <a:r>
              <a:rPr lang="de-DE" dirty="0" err="1"/>
              <a:t>research</a:t>
            </a:r>
            <a:endParaRPr lang="de-DE" dirty="0"/>
          </a:p>
          <a:p>
            <a:endParaRPr lang="de-DE" dirty="0"/>
          </a:p>
        </p:txBody>
      </p:sp>
      <p:sp>
        <p:nvSpPr>
          <p:cNvPr id="4" name="Foliennummernplatzhalter 3"/>
          <p:cNvSpPr>
            <a:spLocks noGrp="1"/>
          </p:cNvSpPr>
          <p:nvPr>
            <p:ph type="sldNum" sz="quarter" idx="10"/>
          </p:nvPr>
        </p:nvSpPr>
        <p:spPr/>
        <p:txBody>
          <a:bodyPr/>
          <a:lstStyle/>
          <a:p>
            <a:fld id="{74870A76-7E73-40B4-AABF-FD9679C021EA}" type="slidenum">
              <a:rPr lang="de-DE" smtClean="0"/>
              <a:pPr/>
              <a:t>7</a:t>
            </a:fld>
            <a:endParaRPr lang="de-DE" dirty="0"/>
          </a:p>
        </p:txBody>
      </p:sp>
    </p:spTree>
    <p:extLst>
      <p:ext uri="{BB962C8B-B14F-4D97-AF65-F5344CB8AC3E}">
        <p14:creationId xmlns:p14="http://schemas.microsoft.com/office/powerpoint/2010/main" val="4952118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bg>
      <p:bgPr>
        <a:solidFill>
          <a:schemeClr val="bg1"/>
        </a:solidFill>
        <a:effectLst/>
      </p:bgPr>
    </p:bg>
    <p:spTree>
      <p:nvGrpSpPr>
        <p:cNvPr id="1" name=""/>
        <p:cNvGrpSpPr/>
        <p:nvPr/>
      </p:nvGrpSpPr>
      <p:grpSpPr>
        <a:xfrm>
          <a:off x="0" y="0"/>
          <a:ext cx="0" cy="0"/>
          <a:chOff x="0" y="0"/>
          <a:chExt cx="0" cy="0"/>
        </a:xfrm>
      </p:grpSpPr>
      <p:sp>
        <p:nvSpPr>
          <p:cNvPr id="3" name="Rechteck 2"/>
          <p:cNvSpPr/>
          <p:nvPr userDrawn="1"/>
        </p:nvSpPr>
        <p:spPr>
          <a:xfrm>
            <a:off x="0" y="0"/>
            <a:ext cx="11520000" cy="6480175"/>
          </a:xfrm>
          <a:prstGeom prst="rect">
            <a:avLst/>
          </a:prstGeom>
          <a:gradFill>
            <a:gsLst>
              <a:gs pos="0">
                <a:srgbClr val="02134D"/>
              </a:gs>
              <a:gs pos="34000">
                <a:srgbClr val="233A79"/>
              </a:gs>
              <a:gs pos="100000">
                <a:srgbClr val="415EA1"/>
              </a:gs>
            </a:gsLst>
            <a:lin ang="19500000" scaled="0"/>
          </a:gra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Statis Sans" pitchFamily="34" charset="0"/>
            </a:endParaRPr>
          </a:p>
        </p:txBody>
      </p:sp>
      <p:sp>
        <p:nvSpPr>
          <p:cNvPr id="8" name="Titel 1"/>
          <p:cNvSpPr>
            <a:spLocks noGrp="1"/>
          </p:cNvSpPr>
          <p:nvPr>
            <p:ph type="title" hasCustomPrompt="1"/>
          </p:nvPr>
        </p:nvSpPr>
        <p:spPr>
          <a:xfrm>
            <a:off x="1249363" y="1592017"/>
            <a:ext cx="7967662" cy="2008433"/>
          </a:xfrm>
        </p:spPr>
        <p:txBody>
          <a:bodyPr anchor="t"/>
          <a:lstStyle>
            <a:lvl1pPr algn="l">
              <a:lnSpc>
                <a:spcPts val="5500"/>
              </a:lnSpc>
              <a:defRPr sz="4500" b="0" cap="none">
                <a:solidFill>
                  <a:schemeClr val="bg1"/>
                </a:solidFill>
              </a:defRPr>
            </a:lvl1pPr>
          </a:lstStyle>
          <a:p>
            <a:r>
              <a:rPr lang="de-DE" dirty="0"/>
              <a:t>Hier steht der Titel </a:t>
            </a:r>
            <a:br>
              <a:rPr lang="de-DE" dirty="0"/>
            </a:br>
            <a:r>
              <a:rPr lang="de-DE" dirty="0"/>
              <a:t>des Kapitels</a:t>
            </a:r>
          </a:p>
        </p:txBody>
      </p:sp>
      <p:sp>
        <p:nvSpPr>
          <p:cNvPr id="9" name="Textplatzhalter 2"/>
          <p:cNvSpPr>
            <a:spLocks noGrp="1"/>
          </p:cNvSpPr>
          <p:nvPr>
            <p:ph type="body" idx="1" hasCustomPrompt="1"/>
          </p:nvPr>
        </p:nvSpPr>
        <p:spPr>
          <a:xfrm>
            <a:off x="1296989" y="3779840"/>
            <a:ext cx="7920036" cy="1417638"/>
          </a:xfrm>
        </p:spPr>
        <p:txBody>
          <a:bodyPr anchor="t" anchorCtr="0"/>
          <a:lstStyle>
            <a:lvl1pPr marL="0" indent="0">
              <a:spcBef>
                <a:spcPts val="0"/>
              </a:spcBef>
              <a:spcAft>
                <a:spcPts val="0"/>
              </a:spcAft>
              <a:buNone/>
              <a:defRPr sz="22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dirty="0"/>
              <a:t>Hier kann eine Unterzeile, der Autor und/oder das Datum der Präsentation stehen.</a:t>
            </a:r>
          </a:p>
        </p:txBody>
      </p:sp>
      <p:pic>
        <p:nvPicPr>
          <p:cNvPr id="15" name="Grafik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8951" y="403200"/>
            <a:ext cx="2108097" cy="456666"/>
          </a:xfrm>
          <a:prstGeom prst="rect">
            <a:avLst/>
          </a:prstGeom>
        </p:spPr>
      </p:pic>
      <p:grpSp>
        <p:nvGrpSpPr>
          <p:cNvPr id="14" name="Gruppieren 13"/>
          <p:cNvGrpSpPr/>
          <p:nvPr userDrawn="1"/>
        </p:nvGrpSpPr>
        <p:grpSpPr>
          <a:xfrm>
            <a:off x="10460075" y="1727200"/>
            <a:ext cx="1062000" cy="1991200"/>
            <a:chOff x="10460075" y="1727200"/>
            <a:chExt cx="1062000" cy="1991200"/>
          </a:xfrm>
          <a:solidFill>
            <a:schemeClr val="bg1">
              <a:alpha val="15000"/>
            </a:schemeClr>
          </a:solidFill>
        </p:grpSpPr>
        <p:sp>
          <p:nvSpPr>
            <p:cNvPr id="16" name="Rechteck 15"/>
            <p:cNvSpPr/>
            <p:nvPr/>
          </p:nvSpPr>
          <p:spPr>
            <a:xfrm>
              <a:off x="10460075" y="1727200"/>
              <a:ext cx="1062000" cy="190800"/>
            </a:xfrm>
            <a:prstGeom prst="rect">
              <a:avLst/>
            </a:pr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2"/>
                </a:solidFill>
                <a:latin typeface="Statis Sans" pitchFamily="34" charset="0"/>
              </a:endParaRPr>
            </a:p>
          </p:txBody>
        </p:sp>
        <p:sp>
          <p:nvSpPr>
            <p:cNvPr id="17" name="Rechteck 16"/>
            <p:cNvSpPr/>
            <p:nvPr/>
          </p:nvSpPr>
          <p:spPr>
            <a:xfrm>
              <a:off x="10460075" y="2177300"/>
              <a:ext cx="1062000" cy="190800"/>
            </a:xfrm>
            <a:prstGeom prst="rect">
              <a:avLst/>
            </a:pr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2"/>
                </a:solidFill>
                <a:latin typeface="Statis Sans" pitchFamily="34" charset="0"/>
              </a:endParaRPr>
            </a:p>
          </p:txBody>
        </p:sp>
        <p:sp>
          <p:nvSpPr>
            <p:cNvPr id="18" name="Rechteck 17"/>
            <p:cNvSpPr/>
            <p:nvPr/>
          </p:nvSpPr>
          <p:spPr>
            <a:xfrm>
              <a:off x="10460075" y="2627400"/>
              <a:ext cx="1062000" cy="190800"/>
            </a:xfrm>
            <a:prstGeom prst="rect">
              <a:avLst/>
            </a:pr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2"/>
                </a:solidFill>
                <a:latin typeface="Statis Sans" pitchFamily="34" charset="0"/>
              </a:endParaRPr>
            </a:p>
          </p:txBody>
        </p:sp>
        <p:sp>
          <p:nvSpPr>
            <p:cNvPr id="19" name="Rechteck 18"/>
            <p:cNvSpPr/>
            <p:nvPr/>
          </p:nvSpPr>
          <p:spPr>
            <a:xfrm>
              <a:off x="10460075" y="3077500"/>
              <a:ext cx="1062000" cy="190800"/>
            </a:xfrm>
            <a:prstGeom prst="rect">
              <a:avLst/>
            </a:pr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2"/>
                </a:solidFill>
                <a:latin typeface="Statis Sans" pitchFamily="34" charset="0"/>
              </a:endParaRPr>
            </a:p>
          </p:txBody>
        </p:sp>
        <p:sp>
          <p:nvSpPr>
            <p:cNvPr id="20" name="Rechteck 19"/>
            <p:cNvSpPr/>
            <p:nvPr/>
          </p:nvSpPr>
          <p:spPr>
            <a:xfrm>
              <a:off x="10460075" y="3527600"/>
              <a:ext cx="1062000" cy="190800"/>
            </a:xfrm>
            <a:prstGeom prst="rect">
              <a:avLst/>
            </a:pr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2"/>
                </a:solidFill>
                <a:latin typeface="Statis Sans" pitchFamily="34" charset="0"/>
              </a:endParaRPr>
            </a:p>
          </p:txBody>
        </p:sp>
      </p:grpSp>
    </p:spTree>
    <p:extLst>
      <p:ext uri="{BB962C8B-B14F-4D97-AF65-F5344CB8AC3E}">
        <p14:creationId xmlns:p14="http://schemas.microsoft.com/office/powerpoint/2010/main" val="2916576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8951" y="403200"/>
            <a:ext cx="2108097" cy="456666"/>
          </a:xfrm>
          <a:prstGeom prst="rect">
            <a:avLst/>
          </a:prstGeom>
        </p:spPr>
      </p:pic>
      <p:sp>
        <p:nvSpPr>
          <p:cNvPr id="2" name="Titel 1"/>
          <p:cNvSpPr>
            <a:spLocks noGrp="1"/>
          </p:cNvSpPr>
          <p:nvPr>
            <p:ph type="title" hasCustomPrompt="1"/>
          </p:nvPr>
        </p:nvSpPr>
        <p:spPr>
          <a:xfrm>
            <a:off x="1249363" y="1592017"/>
            <a:ext cx="7967662" cy="2008433"/>
          </a:xfrm>
        </p:spPr>
        <p:txBody>
          <a:bodyPr anchor="t"/>
          <a:lstStyle>
            <a:lvl1pPr algn="l">
              <a:lnSpc>
                <a:spcPts val="5500"/>
              </a:lnSpc>
              <a:defRPr sz="4500" b="0" cap="none">
                <a:solidFill>
                  <a:schemeClr val="accent5"/>
                </a:solidFill>
              </a:defRPr>
            </a:lvl1pPr>
          </a:lstStyle>
          <a:p>
            <a:r>
              <a:rPr lang="de-DE" dirty="0"/>
              <a:t>Hier steht der Titel </a:t>
            </a:r>
            <a:br>
              <a:rPr lang="de-DE" dirty="0"/>
            </a:br>
            <a:r>
              <a:rPr lang="de-DE" dirty="0"/>
              <a:t>des Kapitels</a:t>
            </a:r>
          </a:p>
        </p:txBody>
      </p:sp>
      <p:sp>
        <p:nvSpPr>
          <p:cNvPr id="3" name="Textplatzhalter 2"/>
          <p:cNvSpPr>
            <a:spLocks noGrp="1"/>
          </p:cNvSpPr>
          <p:nvPr>
            <p:ph type="body" idx="1" hasCustomPrompt="1"/>
          </p:nvPr>
        </p:nvSpPr>
        <p:spPr>
          <a:xfrm>
            <a:off x="1296989" y="3779840"/>
            <a:ext cx="7920036" cy="1417638"/>
          </a:xfrm>
        </p:spPr>
        <p:txBody>
          <a:bodyPr anchor="t" anchorCtr="0"/>
          <a:lstStyle>
            <a:lvl1pPr marL="0" indent="0">
              <a:spcBef>
                <a:spcPts val="0"/>
              </a:spcBef>
              <a:spcAft>
                <a:spcPts val="0"/>
              </a:spcAft>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dirty="0"/>
              <a:t>Hier kann eine Unterzeile oder ein kurzer </a:t>
            </a:r>
            <a:r>
              <a:rPr lang="de-DE" dirty="0" err="1"/>
              <a:t>Infotext</a:t>
            </a:r>
            <a:r>
              <a:rPr lang="de-DE" dirty="0"/>
              <a:t> stehen</a:t>
            </a:r>
          </a:p>
        </p:txBody>
      </p:sp>
      <p:sp>
        <p:nvSpPr>
          <p:cNvPr id="7" name="Foliennummernplatzhalter 4"/>
          <p:cNvSpPr>
            <a:spLocks noGrp="1"/>
          </p:cNvSpPr>
          <p:nvPr>
            <p:ph type="sldNum" sz="quarter" idx="12"/>
          </p:nvPr>
        </p:nvSpPr>
        <p:spPr bwMode="gray">
          <a:xfrm>
            <a:off x="9577388" y="5904000"/>
            <a:ext cx="1296987" cy="360000"/>
          </a:xfrm>
          <a:prstGeom prst="rect">
            <a:avLst/>
          </a:prstGeom>
        </p:spPr>
        <p:txBody>
          <a:bodyPr lIns="0" tIns="0" rIns="0" bIns="0" anchor="b" anchorCtr="0"/>
          <a:lstStyle>
            <a:lvl1pPr algn="r">
              <a:defRPr sz="1200">
                <a:solidFill>
                  <a:schemeClr val="bg2"/>
                </a:solidFill>
                <a:latin typeface="Statis Sans" pitchFamily="34" charset="0"/>
              </a:defRPr>
            </a:lvl1pPr>
          </a:lstStyle>
          <a:p>
            <a:fld id="{490D50AA-A47B-42B3-AEBF-DBC41AAA668C}" type="slidenum">
              <a:rPr lang="de-DE" smtClean="0"/>
              <a:pPr/>
              <a:t>‹#›</a:t>
            </a:fld>
            <a:endParaRPr lang="de-DE" dirty="0"/>
          </a:p>
        </p:txBody>
      </p:sp>
      <p:sp>
        <p:nvSpPr>
          <p:cNvPr id="8" name="Fußzeilenplatzhalter 4"/>
          <p:cNvSpPr>
            <a:spLocks noGrp="1"/>
          </p:cNvSpPr>
          <p:nvPr>
            <p:ph type="ftr" sz="quarter" idx="11"/>
          </p:nvPr>
        </p:nvSpPr>
        <p:spPr bwMode="gray">
          <a:xfrm>
            <a:off x="1296988" y="5904423"/>
            <a:ext cx="7920037" cy="360000"/>
          </a:xfrm>
          <a:prstGeom prst="rect">
            <a:avLst/>
          </a:prstGeom>
        </p:spPr>
        <p:txBody>
          <a:bodyPr lIns="0" tIns="0" rIns="0" bIns="0" anchor="b" anchorCtr="0"/>
          <a:lstStyle>
            <a:lvl1pPr algn="l">
              <a:defRPr sz="1200" b="0">
                <a:solidFill>
                  <a:schemeClr val="bg2"/>
                </a:solidFill>
                <a:latin typeface="Statis Sans" pitchFamily="34" charset="0"/>
              </a:defRPr>
            </a:lvl1pPr>
          </a:lstStyle>
          <a:p>
            <a:pPr>
              <a:tabLst>
                <a:tab pos="425115" algn="l"/>
                <a:tab pos="567954" algn="l"/>
              </a:tabLst>
            </a:pPr>
            <a:r>
              <a:rPr lang="de-DE" dirty="0"/>
              <a:t>© 	Statistisches Bundesamt (Destatis)</a:t>
            </a:r>
          </a:p>
        </p:txBody>
      </p:sp>
      <p:pic>
        <p:nvPicPr>
          <p:cNvPr id="9" name="Grafik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476561" y="6080402"/>
            <a:ext cx="203077" cy="180000"/>
          </a:xfrm>
          <a:prstGeom prst="rect">
            <a:avLst/>
          </a:prstGeom>
        </p:spPr>
      </p:pic>
      <p:grpSp>
        <p:nvGrpSpPr>
          <p:cNvPr id="10" name="Gruppieren 9"/>
          <p:cNvGrpSpPr/>
          <p:nvPr userDrawn="1"/>
        </p:nvGrpSpPr>
        <p:grpSpPr>
          <a:xfrm>
            <a:off x="10460075" y="1727200"/>
            <a:ext cx="1062000" cy="1991200"/>
            <a:chOff x="10460075" y="1727200"/>
            <a:chExt cx="1062000" cy="1991200"/>
          </a:xfrm>
          <a:solidFill>
            <a:srgbClr val="EDEDED"/>
          </a:solidFill>
        </p:grpSpPr>
        <p:sp>
          <p:nvSpPr>
            <p:cNvPr id="12" name="Rechteck 11"/>
            <p:cNvSpPr/>
            <p:nvPr/>
          </p:nvSpPr>
          <p:spPr>
            <a:xfrm>
              <a:off x="10460075" y="1727200"/>
              <a:ext cx="1062000" cy="190800"/>
            </a:xfrm>
            <a:prstGeom prst="rect">
              <a:avLst/>
            </a:pr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Statis Sans" pitchFamily="34" charset="0"/>
              </a:endParaRPr>
            </a:p>
          </p:txBody>
        </p:sp>
        <p:sp>
          <p:nvSpPr>
            <p:cNvPr id="13" name="Rechteck 12"/>
            <p:cNvSpPr/>
            <p:nvPr/>
          </p:nvSpPr>
          <p:spPr>
            <a:xfrm>
              <a:off x="10460075" y="2177300"/>
              <a:ext cx="1062000" cy="190800"/>
            </a:xfrm>
            <a:prstGeom prst="rect">
              <a:avLst/>
            </a:pr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Statis Sans" pitchFamily="34" charset="0"/>
              </a:endParaRPr>
            </a:p>
          </p:txBody>
        </p:sp>
        <p:sp>
          <p:nvSpPr>
            <p:cNvPr id="14" name="Rechteck 13"/>
            <p:cNvSpPr/>
            <p:nvPr/>
          </p:nvSpPr>
          <p:spPr>
            <a:xfrm>
              <a:off x="10460075" y="2627400"/>
              <a:ext cx="1062000" cy="190800"/>
            </a:xfrm>
            <a:prstGeom prst="rect">
              <a:avLst/>
            </a:pr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Statis Sans" pitchFamily="34" charset="0"/>
              </a:endParaRPr>
            </a:p>
          </p:txBody>
        </p:sp>
        <p:sp>
          <p:nvSpPr>
            <p:cNvPr id="15" name="Rechteck 14"/>
            <p:cNvSpPr/>
            <p:nvPr/>
          </p:nvSpPr>
          <p:spPr>
            <a:xfrm>
              <a:off x="10460075" y="3077500"/>
              <a:ext cx="1062000" cy="190800"/>
            </a:xfrm>
            <a:prstGeom prst="rect">
              <a:avLst/>
            </a:pr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Statis Sans" pitchFamily="34" charset="0"/>
              </a:endParaRPr>
            </a:p>
          </p:txBody>
        </p:sp>
        <p:sp>
          <p:nvSpPr>
            <p:cNvPr id="16" name="Rechteck 15"/>
            <p:cNvSpPr/>
            <p:nvPr/>
          </p:nvSpPr>
          <p:spPr>
            <a:xfrm>
              <a:off x="10460075" y="3527600"/>
              <a:ext cx="1062000" cy="190800"/>
            </a:xfrm>
            <a:prstGeom prst="rect">
              <a:avLst/>
            </a:prstGeom>
            <a:grp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latin typeface="Statis Sans" pitchFamily="34" charset="0"/>
              </a:endParaRPr>
            </a:p>
          </p:txBody>
        </p:sp>
      </p:grpSp>
    </p:spTree>
    <p:extLst>
      <p:ext uri="{BB962C8B-B14F-4D97-AF65-F5344CB8AC3E}">
        <p14:creationId xmlns:p14="http://schemas.microsoft.com/office/powerpoint/2010/main" val="1900992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altsfolie">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bwMode="gray"/>
        <p:txBody>
          <a:bodyPr/>
          <a:lstStyle>
            <a:lvl1pPr>
              <a:defRPr b="0" baseline="0">
                <a:solidFill>
                  <a:schemeClr val="accent2"/>
                </a:solidFill>
              </a:defRPr>
            </a:lvl1pPr>
          </a:lstStyle>
          <a:p>
            <a:r>
              <a:rPr lang="de-DE" dirty="0"/>
              <a:t>Headline (Standardseite)</a:t>
            </a:r>
          </a:p>
        </p:txBody>
      </p:sp>
      <p:sp>
        <p:nvSpPr>
          <p:cNvPr id="5" name="Foliennummernplatzhalter 4"/>
          <p:cNvSpPr>
            <a:spLocks noGrp="1"/>
          </p:cNvSpPr>
          <p:nvPr>
            <p:ph type="sldNum" sz="quarter" idx="12"/>
          </p:nvPr>
        </p:nvSpPr>
        <p:spPr bwMode="gray">
          <a:xfrm>
            <a:off x="9577388" y="5904000"/>
            <a:ext cx="1296987" cy="360000"/>
          </a:xfrm>
          <a:prstGeom prst="rect">
            <a:avLst/>
          </a:prstGeom>
        </p:spPr>
        <p:txBody>
          <a:bodyPr lIns="0" tIns="0" rIns="0" bIns="0" anchor="b" anchorCtr="0"/>
          <a:lstStyle>
            <a:lvl1pPr algn="r">
              <a:defRPr sz="1200">
                <a:solidFill>
                  <a:schemeClr val="bg2"/>
                </a:solidFill>
                <a:latin typeface="Statis Sans" pitchFamily="34" charset="0"/>
              </a:defRPr>
            </a:lvl1pPr>
          </a:lstStyle>
          <a:p>
            <a:fld id="{490D50AA-A47B-42B3-AEBF-DBC41AAA668C}" type="slidenum">
              <a:rPr lang="de-DE" smtClean="0"/>
              <a:pPr/>
              <a:t>‹#›</a:t>
            </a:fld>
            <a:endParaRPr lang="de-DE" dirty="0"/>
          </a:p>
        </p:txBody>
      </p:sp>
      <p:sp>
        <p:nvSpPr>
          <p:cNvPr id="13" name="Inhaltsplatzhalter 12"/>
          <p:cNvSpPr>
            <a:spLocks noGrp="1"/>
          </p:cNvSpPr>
          <p:nvPr>
            <p:ph sz="quarter" idx="13" hasCustomPrompt="1"/>
          </p:nvPr>
        </p:nvSpPr>
        <p:spPr bwMode="gray">
          <a:xfrm>
            <a:off x="1296988" y="1655911"/>
            <a:ext cx="9577387" cy="4176563"/>
          </a:xfrm>
        </p:spPr>
        <p:txBody>
          <a:bodyPr/>
          <a:lstStyle>
            <a:lvl1pPr>
              <a:spcBef>
                <a:spcPts val="250"/>
              </a:spcBef>
              <a:spcAft>
                <a:spcPts val="1100"/>
              </a:spcAft>
              <a:defRPr>
                <a:solidFill>
                  <a:schemeClr val="tx1"/>
                </a:solidFill>
              </a:defRPr>
            </a:lvl1pPr>
            <a:lvl2pPr marL="288000" indent="-288000">
              <a:spcBef>
                <a:spcPts val="250"/>
              </a:spcBef>
              <a:spcAft>
                <a:spcPts val="1100"/>
              </a:spcAft>
              <a:buClr>
                <a:schemeClr val="tx1"/>
              </a:buClr>
              <a:buSzPct val="100000"/>
              <a:buFont typeface="Statis Sans" panose="020B0503050000020004" pitchFamily="34" charset="0"/>
              <a:buChar char="‒"/>
              <a:defRPr>
                <a:solidFill>
                  <a:schemeClr val="tx1"/>
                </a:solidFill>
              </a:defRPr>
            </a:lvl2pPr>
            <a:lvl3pPr marL="504000" indent="-216000">
              <a:buSzPct val="100000"/>
              <a:buFont typeface="Statis Sans" panose="020B0503050000020004" pitchFamily="34" charset="0"/>
              <a:buChar char="‒"/>
              <a:defRPr>
                <a:solidFill>
                  <a:schemeClr val="tx1"/>
                </a:solidFill>
              </a:defRPr>
            </a:lvl3pPr>
            <a:lvl4pPr>
              <a:defRPr>
                <a:solidFill>
                  <a:schemeClr val="tx1"/>
                </a:solidFill>
              </a:defRPr>
            </a:lvl4pPr>
            <a:lvl5pPr>
              <a:defRPr>
                <a:solidFill>
                  <a:schemeClr val="tx1"/>
                </a:solidFill>
              </a:defRPr>
            </a:lvl5pPr>
          </a:lstStyle>
          <a:p>
            <a:pPr lvl="0"/>
            <a:r>
              <a:rPr lang="de-DE" dirty="0"/>
              <a:t>Erste Ebene (normaler Text, keine Liste)</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Fußzeilenplatzhalter 4"/>
          <p:cNvSpPr>
            <a:spLocks noGrp="1"/>
          </p:cNvSpPr>
          <p:nvPr>
            <p:ph type="ftr" sz="quarter" idx="11"/>
          </p:nvPr>
        </p:nvSpPr>
        <p:spPr bwMode="gray">
          <a:xfrm>
            <a:off x="1296988" y="5904423"/>
            <a:ext cx="7920037" cy="360000"/>
          </a:xfrm>
          <a:prstGeom prst="rect">
            <a:avLst/>
          </a:prstGeom>
        </p:spPr>
        <p:txBody>
          <a:bodyPr lIns="0" tIns="0" rIns="0" bIns="0" anchor="b" anchorCtr="0"/>
          <a:lstStyle>
            <a:lvl1pPr algn="l">
              <a:defRPr sz="1200" b="0">
                <a:solidFill>
                  <a:schemeClr val="bg2"/>
                </a:solidFill>
                <a:latin typeface="Statis Sans" pitchFamily="34" charset="0"/>
              </a:defRPr>
            </a:lvl1pPr>
          </a:lstStyle>
          <a:p>
            <a:pPr>
              <a:tabLst>
                <a:tab pos="425115" algn="l"/>
                <a:tab pos="567954" algn="l"/>
              </a:tabLst>
            </a:pPr>
            <a:r>
              <a:rPr lang="de-DE" dirty="0"/>
              <a:t>© 	Statistisches Bundesamt (Destatis)</a:t>
            </a:r>
          </a:p>
        </p:txBody>
      </p:sp>
      <p:pic>
        <p:nvPicPr>
          <p:cNvPr id="6" name="Grafik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76561" y="6080402"/>
            <a:ext cx="203077" cy="180000"/>
          </a:xfrm>
          <a:prstGeom prst="rect">
            <a:avLst/>
          </a:prstGeom>
        </p:spPr>
      </p:pic>
      <p:pic>
        <p:nvPicPr>
          <p:cNvPr id="7" name="Grafik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28800"/>
            <a:ext cx="1292177" cy="1216800"/>
          </a:xfrm>
          <a:prstGeom prst="rect">
            <a:avLst/>
          </a:prstGeom>
        </p:spPr>
      </p:pic>
    </p:spTree>
    <p:extLst>
      <p:ext uri="{BB962C8B-B14F-4D97-AF65-F5344CB8AC3E}">
        <p14:creationId xmlns:p14="http://schemas.microsoft.com/office/powerpoint/2010/main" val="3081076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grammseite">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bwMode="gray"/>
        <p:txBody>
          <a:bodyPr/>
          <a:lstStyle>
            <a:lvl1pPr>
              <a:defRPr b="0" baseline="0">
                <a:solidFill>
                  <a:schemeClr val="accent2"/>
                </a:solidFill>
              </a:defRPr>
            </a:lvl1pPr>
          </a:lstStyle>
          <a:p>
            <a:r>
              <a:rPr lang="de-DE" dirty="0"/>
              <a:t>Headline (Diagrammseite)</a:t>
            </a:r>
          </a:p>
        </p:txBody>
      </p:sp>
      <p:sp>
        <p:nvSpPr>
          <p:cNvPr id="5" name="Foliennummernplatzhalter 4"/>
          <p:cNvSpPr>
            <a:spLocks noGrp="1"/>
          </p:cNvSpPr>
          <p:nvPr>
            <p:ph type="sldNum" sz="quarter" idx="12"/>
          </p:nvPr>
        </p:nvSpPr>
        <p:spPr bwMode="gray">
          <a:xfrm>
            <a:off x="9577388" y="5904000"/>
            <a:ext cx="1296987" cy="360000"/>
          </a:xfrm>
          <a:prstGeom prst="rect">
            <a:avLst/>
          </a:prstGeom>
        </p:spPr>
        <p:txBody>
          <a:bodyPr lIns="0" tIns="0" rIns="0" bIns="0" anchor="b" anchorCtr="0"/>
          <a:lstStyle>
            <a:lvl1pPr algn="r">
              <a:defRPr sz="1200">
                <a:solidFill>
                  <a:schemeClr val="bg2"/>
                </a:solidFill>
                <a:latin typeface="Statis Sans" pitchFamily="34" charset="0"/>
              </a:defRPr>
            </a:lvl1pPr>
          </a:lstStyle>
          <a:p>
            <a:fld id="{490D50AA-A47B-42B3-AEBF-DBC41AAA668C}" type="slidenum">
              <a:rPr lang="de-DE" smtClean="0"/>
              <a:pPr/>
              <a:t>‹#›</a:t>
            </a:fld>
            <a:endParaRPr lang="de-DE" dirty="0"/>
          </a:p>
        </p:txBody>
      </p:sp>
      <p:sp>
        <p:nvSpPr>
          <p:cNvPr id="13" name="Inhaltsplatzhalter 12"/>
          <p:cNvSpPr>
            <a:spLocks noGrp="1"/>
          </p:cNvSpPr>
          <p:nvPr>
            <p:ph sz="quarter" idx="13" hasCustomPrompt="1"/>
          </p:nvPr>
        </p:nvSpPr>
        <p:spPr bwMode="gray">
          <a:xfrm>
            <a:off x="1296989" y="1655911"/>
            <a:ext cx="2951162" cy="4176563"/>
          </a:xfrm>
        </p:spPr>
        <p:txBody>
          <a:bodyPr/>
          <a:lstStyle>
            <a:lvl1pPr>
              <a:spcBef>
                <a:spcPts val="250"/>
              </a:spcBef>
              <a:spcAft>
                <a:spcPts val="1100"/>
              </a:spcAft>
              <a:defRPr>
                <a:solidFill>
                  <a:schemeClr val="tx1"/>
                </a:solidFill>
              </a:defRPr>
            </a:lvl1pPr>
            <a:lvl2pPr marL="288000" indent="-288000">
              <a:spcBef>
                <a:spcPts val="250"/>
              </a:spcBef>
              <a:spcAft>
                <a:spcPts val="1100"/>
              </a:spcAft>
              <a:buClr>
                <a:schemeClr val="tx1"/>
              </a:buClr>
              <a:buSzPct val="100000"/>
              <a:buFont typeface="Statis Sans" panose="020B0503050000020004" pitchFamily="34" charset="0"/>
              <a:buChar char="‒"/>
              <a:defRPr>
                <a:solidFill>
                  <a:schemeClr val="tx1"/>
                </a:solidFill>
              </a:defRPr>
            </a:lvl2pPr>
            <a:lvl3pPr marL="504000" indent="-216000">
              <a:buSzPct val="100000"/>
              <a:buFont typeface="Statis Sans" panose="020B0503050000020004" pitchFamily="34" charset="0"/>
              <a:buChar char="‒"/>
              <a:defRPr>
                <a:solidFill>
                  <a:schemeClr val="tx1"/>
                </a:solidFill>
              </a:defRPr>
            </a:lvl3pPr>
            <a:lvl4pPr>
              <a:defRPr>
                <a:solidFill>
                  <a:schemeClr val="tx1"/>
                </a:solidFill>
              </a:defRPr>
            </a:lvl4pPr>
            <a:lvl5pPr>
              <a:defRPr>
                <a:solidFill>
                  <a:schemeClr val="tx1"/>
                </a:solidFill>
              </a:defRPr>
            </a:lvl5pPr>
          </a:lstStyle>
          <a:p>
            <a:pPr lvl="0"/>
            <a:r>
              <a:rPr lang="de-DE" dirty="0"/>
              <a:t>Erste Ebene (normaler Text, keine Liste)</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Fußzeilenplatzhalter 4"/>
          <p:cNvSpPr>
            <a:spLocks noGrp="1"/>
          </p:cNvSpPr>
          <p:nvPr>
            <p:ph type="ftr" sz="quarter" idx="11"/>
          </p:nvPr>
        </p:nvSpPr>
        <p:spPr bwMode="gray">
          <a:xfrm>
            <a:off x="1296988" y="5904423"/>
            <a:ext cx="7920037" cy="360000"/>
          </a:xfrm>
          <a:prstGeom prst="rect">
            <a:avLst/>
          </a:prstGeom>
        </p:spPr>
        <p:txBody>
          <a:bodyPr lIns="0" tIns="0" rIns="0" bIns="0" anchor="b" anchorCtr="0"/>
          <a:lstStyle>
            <a:lvl1pPr algn="l">
              <a:defRPr sz="1200" b="0">
                <a:solidFill>
                  <a:schemeClr val="bg2"/>
                </a:solidFill>
                <a:latin typeface="Statis Sans" pitchFamily="34" charset="0"/>
              </a:defRPr>
            </a:lvl1pPr>
          </a:lstStyle>
          <a:p>
            <a:pPr>
              <a:tabLst>
                <a:tab pos="425115" algn="l"/>
                <a:tab pos="567954" algn="l"/>
              </a:tabLst>
            </a:pPr>
            <a:r>
              <a:rPr lang="de-DE" dirty="0"/>
              <a:t>© 	Statistisches Bundesamt (Destatis)</a:t>
            </a:r>
          </a:p>
        </p:txBody>
      </p:sp>
      <p:pic>
        <p:nvPicPr>
          <p:cNvPr id="6" name="Grafik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76561" y="6080402"/>
            <a:ext cx="203077" cy="180000"/>
          </a:xfrm>
          <a:prstGeom prst="rect">
            <a:avLst/>
          </a:prstGeom>
        </p:spPr>
      </p:pic>
      <p:pic>
        <p:nvPicPr>
          <p:cNvPr id="7" name="Grafik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28800"/>
            <a:ext cx="1292177" cy="1216800"/>
          </a:xfrm>
          <a:prstGeom prst="rect">
            <a:avLst/>
          </a:prstGeom>
        </p:spPr>
      </p:pic>
      <p:sp>
        <p:nvSpPr>
          <p:cNvPr id="8" name="Inhaltsplatzhalter 12"/>
          <p:cNvSpPr>
            <a:spLocks noGrp="1"/>
          </p:cNvSpPr>
          <p:nvPr>
            <p:ph sz="quarter" idx="14" hasCustomPrompt="1"/>
          </p:nvPr>
        </p:nvSpPr>
        <p:spPr bwMode="gray">
          <a:xfrm>
            <a:off x="4589463" y="1656000"/>
            <a:ext cx="6284911" cy="4176563"/>
          </a:xfrm>
        </p:spPr>
        <p:txBody>
          <a:bodyPr/>
          <a:lstStyle>
            <a:lvl1pPr>
              <a:spcBef>
                <a:spcPts val="250"/>
              </a:spcBef>
              <a:spcAft>
                <a:spcPts val="1100"/>
              </a:spcAft>
              <a:defRPr>
                <a:solidFill>
                  <a:schemeClr val="tx1"/>
                </a:solidFill>
              </a:defRPr>
            </a:lvl1pPr>
            <a:lvl2pPr marL="288000" indent="-288000">
              <a:spcBef>
                <a:spcPts val="250"/>
              </a:spcBef>
              <a:spcAft>
                <a:spcPts val="1100"/>
              </a:spcAft>
              <a:buClr>
                <a:schemeClr val="tx1"/>
              </a:buClr>
              <a:buSzPct val="100000"/>
              <a:buFont typeface="Statis Sans" panose="020B0503050000020004" pitchFamily="34" charset="0"/>
              <a:buChar char="‒"/>
              <a:defRPr>
                <a:solidFill>
                  <a:schemeClr val="tx1"/>
                </a:solidFill>
              </a:defRPr>
            </a:lvl2pPr>
            <a:lvl3pPr marL="504000" indent="-216000">
              <a:buSzPct val="100000"/>
              <a:buFont typeface="Statis Sans" panose="020B0503050000020004" pitchFamily="34" charset="0"/>
              <a:buChar char="‒"/>
              <a:defRPr>
                <a:solidFill>
                  <a:schemeClr val="tx1"/>
                </a:solidFill>
              </a:defRPr>
            </a:lvl3pPr>
            <a:lvl4pPr>
              <a:defRPr>
                <a:solidFill>
                  <a:schemeClr val="tx1"/>
                </a:solidFill>
              </a:defRPr>
            </a:lvl4pPr>
            <a:lvl5pPr>
              <a:defRPr>
                <a:solidFill>
                  <a:schemeClr val="tx1"/>
                </a:solidFill>
              </a:defRPr>
            </a:lvl5pPr>
          </a:lstStyle>
          <a:p>
            <a:pPr lvl="0"/>
            <a:r>
              <a:rPr lang="de-DE" dirty="0"/>
              <a:t>Erste Ebene (normaler Text, keine Liste)</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26639426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bwMode="gray">
          <a:xfrm>
            <a:off x="1296988" y="431775"/>
            <a:ext cx="9577387" cy="1008658"/>
          </a:xfrm>
          <a:prstGeom prst="rect">
            <a:avLst/>
          </a:prstGeom>
        </p:spPr>
        <p:txBody>
          <a:bodyPr vert="horz" lIns="0" tIns="0" rIns="0" bIns="0" rtlCol="0" anchor="t" anchorCtr="0">
            <a:noAutofit/>
          </a:bodyPr>
          <a:lstStyle/>
          <a:p>
            <a:r>
              <a:rPr lang="de-DE" dirty="0"/>
              <a:t>Titel durch Klicken hinzufügen</a:t>
            </a:r>
          </a:p>
        </p:txBody>
      </p:sp>
      <p:sp>
        <p:nvSpPr>
          <p:cNvPr id="3" name="Textplatzhalter 2"/>
          <p:cNvSpPr>
            <a:spLocks noGrp="1"/>
          </p:cNvSpPr>
          <p:nvPr>
            <p:ph type="body" idx="1"/>
          </p:nvPr>
        </p:nvSpPr>
        <p:spPr bwMode="gray">
          <a:xfrm>
            <a:off x="1296988" y="1655911"/>
            <a:ext cx="9577387" cy="4176564"/>
          </a:xfrm>
          <a:prstGeom prst="rect">
            <a:avLst/>
          </a:prstGeom>
          <a:ln>
            <a:noFill/>
          </a:ln>
        </p:spPr>
        <p:txBody>
          <a:bodyPr vert="horz" lIns="0" tIns="0" rIns="0" bIns="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p:txBody>
      </p:sp>
    </p:spTree>
    <p:extLst>
      <p:ext uri="{BB962C8B-B14F-4D97-AF65-F5344CB8AC3E}">
        <p14:creationId xmlns:p14="http://schemas.microsoft.com/office/powerpoint/2010/main" val="3455900195"/>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1" r:id="rId3"/>
    <p:sldLayoutId id="2147483657" r:id="rId4"/>
  </p:sldLayoutIdLst>
  <p:hf hdr="0" dt="0"/>
  <p:txStyles>
    <p:titleStyle>
      <a:lvl1pPr algn="l" defTabSz="1152009" rtl="0" eaLnBrk="1" latinLnBrk="0" hangingPunct="1">
        <a:lnSpc>
          <a:spcPts val="3500"/>
        </a:lnSpc>
        <a:spcBef>
          <a:spcPct val="0"/>
        </a:spcBef>
        <a:buNone/>
        <a:defRPr sz="2900" b="0" kern="1200" baseline="0">
          <a:solidFill>
            <a:schemeClr val="bg2"/>
          </a:solidFill>
          <a:latin typeface="Statis Sans" pitchFamily="34" charset="0"/>
          <a:ea typeface="+mj-ea"/>
          <a:cs typeface="+mj-cs"/>
        </a:defRPr>
      </a:lvl1pPr>
    </p:titleStyle>
    <p:bodyStyle>
      <a:lvl1pPr marL="0" indent="0" algn="l" defTabSz="1152009" rtl="0" eaLnBrk="1" latinLnBrk="0" hangingPunct="1">
        <a:lnSpc>
          <a:spcPts val="2700"/>
        </a:lnSpc>
        <a:spcBef>
          <a:spcPts val="250"/>
        </a:spcBef>
        <a:spcAft>
          <a:spcPts val="1100"/>
        </a:spcAft>
        <a:buFontTx/>
        <a:buNone/>
        <a:defRPr lang="de-DE" sz="2200" b="0" kern="1200" dirty="0" smtClean="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dirty="0" smtClean="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p:bodyStyle>
    <p:otherStyle>
      <a:defPPr>
        <a:defRPr lang="de-DE"/>
      </a:defPPr>
      <a:lvl1pPr marL="0" algn="l" defTabSz="1152009" rtl="0" eaLnBrk="1" latinLnBrk="0" hangingPunct="1">
        <a:defRPr sz="2300" kern="1200">
          <a:solidFill>
            <a:schemeClr val="tx1"/>
          </a:solidFill>
          <a:latin typeface="+mn-lt"/>
          <a:ea typeface="+mn-ea"/>
          <a:cs typeface="+mn-cs"/>
        </a:defRPr>
      </a:lvl1pPr>
      <a:lvl2pPr marL="576004" algn="l" defTabSz="1152009" rtl="0" eaLnBrk="1" latinLnBrk="0" hangingPunct="1">
        <a:defRPr sz="2300" kern="1200">
          <a:solidFill>
            <a:schemeClr val="tx1"/>
          </a:solidFill>
          <a:latin typeface="+mn-lt"/>
          <a:ea typeface="+mn-ea"/>
          <a:cs typeface="+mn-cs"/>
        </a:defRPr>
      </a:lvl2pPr>
      <a:lvl3pPr marL="1152009" algn="l" defTabSz="1152009" rtl="0" eaLnBrk="1" latinLnBrk="0" hangingPunct="1">
        <a:defRPr sz="2300" kern="1200">
          <a:solidFill>
            <a:schemeClr val="tx1"/>
          </a:solidFill>
          <a:latin typeface="+mn-lt"/>
          <a:ea typeface="+mn-ea"/>
          <a:cs typeface="+mn-cs"/>
        </a:defRPr>
      </a:lvl3pPr>
      <a:lvl4pPr marL="1728013" algn="l" defTabSz="1152009" rtl="0" eaLnBrk="1" latinLnBrk="0" hangingPunct="1">
        <a:defRPr sz="2300" kern="1200">
          <a:solidFill>
            <a:schemeClr val="tx1"/>
          </a:solidFill>
          <a:latin typeface="+mn-lt"/>
          <a:ea typeface="+mn-ea"/>
          <a:cs typeface="+mn-cs"/>
        </a:defRPr>
      </a:lvl4pPr>
      <a:lvl5pPr marL="2304017" algn="l" defTabSz="1152009" rtl="0" eaLnBrk="1" latinLnBrk="0" hangingPunct="1">
        <a:defRPr sz="2300" kern="1200">
          <a:solidFill>
            <a:schemeClr val="tx1"/>
          </a:solidFill>
          <a:latin typeface="+mn-lt"/>
          <a:ea typeface="+mn-ea"/>
          <a:cs typeface="+mn-cs"/>
        </a:defRPr>
      </a:lvl5pPr>
      <a:lvl6pPr marL="2880022" algn="l" defTabSz="1152009" rtl="0" eaLnBrk="1" latinLnBrk="0" hangingPunct="1">
        <a:defRPr sz="2300" kern="1200">
          <a:solidFill>
            <a:schemeClr val="tx1"/>
          </a:solidFill>
          <a:latin typeface="+mn-lt"/>
          <a:ea typeface="+mn-ea"/>
          <a:cs typeface="+mn-cs"/>
        </a:defRPr>
      </a:lvl6pPr>
      <a:lvl7pPr marL="3456026" algn="l" defTabSz="1152009" rtl="0" eaLnBrk="1" latinLnBrk="0" hangingPunct="1">
        <a:defRPr sz="2300" kern="1200">
          <a:solidFill>
            <a:schemeClr val="tx1"/>
          </a:solidFill>
          <a:latin typeface="+mn-lt"/>
          <a:ea typeface="+mn-ea"/>
          <a:cs typeface="+mn-cs"/>
        </a:defRPr>
      </a:lvl7pPr>
      <a:lvl8pPr marL="4032030" algn="l" defTabSz="1152009" rtl="0" eaLnBrk="1" latinLnBrk="0" hangingPunct="1">
        <a:defRPr sz="2300" kern="1200">
          <a:solidFill>
            <a:schemeClr val="tx1"/>
          </a:solidFill>
          <a:latin typeface="+mn-lt"/>
          <a:ea typeface="+mn-ea"/>
          <a:cs typeface="+mn-cs"/>
        </a:defRPr>
      </a:lvl8pPr>
      <a:lvl9pPr marL="4608034" algn="l" defTabSz="1152009"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emf"/></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18.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6.emf"/><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Planning the Census in Germany During the Pandemic – Challenges and Prospects</a:t>
            </a:r>
            <a:endParaRPr lang="de-DE" dirty="0"/>
          </a:p>
        </p:txBody>
      </p:sp>
      <p:sp>
        <p:nvSpPr>
          <p:cNvPr id="3" name="Textplatzhalter 2"/>
          <p:cNvSpPr>
            <a:spLocks noGrp="1"/>
          </p:cNvSpPr>
          <p:nvPr>
            <p:ph type="body" idx="1"/>
          </p:nvPr>
        </p:nvSpPr>
        <p:spPr>
          <a:xfrm>
            <a:off x="1296989" y="4478931"/>
            <a:ext cx="7920036" cy="1417638"/>
          </a:xfrm>
        </p:spPr>
        <p:txBody>
          <a:bodyPr/>
          <a:lstStyle/>
          <a:p>
            <a:r>
              <a:rPr lang="de-DE" dirty="0"/>
              <a:t>Nathalie Schneider</a:t>
            </a:r>
          </a:p>
          <a:p>
            <a:r>
              <a:rPr lang="de-DE" dirty="0"/>
              <a:t>Statisches Bundesamt (Destatis)</a:t>
            </a:r>
          </a:p>
          <a:p>
            <a:r>
              <a:rPr lang="de-DE" dirty="0"/>
              <a:t>Expert Group Meeting</a:t>
            </a:r>
          </a:p>
          <a:p>
            <a:r>
              <a:rPr lang="de-DE" dirty="0"/>
              <a:t>UN </a:t>
            </a:r>
            <a:r>
              <a:rPr lang="de-DE" dirty="0" err="1"/>
              <a:t>Statistics</a:t>
            </a:r>
            <a:r>
              <a:rPr lang="de-DE" dirty="0"/>
              <a:t> Division, </a:t>
            </a:r>
            <a:r>
              <a:rPr lang="de-DE" dirty="0" err="1"/>
              <a:t>February</a:t>
            </a:r>
            <a:r>
              <a:rPr lang="de-DE" dirty="0"/>
              <a:t> 2021</a:t>
            </a:r>
          </a:p>
        </p:txBody>
      </p:sp>
      <p:cxnSp>
        <p:nvCxnSpPr>
          <p:cNvPr id="17" name="Gerade Verbindung 16"/>
          <p:cNvCxnSpPr/>
          <p:nvPr/>
        </p:nvCxnSpPr>
        <p:spPr>
          <a:xfrm>
            <a:off x="1296989" y="3928432"/>
            <a:ext cx="792000" cy="0"/>
          </a:xfrm>
          <a:prstGeom prst="line">
            <a:avLst/>
          </a:prstGeom>
          <a:ln w="38100">
            <a:solidFill>
              <a:schemeClr val="bg1"/>
            </a:solidFill>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988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err="1"/>
              <a:t>Combined</a:t>
            </a:r>
            <a:r>
              <a:rPr lang="de-DE" dirty="0"/>
              <a:t> </a:t>
            </a:r>
            <a:r>
              <a:rPr lang="de-DE" dirty="0" err="1"/>
              <a:t>Census</a:t>
            </a:r>
            <a:r>
              <a:rPr lang="de-DE" dirty="0"/>
              <a:t> Model in Germany – </a:t>
            </a:r>
            <a:br>
              <a:rPr lang="de-DE" dirty="0"/>
            </a:br>
            <a:r>
              <a:rPr lang="de-DE" dirty="0"/>
              <a:t>High </a:t>
            </a:r>
            <a:r>
              <a:rPr lang="de-DE" dirty="0" err="1"/>
              <a:t>accuracy</a:t>
            </a:r>
            <a:r>
              <a:rPr lang="de-DE" dirty="0"/>
              <a:t> </a:t>
            </a:r>
            <a:r>
              <a:rPr lang="de-DE" dirty="0" err="1"/>
              <a:t>of</a:t>
            </a:r>
            <a:r>
              <a:rPr lang="de-DE" dirty="0"/>
              <a:t> </a:t>
            </a:r>
            <a:r>
              <a:rPr lang="de-DE" dirty="0" err="1"/>
              <a:t>data</a:t>
            </a:r>
            <a:r>
              <a:rPr lang="de-DE" dirty="0"/>
              <a:t> </a:t>
            </a:r>
            <a:r>
              <a:rPr lang="de-DE" dirty="0" err="1"/>
              <a:t>through</a:t>
            </a:r>
            <a:r>
              <a:rPr lang="de-DE" dirty="0"/>
              <a:t> personal </a:t>
            </a:r>
            <a:r>
              <a:rPr lang="de-DE" dirty="0" err="1"/>
              <a:t>interviews</a:t>
            </a:r>
            <a:endParaRPr lang="de-DE" dirty="0"/>
          </a:p>
        </p:txBody>
      </p:sp>
      <p:sp>
        <p:nvSpPr>
          <p:cNvPr id="3" name="Foliennummernplatzhalter 2"/>
          <p:cNvSpPr>
            <a:spLocks noGrp="1"/>
          </p:cNvSpPr>
          <p:nvPr>
            <p:ph type="sldNum" sz="quarter" idx="12"/>
          </p:nvPr>
        </p:nvSpPr>
        <p:spPr/>
        <p:txBody>
          <a:bodyPr/>
          <a:lstStyle/>
          <a:p>
            <a:fld id="{490D50AA-A47B-42B3-AEBF-DBC41AAA668C}" type="slidenum">
              <a:rPr lang="de-DE" smtClean="0"/>
              <a:pPr/>
              <a:t>2</a:t>
            </a:fld>
            <a:endParaRPr lang="de-DE" dirty="0"/>
          </a:p>
        </p:txBody>
      </p:sp>
      <p:sp>
        <p:nvSpPr>
          <p:cNvPr id="7" name="Inhaltsplatzhalter 6"/>
          <p:cNvSpPr>
            <a:spLocks noGrp="1"/>
          </p:cNvSpPr>
          <p:nvPr>
            <p:ph sz="quarter" idx="13"/>
          </p:nvPr>
        </p:nvSpPr>
        <p:spPr>
          <a:xfrm>
            <a:off x="3831395" y="1833351"/>
            <a:ext cx="5475951" cy="768311"/>
          </a:xfrm>
        </p:spPr>
        <p:txBody>
          <a:bodyPr/>
          <a:lstStyle/>
          <a:p>
            <a:r>
              <a:rPr lang="de-DE" dirty="0" err="1"/>
              <a:t>Combined</a:t>
            </a:r>
            <a:r>
              <a:rPr lang="de-DE" dirty="0"/>
              <a:t> </a:t>
            </a:r>
            <a:r>
              <a:rPr lang="de-DE" dirty="0" err="1"/>
              <a:t>census</a:t>
            </a:r>
            <a:r>
              <a:rPr lang="de-DE" dirty="0"/>
              <a:t> </a:t>
            </a:r>
            <a:r>
              <a:rPr lang="de-DE" dirty="0" err="1"/>
              <a:t>model</a:t>
            </a:r>
            <a:r>
              <a:rPr lang="de-DE" dirty="0"/>
              <a:t> – </a:t>
            </a:r>
            <a:r>
              <a:rPr lang="de-DE" dirty="0" err="1"/>
              <a:t>using</a:t>
            </a:r>
            <a:r>
              <a:rPr lang="de-DE" dirty="0"/>
              <a:t> </a:t>
            </a:r>
            <a:r>
              <a:rPr lang="de-DE" dirty="0" err="1"/>
              <a:t>data</a:t>
            </a:r>
            <a:r>
              <a:rPr lang="de-DE" dirty="0"/>
              <a:t> </a:t>
            </a:r>
            <a:r>
              <a:rPr lang="de-DE" dirty="0" err="1"/>
              <a:t>from</a:t>
            </a:r>
            <a:r>
              <a:rPr lang="de-DE" dirty="0"/>
              <a:t> </a:t>
            </a:r>
            <a:r>
              <a:rPr lang="de-DE" dirty="0" err="1"/>
              <a:t>registers</a:t>
            </a:r>
            <a:r>
              <a:rPr lang="de-DE" dirty="0"/>
              <a:t> </a:t>
            </a:r>
            <a:r>
              <a:rPr lang="de-DE" dirty="0" err="1"/>
              <a:t>and</a:t>
            </a:r>
            <a:r>
              <a:rPr lang="de-DE" dirty="0"/>
              <a:t> </a:t>
            </a:r>
            <a:r>
              <a:rPr lang="de-DE" b="1" dirty="0" err="1">
                <a:solidFill>
                  <a:schemeClr val="accent5"/>
                </a:solidFill>
              </a:rPr>
              <a:t>supplementary</a:t>
            </a:r>
            <a:r>
              <a:rPr lang="de-DE" b="1" dirty="0">
                <a:solidFill>
                  <a:schemeClr val="accent5"/>
                </a:solidFill>
              </a:rPr>
              <a:t> </a:t>
            </a:r>
            <a:r>
              <a:rPr lang="de-DE" b="1" dirty="0" err="1">
                <a:solidFill>
                  <a:schemeClr val="accent5"/>
                </a:solidFill>
              </a:rPr>
              <a:t>survey</a:t>
            </a:r>
            <a:endParaRPr lang="de-DE" b="1" dirty="0">
              <a:solidFill>
                <a:schemeClr val="accent5"/>
              </a:solidFill>
            </a:endParaRPr>
          </a:p>
        </p:txBody>
      </p:sp>
      <p:sp>
        <p:nvSpPr>
          <p:cNvPr id="5" name="Fußzeilenplatzhalter 4"/>
          <p:cNvSpPr>
            <a:spLocks noGrp="1"/>
          </p:cNvSpPr>
          <p:nvPr>
            <p:ph type="ftr" sz="quarter" idx="11"/>
          </p:nvPr>
        </p:nvSpPr>
        <p:spPr/>
        <p:txBody>
          <a:bodyPr/>
          <a:lstStyle/>
          <a:p>
            <a:pPr>
              <a:tabLst>
                <a:tab pos="425115" algn="l"/>
                <a:tab pos="567954" algn="l"/>
              </a:tabLst>
            </a:pPr>
            <a:r>
              <a:rPr lang="de-DE"/>
              <a:t>© 	Statistisches Bundesamt (Destatis)</a:t>
            </a:r>
            <a:endParaRPr lang="de-DE" dirty="0"/>
          </a:p>
        </p:txBody>
      </p:sp>
      <p:sp>
        <p:nvSpPr>
          <p:cNvPr id="9" name="Inhaltsplatzhalter 6"/>
          <p:cNvSpPr txBox="1">
            <a:spLocks/>
          </p:cNvSpPr>
          <p:nvPr/>
        </p:nvSpPr>
        <p:spPr bwMode="gray">
          <a:xfrm>
            <a:off x="1839433" y="3844570"/>
            <a:ext cx="5656520" cy="439806"/>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endParaRPr lang="en-US" dirty="0"/>
          </a:p>
        </p:txBody>
      </p:sp>
      <p:sp>
        <p:nvSpPr>
          <p:cNvPr id="10" name="Inhaltsplatzhalter 6"/>
          <p:cNvSpPr txBox="1">
            <a:spLocks/>
          </p:cNvSpPr>
          <p:nvPr/>
        </p:nvSpPr>
        <p:spPr bwMode="gray">
          <a:xfrm>
            <a:off x="3325417" y="4816572"/>
            <a:ext cx="8015229" cy="681489"/>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en-US" dirty="0"/>
              <a:t>Required </a:t>
            </a:r>
            <a:r>
              <a:rPr lang="en-US" b="1" dirty="0">
                <a:solidFill>
                  <a:schemeClr val="accent5"/>
                </a:solidFill>
              </a:rPr>
              <a:t>accuracy</a:t>
            </a:r>
            <a:r>
              <a:rPr lang="en-US" dirty="0"/>
              <a:t> levels can only be achieved through </a:t>
            </a:r>
            <a:r>
              <a:rPr lang="en-US" b="1" dirty="0">
                <a:solidFill>
                  <a:schemeClr val="accent5"/>
                </a:solidFill>
              </a:rPr>
              <a:t>personal contact </a:t>
            </a:r>
            <a:r>
              <a:rPr lang="en-US" dirty="0"/>
              <a:t>between interviewer and respondent</a:t>
            </a:r>
          </a:p>
        </p:txBody>
      </p:sp>
      <p:sp>
        <p:nvSpPr>
          <p:cNvPr id="11" name="Inhaltsplatzhalter 6"/>
          <p:cNvSpPr txBox="1">
            <a:spLocks/>
          </p:cNvSpPr>
          <p:nvPr/>
        </p:nvSpPr>
        <p:spPr bwMode="gray">
          <a:xfrm>
            <a:off x="517932" y="3435677"/>
            <a:ext cx="8934412" cy="756649"/>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en-US" dirty="0"/>
              <a:t>Crucial to determine </a:t>
            </a:r>
            <a:r>
              <a:rPr lang="en-US" b="1" dirty="0">
                <a:solidFill>
                  <a:schemeClr val="accent5"/>
                </a:solidFill>
              </a:rPr>
              <a:t>exact number of inhabitants</a:t>
            </a:r>
            <a:r>
              <a:rPr lang="en-US" dirty="0"/>
              <a:t>:</a:t>
            </a:r>
            <a:br>
              <a:rPr lang="en-US" dirty="0"/>
            </a:br>
            <a:r>
              <a:rPr lang="en-US" dirty="0"/>
              <a:t>Determination of the individuals’ existence (“</a:t>
            </a:r>
            <a:r>
              <a:rPr lang="en-US" dirty="0" err="1"/>
              <a:t>Existenzfeststellung</a:t>
            </a:r>
            <a:r>
              <a:rPr lang="en-US" dirty="0"/>
              <a:t>”)</a:t>
            </a:r>
          </a:p>
          <a:p>
            <a:endParaRPr lang="en-US" dirty="0"/>
          </a:p>
        </p:txBody>
      </p:sp>
      <p:pic>
        <p:nvPicPr>
          <p:cNvPr id="1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5152" y="2034402"/>
            <a:ext cx="1255500" cy="93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10652" y="1526510"/>
            <a:ext cx="1093500" cy="739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07277" y="4808723"/>
            <a:ext cx="1098000" cy="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452344" y="3299025"/>
            <a:ext cx="1089000" cy="80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8523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err="1"/>
              <a:t>Facing</a:t>
            </a:r>
            <a:r>
              <a:rPr lang="de-DE" dirty="0"/>
              <a:t> </a:t>
            </a:r>
            <a:r>
              <a:rPr lang="de-DE" dirty="0" err="1"/>
              <a:t>the</a:t>
            </a:r>
            <a:r>
              <a:rPr lang="de-DE" dirty="0"/>
              <a:t> </a:t>
            </a:r>
            <a:r>
              <a:rPr lang="de-DE" dirty="0" err="1"/>
              <a:t>pandemic</a:t>
            </a:r>
            <a:r>
              <a:rPr lang="de-DE" dirty="0"/>
              <a:t>, </a:t>
            </a:r>
            <a:r>
              <a:rPr lang="de-DE" dirty="0" err="1"/>
              <a:t>survey</a:t>
            </a:r>
            <a:r>
              <a:rPr lang="de-DE" dirty="0"/>
              <a:t> </a:t>
            </a:r>
            <a:r>
              <a:rPr lang="de-DE" dirty="0" err="1"/>
              <a:t>set-up</a:t>
            </a:r>
            <a:r>
              <a:rPr lang="de-DE" dirty="0"/>
              <a:t> </a:t>
            </a:r>
            <a:r>
              <a:rPr lang="de-DE" dirty="0" err="1"/>
              <a:t>needed</a:t>
            </a:r>
            <a:r>
              <a:rPr lang="de-DE" dirty="0"/>
              <a:t> </a:t>
            </a:r>
            <a:r>
              <a:rPr lang="de-DE" dirty="0" err="1"/>
              <a:t>critical</a:t>
            </a:r>
            <a:r>
              <a:rPr lang="de-DE" dirty="0"/>
              <a:t> </a:t>
            </a:r>
            <a:r>
              <a:rPr lang="de-DE" dirty="0" err="1"/>
              <a:t>review</a:t>
            </a:r>
            <a:r>
              <a:rPr lang="de-DE" dirty="0"/>
              <a:t> </a:t>
            </a:r>
          </a:p>
        </p:txBody>
      </p:sp>
      <p:sp>
        <p:nvSpPr>
          <p:cNvPr id="3" name="Foliennummernplatzhalter 2"/>
          <p:cNvSpPr>
            <a:spLocks noGrp="1"/>
          </p:cNvSpPr>
          <p:nvPr>
            <p:ph type="sldNum" sz="quarter" idx="12"/>
          </p:nvPr>
        </p:nvSpPr>
        <p:spPr/>
        <p:txBody>
          <a:bodyPr/>
          <a:lstStyle/>
          <a:p>
            <a:fld id="{490D50AA-A47B-42B3-AEBF-DBC41AAA668C}" type="slidenum">
              <a:rPr lang="de-DE" smtClean="0"/>
              <a:pPr/>
              <a:t>3</a:t>
            </a:fld>
            <a:endParaRPr lang="de-DE" dirty="0"/>
          </a:p>
        </p:txBody>
      </p:sp>
      <p:sp>
        <p:nvSpPr>
          <p:cNvPr id="5" name="Fußzeilenplatzhalter 4"/>
          <p:cNvSpPr>
            <a:spLocks noGrp="1"/>
          </p:cNvSpPr>
          <p:nvPr>
            <p:ph type="ftr" sz="quarter" idx="11"/>
          </p:nvPr>
        </p:nvSpPr>
        <p:spPr/>
        <p:txBody>
          <a:bodyPr/>
          <a:lstStyle/>
          <a:p>
            <a:pPr>
              <a:tabLst>
                <a:tab pos="425115" algn="l"/>
                <a:tab pos="567954" algn="l"/>
              </a:tabLst>
            </a:pPr>
            <a:r>
              <a:rPr lang="de-DE"/>
              <a:t>© 	Statistisches Bundesamt (Destatis)</a:t>
            </a:r>
            <a:endParaRPr lang="de-DE" dirty="0"/>
          </a:p>
        </p:txBody>
      </p:sp>
      <p:pic>
        <p:nvPicPr>
          <p:cNvPr id="2" name="Grafik 1"/>
          <p:cNvPicPr>
            <a:picLocks noChangeAspect="1"/>
          </p:cNvPicPr>
          <p:nvPr/>
        </p:nvPicPr>
        <p:blipFill>
          <a:blip r:embed="rId3"/>
          <a:stretch>
            <a:fillRect/>
          </a:stretch>
        </p:blipFill>
        <p:spPr>
          <a:xfrm>
            <a:off x="7661638" y="2415867"/>
            <a:ext cx="733425" cy="695325"/>
          </a:xfrm>
          <a:prstGeom prst="rect">
            <a:avLst/>
          </a:prstGeom>
        </p:spPr>
      </p:pic>
      <p:sp>
        <p:nvSpPr>
          <p:cNvPr id="8" name="Inhaltsplatzhalter 6"/>
          <p:cNvSpPr txBox="1">
            <a:spLocks/>
          </p:cNvSpPr>
          <p:nvPr/>
        </p:nvSpPr>
        <p:spPr bwMode="gray">
          <a:xfrm>
            <a:off x="1768679" y="2116099"/>
            <a:ext cx="5475951" cy="532808"/>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de-DE" dirty="0"/>
              <a:t>The </a:t>
            </a:r>
            <a:r>
              <a:rPr lang="de-DE" dirty="0" err="1"/>
              <a:t>rise</a:t>
            </a:r>
            <a:r>
              <a:rPr lang="de-DE" dirty="0"/>
              <a:t> </a:t>
            </a:r>
            <a:r>
              <a:rPr lang="de-DE" dirty="0" err="1"/>
              <a:t>of</a:t>
            </a:r>
            <a:r>
              <a:rPr lang="de-DE" dirty="0"/>
              <a:t> </a:t>
            </a:r>
            <a:r>
              <a:rPr lang="de-DE" dirty="0" err="1"/>
              <a:t>the</a:t>
            </a:r>
            <a:r>
              <a:rPr lang="de-DE" dirty="0"/>
              <a:t> </a:t>
            </a:r>
            <a:r>
              <a:rPr lang="de-DE" b="1" dirty="0" err="1">
                <a:solidFill>
                  <a:schemeClr val="accent5"/>
                </a:solidFill>
              </a:rPr>
              <a:t>pandemic</a:t>
            </a:r>
            <a:r>
              <a:rPr lang="de-DE" dirty="0"/>
              <a:t> in March 2020</a:t>
            </a:r>
          </a:p>
        </p:txBody>
      </p:sp>
      <p:sp>
        <p:nvSpPr>
          <p:cNvPr id="9" name="Inhaltsplatzhalter 6"/>
          <p:cNvSpPr txBox="1">
            <a:spLocks/>
          </p:cNvSpPr>
          <p:nvPr/>
        </p:nvSpPr>
        <p:spPr bwMode="gray">
          <a:xfrm>
            <a:off x="535440" y="3015402"/>
            <a:ext cx="5822830" cy="532808"/>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en-GB" b="1" dirty="0">
                <a:solidFill>
                  <a:schemeClr val="accent5"/>
                </a:solidFill>
                <a:sym typeface="Wingdings" panose="05000000000000000000" pitchFamily="2" charset="2"/>
              </a:rPr>
              <a:t> </a:t>
            </a:r>
            <a:r>
              <a:rPr lang="en-GB" b="1" dirty="0">
                <a:solidFill>
                  <a:schemeClr val="accent5"/>
                </a:solidFill>
              </a:rPr>
              <a:t>Postponement</a:t>
            </a:r>
            <a:r>
              <a:rPr lang="en-GB" dirty="0"/>
              <a:t> of the census by one year</a:t>
            </a:r>
          </a:p>
        </p:txBody>
      </p:sp>
      <p:sp>
        <p:nvSpPr>
          <p:cNvPr id="10" name="Inhaltsplatzhalter 6"/>
          <p:cNvSpPr txBox="1">
            <a:spLocks/>
          </p:cNvSpPr>
          <p:nvPr/>
        </p:nvSpPr>
        <p:spPr bwMode="gray">
          <a:xfrm>
            <a:off x="3732166" y="4174976"/>
            <a:ext cx="7024928" cy="1538328"/>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pPr marL="271463" indent="-271463"/>
            <a:r>
              <a:rPr lang="en-GB" b="1" dirty="0">
                <a:solidFill>
                  <a:schemeClr val="accent5"/>
                </a:solidFill>
                <a:sym typeface="Wingdings" panose="05000000000000000000" pitchFamily="2" charset="2"/>
              </a:rPr>
              <a:t> </a:t>
            </a:r>
            <a:r>
              <a:rPr lang="en-GB" b="1" dirty="0">
                <a:solidFill>
                  <a:schemeClr val="accent5"/>
                </a:solidFill>
              </a:rPr>
              <a:t>Critical review </a:t>
            </a:r>
            <a:r>
              <a:rPr lang="en-GB" dirty="0"/>
              <a:t>of the survey concept</a:t>
            </a:r>
          </a:p>
          <a:p>
            <a:r>
              <a:rPr lang="en-GB" dirty="0">
                <a:sym typeface="Wingdings" panose="05000000000000000000" pitchFamily="2" charset="2"/>
              </a:rPr>
              <a:t>	 Could personal interviews be shortened?</a:t>
            </a:r>
            <a:br>
              <a:rPr lang="en-GB" dirty="0">
                <a:sym typeface="Wingdings" panose="05000000000000000000" pitchFamily="2" charset="2"/>
              </a:rPr>
            </a:br>
            <a:r>
              <a:rPr lang="en-GB" dirty="0">
                <a:sym typeface="Wingdings" panose="05000000000000000000" pitchFamily="2" charset="2"/>
              </a:rPr>
              <a:t>		… or be replaced by other modes? </a:t>
            </a:r>
          </a:p>
        </p:txBody>
      </p:sp>
      <p:pic>
        <p:nvPicPr>
          <p:cNvPr id="11" name="Grafik 10"/>
          <p:cNvPicPr>
            <a:picLocks noChangeAspect="1"/>
          </p:cNvPicPr>
          <p:nvPr/>
        </p:nvPicPr>
        <p:blipFill>
          <a:blip r:embed="rId3"/>
          <a:stretch>
            <a:fillRect/>
          </a:stretch>
        </p:blipFill>
        <p:spPr>
          <a:xfrm>
            <a:off x="9657767" y="1440433"/>
            <a:ext cx="366713" cy="347663"/>
          </a:xfrm>
          <a:prstGeom prst="rect">
            <a:avLst/>
          </a:prstGeom>
        </p:spPr>
      </p:pic>
      <p:pic>
        <p:nvPicPr>
          <p:cNvPr id="12" name="Grafik 11"/>
          <p:cNvPicPr>
            <a:picLocks noChangeAspect="1"/>
          </p:cNvPicPr>
          <p:nvPr/>
        </p:nvPicPr>
        <p:blipFill>
          <a:blip r:embed="rId3"/>
          <a:stretch>
            <a:fillRect/>
          </a:stretch>
        </p:blipFill>
        <p:spPr>
          <a:xfrm>
            <a:off x="8318159" y="1113567"/>
            <a:ext cx="733425" cy="695325"/>
          </a:xfrm>
          <a:prstGeom prst="rect">
            <a:avLst/>
          </a:prstGeom>
        </p:spPr>
      </p:pic>
      <p:pic>
        <p:nvPicPr>
          <p:cNvPr id="13" name="Grafik 12"/>
          <p:cNvPicPr>
            <a:picLocks noChangeAspect="1"/>
          </p:cNvPicPr>
          <p:nvPr/>
        </p:nvPicPr>
        <p:blipFill>
          <a:blip r:embed="rId3"/>
          <a:stretch>
            <a:fillRect/>
          </a:stretch>
        </p:blipFill>
        <p:spPr>
          <a:xfrm>
            <a:off x="8318159" y="1705594"/>
            <a:ext cx="1466850" cy="1390650"/>
          </a:xfrm>
          <a:prstGeom prst="rect">
            <a:avLst/>
          </a:prstGeom>
        </p:spPr>
      </p:pic>
      <p:pic>
        <p:nvPicPr>
          <p:cNvPr id="14" name="Grafik 13"/>
          <p:cNvPicPr>
            <a:picLocks noChangeAspect="1"/>
          </p:cNvPicPr>
          <p:nvPr/>
        </p:nvPicPr>
        <p:blipFill>
          <a:blip r:embed="rId3"/>
          <a:stretch>
            <a:fillRect/>
          </a:stretch>
        </p:blipFill>
        <p:spPr>
          <a:xfrm>
            <a:off x="7097030" y="1192698"/>
            <a:ext cx="1100138" cy="1042988"/>
          </a:xfrm>
          <a:prstGeom prst="rect">
            <a:avLst/>
          </a:prstGeom>
        </p:spPr>
      </p:pic>
      <p:pic>
        <p:nvPicPr>
          <p:cNvPr id="15"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0953" y="3877280"/>
            <a:ext cx="1255500" cy="93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6" name="Gruppieren 15"/>
          <p:cNvGrpSpPr/>
          <p:nvPr/>
        </p:nvGrpSpPr>
        <p:grpSpPr>
          <a:xfrm>
            <a:off x="1368027" y="4450005"/>
            <a:ext cx="1092200" cy="1114425"/>
            <a:chOff x="3605213" y="2039938"/>
            <a:chExt cx="1092200" cy="1114425"/>
          </a:xfrm>
        </p:grpSpPr>
        <p:sp>
          <p:nvSpPr>
            <p:cNvPr id="17" name="Rectangle 6"/>
            <p:cNvSpPr>
              <a:spLocks noChangeArrowheads="1"/>
            </p:cNvSpPr>
            <p:nvPr/>
          </p:nvSpPr>
          <p:spPr bwMode="auto">
            <a:xfrm>
              <a:off x="3617913" y="2052638"/>
              <a:ext cx="527050" cy="9048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8" name="Freeform 7"/>
            <p:cNvSpPr>
              <a:spLocks noEditPoints="1"/>
            </p:cNvSpPr>
            <p:nvPr/>
          </p:nvSpPr>
          <p:spPr bwMode="auto">
            <a:xfrm>
              <a:off x="3605213" y="2039938"/>
              <a:ext cx="549275" cy="927100"/>
            </a:xfrm>
            <a:custGeom>
              <a:avLst/>
              <a:gdLst>
                <a:gd name="T0" fmla="*/ 346 w 346"/>
                <a:gd name="T1" fmla="*/ 584 h 584"/>
                <a:gd name="T2" fmla="*/ 0 w 346"/>
                <a:gd name="T3" fmla="*/ 584 h 584"/>
                <a:gd name="T4" fmla="*/ 0 w 346"/>
                <a:gd name="T5" fmla="*/ 0 h 584"/>
                <a:gd name="T6" fmla="*/ 346 w 346"/>
                <a:gd name="T7" fmla="*/ 0 h 584"/>
                <a:gd name="T8" fmla="*/ 346 w 346"/>
                <a:gd name="T9" fmla="*/ 584 h 584"/>
                <a:gd name="T10" fmla="*/ 14 w 346"/>
                <a:gd name="T11" fmla="*/ 570 h 584"/>
                <a:gd name="T12" fmla="*/ 332 w 346"/>
                <a:gd name="T13" fmla="*/ 570 h 584"/>
                <a:gd name="T14" fmla="*/ 332 w 346"/>
                <a:gd name="T15" fmla="*/ 14 h 584"/>
                <a:gd name="T16" fmla="*/ 14 w 346"/>
                <a:gd name="T17" fmla="*/ 14 h 584"/>
                <a:gd name="T18" fmla="*/ 14 w 346"/>
                <a:gd name="T19" fmla="*/ 570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6" h="584">
                  <a:moveTo>
                    <a:pt x="346" y="584"/>
                  </a:moveTo>
                  <a:lnTo>
                    <a:pt x="0" y="584"/>
                  </a:lnTo>
                  <a:lnTo>
                    <a:pt x="0" y="0"/>
                  </a:lnTo>
                  <a:lnTo>
                    <a:pt x="346" y="0"/>
                  </a:lnTo>
                  <a:lnTo>
                    <a:pt x="346" y="584"/>
                  </a:lnTo>
                  <a:close/>
                  <a:moveTo>
                    <a:pt x="14" y="570"/>
                  </a:moveTo>
                  <a:lnTo>
                    <a:pt x="332" y="570"/>
                  </a:lnTo>
                  <a:lnTo>
                    <a:pt x="332" y="14"/>
                  </a:lnTo>
                  <a:lnTo>
                    <a:pt x="14" y="14"/>
                  </a:lnTo>
                  <a:lnTo>
                    <a:pt x="14" y="570"/>
                  </a:lnTo>
                  <a:close/>
                </a:path>
              </a:pathLst>
            </a:custGeom>
            <a:solidFill>
              <a:srgbClr val="003A7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9" name="Rectangle 8"/>
            <p:cNvSpPr>
              <a:spLocks noChangeArrowheads="1"/>
            </p:cNvSpPr>
            <p:nvPr/>
          </p:nvSpPr>
          <p:spPr bwMode="auto">
            <a:xfrm>
              <a:off x="4030663" y="2522538"/>
              <a:ext cx="615950" cy="5270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0" name="Freeform 9"/>
            <p:cNvSpPr>
              <a:spLocks noEditPoints="1"/>
            </p:cNvSpPr>
            <p:nvPr/>
          </p:nvSpPr>
          <p:spPr bwMode="auto">
            <a:xfrm>
              <a:off x="4017963" y="2509838"/>
              <a:ext cx="638175" cy="549275"/>
            </a:xfrm>
            <a:custGeom>
              <a:avLst/>
              <a:gdLst>
                <a:gd name="T0" fmla="*/ 402 w 402"/>
                <a:gd name="T1" fmla="*/ 346 h 346"/>
                <a:gd name="T2" fmla="*/ 0 w 402"/>
                <a:gd name="T3" fmla="*/ 346 h 346"/>
                <a:gd name="T4" fmla="*/ 0 w 402"/>
                <a:gd name="T5" fmla="*/ 0 h 346"/>
                <a:gd name="T6" fmla="*/ 402 w 402"/>
                <a:gd name="T7" fmla="*/ 0 h 346"/>
                <a:gd name="T8" fmla="*/ 402 w 402"/>
                <a:gd name="T9" fmla="*/ 346 h 346"/>
                <a:gd name="T10" fmla="*/ 14 w 402"/>
                <a:gd name="T11" fmla="*/ 332 h 346"/>
                <a:gd name="T12" fmla="*/ 388 w 402"/>
                <a:gd name="T13" fmla="*/ 332 h 346"/>
                <a:gd name="T14" fmla="*/ 388 w 402"/>
                <a:gd name="T15" fmla="*/ 14 h 346"/>
                <a:gd name="T16" fmla="*/ 14 w 402"/>
                <a:gd name="T17" fmla="*/ 14 h 346"/>
                <a:gd name="T18" fmla="*/ 14 w 402"/>
                <a:gd name="T19" fmla="*/ 332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2" h="346">
                  <a:moveTo>
                    <a:pt x="402" y="346"/>
                  </a:moveTo>
                  <a:lnTo>
                    <a:pt x="0" y="346"/>
                  </a:lnTo>
                  <a:lnTo>
                    <a:pt x="0" y="0"/>
                  </a:lnTo>
                  <a:lnTo>
                    <a:pt x="402" y="0"/>
                  </a:lnTo>
                  <a:lnTo>
                    <a:pt x="402" y="346"/>
                  </a:lnTo>
                  <a:close/>
                  <a:moveTo>
                    <a:pt x="14" y="332"/>
                  </a:moveTo>
                  <a:lnTo>
                    <a:pt x="388" y="332"/>
                  </a:lnTo>
                  <a:lnTo>
                    <a:pt x="388" y="14"/>
                  </a:lnTo>
                  <a:lnTo>
                    <a:pt x="14" y="14"/>
                  </a:lnTo>
                  <a:lnTo>
                    <a:pt x="14" y="332"/>
                  </a:lnTo>
                  <a:close/>
                </a:path>
              </a:pathLst>
            </a:custGeom>
            <a:solidFill>
              <a:srgbClr val="003A7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1" name="Freeform 10"/>
            <p:cNvSpPr>
              <a:spLocks/>
            </p:cNvSpPr>
            <p:nvPr/>
          </p:nvSpPr>
          <p:spPr bwMode="auto">
            <a:xfrm>
              <a:off x="3989388" y="2439988"/>
              <a:ext cx="695325" cy="260350"/>
            </a:xfrm>
            <a:custGeom>
              <a:avLst/>
              <a:gdLst>
                <a:gd name="T0" fmla="*/ 414 w 438"/>
                <a:gd name="T1" fmla="*/ 0 h 164"/>
                <a:gd name="T2" fmla="*/ 26 w 438"/>
                <a:gd name="T3" fmla="*/ 0 h 164"/>
                <a:gd name="T4" fmla="*/ 0 w 438"/>
                <a:gd name="T5" fmla="*/ 164 h 164"/>
                <a:gd name="T6" fmla="*/ 438 w 438"/>
                <a:gd name="T7" fmla="*/ 164 h 164"/>
                <a:gd name="T8" fmla="*/ 414 w 438"/>
                <a:gd name="T9" fmla="*/ 0 h 164"/>
              </a:gdLst>
              <a:ahLst/>
              <a:cxnLst>
                <a:cxn ang="0">
                  <a:pos x="T0" y="T1"/>
                </a:cxn>
                <a:cxn ang="0">
                  <a:pos x="T2" y="T3"/>
                </a:cxn>
                <a:cxn ang="0">
                  <a:pos x="T4" y="T5"/>
                </a:cxn>
                <a:cxn ang="0">
                  <a:pos x="T6" y="T7"/>
                </a:cxn>
                <a:cxn ang="0">
                  <a:pos x="T8" y="T9"/>
                </a:cxn>
              </a:cxnLst>
              <a:rect l="0" t="0" r="r" b="b"/>
              <a:pathLst>
                <a:path w="438" h="164">
                  <a:moveTo>
                    <a:pt x="414" y="0"/>
                  </a:moveTo>
                  <a:lnTo>
                    <a:pt x="26" y="0"/>
                  </a:lnTo>
                  <a:lnTo>
                    <a:pt x="0" y="164"/>
                  </a:lnTo>
                  <a:lnTo>
                    <a:pt x="438" y="164"/>
                  </a:lnTo>
                  <a:lnTo>
                    <a:pt x="41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2" name="Freeform 11"/>
            <p:cNvSpPr>
              <a:spLocks noEditPoints="1"/>
            </p:cNvSpPr>
            <p:nvPr/>
          </p:nvSpPr>
          <p:spPr bwMode="auto">
            <a:xfrm>
              <a:off x="3976688" y="2427288"/>
              <a:ext cx="720725" cy="285750"/>
            </a:xfrm>
            <a:custGeom>
              <a:avLst/>
              <a:gdLst>
                <a:gd name="T0" fmla="*/ 454 w 454"/>
                <a:gd name="T1" fmla="*/ 180 h 180"/>
                <a:gd name="T2" fmla="*/ 0 w 454"/>
                <a:gd name="T3" fmla="*/ 180 h 180"/>
                <a:gd name="T4" fmla="*/ 26 w 454"/>
                <a:gd name="T5" fmla="*/ 0 h 180"/>
                <a:gd name="T6" fmla="*/ 428 w 454"/>
                <a:gd name="T7" fmla="*/ 0 h 180"/>
                <a:gd name="T8" fmla="*/ 454 w 454"/>
                <a:gd name="T9" fmla="*/ 180 h 180"/>
                <a:gd name="T10" fmla="*/ 18 w 454"/>
                <a:gd name="T11" fmla="*/ 166 h 180"/>
                <a:gd name="T12" fmla="*/ 438 w 454"/>
                <a:gd name="T13" fmla="*/ 166 h 180"/>
                <a:gd name="T14" fmla="*/ 414 w 454"/>
                <a:gd name="T15" fmla="*/ 14 h 180"/>
                <a:gd name="T16" fmla="*/ 40 w 454"/>
                <a:gd name="T17" fmla="*/ 14 h 180"/>
                <a:gd name="T18" fmla="*/ 18 w 454"/>
                <a:gd name="T19" fmla="*/ 166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4" h="180">
                  <a:moveTo>
                    <a:pt x="454" y="180"/>
                  </a:moveTo>
                  <a:lnTo>
                    <a:pt x="0" y="180"/>
                  </a:lnTo>
                  <a:lnTo>
                    <a:pt x="26" y="0"/>
                  </a:lnTo>
                  <a:lnTo>
                    <a:pt x="428" y="0"/>
                  </a:lnTo>
                  <a:lnTo>
                    <a:pt x="454" y="180"/>
                  </a:lnTo>
                  <a:close/>
                  <a:moveTo>
                    <a:pt x="18" y="166"/>
                  </a:moveTo>
                  <a:lnTo>
                    <a:pt x="438" y="166"/>
                  </a:lnTo>
                  <a:lnTo>
                    <a:pt x="414" y="14"/>
                  </a:lnTo>
                  <a:lnTo>
                    <a:pt x="40" y="14"/>
                  </a:lnTo>
                  <a:lnTo>
                    <a:pt x="18" y="166"/>
                  </a:lnTo>
                  <a:close/>
                </a:path>
              </a:pathLst>
            </a:custGeom>
            <a:solidFill>
              <a:srgbClr val="003A7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3" name="Freeform 12"/>
            <p:cNvSpPr>
              <a:spLocks/>
            </p:cNvSpPr>
            <p:nvPr/>
          </p:nvSpPr>
          <p:spPr bwMode="auto">
            <a:xfrm>
              <a:off x="3659188" y="2592388"/>
              <a:ext cx="603250" cy="298450"/>
            </a:xfrm>
            <a:custGeom>
              <a:avLst/>
              <a:gdLst>
                <a:gd name="T0" fmla="*/ 370 w 380"/>
                <a:gd name="T1" fmla="*/ 188 h 188"/>
                <a:gd name="T2" fmla="*/ 190 w 380"/>
                <a:gd name="T3" fmla="*/ 20 h 188"/>
                <a:gd name="T4" fmla="*/ 10 w 380"/>
                <a:gd name="T5" fmla="*/ 188 h 188"/>
                <a:gd name="T6" fmla="*/ 0 w 380"/>
                <a:gd name="T7" fmla="*/ 178 h 188"/>
                <a:gd name="T8" fmla="*/ 190 w 380"/>
                <a:gd name="T9" fmla="*/ 0 h 188"/>
                <a:gd name="T10" fmla="*/ 380 w 380"/>
                <a:gd name="T11" fmla="*/ 178 h 188"/>
                <a:gd name="T12" fmla="*/ 370 w 380"/>
                <a:gd name="T13" fmla="*/ 188 h 188"/>
              </a:gdLst>
              <a:ahLst/>
              <a:cxnLst>
                <a:cxn ang="0">
                  <a:pos x="T0" y="T1"/>
                </a:cxn>
                <a:cxn ang="0">
                  <a:pos x="T2" y="T3"/>
                </a:cxn>
                <a:cxn ang="0">
                  <a:pos x="T4" y="T5"/>
                </a:cxn>
                <a:cxn ang="0">
                  <a:pos x="T6" y="T7"/>
                </a:cxn>
                <a:cxn ang="0">
                  <a:pos x="T8" y="T9"/>
                </a:cxn>
                <a:cxn ang="0">
                  <a:pos x="T10" y="T11"/>
                </a:cxn>
                <a:cxn ang="0">
                  <a:pos x="T12" y="T13"/>
                </a:cxn>
              </a:cxnLst>
              <a:rect l="0" t="0" r="r" b="b"/>
              <a:pathLst>
                <a:path w="380" h="188">
                  <a:moveTo>
                    <a:pt x="370" y="188"/>
                  </a:moveTo>
                  <a:lnTo>
                    <a:pt x="190" y="20"/>
                  </a:lnTo>
                  <a:lnTo>
                    <a:pt x="10" y="188"/>
                  </a:lnTo>
                  <a:lnTo>
                    <a:pt x="0" y="178"/>
                  </a:lnTo>
                  <a:lnTo>
                    <a:pt x="190" y="0"/>
                  </a:lnTo>
                  <a:lnTo>
                    <a:pt x="380" y="178"/>
                  </a:lnTo>
                  <a:lnTo>
                    <a:pt x="370" y="188"/>
                  </a:lnTo>
                  <a:close/>
                </a:path>
              </a:pathLst>
            </a:custGeom>
            <a:solidFill>
              <a:srgbClr val="003A7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4" name="Freeform 13"/>
            <p:cNvSpPr>
              <a:spLocks/>
            </p:cNvSpPr>
            <p:nvPr/>
          </p:nvSpPr>
          <p:spPr bwMode="auto">
            <a:xfrm>
              <a:off x="3754438" y="2608263"/>
              <a:ext cx="412750" cy="533400"/>
            </a:xfrm>
            <a:custGeom>
              <a:avLst/>
              <a:gdLst>
                <a:gd name="T0" fmla="*/ 0 w 260"/>
                <a:gd name="T1" fmla="*/ 122 h 336"/>
                <a:gd name="T2" fmla="*/ 0 w 260"/>
                <a:gd name="T3" fmla="*/ 336 h 336"/>
                <a:gd name="T4" fmla="*/ 260 w 260"/>
                <a:gd name="T5" fmla="*/ 336 h 336"/>
                <a:gd name="T6" fmla="*/ 260 w 260"/>
                <a:gd name="T7" fmla="*/ 122 h 336"/>
                <a:gd name="T8" fmla="*/ 130 w 260"/>
                <a:gd name="T9" fmla="*/ 0 h 336"/>
                <a:gd name="T10" fmla="*/ 0 w 260"/>
                <a:gd name="T11" fmla="*/ 122 h 336"/>
              </a:gdLst>
              <a:ahLst/>
              <a:cxnLst>
                <a:cxn ang="0">
                  <a:pos x="T0" y="T1"/>
                </a:cxn>
                <a:cxn ang="0">
                  <a:pos x="T2" y="T3"/>
                </a:cxn>
                <a:cxn ang="0">
                  <a:pos x="T4" y="T5"/>
                </a:cxn>
                <a:cxn ang="0">
                  <a:pos x="T6" y="T7"/>
                </a:cxn>
                <a:cxn ang="0">
                  <a:pos x="T8" y="T9"/>
                </a:cxn>
                <a:cxn ang="0">
                  <a:pos x="T10" y="T11"/>
                </a:cxn>
              </a:cxnLst>
              <a:rect l="0" t="0" r="r" b="b"/>
              <a:pathLst>
                <a:path w="260" h="336">
                  <a:moveTo>
                    <a:pt x="0" y="122"/>
                  </a:moveTo>
                  <a:lnTo>
                    <a:pt x="0" y="336"/>
                  </a:lnTo>
                  <a:lnTo>
                    <a:pt x="260" y="336"/>
                  </a:lnTo>
                  <a:lnTo>
                    <a:pt x="260" y="122"/>
                  </a:lnTo>
                  <a:lnTo>
                    <a:pt x="130" y="0"/>
                  </a:lnTo>
                  <a:lnTo>
                    <a:pt x="0" y="12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5" name="Freeform 14"/>
            <p:cNvSpPr>
              <a:spLocks noEditPoints="1"/>
            </p:cNvSpPr>
            <p:nvPr/>
          </p:nvSpPr>
          <p:spPr bwMode="auto">
            <a:xfrm>
              <a:off x="3741738" y="2592388"/>
              <a:ext cx="438150" cy="561975"/>
            </a:xfrm>
            <a:custGeom>
              <a:avLst/>
              <a:gdLst>
                <a:gd name="T0" fmla="*/ 276 w 276"/>
                <a:gd name="T1" fmla="*/ 354 h 354"/>
                <a:gd name="T2" fmla="*/ 0 w 276"/>
                <a:gd name="T3" fmla="*/ 354 h 354"/>
                <a:gd name="T4" fmla="*/ 0 w 276"/>
                <a:gd name="T5" fmla="*/ 128 h 354"/>
                <a:gd name="T6" fmla="*/ 138 w 276"/>
                <a:gd name="T7" fmla="*/ 0 h 354"/>
                <a:gd name="T8" fmla="*/ 276 w 276"/>
                <a:gd name="T9" fmla="*/ 128 h 354"/>
                <a:gd name="T10" fmla="*/ 276 w 276"/>
                <a:gd name="T11" fmla="*/ 354 h 354"/>
                <a:gd name="T12" fmla="*/ 14 w 276"/>
                <a:gd name="T13" fmla="*/ 338 h 354"/>
                <a:gd name="T14" fmla="*/ 262 w 276"/>
                <a:gd name="T15" fmla="*/ 338 h 354"/>
                <a:gd name="T16" fmla="*/ 262 w 276"/>
                <a:gd name="T17" fmla="*/ 136 h 354"/>
                <a:gd name="T18" fmla="*/ 138 w 276"/>
                <a:gd name="T19" fmla="*/ 20 h 354"/>
                <a:gd name="T20" fmla="*/ 14 w 276"/>
                <a:gd name="T21" fmla="*/ 136 h 354"/>
                <a:gd name="T22" fmla="*/ 14 w 276"/>
                <a:gd name="T23" fmla="*/ 338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6" h="354">
                  <a:moveTo>
                    <a:pt x="276" y="354"/>
                  </a:moveTo>
                  <a:lnTo>
                    <a:pt x="0" y="354"/>
                  </a:lnTo>
                  <a:lnTo>
                    <a:pt x="0" y="128"/>
                  </a:lnTo>
                  <a:lnTo>
                    <a:pt x="138" y="0"/>
                  </a:lnTo>
                  <a:lnTo>
                    <a:pt x="276" y="128"/>
                  </a:lnTo>
                  <a:lnTo>
                    <a:pt x="276" y="354"/>
                  </a:lnTo>
                  <a:close/>
                  <a:moveTo>
                    <a:pt x="14" y="338"/>
                  </a:moveTo>
                  <a:lnTo>
                    <a:pt x="262" y="338"/>
                  </a:lnTo>
                  <a:lnTo>
                    <a:pt x="262" y="136"/>
                  </a:lnTo>
                  <a:lnTo>
                    <a:pt x="138" y="20"/>
                  </a:lnTo>
                  <a:lnTo>
                    <a:pt x="14" y="136"/>
                  </a:lnTo>
                  <a:lnTo>
                    <a:pt x="14" y="338"/>
                  </a:lnTo>
                  <a:close/>
                </a:path>
              </a:pathLst>
            </a:custGeom>
            <a:solidFill>
              <a:srgbClr val="003A7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6" name="Rectangle 15"/>
            <p:cNvSpPr>
              <a:spLocks noChangeArrowheads="1"/>
            </p:cNvSpPr>
            <p:nvPr/>
          </p:nvSpPr>
          <p:spPr bwMode="auto">
            <a:xfrm>
              <a:off x="4468813" y="2770188"/>
              <a:ext cx="88900" cy="1206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7" name="Freeform 16"/>
            <p:cNvSpPr>
              <a:spLocks noEditPoints="1"/>
            </p:cNvSpPr>
            <p:nvPr/>
          </p:nvSpPr>
          <p:spPr bwMode="auto">
            <a:xfrm>
              <a:off x="4456113" y="2760663"/>
              <a:ext cx="111125" cy="139700"/>
            </a:xfrm>
            <a:custGeom>
              <a:avLst/>
              <a:gdLst>
                <a:gd name="T0" fmla="*/ 70 w 70"/>
                <a:gd name="T1" fmla="*/ 88 h 88"/>
                <a:gd name="T2" fmla="*/ 0 w 70"/>
                <a:gd name="T3" fmla="*/ 88 h 88"/>
                <a:gd name="T4" fmla="*/ 0 w 70"/>
                <a:gd name="T5" fmla="*/ 0 h 88"/>
                <a:gd name="T6" fmla="*/ 70 w 70"/>
                <a:gd name="T7" fmla="*/ 0 h 88"/>
                <a:gd name="T8" fmla="*/ 70 w 70"/>
                <a:gd name="T9" fmla="*/ 88 h 88"/>
                <a:gd name="T10" fmla="*/ 14 w 70"/>
                <a:gd name="T11" fmla="*/ 74 h 88"/>
                <a:gd name="T12" fmla="*/ 56 w 70"/>
                <a:gd name="T13" fmla="*/ 74 h 88"/>
                <a:gd name="T14" fmla="*/ 56 w 70"/>
                <a:gd name="T15" fmla="*/ 14 h 88"/>
                <a:gd name="T16" fmla="*/ 14 w 70"/>
                <a:gd name="T17" fmla="*/ 14 h 88"/>
                <a:gd name="T18" fmla="*/ 14 w 70"/>
                <a:gd name="T19" fmla="*/ 74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88">
                  <a:moveTo>
                    <a:pt x="70" y="88"/>
                  </a:moveTo>
                  <a:lnTo>
                    <a:pt x="0" y="88"/>
                  </a:lnTo>
                  <a:lnTo>
                    <a:pt x="0" y="0"/>
                  </a:lnTo>
                  <a:lnTo>
                    <a:pt x="70" y="0"/>
                  </a:lnTo>
                  <a:lnTo>
                    <a:pt x="70" y="88"/>
                  </a:lnTo>
                  <a:close/>
                  <a:moveTo>
                    <a:pt x="14" y="74"/>
                  </a:moveTo>
                  <a:lnTo>
                    <a:pt x="56" y="74"/>
                  </a:lnTo>
                  <a:lnTo>
                    <a:pt x="56" y="14"/>
                  </a:lnTo>
                  <a:lnTo>
                    <a:pt x="14" y="14"/>
                  </a:lnTo>
                  <a:lnTo>
                    <a:pt x="14" y="74"/>
                  </a:lnTo>
                  <a:close/>
                </a:path>
              </a:pathLst>
            </a:custGeom>
            <a:solidFill>
              <a:srgbClr val="003A7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8" name="Rectangle 17"/>
            <p:cNvSpPr>
              <a:spLocks noChangeArrowheads="1"/>
            </p:cNvSpPr>
            <p:nvPr/>
          </p:nvSpPr>
          <p:spPr bwMode="auto">
            <a:xfrm>
              <a:off x="3678238" y="2122488"/>
              <a:ext cx="88900" cy="1174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9" name="Freeform 18"/>
            <p:cNvSpPr>
              <a:spLocks noEditPoints="1"/>
            </p:cNvSpPr>
            <p:nvPr/>
          </p:nvSpPr>
          <p:spPr bwMode="auto">
            <a:xfrm>
              <a:off x="3665538" y="2109788"/>
              <a:ext cx="111125" cy="142875"/>
            </a:xfrm>
            <a:custGeom>
              <a:avLst/>
              <a:gdLst>
                <a:gd name="T0" fmla="*/ 70 w 70"/>
                <a:gd name="T1" fmla="*/ 90 h 90"/>
                <a:gd name="T2" fmla="*/ 0 w 70"/>
                <a:gd name="T3" fmla="*/ 90 h 90"/>
                <a:gd name="T4" fmla="*/ 0 w 70"/>
                <a:gd name="T5" fmla="*/ 0 h 90"/>
                <a:gd name="T6" fmla="*/ 70 w 70"/>
                <a:gd name="T7" fmla="*/ 0 h 90"/>
                <a:gd name="T8" fmla="*/ 70 w 70"/>
                <a:gd name="T9" fmla="*/ 90 h 90"/>
                <a:gd name="T10" fmla="*/ 14 w 70"/>
                <a:gd name="T11" fmla="*/ 76 h 90"/>
                <a:gd name="T12" fmla="*/ 56 w 70"/>
                <a:gd name="T13" fmla="*/ 76 h 90"/>
                <a:gd name="T14" fmla="*/ 56 w 70"/>
                <a:gd name="T15" fmla="*/ 14 h 90"/>
                <a:gd name="T16" fmla="*/ 14 w 70"/>
                <a:gd name="T17" fmla="*/ 14 h 90"/>
                <a:gd name="T18" fmla="*/ 14 w 70"/>
                <a:gd name="T19" fmla="*/ 76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90">
                  <a:moveTo>
                    <a:pt x="70" y="90"/>
                  </a:moveTo>
                  <a:lnTo>
                    <a:pt x="0" y="90"/>
                  </a:lnTo>
                  <a:lnTo>
                    <a:pt x="0" y="0"/>
                  </a:lnTo>
                  <a:lnTo>
                    <a:pt x="70" y="0"/>
                  </a:lnTo>
                  <a:lnTo>
                    <a:pt x="70" y="90"/>
                  </a:lnTo>
                  <a:close/>
                  <a:moveTo>
                    <a:pt x="14" y="76"/>
                  </a:moveTo>
                  <a:lnTo>
                    <a:pt x="56" y="76"/>
                  </a:lnTo>
                  <a:lnTo>
                    <a:pt x="56" y="14"/>
                  </a:lnTo>
                  <a:lnTo>
                    <a:pt x="14" y="14"/>
                  </a:lnTo>
                  <a:lnTo>
                    <a:pt x="14" y="76"/>
                  </a:lnTo>
                  <a:close/>
                </a:path>
              </a:pathLst>
            </a:custGeom>
            <a:solidFill>
              <a:srgbClr val="003A7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30" name="Rectangle 19"/>
            <p:cNvSpPr>
              <a:spLocks noChangeArrowheads="1"/>
            </p:cNvSpPr>
            <p:nvPr/>
          </p:nvSpPr>
          <p:spPr bwMode="auto">
            <a:xfrm>
              <a:off x="3678238" y="2297113"/>
              <a:ext cx="88900" cy="1174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31" name="Freeform 20"/>
            <p:cNvSpPr>
              <a:spLocks noEditPoints="1"/>
            </p:cNvSpPr>
            <p:nvPr/>
          </p:nvSpPr>
          <p:spPr bwMode="auto">
            <a:xfrm>
              <a:off x="3665538" y="2284413"/>
              <a:ext cx="111125" cy="142875"/>
            </a:xfrm>
            <a:custGeom>
              <a:avLst/>
              <a:gdLst>
                <a:gd name="T0" fmla="*/ 70 w 70"/>
                <a:gd name="T1" fmla="*/ 90 h 90"/>
                <a:gd name="T2" fmla="*/ 0 w 70"/>
                <a:gd name="T3" fmla="*/ 90 h 90"/>
                <a:gd name="T4" fmla="*/ 0 w 70"/>
                <a:gd name="T5" fmla="*/ 0 h 90"/>
                <a:gd name="T6" fmla="*/ 70 w 70"/>
                <a:gd name="T7" fmla="*/ 0 h 90"/>
                <a:gd name="T8" fmla="*/ 70 w 70"/>
                <a:gd name="T9" fmla="*/ 90 h 90"/>
                <a:gd name="T10" fmla="*/ 14 w 70"/>
                <a:gd name="T11" fmla="*/ 74 h 90"/>
                <a:gd name="T12" fmla="*/ 56 w 70"/>
                <a:gd name="T13" fmla="*/ 74 h 90"/>
                <a:gd name="T14" fmla="*/ 56 w 70"/>
                <a:gd name="T15" fmla="*/ 14 h 90"/>
                <a:gd name="T16" fmla="*/ 14 w 70"/>
                <a:gd name="T17" fmla="*/ 14 h 90"/>
                <a:gd name="T18" fmla="*/ 14 w 70"/>
                <a:gd name="T19" fmla="*/ 74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90">
                  <a:moveTo>
                    <a:pt x="70" y="90"/>
                  </a:moveTo>
                  <a:lnTo>
                    <a:pt x="0" y="90"/>
                  </a:lnTo>
                  <a:lnTo>
                    <a:pt x="0" y="0"/>
                  </a:lnTo>
                  <a:lnTo>
                    <a:pt x="70" y="0"/>
                  </a:lnTo>
                  <a:lnTo>
                    <a:pt x="70" y="90"/>
                  </a:lnTo>
                  <a:close/>
                  <a:moveTo>
                    <a:pt x="14" y="74"/>
                  </a:moveTo>
                  <a:lnTo>
                    <a:pt x="56" y="74"/>
                  </a:lnTo>
                  <a:lnTo>
                    <a:pt x="56" y="14"/>
                  </a:lnTo>
                  <a:lnTo>
                    <a:pt x="14" y="14"/>
                  </a:lnTo>
                  <a:lnTo>
                    <a:pt x="14" y="74"/>
                  </a:lnTo>
                  <a:close/>
                </a:path>
              </a:pathLst>
            </a:custGeom>
            <a:solidFill>
              <a:srgbClr val="003A7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32" name="Rectangle 21"/>
            <p:cNvSpPr>
              <a:spLocks noChangeArrowheads="1"/>
            </p:cNvSpPr>
            <p:nvPr/>
          </p:nvSpPr>
          <p:spPr bwMode="auto">
            <a:xfrm>
              <a:off x="3824288" y="2122488"/>
              <a:ext cx="88900" cy="1174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33" name="Freeform 22"/>
            <p:cNvSpPr>
              <a:spLocks noEditPoints="1"/>
            </p:cNvSpPr>
            <p:nvPr/>
          </p:nvSpPr>
          <p:spPr bwMode="auto">
            <a:xfrm>
              <a:off x="3811588" y="2109788"/>
              <a:ext cx="111125" cy="142875"/>
            </a:xfrm>
            <a:custGeom>
              <a:avLst/>
              <a:gdLst>
                <a:gd name="T0" fmla="*/ 70 w 70"/>
                <a:gd name="T1" fmla="*/ 90 h 90"/>
                <a:gd name="T2" fmla="*/ 0 w 70"/>
                <a:gd name="T3" fmla="*/ 90 h 90"/>
                <a:gd name="T4" fmla="*/ 0 w 70"/>
                <a:gd name="T5" fmla="*/ 0 h 90"/>
                <a:gd name="T6" fmla="*/ 70 w 70"/>
                <a:gd name="T7" fmla="*/ 0 h 90"/>
                <a:gd name="T8" fmla="*/ 70 w 70"/>
                <a:gd name="T9" fmla="*/ 90 h 90"/>
                <a:gd name="T10" fmla="*/ 16 w 70"/>
                <a:gd name="T11" fmla="*/ 76 h 90"/>
                <a:gd name="T12" fmla="*/ 56 w 70"/>
                <a:gd name="T13" fmla="*/ 76 h 90"/>
                <a:gd name="T14" fmla="*/ 56 w 70"/>
                <a:gd name="T15" fmla="*/ 14 h 90"/>
                <a:gd name="T16" fmla="*/ 16 w 70"/>
                <a:gd name="T17" fmla="*/ 14 h 90"/>
                <a:gd name="T18" fmla="*/ 16 w 70"/>
                <a:gd name="T19" fmla="*/ 76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90">
                  <a:moveTo>
                    <a:pt x="70" y="90"/>
                  </a:moveTo>
                  <a:lnTo>
                    <a:pt x="0" y="90"/>
                  </a:lnTo>
                  <a:lnTo>
                    <a:pt x="0" y="0"/>
                  </a:lnTo>
                  <a:lnTo>
                    <a:pt x="70" y="0"/>
                  </a:lnTo>
                  <a:lnTo>
                    <a:pt x="70" y="90"/>
                  </a:lnTo>
                  <a:close/>
                  <a:moveTo>
                    <a:pt x="16" y="76"/>
                  </a:moveTo>
                  <a:lnTo>
                    <a:pt x="56" y="76"/>
                  </a:lnTo>
                  <a:lnTo>
                    <a:pt x="56" y="14"/>
                  </a:lnTo>
                  <a:lnTo>
                    <a:pt x="16" y="14"/>
                  </a:lnTo>
                  <a:lnTo>
                    <a:pt x="16" y="76"/>
                  </a:lnTo>
                  <a:close/>
                </a:path>
              </a:pathLst>
            </a:custGeom>
            <a:solidFill>
              <a:srgbClr val="003A7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grpSp>
    </p:spTree>
    <p:extLst>
      <p:ext uri="{BB962C8B-B14F-4D97-AF65-F5344CB8AC3E}">
        <p14:creationId xmlns:p14="http://schemas.microsoft.com/office/powerpoint/2010/main" val="392220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Different </a:t>
            </a:r>
            <a:r>
              <a:rPr lang="de-DE" dirty="0" err="1"/>
              <a:t>approaches</a:t>
            </a:r>
            <a:r>
              <a:rPr lang="de-DE" dirty="0"/>
              <a:t> </a:t>
            </a:r>
            <a:r>
              <a:rPr lang="de-DE" dirty="0" err="1"/>
              <a:t>were</a:t>
            </a:r>
            <a:r>
              <a:rPr lang="de-DE" dirty="0"/>
              <a:t> </a:t>
            </a:r>
            <a:r>
              <a:rPr lang="de-DE" dirty="0" err="1"/>
              <a:t>examined</a:t>
            </a:r>
            <a:r>
              <a:rPr lang="de-DE" dirty="0"/>
              <a:t> </a:t>
            </a:r>
            <a:r>
              <a:rPr lang="de-DE" dirty="0" err="1"/>
              <a:t>and</a:t>
            </a:r>
            <a:r>
              <a:rPr lang="de-DE" dirty="0"/>
              <a:t> </a:t>
            </a:r>
            <a:r>
              <a:rPr lang="de-DE" dirty="0" err="1"/>
              <a:t>cross-checked</a:t>
            </a:r>
            <a:r>
              <a:rPr lang="de-DE" dirty="0"/>
              <a:t> </a:t>
            </a:r>
            <a:r>
              <a:rPr lang="de-DE" dirty="0" err="1"/>
              <a:t>to</a:t>
            </a:r>
            <a:r>
              <a:rPr lang="de-DE" dirty="0"/>
              <a:t> </a:t>
            </a:r>
            <a:r>
              <a:rPr lang="de-DE" dirty="0" err="1"/>
              <a:t>limiting</a:t>
            </a:r>
            <a:r>
              <a:rPr lang="de-DE" dirty="0"/>
              <a:t> </a:t>
            </a:r>
            <a:r>
              <a:rPr lang="de-DE" dirty="0" err="1"/>
              <a:t>preconditions</a:t>
            </a:r>
            <a:endParaRPr lang="de-DE" dirty="0"/>
          </a:p>
        </p:txBody>
      </p:sp>
      <p:sp>
        <p:nvSpPr>
          <p:cNvPr id="3" name="Foliennummernplatzhalter 2"/>
          <p:cNvSpPr>
            <a:spLocks noGrp="1"/>
          </p:cNvSpPr>
          <p:nvPr>
            <p:ph type="sldNum" sz="quarter" idx="12"/>
          </p:nvPr>
        </p:nvSpPr>
        <p:spPr/>
        <p:txBody>
          <a:bodyPr/>
          <a:lstStyle/>
          <a:p>
            <a:fld id="{490D50AA-A47B-42B3-AEBF-DBC41AAA668C}" type="slidenum">
              <a:rPr lang="de-DE" smtClean="0"/>
              <a:pPr/>
              <a:t>4</a:t>
            </a:fld>
            <a:endParaRPr lang="de-DE" dirty="0"/>
          </a:p>
        </p:txBody>
      </p:sp>
      <p:sp>
        <p:nvSpPr>
          <p:cNvPr id="4" name="Inhaltsplatzhalter 3"/>
          <p:cNvSpPr>
            <a:spLocks noGrp="1"/>
          </p:cNvSpPr>
          <p:nvPr>
            <p:ph sz="quarter" idx="13"/>
          </p:nvPr>
        </p:nvSpPr>
        <p:spPr>
          <a:xfrm>
            <a:off x="1790466" y="5029545"/>
            <a:ext cx="7786074" cy="509479"/>
          </a:xfrm>
        </p:spPr>
        <p:txBody>
          <a:bodyPr/>
          <a:lstStyle/>
          <a:p>
            <a:r>
              <a:rPr lang="de-DE" b="1" dirty="0" err="1">
                <a:solidFill>
                  <a:schemeClr val="accent5"/>
                </a:solidFill>
              </a:rPr>
              <a:t>Shorten</a:t>
            </a:r>
            <a:r>
              <a:rPr lang="de-DE" dirty="0"/>
              <a:t> face-</a:t>
            </a:r>
            <a:r>
              <a:rPr lang="de-DE" dirty="0" err="1"/>
              <a:t>to</a:t>
            </a:r>
            <a:r>
              <a:rPr lang="de-DE" dirty="0"/>
              <a:t>-face </a:t>
            </a:r>
            <a:r>
              <a:rPr lang="de-DE" dirty="0" err="1"/>
              <a:t>interviews</a:t>
            </a:r>
            <a:r>
              <a:rPr lang="de-DE" dirty="0"/>
              <a:t> </a:t>
            </a:r>
            <a:r>
              <a:rPr lang="de-DE" dirty="0" err="1"/>
              <a:t>to</a:t>
            </a:r>
            <a:r>
              <a:rPr lang="de-DE" dirty="0"/>
              <a:t> </a:t>
            </a:r>
            <a:r>
              <a:rPr lang="de-DE" dirty="0" err="1"/>
              <a:t>minimum</a:t>
            </a:r>
            <a:r>
              <a:rPr lang="de-DE" dirty="0"/>
              <a:t> </a:t>
            </a:r>
            <a:r>
              <a:rPr lang="de-DE" dirty="0" err="1"/>
              <a:t>duration</a:t>
            </a:r>
            <a:r>
              <a:rPr lang="de-DE" dirty="0"/>
              <a:t>?</a:t>
            </a:r>
          </a:p>
          <a:p>
            <a:endParaRPr lang="de-DE" dirty="0"/>
          </a:p>
        </p:txBody>
      </p:sp>
      <p:sp>
        <p:nvSpPr>
          <p:cNvPr id="5" name="Fußzeilenplatzhalter 4"/>
          <p:cNvSpPr>
            <a:spLocks noGrp="1"/>
          </p:cNvSpPr>
          <p:nvPr>
            <p:ph type="ftr" sz="quarter" idx="11"/>
          </p:nvPr>
        </p:nvSpPr>
        <p:spPr/>
        <p:txBody>
          <a:bodyPr/>
          <a:lstStyle/>
          <a:p>
            <a:pPr>
              <a:tabLst>
                <a:tab pos="425115" algn="l"/>
                <a:tab pos="567954" algn="l"/>
              </a:tabLst>
            </a:pPr>
            <a:r>
              <a:rPr lang="de-DE"/>
              <a:t>© 	Statistisches Bundesamt (Destatis)</a:t>
            </a:r>
            <a:endParaRPr lang="de-DE" dirty="0"/>
          </a:p>
        </p:txBody>
      </p:sp>
      <p:grpSp>
        <p:nvGrpSpPr>
          <p:cNvPr id="6" name="Gruppieren 5"/>
          <p:cNvGrpSpPr/>
          <p:nvPr/>
        </p:nvGrpSpPr>
        <p:grpSpPr>
          <a:xfrm>
            <a:off x="440179" y="2938616"/>
            <a:ext cx="1375509" cy="869615"/>
            <a:chOff x="1064106" y="2084027"/>
            <a:chExt cx="1455864" cy="920531"/>
          </a:xfrm>
        </p:grpSpPr>
        <p:pic>
          <p:nvPicPr>
            <p:cNvPr id="7" name="Picture 2" descr="https://static.thenounproject.com/png/629098-200.png"/>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64106" y="2084027"/>
              <a:ext cx="920531" cy="92053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https://static.thenounproject.com/png/637058-200.png"/>
            <p:cNvPicPr>
              <a:picLocks noChangeAspect="1" noChangeArrowheads="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852280" y="2210448"/>
              <a:ext cx="667690" cy="667690"/>
            </a:xfrm>
            <a:prstGeom prst="rect">
              <a:avLst/>
            </a:prstGeom>
            <a:noFill/>
            <a:extLst>
              <a:ext uri="{909E8E84-426E-40DD-AFC4-6F175D3DCCD1}">
                <a14:hiddenFill xmlns:a14="http://schemas.microsoft.com/office/drawing/2010/main">
                  <a:solidFill>
                    <a:srgbClr val="FFFFFF"/>
                  </a:solidFill>
                </a14:hiddenFill>
              </a:ext>
            </a:extLst>
          </p:spPr>
        </p:pic>
      </p:grpSp>
      <p:pic>
        <p:nvPicPr>
          <p:cNvPr id="9" name="Picture 2" descr="https://static.thenounproject.com/png/1321690-200.png"/>
          <p:cNvPicPr>
            <a:picLocks noChangeAspect="1" noChangeArrowheads="1"/>
          </p:cNvPicPr>
          <p:nvPr/>
        </p:nvPicPr>
        <p:blipFill>
          <a:blip r:embed="rId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0303" y="1901710"/>
            <a:ext cx="663017" cy="66293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https://static.thenounproject.com/png/9712-200.png"/>
          <p:cNvPicPr>
            <a:picLocks noChangeAspect="1" noChangeArrowheads="1"/>
          </p:cNvPicPr>
          <p:nvPr/>
        </p:nvPicPr>
        <p:blipFill>
          <a:blip r:embed="rId6"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72752" y="4853215"/>
            <a:ext cx="590728" cy="590654"/>
          </a:xfrm>
          <a:prstGeom prst="rect">
            <a:avLst/>
          </a:prstGeom>
          <a:noFill/>
          <a:extLst>
            <a:ext uri="{909E8E84-426E-40DD-AFC4-6F175D3DCCD1}">
              <a14:hiddenFill xmlns:a14="http://schemas.microsoft.com/office/drawing/2010/main">
                <a:solidFill>
                  <a:srgbClr val="FFFFFF"/>
                </a:solidFill>
              </a14:hiddenFill>
            </a:ext>
          </a:extLst>
        </p:spPr>
      </p:pic>
      <p:sp>
        <p:nvSpPr>
          <p:cNvPr id="11" name="Inhaltsplatzhalter 6"/>
          <p:cNvSpPr txBox="1">
            <a:spLocks/>
          </p:cNvSpPr>
          <p:nvPr/>
        </p:nvSpPr>
        <p:spPr bwMode="gray">
          <a:xfrm>
            <a:off x="1936068" y="2035266"/>
            <a:ext cx="8938307" cy="532808"/>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de-DE" dirty="0" err="1"/>
              <a:t>Replace</a:t>
            </a:r>
            <a:r>
              <a:rPr lang="de-DE" dirty="0"/>
              <a:t> face-</a:t>
            </a:r>
            <a:r>
              <a:rPr lang="de-DE" dirty="0" err="1"/>
              <a:t>to</a:t>
            </a:r>
            <a:r>
              <a:rPr lang="de-DE" dirty="0"/>
              <a:t>-face </a:t>
            </a:r>
            <a:r>
              <a:rPr lang="de-DE" dirty="0" err="1"/>
              <a:t>contacts</a:t>
            </a:r>
            <a:r>
              <a:rPr lang="de-DE" dirty="0"/>
              <a:t> </a:t>
            </a:r>
            <a:r>
              <a:rPr lang="de-DE" dirty="0" err="1"/>
              <a:t>by</a:t>
            </a:r>
            <a:r>
              <a:rPr lang="de-DE" dirty="0"/>
              <a:t> </a:t>
            </a:r>
            <a:r>
              <a:rPr lang="de-DE" dirty="0" err="1"/>
              <a:t>communication</a:t>
            </a:r>
            <a:r>
              <a:rPr lang="de-DE" dirty="0"/>
              <a:t> via </a:t>
            </a:r>
            <a:r>
              <a:rPr lang="de-DE" b="1" dirty="0" err="1">
                <a:solidFill>
                  <a:schemeClr val="accent5"/>
                </a:solidFill>
              </a:rPr>
              <a:t>telephone</a:t>
            </a:r>
            <a:r>
              <a:rPr lang="de-DE" dirty="0"/>
              <a:t>?</a:t>
            </a:r>
          </a:p>
        </p:txBody>
      </p:sp>
      <p:sp>
        <p:nvSpPr>
          <p:cNvPr id="12" name="Inhaltsplatzhalter 6"/>
          <p:cNvSpPr txBox="1">
            <a:spLocks/>
          </p:cNvSpPr>
          <p:nvPr/>
        </p:nvSpPr>
        <p:spPr bwMode="gray">
          <a:xfrm>
            <a:off x="1936067" y="3107019"/>
            <a:ext cx="8938307" cy="532808"/>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de-DE" dirty="0"/>
              <a:t>Substitute personal </a:t>
            </a:r>
            <a:r>
              <a:rPr lang="de-DE" dirty="0" err="1"/>
              <a:t>contact</a:t>
            </a:r>
            <a:r>
              <a:rPr lang="de-DE" dirty="0"/>
              <a:t> </a:t>
            </a:r>
            <a:r>
              <a:rPr lang="de-DE" dirty="0" err="1"/>
              <a:t>by</a:t>
            </a:r>
            <a:r>
              <a:rPr lang="de-DE" dirty="0"/>
              <a:t> </a:t>
            </a:r>
            <a:r>
              <a:rPr lang="de-DE" b="1" dirty="0">
                <a:solidFill>
                  <a:schemeClr val="accent5"/>
                </a:solidFill>
              </a:rPr>
              <a:t>online</a:t>
            </a:r>
            <a:r>
              <a:rPr lang="de-DE" dirty="0"/>
              <a:t> </a:t>
            </a:r>
            <a:r>
              <a:rPr lang="de-DE" dirty="0" err="1"/>
              <a:t>survey</a:t>
            </a:r>
            <a:r>
              <a:rPr lang="de-DE" dirty="0"/>
              <a:t>?</a:t>
            </a:r>
          </a:p>
        </p:txBody>
      </p:sp>
      <p:sp>
        <p:nvSpPr>
          <p:cNvPr id="13" name="Inhaltsplatzhalter 6"/>
          <p:cNvSpPr txBox="1">
            <a:spLocks/>
          </p:cNvSpPr>
          <p:nvPr/>
        </p:nvSpPr>
        <p:spPr bwMode="gray">
          <a:xfrm>
            <a:off x="527214" y="1990832"/>
            <a:ext cx="232874" cy="581689"/>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de-DE" sz="5400" b="1" dirty="0">
                <a:solidFill>
                  <a:schemeClr val="accent2"/>
                </a:solidFill>
              </a:rPr>
              <a:t>?</a:t>
            </a:r>
          </a:p>
        </p:txBody>
      </p:sp>
      <p:sp>
        <p:nvSpPr>
          <p:cNvPr id="14" name="Inhaltsplatzhalter 6"/>
          <p:cNvSpPr txBox="1">
            <a:spLocks/>
          </p:cNvSpPr>
          <p:nvPr/>
        </p:nvSpPr>
        <p:spPr bwMode="gray">
          <a:xfrm>
            <a:off x="1617112" y="3005813"/>
            <a:ext cx="232874" cy="581689"/>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de-DE" sz="5400" b="1" dirty="0">
                <a:solidFill>
                  <a:schemeClr val="accent2"/>
                </a:solidFill>
              </a:rPr>
              <a:t>?</a:t>
            </a:r>
          </a:p>
        </p:txBody>
      </p:sp>
      <p:sp>
        <p:nvSpPr>
          <p:cNvPr id="16" name="Inhaltsplatzhalter 6"/>
          <p:cNvSpPr txBox="1">
            <a:spLocks/>
          </p:cNvSpPr>
          <p:nvPr/>
        </p:nvSpPr>
        <p:spPr bwMode="gray">
          <a:xfrm>
            <a:off x="9460951" y="5322311"/>
            <a:ext cx="232874" cy="581689"/>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de-DE" sz="5400" b="1" dirty="0">
                <a:solidFill>
                  <a:schemeClr val="accent2"/>
                </a:solidFill>
              </a:rPr>
              <a:t>?</a:t>
            </a:r>
          </a:p>
        </p:txBody>
      </p:sp>
      <p:sp>
        <p:nvSpPr>
          <p:cNvPr id="17" name="Inhaltsplatzhalter 6"/>
          <p:cNvSpPr txBox="1">
            <a:spLocks/>
          </p:cNvSpPr>
          <p:nvPr/>
        </p:nvSpPr>
        <p:spPr bwMode="gray">
          <a:xfrm>
            <a:off x="3942623" y="4001368"/>
            <a:ext cx="7062075" cy="532808"/>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de-DE" b="1" dirty="0">
                <a:solidFill>
                  <a:schemeClr val="accent5"/>
                </a:solidFill>
              </a:rPr>
              <a:t>Combine</a:t>
            </a:r>
            <a:r>
              <a:rPr lang="de-DE" dirty="0"/>
              <a:t> face-</a:t>
            </a:r>
            <a:r>
              <a:rPr lang="de-DE" dirty="0" err="1"/>
              <a:t>to</a:t>
            </a:r>
            <a:r>
              <a:rPr lang="de-DE" dirty="0"/>
              <a:t>-face </a:t>
            </a:r>
            <a:r>
              <a:rPr lang="de-DE" dirty="0" err="1"/>
              <a:t>interviews</a:t>
            </a:r>
            <a:r>
              <a:rPr lang="de-DE" dirty="0"/>
              <a:t> </a:t>
            </a:r>
            <a:r>
              <a:rPr lang="de-DE" dirty="0" err="1"/>
              <a:t>with</a:t>
            </a:r>
            <a:r>
              <a:rPr lang="de-DE" dirty="0"/>
              <a:t> </a:t>
            </a:r>
            <a:r>
              <a:rPr lang="de-DE" dirty="0" err="1"/>
              <a:t>other</a:t>
            </a:r>
            <a:r>
              <a:rPr lang="de-DE" dirty="0"/>
              <a:t> </a:t>
            </a:r>
            <a:r>
              <a:rPr lang="de-DE" dirty="0" err="1"/>
              <a:t>options</a:t>
            </a:r>
            <a:r>
              <a:rPr lang="de-DE" dirty="0"/>
              <a:t>?</a:t>
            </a:r>
          </a:p>
        </p:txBody>
      </p:sp>
      <p:grpSp>
        <p:nvGrpSpPr>
          <p:cNvPr id="18" name="Gruppieren 17"/>
          <p:cNvGrpSpPr/>
          <p:nvPr/>
        </p:nvGrpSpPr>
        <p:grpSpPr>
          <a:xfrm>
            <a:off x="1045794" y="3799852"/>
            <a:ext cx="1375509" cy="869615"/>
            <a:chOff x="1064106" y="2084027"/>
            <a:chExt cx="1455864" cy="920531"/>
          </a:xfrm>
        </p:grpSpPr>
        <p:pic>
          <p:nvPicPr>
            <p:cNvPr id="19" name="Picture 2" descr="https://static.thenounproject.com/png/629098-200.png"/>
            <p:cNvPicPr>
              <a:picLocks noChangeAspect="1" noChangeArrowheads="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64106" y="2084027"/>
              <a:ext cx="920531" cy="920531"/>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https://static.thenounproject.com/png/637058-200.png"/>
            <p:cNvPicPr>
              <a:picLocks noChangeAspect="1" noChangeArrowheads="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852280" y="2210448"/>
              <a:ext cx="667690" cy="667690"/>
            </a:xfrm>
            <a:prstGeom prst="rect">
              <a:avLst/>
            </a:prstGeom>
            <a:noFill/>
            <a:extLst>
              <a:ext uri="{909E8E84-426E-40DD-AFC4-6F175D3DCCD1}">
                <a14:hiddenFill xmlns:a14="http://schemas.microsoft.com/office/drawing/2010/main">
                  <a:solidFill>
                    <a:srgbClr val="FFFFFF"/>
                  </a:solidFill>
                </a14:hiddenFill>
              </a:ext>
            </a:extLst>
          </p:spPr>
        </p:pic>
      </p:grpSp>
      <p:pic>
        <p:nvPicPr>
          <p:cNvPr id="21" name="Picture 2" descr="https://static.thenounproject.com/png/1321690-200.png"/>
          <p:cNvPicPr>
            <a:picLocks noChangeAspect="1" noChangeArrowheads="1"/>
          </p:cNvPicPr>
          <p:nvPr/>
        </p:nvPicPr>
        <p:blipFill>
          <a:blip r:embed="rId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347298" y="3908648"/>
            <a:ext cx="663017" cy="662934"/>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6" descr="https://static.thenounproject.com/png/9712-200.png"/>
          <p:cNvPicPr>
            <a:picLocks noChangeAspect="1" noChangeArrowheads="1"/>
          </p:cNvPicPr>
          <p:nvPr/>
        </p:nvPicPr>
        <p:blipFill>
          <a:blip r:embed="rId6"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78094" y="3943522"/>
            <a:ext cx="590728" cy="590654"/>
          </a:xfrm>
          <a:prstGeom prst="rect">
            <a:avLst/>
          </a:prstGeom>
          <a:noFill/>
          <a:extLst>
            <a:ext uri="{909E8E84-426E-40DD-AFC4-6F175D3DCCD1}">
              <a14:hiddenFill xmlns:a14="http://schemas.microsoft.com/office/drawing/2010/main">
                <a:solidFill>
                  <a:srgbClr val="FFFFFF"/>
                </a:solidFill>
              </a14:hiddenFill>
            </a:ext>
          </a:extLst>
        </p:spPr>
      </p:pic>
      <p:sp>
        <p:nvSpPr>
          <p:cNvPr id="23" name="Inhaltsplatzhalter 6"/>
          <p:cNvSpPr txBox="1">
            <a:spLocks/>
          </p:cNvSpPr>
          <p:nvPr/>
        </p:nvSpPr>
        <p:spPr bwMode="gray">
          <a:xfrm>
            <a:off x="2804227" y="3536816"/>
            <a:ext cx="496168" cy="911040"/>
          </a:xfrm>
          <a:prstGeom prst="rect">
            <a:avLst/>
          </a:prstGeom>
          <a:ln>
            <a:noFill/>
          </a:ln>
        </p:spPr>
        <p:txBody>
          <a:bodyPr vert="horz" lIns="0" tIns="0" rIns="0" bIns="0" rtlCol="0" anchor="ctr">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pPr algn="ctr"/>
            <a:r>
              <a:rPr lang="de-DE" sz="5400" b="1" dirty="0">
                <a:solidFill>
                  <a:schemeClr val="accent2"/>
                </a:solidFill>
              </a:rPr>
              <a:t>?</a:t>
            </a:r>
          </a:p>
        </p:txBody>
      </p:sp>
    </p:spTree>
    <p:extLst>
      <p:ext uri="{BB962C8B-B14F-4D97-AF65-F5344CB8AC3E}">
        <p14:creationId xmlns:p14="http://schemas.microsoft.com/office/powerpoint/2010/main" val="3374281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Requirements</a:t>
            </a:r>
            <a:r>
              <a:rPr lang="de-DE" dirty="0"/>
              <a:t> </a:t>
            </a:r>
            <a:r>
              <a:rPr lang="de-DE" dirty="0" err="1"/>
              <a:t>and</a:t>
            </a:r>
            <a:r>
              <a:rPr lang="de-DE" dirty="0"/>
              <a:t> </a:t>
            </a:r>
            <a:r>
              <a:rPr lang="de-DE" dirty="0" err="1"/>
              <a:t>preconditions</a:t>
            </a:r>
            <a:r>
              <a:rPr lang="de-DE" dirty="0"/>
              <a:t> </a:t>
            </a:r>
            <a:r>
              <a:rPr lang="de-DE" dirty="0" err="1"/>
              <a:t>limiting</a:t>
            </a:r>
            <a:r>
              <a:rPr lang="de-DE" dirty="0"/>
              <a:t> potential </a:t>
            </a:r>
            <a:r>
              <a:rPr lang="de-DE" dirty="0" err="1"/>
              <a:t>adaptations</a:t>
            </a:r>
            <a:r>
              <a:rPr lang="de-DE" dirty="0"/>
              <a:t> </a:t>
            </a:r>
            <a:r>
              <a:rPr lang="de-DE" dirty="0" err="1"/>
              <a:t>of</a:t>
            </a:r>
            <a:r>
              <a:rPr lang="de-DE" dirty="0"/>
              <a:t> </a:t>
            </a:r>
            <a:r>
              <a:rPr lang="de-DE" dirty="0" err="1"/>
              <a:t>survey</a:t>
            </a:r>
            <a:r>
              <a:rPr lang="de-DE" dirty="0"/>
              <a:t> </a:t>
            </a:r>
            <a:r>
              <a:rPr lang="de-DE" dirty="0" err="1"/>
              <a:t>set-up</a:t>
            </a:r>
            <a:endParaRPr lang="de-DE" dirty="0"/>
          </a:p>
        </p:txBody>
      </p:sp>
      <p:sp>
        <p:nvSpPr>
          <p:cNvPr id="3" name="Foliennummernplatzhalter 2"/>
          <p:cNvSpPr>
            <a:spLocks noGrp="1"/>
          </p:cNvSpPr>
          <p:nvPr>
            <p:ph type="sldNum" sz="quarter" idx="12"/>
          </p:nvPr>
        </p:nvSpPr>
        <p:spPr/>
        <p:txBody>
          <a:bodyPr/>
          <a:lstStyle/>
          <a:p>
            <a:fld id="{490D50AA-A47B-42B3-AEBF-DBC41AAA668C}" type="slidenum">
              <a:rPr lang="de-DE" smtClean="0"/>
              <a:pPr/>
              <a:t>5</a:t>
            </a:fld>
            <a:endParaRPr lang="de-DE" dirty="0"/>
          </a:p>
        </p:txBody>
      </p:sp>
      <p:sp>
        <p:nvSpPr>
          <p:cNvPr id="5" name="Fußzeilenplatzhalter 4"/>
          <p:cNvSpPr>
            <a:spLocks noGrp="1"/>
          </p:cNvSpPr>
          <p:nvPr>
            <p:ph type="ftr" sz="quarter" idx="11"/>
          </p:nvPr>
        </p:nvSpPr>
        <p:spPr/>
        <p:txBody>
          <a:bodyPr/>
          <a:lstStyle/>
          <a:p>
            <a:pPr>
              <a:tabLst>
                <a:tab pos="425115" algn="l"/>
                <a:tab pos="567954" algn="l"/>
              </a:tabLst>
            </a:pPr>
            <a:r>
              <a:rPr lang="de-DE"/>
              <a:t>© 	Statistisches Bundesamt (Destatis)</a:t>
            </a:r>
            <a:endParaRPr lang="de-DE" dirty="0"/>
          </a:p>
        </p:txBody>
      </p:sp>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8777" y="1776100"/>
            <a:ext cx="657000" cy="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2277" y="3629004"/>
            <a:ext cx="450000" cy="77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Grafik 7"/>
          <p:cNvPicPr>
            <a:picLocks noChangeAspect="1"/>
          </p:cNvPicPr>
          <p:nvPr/>
        </p:nvPicPr>
        <p:blipFill>
          <a:blip r:embed="rId5"/>
          <a:stretch>
            <a:fillRect/>
          </a:stretch>
        </p:blipFill>
        <p:spPr>
          <a:xfrm>
            <a:off x="1396039" y="5098124"/>
            <a:ext cx="752475" cy="752475"/>
          </a:xfrm>
          <a:prstGeom prst="rect">
            <a:avLst/>
          </a:prstGeom>
        </p:spPr>
      </p:pic>
      <p:pic>
        <p:nvPicPr>
          <p:cNvPr id="9" name="Grafik 8"/>
          <p:cNvPicPr>
            <a:picLocks noChangeAspect="1"/>
          </p:cNvPicPr>
          <p:nvPr/>
        </p:nvPicPr>
        <p:blipFill>
          <a:blip r:embed="rId6"/>
          <a:stretch>
            <a:fillRect/>
          </a:stretch>
        </p:blipFill>
        <p:spPr>
          <a:xfrm>
            <a:off x="871114" y="5109860"/>
            <a:ext cx="695325" cy="828675"/>
          </a:xfrm>
          <a:prstGeom prst="rect">
            <a:avLst/>
          </a:prstGeom>
        </p:spPr>
      </p:pic>
      <p:sp>
        <p:nvSpPr>
          <p:cNvPr id="10" name="Inhaltsplatzhalter 6"/>
          <p:cNvSpPr txBox="1">
            <a:spLocks/>
          </p:cNvSpPr>
          <p:nvPr/>
        </p:nvSpPr>
        <p:spPr bwMode="gray">
          <a:xfrm>
            <a:off x="2261121" y="2054741"/>
            <a:ext cx="3422742" cy="540000"/>
          </a:xfrm>
          <a:prstGeom prst="rect">
            <a:avLst/>
          </a:prstGeom>
          <a:ln>
            <a:noFill/>
          </a:ln>
        </p:spPr>
        <p:txBody>
          <a:bodyPr vert="horz" lIns="0" tIns="0" rIns="0" bIns="0" rtlCol="0" anchor="ctr">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de-DE" dirty="0" err="1"/>
              <a:t>Highest</a:t>
            </a:r>
            <a:r>
              <a:rPr lang="de-DE" dirty="0"/>
              <a:t> </a:t>
            </a:r>
            <a:r>
              <a:rPr lang="de-DE" dirty="0" err="1"/>
              <a:t>level</a:t>
            </a:r>
            <a:r>
              <a:rPr lang="de-DE" dirty="0"/>
              <a:t> </a:t>
            </a:r>
            <a:r>
              <a:rPr lang="de-DE" dirty="0" err="1"/>
              <a:t>of</a:t>
            </a:r>
            <a:r>
              <a:rPr lang="de-DE" dirty="0"/>
              <a:t> </a:t>
            </a:r>
            <a:r>
              <a:rPr lang="de-DE" b="1" dirty="0" err="1">
                <a:solidFill>
                  <a:schemeClr val="accent5"/>
                </a:solidFill>
              </a:rPr>
              <a:t>accuracy</a:t>
            </a:r>
            <a:endParaRPr lang="de-DE" b="1" dirty="0">
              <a:solidFill>
                <a:schemeClr val="accent5"/>
              </a:solidFill>
            </a:endParaRPr>
          </a:p>
        </p:txBody>
      </p:sp>
      <p:sp>
        <p:nvSpPr>
          <p:cNvPr id="11" name="Inhaltsplatzhalter 6"/>
          <p:cNvSpPr txBox="1">
            <a:spLocks/>
          </p:cNvSpPr>
          <p:nvPr/>
        </p:nvSpPr>
        <p:spPr bwMode="gray">
          <a:xfrm>
            <a:off x="2261121" y="3764865"/>
            <a:ext cx="6255558" cy="540000"/>
          </a:xfrm>
          <a:prstGeom prst="rect">
            <a:avLst/>
          </a:prstGeom>
          <a:ln>
            <a:noFill/>
          </a:ln>
        </p:spPr>
        <p:txBody>
          <a:bodyPr vert="horz" lIns="0" tIns="0" rIns="0" bIns="0" rtlCol="0" anchor="ctr">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de-DE" b="1" dirty="0" err="1">
                <a:solidFill>
                  <a:schemeClr val="accent5"/>
                </a:solidFill>
              </a:rPr>
              <a:t>Conformity</a:t>
            </a:r>
            <a:r>
              <a:rPr lang="de-DE" dirty="0"/>
              <a:t> </a:t>
            </a:r>
            <a:r>
              <a:rPr lang="de-DE" dirty="0" err="1"/>
              <a:t>with</a:t>
            </a:r>
            <a:r>
              <a:rPr lang="de-DE" dirty="0"/>
              <a:t> </a:t>
            </a:r>
            <a:r>
              <a:rPr lang="de-DE" dirty="0" err="1"/>
              <a:t>public</a:t>
            </a:r>
            <a:r>
              <a:rPr lang="de-DE" dirty="0"/>
              <a:t> </a:t>
            </a:r>
            <a:r>
              <a:rPr lang="de-DE" dirty="0" err="1"/>
              <a:t>law</a:t>
            </a:r>
            <a:r>
              <a:rPr lang="de-DE" dirty="0"/>
              <a:t>, </a:t>
            </a:r>
            <a:r>
              <a:rPr lang="de-DE" dirty="0" err="1"/>
              <a:t>especially</a:t>
            </a:r>
            <a:endParaRPr lang="de-DE" dirty="0"/>
          </a:p>
        </p:txBody>
      </p:sp>
      <p:sp>
        <p:nvSpPr>
          <p:cNvPr id="12" name="Inhaltsplatzhalter 6"/>
          <p:cNvSpPr txBox="1">
            <a:spLocks/>
          </p:cNvSpPr>
          <p:nvPr/>
        </p:nvSpPr>
        <p:spPr bwMode="gray">
          <a:xfrm>
            <a:off x="3676776" y="4298964"/>
            <a:ext cx="5998960" cy="540000"/>
          </a:xfrm>
          <a:prstGeom prst="rect">
            <a:avLst/>
          </a:prstGeom>
          <a:ln>
            <a:noFill/>
          </a:ln>
        </p:spPr>
        <p:txBody>
          <a:bodyPr vert="horz" lIns="0" tIns="0" rIns="0" bIns="0" rtlCol="0" anchor="ctr">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en-US" b="1" dirty="0">
                <a:solidFill>
                  <a:schemeClr val="accent5"/>
                </a:solidFill>
              </a:rPr>
              <a:t>Minimizing interference </a:t>
            </a:r>
            <a:r>
              <a:rPr lang="en-US" dirty="0"/>
              <a:t>with personal rights</a:t>
            </a:r>
            <a:endParaRPr lang="de-DE" b="1" dirty="0">
              <a:solidFill>
                <a:schemeClr val="accent5"/>
              </a:solidFill>
            </a:endParaRPr>
          </a:p>
        </p:txBody>
      </p:sp>
      <p:sp>
        <p:nvSpPr>
          <p:cNvPr id="14" name="Inhaltsplatzhalter 6"/>
          <p:cNvSpPr txBox="1">
            <a:spLocks/>
          </p:cNvSpPr>
          <p:nvPr/>
        </p:nvSpPr>
        <p:spPr bwMode="gray">
          <a:xfrm>
            <a:off x="2252014" y="5373064"/>
            <a:ext cx="1552423" cy="540000"/>
          </a:xfrm>
          <a:prstGeom prst="rect">
            <a:avLst/>
          </a:prstGeom>
          <a:ln>
            <a:noFill/>
          </a:ln>
        </p:spPr>
        <p:txBody>
          <a:bodyPr vert="horz" lIns="0" tIns="0" rIns="0" bIns="0" rtlCol="0" anchor="ctr">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de-DE" b="1" dirty="0" err="1">
                <a:solidFill>
                  <a:schemeClr val="accent5"/>
                </a:solidFill>
              </a:rPr>
              <a:t>Feasibility</a:t>
            </a:r>
            <a:endParaRPr lang="de-DE" b="1" dirty="0">
              <a:solidFill>
                <a:schemeClr val="accent5"/>
              </a:solidFill>
            </a:endParaRPr>
          </a:p>
        </p:txBody>
      </p:sp>
      <p:sp>
        <p:nvSpPr>
          <p:cNvPr id="16" name="Inhaltsplatzhalter 6"/>
          <p:cNvSpPr txBox="1">
            <a:spLocks/>
          </p:cNvSpPr>
          <p:nvPr/>
        </p:nvSpPr>
        <p:spPr bwMode="gray">
          <a:xfrm>
            <a:off x="2261121" y="2909803"/>
            <a:ext cx="5013439" cy="540000"/>
          </a:xfrm>
          <a:prstGeom prst="rect">
            <a:avLst/>
          </a:prstGeom>
          <a:ln>
            <a:noFill/>
          </a:ln>
        </p:spPr>
        <p:txBody>
          <a:bodyPr vert="horz" lIns="0" tIns="0" rIns="0" bIns="0" rtlCol="0" anchor="ctr">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de-DE" b="1" dirty="0" err="1">
                <a:solidFill>
                  <a:schemeClr val="accent5"/>
                </a:solidFill>
              </a:rPr>
              <a:t>Health</a:t>
            </a:r>
            <a:r>
              <a:rPr lang="de-DE" b="1" dirty="0">
                <a:solidFill>
                  <a:schemeClr val="accent5"/>
                </a:solidFill>
              </a:rPr>
              <a:t> </a:t>
            </a:r>
            <a:r>
              <a:rPr lang="de-DE" b="1" dirty="0" err="1">
                <a:solidFill>
                  <a:schemeClr val="accent5"/>
                </a:solidFill>
              </a:rPr>
              <a:t>protection</a:t>
            </a:r>
            <a:r>
              <a:rPr lang="de-DE" dirty="0"/>
              <a:t> </a:t>
            </a:r>
            <a:r>
              <a:rPr lang="de-DE" dirty="0" err="1"/>
              <a:t>of</a:t>
            </a:r>
            <a:r>
              <a:rPr lang="de-DE" dirty="0"/>
              <a:t> </a:t>
            </a:r>
            <a:r>
              <a:rPr lang="de-DE" dirty="0" err="1"/>
              <a:t>the</a:t>
            </a:r>
            <a:r>
              <a:rPr lang="de-DE" dirty="0"/>
              <a:t> </a:t>
            </a:r>
            <a:r>
              <a:rPr lang="de-DE" dirty="0" err="1"/>
              <a:t>population</a:t>
            </a:r>
            <a:endParaRPr lang="de-DE" dirty="0"/>
          </a:p>
        </p:txBody>
      </p:sp>
    </p:spTree>
    <p:extLst>
      <p:ext uri="{BB962C8B-B14F-4D97-AF65-F5344CB8AC3E}">
        <p14:creationId xmlns:p14="http://schemas.microsoft.com/office/powerpoint/2010/main" val="2888482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Two-fold</a:t>
            </a:r>
            <a:r>
              <a:rPr lang="de-DE" dirty="0"/>
              <a:t> </a:t>
            </a:r>
            <a:r>
              <a:rPr lang="de-DE" dirty="0" err="1"/>
              <a:t>strategy</a:t>
            </a:r>
            <a:r>
              <a:rPr lang="de-DE" dirty="0"/>
              <a:t> </a:t>
            </a:r>
            <a:r>
              <a:rPr lang="de-DE" dirty="0" err="1"/>
              <a:t>moving</a:t>
            </a:r>
            <a:r>
              <a:rPr lang="de-DE" dirty="0"/>
              <a:t> </a:t>
            </a:r>
            <a:r>
              <a:rPr lang="de-DE" dirty="0" err="1"/>
              <a:t>forward</a:t>
            </a:r>
            <a:r>
              <a:rPr lang="de-DE" dirty="0"/>
              <a:t> – </a:t>
            </a:r>
            <a:r>
              <a:rPr lang="de-DE" dirty="0" err="1"/>
              <a:t>with</a:t>
            </a:r>
            <a:r>
              <a:rPr lang="de-DE" dirty="0"/>
              <a:t> final </a:t>
            </a:r>
            <a:r>
              <a:rPr lang="de-DE" dirty="0" err="1"/>
              <a:t>decision</a:t>
            </a:r>
            <a:r>
              <a:rPr lang="de-DE" dirty="0"/>
              <a:t> </a:t>
            </a:r>
            <a:r>
              <a:rPr lang="de-DE" dirty="0" err="1"/>
              <a:t>scheduled</a:t>
            </a:r>
            <a:r>
              <a:rPr lang="de-DE" dirty="0"/>
              <a:t> </a:t>
            </a:r>
            <a:r>
              <a:rPr lang="de-DE" dirty="0" err="1"/>
              <a:t>this</a:t>
            </a:r>
            <a:r>
              <a:rPr lang="de-DE" dirty="0"/>
              <a:t> </a:t>
            </a:r>
            <a:r>
              <a:rPr lang="de-DE" dirty="0" err="1"/>
              <a:t>autumn</a:t>
            </a:r>
            <a:endParaRPr lang="de-DE" dirty="0"/>
          </a:p>
        </p:txBody>
      </p:sp>
      <p:sp>
        <p:nvSpPr>
          <p:cNvPr id="3" name="Foliennummernplatzhalter 2"/>
          <p:cNvSpPr>
            <a:spLocks noGrp="1"/>
          </p:cNvSpPr>
          <p:nvPr>
            <p:ph type="sldNum" sz="quarter" idx="12"/>
          </p:nvPr>
        </p:nvSpPr>
        <p:spPr/>
        <p:txBody>
          <a:bodyPr/>
          <a:lstStyle/>
          <a:p>
            <a:fld id="{490D50AA-A47B-42B3-AEBF-DBC41AAA668C}" type="slidenum">
              <a:rPr lang="de-DE" smtClean="0"/>
              <a:pPr/>
              <a:t>6</a:t>
            </a:fld>
            <a:endParaRPr lang="de-DE" dirty="0"/>
          </a:p>
        </p:txBody>
      </p:sp>
      <p:sp>
        <p:nvSpPr>
          <p:cNvPr id="4" name="Inhaltsplatzhalter 3"/>
          <p:cNvSpPr>
            <a:spLocks noGrp="1"/>
          </p:cNvSpPr>
          <p:nvPr>
            <p:ph sz="quarter" idx="13"/>
          </p:nvPr>
        </p:nvSpPr>
        <p:spPr>
          <a:xfrm>
            <a:off x="1296988" y="1655911"/>
            <a:ext cx="9577387" cy="357137"/>
          </a:xfrm>
        </p:spPr>
        <p:txBody>
          <a:bodyPr/>
          <a:lstStyle/>
          <a:p>
            <a:r>
              <a:rPr lang="de-DE" dirty="0" err="1"/>
              <a:t>Putting</a:t>
            </a:r>
            <a:r>
              <a:rPr lang="de-DE" dirty="0"/>
              <a:t> </a:t>
            </a:r>
            <a:r>
              <a:rPr lang="de-DE" dirty="0" err="1"/>
              <a:t>quality</a:t>
            </a:r>
            <a:r>
              <a:rPr lang="de-DE" dirty="0"/>
              <a:t> </a:t>
            </a:r>
            <a:r>
              <a:rPr lang="de-DE" dirty="0" err="1"/>
              <a:t>first</a:t>
            </a:r>
            <a:r>
              <a:rPr lang="de-DE" dirty="0"/>
              <a:t> …</a:t>
            </a:r>
          </a:p>
        </p:txBody>
      </p:sp>
      <p:sp>
        <p:nvSpPr>
          <p:cNvPr id="5" name="Fußzeilenplatzhalter 4"/>
          <p:cNvSpPr>
            <a:spLocks noGrp="1"/>
          </p:cNvSpPr>
          <p:nvPr>
            <p:ph type="ftr" sz="quarter" idx="11"/>
          </p:nvPr>
        </p:nvSpPr>
        <p:spPr/>
        <p:txBody>
          <a:bodyPr/>
          <a:lstStyle/>
          <a:p>
            <a:pPr>
              <a:tabLst>
                <a:tab pos="425115" algn="l"/>
                <a:tab pos="567954" algn="l"/>
              </a:tabLst>
            </a:pPr>
            <a:r>
              <a:rPr lang="de-DE"/>
              <a:t>© 	Statistisches Bundesamt (Destatis)</a:t>
            </a:r>
            <a:endParaRPr lang="de-DE" dirty="0"/>
          </a:p>
        </p:txBody>
      </p:sp>
      <p:pic>
        <p:nvPicPr>
          <p:cNvPr id="6" name="Picture 2" descr="https://static.thenounproject.com/png/1321690-200.png"/>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26859" y="3886615"/>
            <a:ext cx="663017" cy="66293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https://static.thenounproject.com/png/9712-200.png"/>
          <p:cNvPicPr>
            <a:picLocks noChangeAspect="1" noChangeArrowheads="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699148" y="2777268"/>
            <a:ext cx="590728" cy="590654"/>
          </a:xfrm>
          <a:prstGeom prst="rect">
            <a:avLst/>
          </a:prstGeom>
          <a:noFill/>
          <a:extLst>
            <a:ext uri="{909E8E84-426E-40DD-AFC4-6F175D3DCCD1}">
              <a14:hiddenFill xmlns:a14="http://schemas.microsoft.com/office/drawing/2010/main">
                <a:solidFill>
                  <a:srgbClr val="FFFFFF"/>
                </a:solidFill>
              </a14:hiddenFill>
            </a:ext>
          </a:extLst>
        </p:spPr>
      </p:pic>
      <p:pic>
        <p:nvPicPr>
          <p:cNvPr id="8" name="Grafik 7"/>
          <p:cNvPicPr>
            <a:picLocks noChangeAspect="1"/>
          </p:cNvPicPr>
          <p:nvPr/>
        </p:nvPicPr>
        <p:blipFill>
          <a:blip r:embed="rId5"/>
          <a:stretch>
            <a:fillRect/>
          </a:stretch>
        </p:blipFill>
        <p:spPr>
          <a:xfrm>
            <a:off x="1509824" y="2186718"/>
            <a:ext cx="652463" cy="590550"/>
          </a:xfrm>
          <a:prstGeom prst="rect">
            <a:avLst/>
          </a:prstGeom>
        </p:spPr>
      </p:pic>
      <p:sp>
        <p:nvSpPr>
          <p:cNvPr id="9" name="Inhaltsplatzhalter 6"/>
          <p:cNvSpPr txBox="1">
            <a:spLocks/>
          </p:cNvSpPr>
          <p:nvPr/>
        </p:nvSpPr>
        <p:spPr bwMode="gray">
          <a:xfrm>
            <a:off x="2877808" y="2556207"/>
            <a:ext cx="7552731" cy="498514"/>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pPr marL="457200" indent="-457200">
              <a:buAutoNum type="arabicPeriod"/>
            </a:pPr>
            <a:r>
              <a:rPr lang="de-DE" dirty="0"/>
              <a:t>Keep personal face-</a:t>
            </a:r>
            <a:r>
              <a:rPr lang="de-DE" dirty="0" err="1"/>
              <a:t>to</a:t>
            </a:r>
            <a:r>
              <a:rPr lang="de-DE" dirty="0"/>
              <a:t>-face </a:t>
            </a:r>
            <a:r>
              <a:rPr lang="de-DE" dirty="0" err="1"/>
              <a:t>interviews</a:t>
            </a:r>
            <a:r>
              <a:rPr lang="de-DE" dirty="0"/>
              <a:t> </a:t>
            </a:r>
          </a:p>
          <a:p>
            <a:pPr lvl="1" indent="0">
              <a:buNone/>
            </a:pPr>
            <a:r>
              <a:rPr lang="de-DE" dirty="0" err="1"/>
              <a:t>add</a:t>
            </a:r>
            <a:r>
              <a:rPr lang="de-DE" dirty="0"/>
              <a:t> </a:t>
            </a:r>
            <a:r>
              <a:rPr lang="de-DE" dirty="0" err="1"/>
              <a:t>protective</a:t>
            </a:r>
            <a:r>
              <a:rPr lang="de-DE" dirty="0"/>
              <a:t> </a:t>
            </a:r>
            <a:r>
              <a:rPr lang="de-DE" dirty="0" err="1"/>
              <a:t>measures</a:t>
            </a:r>
            <a:r>
              <a:rPr lang="de-DE" dirty="0"/>
              <a:t> </a:t>
            </a:r>
            <a:r>
              <a:rPr lang="de-DE" dirty="0" err="1"/>
              <a:t>where</a:t>
            </a:r>
            <a:r>
              <a:rPr lang="de-DE" dirty="0"/>
              <a:t> </a:t>
            </a:r>
            <a:r>
              <a:rPr lang="de-DE" dirty="0" err="1"/>
              <a:t>needed</a:t>
            </a:r>
            <a:r>
              <a:rPr lang="de-DE" dirty="0"/>
              <a:t>/</a:t>
            </a:r>
            <a:r>
              <a:rPr lang="de-DE" dirty="0" err="1"/>
              <a:t>possible</a:t>
            </a:r>
            <a:endParaRPr lang="de-DE" b="1" dirty="0">
              <a:solidFill>
                <a:schemeClr val="accent5"/>
              </a:solidFill>
            </a:endParaRPr>
          </a:p>
        </p:txBody>
      </p:sp>
      <p:sp>
        <p:nvSpPr>
          <p:cNvPr id="10" name="Inhaltsplatzhalter 6"/>
          <p:cNvSpPr txBox="1">
            <a:spLocks/>
          </p:cNvSpPr>
          <p:nvPr/>
        </p:nvSpPr>
        <p:spPr bwMode="gray">
          <a:xfrm>
            <a:off x="2877808" y="3983655"/>
            <a:ext cx="7552731" cy="498514"/>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de-DE" dirty="0"/>
              <a:t>2. </a:t>
            </a:r>
            <a:r>
              <a:rPr lang="de-DE" dirty="0" err="1"/>
              <a:t>Prepare</a:t>
            </a:r>
            <a:r>
              <a:rPr lang="de-DE" dirty="0"/>
              <a:t> </a:t>
            </a:r>
            <a:r>
              <a:rPr lang="de-DE" dirty="0" err="1"/>
              <a:t>telephone</a:t>
            </a:r>
            <a:r>
              <a:rPr lang="de-DE" dirty="0"/>
              <a:t> </a:t>
            </a:r>
            <a:r>
              <a:rPr lang="de-DE" dirty="0" err="1"/>
              <a:t>interviews</a:t>
            </a:r>
            <a:r>
              <a:rPr lang="de-DE" dirty="0"/>
              <a:t> </a:t>
            </a:r>
            <a:r>
              <a:rPr lang="de-DE" dirty="0" err="1"/>
              <a:t>as</a:t>
            </a:r>
            <a:r>
              <a:rPr lang="de-DE" dirty="0"/>
              <a:t> alternative</a:t>
            </a:r>
            <a:endParaRPr lang="de-DE" b="1" dirty="0">
              <a:solidFill>
                <a:schemeClr val="accent5"/>
              </a:solidFill>
            </a:endParaRPr>
          </a:p>
        </p:txBody>
      </p:sp>
      <p:sp>
        <p:nvSpPr>
          <p:cNvPr id="11" name="Inhaltsplatzhalter 6"/>
          <p:cNvSpPr txBox="1">
            <a:spLocks/>
          </p:cNvSpPr>
          <p:nvPr/>
        </p:nvSpPr>
        <p:spPr bwMode="gray">
          <a:xfrm>
            <a:off x="1296988" y="5169788"/>
            <a:ext cx="7552731" cy="498514"/>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de-DE" dirty="0"/>
              <a:t>3. </a:t>
            </a:r>
            <a:r>
              <a:rPr lang="de-DE" dirty="0" err="1"/>
              <a:t>Decide</a:t>
            </a:r>
            <a:r>
              <a:rPr lang="de-DE" dirty="0"/>
              <a:t> </a:t>
            </a:r>
            <a:r>
              <a:rPr lang="de-DE" dirty="0" err="1"/>
              <a:t>this</a:t>
            </a:r>
            <a:r>
              <a:rPr lang="de-DE" dirty="0"/>
              <a:t> </a:t>
            </a:r>
            <a:r>
              <a:rPr lang="de-DE" dirty="0" err="1"/>
              <a:t>autumn</a:t>
            </a:r>
            <a:r>
              <a:rPr lang="de-DE" dirty="0"/>
              <a:t> </a:t>
            </a:r>
            <a:r>
              <a:rPr lang="de-DE" dirty="0" err="1"/>
              <a:t>which</a:t>
            </a:r>
            <a:r>
              <a:rPr lang="de-DE" dirty="0"/>
              <a:t> </a:t>
            </a:r>
            <a:r>
              <a:rPr lang="de-DE" dirty="0" err="1"/>
              <a:t>way</a:t>
            </a:r>
            <a:r>
              <a:rPr lang="de-DE" dirty="0"/>
              <a:t> </a:t>
            </a:r>
            <a:r>
              <a:rPr lang="de-DE" dirty="0" err="1"/>
              <a:t>to</a:t>
            </a:r>
            <a:r>
              <a:rPr lang="de-DE" dirty="0"/>
              <a:t> </a:t>
            </a:r>
            <a:r>
              <a:rPr lang="de-DE" dirty="0" err="1"/>
              <a:t>go</a:t>
            </a:r>
            <a:endParaRPr lang="de-DE" b="1" dirty="0">
              <a:solidFill>
                <a:schemeClr val="accent5"/>
              </a:solidFill>
            </a:endParaRPr>
          </a:p>
        </p:txBody>
      </p:sp>
    </p:spTree>
    <p:extLst>
      <p:ext uri="{BB962C8B-B14F-4D97-AF65-F5344CB8AC3E}">
        <p14:creationId xmlns:p14="http://schemas.microsoft.com/office/powerpoint/2010/main" val="3198301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Learnings</a:t>
            </a:r>
            <a:r>
              <a:rPr lang="de-DE" dirty="0"/>
              <a:t> </a:t>
            </a:r>
            <a:r>
              <a:rPr lang="de-DE" dirty="0" err="1"/>
              <a:t>and</a:t>
            </a:r>
            <a:r>
              <a:rPr lang="de-DE" dirty="0"/>
              <a:t> </a:t>
            </a:r>
            <a:r>
              <a:rPr lang="de-DE" dirty="0" err="1"/>
              <a:t>recommendations</a:t>
            </a:r>
            <a:r>
              <a:rPr lang="de-DE" dirty="0"/>
              <a:t> </a:t>
            </a:r>
            <a:r>
              <a:rPr lang="de-DE" dirty="0" err="1"/>
              <a:t>for</a:t>
            </a:r>
            <a:r>
              <a:rPr lang="de-DE" dirty="0"/>
              <a:t> </a:t>
            </a:r>
            <a:r>
              <a:rPr lang="de-DE" dirty="0" err="1"/>
              <a:t>statistics</a:t>
            </a:r>
            <a:r>
              <a:rPr lang="de-DE" dirty="0"/>
              <a:t> </a:t>
            </a:r>
            <a:r>
              <a:rPr lang="de-DE" dirty="0" err="1"/>
              <a:t>that</a:t>
            </a:r>
            <a:r>
              <a:rPr lang="de-DE" dirty="0"/>
              <a:t> </a:t>
            </a:r>
            <a:r>
              <a:rPr lang="de-DE" dirty="0" err="1"/>
              <a:t>rely</a:t>
            </a:r>
            <a:r>
              <a:rPr lang="de-DE" dirty="0"/>
              <a:t> on </a:t>
            </a:r>
            <a:r>
              <a:rPr lang="de-DE" dirty="0" err="1"/>
              <a:t>primary</a:t>
            </a:r>
            <a:r>
              <a:rPr lang="de-DE" dirty="0"/>
              <a:t> </a:t>
            </a:r>
            <a:r>
              <a:rPr lang="de-DE" dirty="0" err="1"/>
              <a:t>research</a:t>
            </a:r>
            <a:endParaRPr lang="de-DE" dirty="0"/>
          </a:p>
        </p:txBody>
      </p:sp>
      <p:sp>
        <p:nvSpPr>
          <p:cNvPr id="3" name="Foliennummernplatzhalter 2"/>
          <p:cNvSpPr>
            <a:spLocks noGrp="1"/>
          </p:cNvSpPr>
          <p:nvPr>
            <p:ph type="sldNum" sz="quarter" idx="12"/>
          </p:nvPr>
        </p:nvSpPr>
        <p:spPr/>
        <p:txBody>
          <a:bodyPr/>
          <a:lstStyle/>
          <a:p>
            <a:fld id="{490D50AA-A47B-42B3-AEBF-DBC41AAA668C}" type="slidenum">
              <a:rPr lang="de-DE" smtClean="0"/>
              <a:pPr/>
              <a:t>7</a:t>
            </a:fld>
            <a:endParaRPr lang="de-DE" dirty="0"/>
          </a:p>
        </p:txBody>
      </p:sp>
      <p:sp>
        <p:nvSpPr>
          <p:cNvPr id="5" name="Fußzeilenplatzhalter 4"/>
          <p:cNvSpPr>
            <a:spLocks noGrp="1"/>
          </p:cNvSpPr>
          <p:nvPr>
            <p:ph type="ftr" sz="quarter" idx="11"/>
          </p:nvPr>
        </p:nvSpPr>
        <p:spPr/>
        <p:txBody>
          <a:bodyPr/>
          <a:lstStyle/>
          <a:p>
            <a:pPr>
              <a:tabLst>
                <a:tab pos="425115" algn="l"/>
                <a:tab pos="567954" algn="l"/>
              </a:tabLst>
            </a:pPr>
            <a:r>
              <a:rPr lang="de-DE"/>
              <a:t>© 	Statistisches Bundesamt (Destatis)</a:t>
            </a:r>
            <a:endParaRPr lang="de-DE" dirty="0"/>
          </a:p>
        </p:txBody>
      </p:sp>
      <p:pic>
        <p:nvPicPr>
          <p:cNvPr id="6" name="Picture 6" descr="https://static.thenounproject.com/png/9712-200.png"/>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64016" y="1811524"/>
            <a:ext cx="590728" cy="590654"/>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pieren 6"/>
          <p:cNvGrpSpPr/>
          <p:nvPr/>
        </p:nvGrpSpPr>
        <p:grpSpPr>
          <a:xfrm>
            <a:off x="310554" y="3692833"/>
            <a:ext cx="1375509" cy="869615"/>
            <a:chOff x="1064106" y="2084027"/>
            <a:chExt cx="1455864" cy="920531"/>
          </a:xfrm>
        </p:grpSpPr>
        <p:pic>
          <p:nvPicPr>
            <p:cNvPr id="8" name="Picture 2" descr="https://static.thenounproject.com/png/629098-200.png"/>
            <p:cNvPicPr>
              <a:picLocks noChangeAspect="1" noChangeArrowheads="1"/>
            </p:cNvPicPr>
            <p:nvPr/>
          </p:nvPicPr>
          <p:blipFill>
            <a:blip r:embed="rId4">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64106" y="2084027"/>
              <a:ext cx="920531" cy="92053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https://static.thenounproject.com/png/637058-200.png"/>
            <p:cNvPicPr>
              <a:picLocks noChangeAspect="1" noChangeArrowheads="1"/>
            </p:cNvPicPr>
            <p:nvPr/>
          </p:nvPicPr>
          <p:blipFill>
            <a:blip r:embed="rId5"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852280" y="2210448"/>
              <a:ext cx="667690" cy="667690"/>
            </a:xfrm>
            <a:prstGeom prst="rect">
              <a:avLst/>
            </a:prstGeom>
            <a:noFill/>
            <a:extLst>
              <a:ext uri="{909E8E84-426E-40DD-AFC4-6F175D3DCCD1}">
                <a14:hiddenFill xmlns:a14="http://schemas.microsoft.com/office/drawing/2010/main">
                  <a:solidFill>
                    <a:srgbClr val="FFFFFF"/>
                  </a:solidFill>
                </a14:hiddenFill>
              </a:ext>
            </a:extLst>
          </p:spPr>
        </p:pic>
      </p:grpSp>
      <p:pic>
        <p:nvPicPr>
          <p:cNvPr id="1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13641" y="4831033"/>
            <a:ext cx="1093500" cy="739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Inhaltsplatzhalter 3"/>
          <p:cNvSpPr txBox="1">
            <a:spLocks/>
          </p:cNvSpPr>
          <p:nvPr/>
        </p:nvSpPr>
        <p:spPr bwMode="gray">
          <a:xfrm>
            <a:off x="2026170" y="4952125"/>
            <a:ext cx="5068186" cy="481990"/>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pPr marL="342900" indent="-342900" fontAlgn="ctr">
              <a:buFont typeface="Wingdings" panose="05000000000000000000" pitchFamily="2" charset="2"/>
              <a:buChar char="à"/>
            </a:pPr>
            <a:r>
              <a:rPr lang="en-US" dirty="0"/>
              <a:t>Strengthen the use of </a:t>
            </a:r>
            <a:r>
              <a:rPr lang="en-US" b="1" dirty="0">
                <a:solidFill>
                  <a:schemeClr val="accent5"/>
                </a:solidFill>
              </a:rPr>
              <a:t>register data</a:t>
            </a:r>
          </a:p>
        </p:txBody>
      </p:sp>
      <p:sp>
        <p:nvSpPr>
          <p:cNvPr id="12" name="Inhaltsplatzhalter 3"/>
          <p:cNvSpPr txBox="1">
            <a:spLocks/>
          </p:cNvSpPr>
          <p:nvPr/>
        </p:nvSpPr>
        <p:spPr bwMode="gray">
          <a:xfrm>
            <a:off x="2026168" y="3963624"/>
            <a:ext cx="4217582" cy="466263"/>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pPr marL="342900" indent="-342900" fontAlgn="ctr">
              <a:buFont typeface="Wingdings" panose="05000000000000000000" pitchFamily="2" charset="2"/>
              <a:buChar char="à"/>
            </a:pPr>
            <a:r>
              <a:rPr lang="en-US" dirty="0"/>
              <a:t>Improve online-only methods</a:t>
            </a:r>
          </a:p>
        </p:txBody>
      </p:sp>
      <p:sp>
        <p:nvSpPr>
          <p:cNvPr id="13" name="Inhaltsplatzhalter 6"/>
          <p:cNvSpPr txBox="1">
            <a:spLocks/>
          </p:cNvSpPr>
          <p:nvPr/>
        </p:nvSpPr>
        <p:spPr bwMode="gray">
          <a:xfrm>
            <a:off x="9577388" y="1947663"/>
            <a:ext cx="1565791" cy="581689"/>
          </a:xfrm>
          <a:prstGeom prst="rect">
            <a:avLst/>
          </a:prstGeom>
          <a:ln>
            <a:noFill/>
          </a:ln>
        </p:spPr>
        <p:txBody>
          <a:bodyPr vert="horz" lIns="0" tIns="0" rIns="0" bIns="0" rtlCol="0" anchor="ctr">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de-DE" sz="5400" b="1" dirty="0">
                <a:solidFill>
                  <a:schemeClr val="accent2"/>
                </a:solidFill>
              </a:rPr>
              <a:t>(     )</a:t>
            </a:r>
          </a:p>
        </p:txBody>
      </p:sp>
      <p:sp>
        <p:nvSpPr>
          <p:cNvPr id="14" name="Inhaltsplatzhalter 6"/>
          <p:cNvSpPr txBox="1">
            <a:spLocks/>
          </p:cNvSpPr>
          <p:nvPr/>
        </p:nvSpPr>
        <p:spPr bwMode="gray">
          <a:xfrm>
            <a:off x="8601847" y="4885791"/>
            <a:ext cx="319814" cy="581689"/>
          </a:xfrm>
          <a:prstGeom prst="rect">
            <a:avLst/>
          </a:prstGeom>
          <a:ln>
            <a:noFill/>
          </a:ln>
        </p:spPr>
        <p:txBody>
          <a:bodyPr vert="horz" lIns="0" tIns="0" rIns="0" bIns="0" rtlCol="0" anchor="ctr">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de-DE" sz="5400" b="1" dirty="0">
                <a:solidFill>
                  <a:schemeClr val="accent2"/>
                </a:solidFill>
              </a:rPr>
              <a:t>!</a:t>
            </a:r>
          </a:p>
        </p:txBody>
      </p:sp>
      <p:sp>
        <p:nvSpPr>
          <p:cNvPr id="15" name="Inhaltsplatzhalter 6"/>
          <p:cNvSpPr txBox="1">
            <a:spLocks/>
          </p:cNvSpPr>
          <p:nvPr/>
        </p:nvSpPr>
        <p:spPr bwMode="gray">
          <a:xfrm>
            <a:off x="1569626" y="3734451"/>
            <a:ext cx="232874" cy="581689"/>
          </a:xfrm>
          <a:prstGeom prst="rect">
            <a:avLst/>
          </a:prstGeom>
          <a:ln>
            <a:noFill/>
          </a:ln>
        </p:spPr>
        <p:txBody>
          <a:bodyPr vert="horz" lIns="0" tIns="0" rIns="0" bIns="0" rtlCol="0" anchor="ctr">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r>
              <a:rPr lang="de-DE" sz="5400" b="1" dirty="0">
                <a:solidFill>
                  <a:schemeClr val="accent2"/>
                </a:solidFill>
              </a:rPr>
              <a:t>!</a:t>
            </a:r>
          </a:p>
        </p:txBody>
      </p:sp>
      <p:sp>
        <p:nvSpPr>
          <p:cNvPr id="16" name="Inhaltsplatzhalter 3"/>
          <p:cNvSpPr txBox="1">
            <a:spLocks/>
          </p:cNvSpPr>
          <p:nvPr/>
        </p:nvSpPr>
        <p:spPr bwMode="gray">
          <a:xfrm>
            <a:off x="2026170" y="2972093"/>
            <a:ext cx="6183627" cy="470600"/>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pPr marL="342900" indent="-342900" fontAlgn="ctr">
              <a:buFont typeface="Wingdings" panose="05000000000000000000" pitchFamily="2" charset="2"/>
              <a:buChar char="à"/>
            </a:pPr>
            <a:r>
              <a:rPr lang="en-US" dirty="0">
                <a:sym typeface="Wingdings" panose="05000000000000000000" pitchFamily="2" charset="2"/>
              </a:rPr>
              <a:t>Consider the </a:t>
            </a:r>
            <a:r>
              <a:rPr lang="en-US" b="1" dirty="0">
                <a:solidFill>
                  <a:schemeClr val="accent5"/>
                </a:solidFill>
                <a:sym typeface="Wingdings" panose="05000000000000000000" pitchFamily="2" charset="2"/>
              </a:rPr>
              <a:t>lead times </a:t>
            </a:r>
            <a:r>
              <a:rPr lang="en-US" dirty="0">
                <a:sym typeface="Wingdings" panose="05000000000000000000" pitchFamily="2" charset="2"/>
              </a:rPr>
              <a:t>of major projects</a:t>
            </a:r>
            <a:endParaRPr lang="en-US" dirty="0"/>
          </a:p>
        </p:txBody>
      </p:sp>
      <p:sp>
        <p:nvSpPr>
          <p:cNvPr id="18" name="Inhaltsplatzhalter 3"/>
          <p:cNvSpPr txBox="1">
            <a:spLocks/>
          </p:cNvSpPr>
          <p:nvPr/>
        </p:nvSpPr>
        <p:spPr bwMode="gray">
          <a:xfrm>
            <a:off x="2026168" y="1910741"/>
            <a:ext cx="7341351" cy="470600"/>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pPr marL="342900" indent="-342900" fontAlgn="ctr">
              <a:buFont typeface="Wingdings" panose="05000000000000000000" pitchFamily="2" charset="2"/>
              <a:buChar char="à"/>
            </a:pPr>
            <a:r>
              <a:rPr lang="en-US" dirty="0">
                <a:sym typeface="Wingdings" panose="05000000000000000000" pitchFamily="2" charset="2"/>
              </a:rPr>
              <a:t>Apply the most </a:t>
            </a:r>
            <a:r>
              <a:rPr lang="en-US" b="1" dirty="0">
                <a:solidFill>
                  <a:schemeClr val="accent5"/>
                </a:solidFill>
                <a:sym typeface="Wingdings" panose="05000000000000000000" pitchFamily="2" charset="2"/>
              </a:rPr>
              <a:t>suitable survey option </a:t>
            </a:r>
            <a:r>
              <a:rPr lang="en-US" dirty="0">
                <a:sym typeface="Wingdings" panose="05000000000000000000" pitchFamily="2" charset="2"/>
              </a:rPr>
              <a:t>for you purpose</a:t>
            </a:r>
            <a:endParaRPr lang="en-US" dirty="0"/>
          </a:p>
        </p:txBody>
      </p:sp>
    </p:spTree>
    <p:extLst>
      <p:ext uri="{BB962C8B-B14F-4D97-AF65-F5344CB8AC3E}">
        <p14:creationId xmlns:p14="http://schemas.microsoft.com/office/powerpoint/2010/main" val="1460653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Thank</a:t>
            </a:r>
            <a:r>
              <a:rPr lang="de-DE" dirty="0"/>
              <a:t> </a:t>
            </a:r>
            <a:r>
              <a:rPr lang="de-DE" dirty="0" err="1"/>
              <a:t>you</a:t>
            </a:r>
            <a:r>
              <a:rPr lang="de-DE" dirty="0"/>
              <a:t> </a:t>
            </a:r>
            <a:r>
              <a:rPr lang="de-DE" dirty="0" err="1"/>
              <a:t>for</a:t>
            </a:r>
            <a:r>
              <a:rPr lang="de-DE" dirty="0"/>
              <a:t> </a:t>
            </a:r>
            <a:r>
              <a:rPr lang="de-DE" dirty="0" err="1"/>
              <a:t>your</a:t>
            </a:r>
            <a:r>
              <a:rPr lang="de-DE" dirty="0"/>
              <a:t> </a:t>
            </a:r>
            <a:r>
              <a:rPr lang="de-DE" dirty="0" err="1"/>
              <a:t>attention</a:t>
            </a:r>
            <a:r>
              <a:rPr lang="de-DE" dirty="0"/>
              <a:t>!</a:t>
            </a:r>
          </a:p>
        </p:txBody>
      </p:sp>
      <p:sp>
        <p:nvSpPr>
          <p:cNvPr id="3" name="Foliennummernplatzhalter 2"/>
          <p:cNvSpPr>
            <a:spLocks noGrp="1"/>
          </p:cNvSpPr>
          <p:nvPr>
            <p:ph type="sldNum" sz="quarter" idx="12"/>
          </p:nvPr>
        </p:nvSpPr>
        <p:spPr/>
        <p:txBody>
          <a:bodyPr/>
          <a:lstStyle/>
          <a:p>
            <a:fld id="{490D50AA-A47B-42B3-AEBF-DBC41AAA668C}" type="slidenum">
              <a:rPr lang="de-DE" smtClean="0"/>
              <a:pPr/>
              <a:t>8</a:t>
            </a:fld>
            <a:endParaRPr lang="de-DE" dirty="0"/>
          </a:p>
        </p:txBody>
      </p:sp>
      <p:sp>
        <p:nvSpPr>
          <p:cNvPr id="5" name="Fußzeilenplatzhalter 4"/>
          <p:cNvSpPr>
            <a:spLocks noGrp="1"/>
          </p:cNvSpPr>
          <p:nvPr>
            <p:ph type="ftr" sz="quarter" idx="11"/>
          </p:nvPr>
        </p:nvSpPr>
        <p:spPr/>
        <p:txBody>
          <a:bodyPr/>
          <a:lstStyle/>
          <a:p>
            <a:pPr>
              <a:tabLst>
                <a:tab pos="425115" algn="l"/>
                <a:tab pos="567954" algn="l"/>
              </a:tabLst>
            </a:pPr>
            <a:r>
              <a:rPr lang="de-DE"/>
              <a:t>© 	Statistisches Bundesamt (Destatis)</a:t>
            </a:r>
            <a:endParaRPr lang="de-DE" dirty="0"/>
          </a:p>
        </p:txBody>
      </p:sp>
      <p:sp>
        <p:nvSpPr>
          <p:cNvPr id="7" name="Inhaltsplatzhalter 3"/>
          <p:cNvSpPr txBox="1">
            <a:spLocks/>
          </p:cNvSpPr>
          <p:nvPr/>
        </p:nvSpPr>
        <p:spPr bwMode="gray">
          <a:xfrm>
            <a:off x="1530904" y="4795487"/>
            <a:ext cx="2888695" cy="344541"/>
          </a:xfrm>
          <a:prstGeom prst="rect">
            <a:avLst/>
          </a:prstGeom>
          <a:ln>
            <a:noFill/>
          </a:ln>
        </p:spPr>
        <p:txBody>
          <a:bodyPr vert="horz" lIns="0" tIns="0" rIns="0" bIns="0" rtlCol="0">
            <a:noAutofit/>
          </a:bodyPr>
          <a:lstStyle>
            <a:lvl1pPr marL="0" indent="0" algn="l" defTabSz="1152009" rtl="0" eaLnBrk="1" latinLnBrk="0" hangingPunct="1">
              <a:lnSpc>
                <a:spcPts val="2700"/>
              </a:lnSpc>
              <a:spcBef>
                <a:spcPts val="250"/>
              </a:spcBef>
              <a:spcAft>
                <a:spcPts val="1100"/>
              </a:spcAft>
              <a:buFontTx/>
              <a:buNone/>
              <a:defRPr lang="de-DE" sz="2200" b="0" kern="1200">
                <a:solidFill>
                  <a:schemeClr val="tx1"/>
                </a:solidFill>
                <a:latin typeface="Statis Sans" pitchFamily="34" charset="0"/>
                <a:ea typeface="+mn-ea"/>
                <a:cs typeface="+mn-cs"/>
              </a:defRPr>
            </a:lvl1pPr>
            <a:lvl2pPr marL="288000" indent="-288000" algn="l" defTabSz="1152009" rtl="0" eaLnBrk="1" latinLnBrk="0" hangingPunct="1">
              <a:lnSpc>
                <a:spcPts val="2700"/>
              </a:lnSpc>
              <a:spcBef>
                <a:spcPts val="250"/>
              </a:spcBef>
              <a:spcAft>
                <a:spcPts val="1100"/>
              </a:spcAft>
              <a:buClr>
                <a:schemeClr val="tx1"/>
              </a:buClr>
              <a:buSzPct val="100000"/>
              <a:buFont typeface="Statis Sans" panose="020B0503050000020004" pitchFamily="34" charset="0"/>
              <a:buChar char="‒"/>
              <a:tabLst>
                <a:tab pos="1242010" algn="l"/>
              </a:tabLst>
              <a:defRPr sz="2200" b="0" kern="1200">
                <a:solidFill>
                  <a:schemeClr val="tx1"/>
                </a:solidFill>
                <a:latin typeface="Statis Sans" pitchFamily="34" charset="0"/>
                <a:ea typeface="+mn-ea"/>
                <a:cs typeface="+mn-cs"/>
              </a:defRPr>
            </a:lvl2pPr>
            <a:lvl3pPr marL="504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lang="de-DE" sz="1800" b="0" kern="1200">
                <a:solidFill>
                  <a:schemeClr val="tx1"/>
                </a:solidFill>
                <a:latin typeface="Statis Sans" pitchFamily="34" charset="0"/>
                <a:ea typeface="+mn-ea"/>
                <a:cs typeface="+mn-cs"/>
              </a:defRPr>
            </a:lvl3pPr>
            <a:lvl4pPr marL="720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4pPr>
            <a:lvl5pPr marL="936000" indent="-216000" algn="l" defTabSz="996008"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5pPr>
            <a:lvl6pPr marL="1152000" indent="-216000" algn="l" defTabSz="1152009" rtl="0" eaLnBrk="1" latinLnBrk="0" hangingPunct="1">
              <a:lnSpc>
                <a:spcPts val="2200"/>
              </a:lnSpc>
              <a:spcBef>
                <a:spcPts val="0"/>
              </a:spcBef>
              <a:buClr>
                <a:schemeClr val="tx1"/>
              </a:buClr>
              <a:buSzPct val="100000"/>
              <a:buFont typeface="Statis Sans" panose="020B0503050000020004" pitchFamily="34" charset="0"/>
              <a:buChar char="‒"/>
              <a:defRPr sz="1800" b="0" kern="1200">
                <a:solidFill>
                  <a:schemeClr val="tx1"/>
                </a:solidFill>
                <a:latin typeface="Statis Sans" pitchFamily="34" charset="0"/>
                <a:ea typeface="+mn-ea"/>
                <a:cs typeface="+mn-cs"/>
              </a:defRPr>
            </a:lvl6pPr>
            <a:lvl7pPr marL="3744027"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7pPr>
            <a:lvl8pPr marL="4320032"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8pPr>
            <a:lvl9pPr marL="4896036" indent="-288002" algn="l" defTabSz="1152009" rtl="0" eaLnBrk="1" latinLnBrk="0" hangingPunct="1">
              <a:spcBef>
                <a:spcPct val="20000"/>
              </a:spcBef>
              <a:buFont typeface="Arial" pitchFamily="34" charset="0"/>
              <a:buChar char="•"/>
              <a:defRPr sz="2600" kern="1200">
                <a:solidFill>
                  <a:schemeClr val="tx1"/>
                </a:solidFill>
                <a:latin typeface="+mn-lt"/>
                <a:ea typeface="+mn-ea"/>
                <a:cs typeface="+mn-cs"/>
              </a:defRPr>
            </a:lvl9pPr>
          </a:lstStyle>
          <a:p>
            <a:pPr fontAlgn="ctr"/>
            <a:r>
              <a:rPr lang="en-US" dirty="0"/>
              <a:t>Nathalie Schneider</a:t>
            </a:r>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01647" y="1440433"/>
            <a:ext cx="4860000" cy="3240000"/>
          </a:xfrm>
          <a:prstGeom prst="rect">
            <a:avLst/>
          </a:prstGeom>
        </p:spPr>
      </p:pic>
    </p:spTree>
    <p:extLst>
      <p:ext uri="{BB962C8B-B14F-4D97-AF65-F5344CB8AC3E}">
        <p14:creationId xmlns:p14="http://schemas.microsoft.com/office/powerpoint/2010/main" val="3206971453"/>
      </p:ext>
    </p:extLst>
  </p:cSld>
  <p:clrMapOvr>
    <a:masterClrMapping/>
  </p:clrMapOvr>
</p:sld>
</file>

<file path=ppt/theme/theme1.xml><?xml version="1.0" encoding="utf-8"?>
<a:theme xmlns:a="http://schemas.openxmlformats.org/drawingml/2006/main" name="zensus2021_präsentation_template">
  <a:themeElements>
    <a:clrScheme name="Zensus-Farben">
      <a:dk1>
        <a:srgbClr val="666666"/>
      </a:dk1>
      <a:lt1>
        <a:sysClr val="window" lastClr="FFFFFF"/>
      </a:lt1>
      <a:dk2>
        <a:srgbClr val="9CAAD8"/>
      </a:dk2>
      <a:lt2>
        <a:srgbClr val="898989"/>
      </a:lt2>
      <a:accent1>
        <a:srgbClr val="415EA1"/>
      </a:accent1>
      <a:accent2>
        <a:srgbClr val="D99739"/>
      </a:accent2>
      <a:accent3>
        <a:srgbClr val="6A86C3"/>
      </a:accent3>
      <a:accent4>
        <a:srgbClr val="F3C56C"/>
      </a:accent4>
      <a:accent5>
        <a:srgbClr val="003A7B"/>
      </a:accent5>
      <a:accent6>
        <a:srgbClr val="CCCCCC"/>
      </a:accent6>
      <a:hlink>
        <a:srgbClr val="D99739"/>
      </a:hlink>
      <a:folHlink>
        <a:srgbClr val="D99739"/>
      </a:folHlink>
    </a:clrScheme>
    <a:fontScheme name="Benutzerdefiniert 1">
      <a:majorFont>
        <a:latin typeface="Statis Sans"/>
        <a:ea typeface=""/>
        <a:cs typeface=""/>
      </a:majorFont>
      <a:minorFont>
        <a:latin typeface="Statis Sans"/>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6350"/>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pPr>
      <a:bodyPr/>
      <a:lstStyle/>
      <a:style>
        <a:lnRef idx="1">
          <a:schemeClr val="accent1"/>
        </a:lnRef>
        <a:fillRef idx="0">
          <a:schemeClr val="accent1"/>
        </a:fillRef>
        <a:effectRef idx="0">
          <a:schemeClr val="accent1"/>
        </a:effectRef>
        <a:fontRef idx="minor">
          <a:schemeClr val="tx1"/>
        </a:fontRef>
      </a:style>
    </a:lnDef>
    <a:txDef>
      <a:spPr bwMode="gray">
        <a:ln>
          <a:noFill/>
        </a:ln>
      </a:spPr>
      <a:bodyPr vert="horz" wrap="square" lIns="0" tIns="0" rIns="0" bIns="0" rtlCol="0">
        <a:noAutofit/>
      </a:bodyPr>
      <a:lstStyle>
        <a:defPPr>
          <a:defRPr sz="2300" dirty="0" err="1" smtClean="0"/>
        </a:defPPr>
      </a:lstStyle>
    </a:txDef>
  </a:objectDefaults>
  <a:extraClrSchemeLst/>
  <a:extLst>
    <a:ext uri="{05A4C25C-085E-4340-85A3-A5531E510DB2}">
      <thm15:themeFamily xmlns:thm15="http://schemas.microsoft.com/office/thememl/2012/main" name="zensus2022_präsentation_template.potx" id="{129BD95E-DFB6-4C23-AA10-4C9BD52E9123}" vid="{C151348E-2CFC-49DA-88C1-A04557D3E45B}"/>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1636FD24704A1439BC275B3C3F1C9C6" ma:contentTypeVersion="14" ma:contentTypeDescription="Create a new document." ma:contentTypeScope="" ma:versionID="96691d2a4c347ae1a5dfc0cee8216ec1">
  <xsd:schema xmlns:xsd="http://www.w3.org/2001/XMLSchema" xmlns:xs="http://www.w3.org/2001/XMLSchema" xmlns:p="http://schemas.microsoft.com/office/2006/metadata/properties" xmlns:ns2="3d137487-0b15-4ad9-abee-bf6b36a5a6e0" xmlns:ns3="81cf108f-c583-47b3-8493-b6de3c823d22" targetNamespace="http://schemas.microsoft.com/office/2006/metadata/properties" ma:root="true" ma:fieldsID="0f18913b399a1948fbd1deaf24005938" ns2:_="" ns3:_="">
    <xsd:import namespace="3d137487-0b15-4ad9-abee-bf6b36a5a6e0"/>
    <xsd:import namespace="81cf108f-c583-47b3-8493-b6de3c823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Fil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137487-0b15-4ad9-abee-bf6b36a5a6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File" ma:index="20" nillable="true" ma:displayName="File" ma:list="{3d137487-0b15-4ad9-abee-bf6b36a5a6e0}" ma:internalName="File" ma:showField="Titl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81cf108f-c583-47b3-8493-b6de3c823d2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 xmlns="3d137487-0b15-4ad9-abee-bf6b36a5a6e0" xsi:nil="true"/>
  </documentManagement>
</p:properties>
</file>

<file path=customXml/itemProps1.xml><?xml version="1.0" encoding="utf-8"?>
<ds:datastoreItem xmlns:ds="http://schemas.openxmlformats.org/officeDocument/2006/customXml" ds:itemID="{2A93BC89-BE15-4DCC-B3EF-306E71827CB7}">
  <ds:schemaRefs>
    <ds:schemaRef ds:uri="http://schemas.microsoft.com/sharepoint/v3/contenttype/forms"/>
  </ds:schemaRefs>
</ds:datastoreItem>
</file>

<file path=customXml/itemProps2.xml><?xml version="1.0" encoding="utf-8"?>
<ds:datastoreItem xmlns:ds="http://schemas.openxmlformats.org/officeDocument/2006/customXml" ds:itemID="{A1261D38-E37B-4989-BE6A-8CF0606DBC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137487-0b15-4ad9-abee-bf6b36a5a6e0"/>
    <ds:schemaRef ds:uri="81cf108f-c583-47b3-8493-b6de3c823d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540E19A-DAEA-4AB9-A65C-81775D2A637F}">
  <ds:schemaRefs>
    <ds:schemaRef ds:uri="http://schemas.microsoft.com/office/2006/metadata/properties"/>
    <ds:schemaRef ds:uri="http://schemas.microsoft.com/office/infopath/2007/PartnerControls"/>
    <ds:schemaRef ds:uri="3d137487-0b15-4ad9-abee-bf6b36a5a6e0"/>
  </ds:schemaRefs>
</ds:datastoreItem>
</file>

<file path=docProps/app.xml><?xml version="1.0" encoding="utf-8"?>
<Properties xmlns="http://schemas.openxmlformats.org/officeDocument/2006/extended-properties" xmlns:vt="http://schemas.openxmlformats.org/officeDocument/2006/docPropsVTypes">
  <Template>zensus2022_präsentation_template</Template>
  <TotalTime>3</TotalTime>
  <Words>833</Words>
  <Application>Microsoft Office PowerPoint</Application>
  <PresentationFormat>Custom</PresentationFormat>
  <Paragraphs>108</Paragraphs>
  <Slides>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Statis Sans</vt:lpstr>
      <vt:lpstr>Arial</vt:lpstr>
      <vt:lpstr>Wingdings</vt:lpstr>
      <vt:lpstr>zensus2021_präsentation_template</vt:lpstr>
      <vt:lpstr>Planning the Census in Germany During the Pandemic – Challenges and Prospects</vt:lpstr>
      <vt:lpstr>Combined Census Model in Germany –  High accuracy of data through personal interviews</vt:lpstr>
      <vt:lpstr>Facing the pandemic, survey set-up needed critical review </vt:lpstr>
      <vt:lpstr>Different approaches were examined and cross-checked to limiting preconditions</vt:lpstr>
      <vt:lpstr>Requirements and preconditions limiting potential adaptations of survey set-up</vt:lpstr>
      <vt:lpstr>Two-fold strategy moving forward – with final decision scheduled this autumn</vt:lpstr>
      <vt:lpstr>Learnings and recommendations for statistics that rely on primary research</vt:lpstr>
      <vt:lpstr>Thank you for your attention!</vt:lpstr>
    </vt:vector>
  </TitlesOfParts>
  <Company>ZIVIT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Hier steht ein 3-zeiliger Titel der Präsentation (1- und 2-zeilig auf Seite 2 und 3)</dc:title>
  <dc:creator>Rheiner, Sarah (F-Projekt-IRZ)</dc:creator>
  <cp:lastModifiedBy>A D</cp:lastModifiedBy>
  <cp:revision>62</cp:revision>
  <cp:lastPrinted>2017-10-24T18:53:07Z</cp:lastPrinted>
  <dcterms:created xsi:type="dcterms:W3CDTF">2021-01-27T07:28:20Z</dcterms:created>
  <dcterms:modified xsi:type="dcterms:W3CDTF">2021-02-10T20:40:24Z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0x010100B1636FD24704A1439BC275B3C3F1C9C6</vt:lpwstr>
  </property>
</Properties>
</file>