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9" r:id="rId3"/>
    <p:sldId id="264" r:id="rId4"/>
    <p:sldId id="266" r:id="rId5"/>
    <p:sldId id="267" r:id="rId6"/>
    <p:sldId id="262" r:id="rId7"/>
    <p:sldId id="270" r:id="rId8"/>
    <p:sldId id="274" r:id="rId9"/>
    <p:sldId id="275" r:id="rId10"/>
    <p:sldId id="257" r:id="rId11"/>
    <p:sldId id="277" r:id="rId12"/>
    <p:sldId id="259" r:id="rId13"/>
    <p:sldId id="273" r:id="rId14"/>
    <p:sldId id="279" r:id="rId15"/>
    <p:sldId id="276" r:id="rId16"/>
    <p:sldId id="260" r:id="rId17"/>
    <p:sldId id="278" r:id="rId18"/>
    <p:sldId id="26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6416" autoAdjust="0"/>
  </p:normalViewPr>
  <p:slideViewPr>
    <p:cSldViewPr snapToGrid="0" snapToObjects="1">
      <p:cViewPr>
        <p:scale>
          <a:sx n="120" d="100"/>
          <a:sy n="120" d="100"/>
        </p:scale>
        <p:origin x="1398" y="1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2816F8-49AE-4563-A2E0-1938F311EA0A}" type="datetimeFigureOut">
              <a:rPr lang="en-CA" smtClean="0"/>
              <a:t>04/02/2019</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5E864D-0D7F-474C-B302-E1B588FF95B6}" type="slidenum">
              <a:rPr lang="en-CA" smtClean="0"/>
              <a:t>‹#›</a:t>
            </a:fld>
            <a:endParaRPr lang="en-CA"/>
          </a:p>
        </p:txBody>
      </p:sp>
    </p:spTree>
    <p:extLst>
      <p:ext uri="{BB962C8B-B14F-4D97-AF65-F5344CB8AC3E}">
        <p14:creationId xmlns:p14="http://schemas.microsoft.com/office/powerpoint/2010/main" val="26145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2</a:t>
            </a:fld>
            <a:endParaRPr lang="en-CA"/>
          </a:p>
        </p:txBody>
      </p:sp>
    </p:spTree>
    <p:extLst>
      <p:ext uri="{BB962C8B-B14F-4D97-AF65-F5344CB8AC3E}">
        <p14:creationId xmlns:p14="http://schemas.microsoft.com/office/powerpoint/2010/main" val="919103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16</a:t>
            </a:fld>
            <a:endParaRPr lang="en-CA"/>
          </a:p>
        </p:txBody>
      </p:sp>
    </p:spTree>
    <p:extLst>
      <p:ext uri="{BB962C8B-B14F-4D97-AF65-F5344CB8AC3E}">
        <p14:creationId xmlns:p14="http://schemas.microsoft.com/office/powerpoint/2010/main" val="314062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17</a:t>
            </a:fld>
            <a:endParaRPr lang="en-CA"/>
          </a:p>
        </p:txBody>
      </p:sp>
    </p:spTree>
    <p:extLst>
      <p:ext uri="{BB962C8B-B14F-4D97-AF65-F5344CB8AC3E}">
        <p14:creationId xmlns:p14="http://schemas.microsoft.com/office/powerpoint/2010/main" val="425441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18</a:t>
            </a:fld>
            <a:endParaRPr lang="en-CA"/>
          </a:p>
        </p:txBody>
      </p:sp>
    </p:spTree>
    <p:extLst>
      <p:ext uri="{BB962C8B-B14F-4D97-AF65-F5344CB8AC3E}">
        <p14:creationId xmlns:p14="http://schemas.microsoft.com/office/powerpoint/2010/main" val="201736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3</a:t>
            </a:fld>
            <a:endParaRPr lang="en-CA"/>
          </a:p>
        </p:txBody>
      </p:sp>
    </p:spTree>
    <p:extLst>
      <p:ext uri="{BB962C8B-B14F-4D97-AF65-F5344CB8AC3E}">
        <p14:creationId xmlns:p14="http://schemas.microsoft.com/office/powerpoint/2010/main" val="391019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4</a:t>
            </a:fld>
            <a:endParaRPr lang="en-CA"/>
          </a:p>
        </p:txBody>
      </p:sp>
    </p:spTree>
    <p:extLst>
      <p:ext uri="{BB962C8B-B14F-4D97-AF65-F5344CB8AC3E}">
        <p14:creationId xmlns:p14="http://schemas.microsoft.com/office/powerpoint/2010/main" val="51910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5</a:t>
            </a:fld>
            <a:endParaRPr lang="en-CA"/>
          </a:p>
        </p:txBody>
      </p:sp>
    </p:spTree>
    <p:extLst>
      <p:ext uri="{BB962C8B-B14F-4D97-AF65-F5344CB8AC3E}">
        <p14:creationId xmlns:p14="http://schemas.microsoft.com/office/powerpoint/2010/main" val="2112776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6</a:t>
            </a:fld>
            <a:endParaRPr lang="en-CA"/>
          </a:p>
        </p:txBody>
      </p:sp>
    </p:spTree>
    <p:extLst>
      <p:ext uri="{BB962C8B-B14F-4D97-AF65-F5344CB8AC3E}">
        <p14:creationId xmlns:p14="http://schemas.microsoft.com/office/powerpoint/2010/main" val="418541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7</a:t>
            </a:fld>
            <a:endParaRPr lang="en-CA"/>
          </a:p>
        </p:txBody>
      </p:sp>
    </p:spTree>
    <p:extLst>
      <p:ext uri="{BB962C8B-B14F-4D97-AF65-F5344CB8AC3E}">
        <p14:creationId xmlns:p14="http://schemas.microsoft.com/office/powerpoint/2010/main" val="358839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8</a:t>
            </a:fld>
            <a:endParaRPr lang="en-CA"/>
          </a:p>
        </p:txBody>
      </p:sp>
    </p:spTree>
    <p:extLst>
      <p:ext uri="{BB962C8B-B14F-4D97-AF65-F5344CB8AC3E}">
        <p14:creationId xmlns:p14="http://schemas.microsoft.com/office/powerpoint/2010/main" val="102789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9</a:t>
            </a:fld>
            <a:endParaRPr lang="en-CA"/>
          </a:p>
        </p:txBody>
      </p:sp>
    </p:spTree>
    <p:extLst>
      <p:ext uri="{BB962C8B-B14F-4D97-AF65-F5344CB8AC3E}">
        <p14:creationId xmlns:p14="http://schemas.microsoft.com/office/powerpoint/2010/main" val="42850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5E864D-0D7F-474C-B302-E1B588FF95B6}" type="slidenum">
              <a:rPr lang="en-CA" smtClean="0"/>
              <a:t>15</a:t>
            </a:fld>
            <a:endParaRPr lang="en-CA"/>
          </a:p>
        </p:txBody>
      </p:sp>
    </p:spTree>
    <p:extLst>
      <p:ext uri="{BB962C8B-B14F-4D97-AF65-F5344CB8AC3E}">
        <p14:creationId xmlns:p14="http://schemas.microsoft.com/office/powerpoint/2010/main" val="2668641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10DF-92C9-D745-A3CA-6B1713C25B63}"/>
              </a:ext>
            </a:extLst>
          </p:cNvPr>
          <p:cNvSpPr>
            <a:spLocks noGrp="1"/>
          </p:cNvSpPr>
          <p:nvPr>
            <p:ph type="ctrTitle" hasCustomPrompt="1"/>
          </p:nvPr>
        </p:nvSpPr>
        <p:spPr>
          <a:xfrm>
            <a:off x="1143000" y="3302620"/>
            <a:ext cx="6858000" cy="1138238"/>
          </a:xfrm>
          <a:prstGeom prst="rect">
            <a:avLst/>
          </a:prstGeom>
        </p:spPr>
        <p:txBody>
          <a:bodyPr anchor="b">
            <a:noAutofit/>
          </a:bodyPr>
          <a:lstStyle>
            <a:lvl1pPr algn="ctr">
              <a:defRPr sz="4275" b="1" spc="75" baseline="0">
                <a:latin typeface="Arial MT Std" panose="020B0402020200020204" pitchFamily="34" charset="0"/>
              </a:defRPr>
            </a:lvl1pPr>
          </a:lstStyle>
          <a:p>
            <a:r>
              <a:rPr lang="en-US" dirty="0"/>
              <a:t>TITLE GOES HERE</a:t>
            </a:r>
          </a:p>
        </p:txBody>
      </p:sp>
      <p:sp>
        <p:nvSpPr>
          <p:cNvPr id="3" name="Subtitle 2">
            <a:extLst>
              <a:ext uri="{FF2B5EF4-FFF2-40B4-BE49-F238E27FC236}">
                <a16:creationId xmlns:a16="http://schemas.microsoft.com/office/drawing/2014/main" id="{2CF005DD-11F8-9245-B26B-41D1F4F84416}"/>
              </a:ext>
            </a:extLst>
          </p:cNvPr>
          <p:cNvSpPr>
            <a:spLocks noGrp="1"/>
          </p:cNvSpPr>
          <p:nvPr>
            <p:ph type="subTitle" idx="1" hasCustomPrompt="1"/>
          </p:nvPr>
        </p:nvSpPr>
        <p:spPr>
          <a:xfrm>
            <a:off x="1143000" y="4622257"/>
            <a:ext cx="6858000" cy="384167"/>
          </a:xfrm>
          <a:prstGeom prst="rect">
            <a:avLst/>
          </a:prstGeom>
        </p:spPr>
        <p:txBody>
          <a:bodyPr>
            <a:normAutofit/>
          </a:bodyPr>
          <a:lstStyle>
            <a:lvl1pPr marL="0" indent="0" algn="ctr">
              <a:buNone/>
              <a:defRPr sz="2100" b="1" kern="4600" spc="75" baseline="0">
                <a:latin typeface="Arial MT Std" panose="020B0402020200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p>
        </p:txBody>
      </p:sp>
      <p:sp>
        <p:nvSpPr>
          <p:cNvPr id="7" name="Subtitle 2">
            <a:extLst>
              <a:ext uri="{FF2B5EF4-FFF2-40B4-BE49-F238E27FC236}">
                <a16:creationId xmlns:a16="http://schemas.microsoft.com/office/drawing/2014/main" id="{7AF7FE24-A452-0441-B567-CCDDCB585D4D}"/>
              </a:ext>
            </a:extLst>
          </p:cNvPr>
          <p:cNvSpPr txBox="1">
            <a:spLocks/>
          </p:cNvSpPr>
          <p:nvPr userDrawn="1"/>
        </p:nvSpPr>
        <p:spPr>
          <a:xfrm>
            <a:off x="1143000" y="5698451"/>
            <a:ext cx="6858000" cy="38416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latin typeface="+mn-lt"/>
              </a:rPr>
              <a:t>Delivering insight through data, for a better Canada</a:t>
            </a:r>
            <a:endParaRPr lang="en-US" sz="1200" b="0" spc="0" baseline="0" dirty="0">
              <a:latin typeface="+mn-lt"/>
            </a:endParaRPr>
          </a:p>
        </p:txBody>
      </p:sp>
    </p:spTree>
    <p:extLst>
      <p:ext uri="{BB962C8B-B14F-4D97-AF65-F5344CB8AC3E}">
        <p14:creationId xmlns:p14="http://schemas.microsoft.com/office/powerpoint/2010/main" val="87795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85C0EB-557E-1645-91FD-31902787C31B}"/>
              </a:ext>
            </a:extLst>
          </p:cNvPr>
          <p:cNvPicPr>
            <a:picLocks noChangeAspect="1"/>
          </p:cNvPicPr>
          <p:nvPr userDrawn="1"/>
        </p:nvPicPr>
        <p:blipFill>
          <a:blip r:embed="rId3"/>
          <a:stretch>
            <a:fillRect/>
          </a:stretch>
        </p:blipFill>
        <p:spPr>
          <a:xfrm>
            <a:off x="6138472" y="-226050"/>
            <a:ext cx="3005528" cy="1460500"/>
          </a:xfrm>
          <a:prstGeom prst="rect">
            <a:avLst/>
          </a:prstGeom>
        </p:spPr>
      </p:pic>
      <p:pic>
        <p:nvPicPr>
          <p:cNvPr id="11" name="Picture 10">
            <a:extLst>
              <a:ext uri="{FF2B5EF4-FFF2-40B4-BE49-F238E27FC236}">
                <a16:creationId xmlns:a16="http://schemas.microsoft.com/office/drawing/2014/main" id="{1F462D20-F638-4A43-9D4D-587A01647D0B}"/>
              </a:ext>
            </a:extLst>
          </p:cNvPr>
          <p:cNvPicPr>
            <a:picLocks noChangeAspect="1"/>
          </p:cNvPicPr>
          <p:nvPr userDrawn="1"/>
        </p:nvPicPr>
        <p:blipFill>
          <a:blip r:embed="rId4"/>
          <a:stretch>
            <a:fillRect/>
          </a:stretch>
        </p:blipFill>
        <p:spPr>
          <a:xfrm>
            <a:off x="489857" y="1576959"/>
            <a:ext cx="3796392" cy="240502"/>
          </a:xfrm>
          <a:prstGeom prst="rect">
            <a:avLst/>
          </a:prstGeom>
        </p:spPr>
      </p:pic>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628650" y="1825625"/>
            <a:ext cx="7886700" cy="4106449"/>
          </a:xfrm>
          <a:prstGeom prst="rect">
            <a:avLst/>
          </a:prstGeom>
        </p:spPr>
        <p:txBody>
          <a:bodyPr vert="eaVert">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628650" y="1152144"/>
            <a:ext cx="7886700" cy="538544"/>
          </a:xfrm>
          <a:prstGeom prst="rect">
            <a:avLst/>
          </a:prstGeom>
        </p:spPr>
        <p:txBody>
          <a:bodyPr anchor="b">
            <a:noAutofit/>
          </a:bodyPr>
          <a:lstStyle>
            <a:lvl1pPr>
              <a:defRPr sz="1500">
                <a:latin typeface="Arial MT Std" panose="020B040202020002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A175F1EC-C657-3D4A-A745-698481CBF83F}"/>
              </a:ext>
            </a:extLst>
          </p:cNvPr>
          <p:cNvSpPr txBox="1">
            <a:spLocks/>
          </p:cNvSpPr>
          <p:nvPr userDrawn="1"/>
        </p:nvSpPr>
        <p:spPr>
          <a:xfrm>
            <a:off x="2807493" y="6400560"/>
            <a:ext cx="3529013"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dirty="0">
                <a:solidFill>
                  <a:schemeClr val="bg1"/>
                </a:solidFill>
                <a:latin typeface="+mn-lt"/>
              </a:rPr>
              <a:t>Delivering insight through data, for a better Canada</a:t>
            </a:r>
            <a:endParaRPr lang="en-US" sz="900" b="0" spc="0" baseline="0" dirty="0">
              <a:solidFill>
                <a:schemeClr val="bg1"/>
              </a:solidFill>
              <a:latin typeface="+mn-lt"/>
            </a:endParaRPr>
          </a:p>
        </p:txBody>
      </p:sp>
    </p:spTree>
    <p:extLst>
      <p:ext uri="{BB962C8B-B14F-4D97-AF65-F5344CB8AC3E}">
        <p14:creationId xmlns:p14="http://schemas.microsoft.com/office/powerpoint/2010/main" val="149642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9C42C0-1463-7D4C-A090-A7CB0034B953}"/>
              </a:ext>
            </a:extLst>
          </p:cNvPr>
          <p:cNvPicPr>
            <a:picLocks noChangeAspect="1"/>
          </p:cNvPicPr>
          <p:nvPr userDrawn="1"/>
        </p:nvPicPr>
        <p:blipFill>
          <a:blip r:embed="rId3"/>
          <a:stretch>
            <a:fillRect/>
          </a:stretch>
        </p:blipFill>
        <p:spPr>
          <a:xfrm>
            <a:off x="6138472" y="-226050"/>
            <a:ext cx="3005528" cy="1460500"/>
          </a:xfrm>
          <a:prstGeom prst="rect">
            <a:avLst/>
          </a:prstGeom>
        </p:spPr>
      </p:pic>
      <p:pic>
        <p:nvPicPr>
          <p:cNvPr id="7" name="Picture 6">
            <a:extLst>
              <a:ext uri="{FF2B5EF4-FFF2-40B4-BE49-F238E27FC236}">
                <a16:creationId xmlns:a16="http://schemas.microsoft.com/office/drawing/2014/main" id="{4DA36671-5263-8741-92CC-68694FC2D1E1}"/>
              </a:ext>
            </a:extLst>
          </p:cNvPr>
          <p:cNvPicPr>
            <a:picLocks noChangeAspect="1"/>
          </p:cNvPicPr>
          <p:nvPr userDrawn="1"/>
        </p:nvPicPr>
        <p:blipFill>
          <a:blip r:embed="rId4"/>
          <a:stretch>
            <a:fillRect/>
          </a:stretch>
        </p:blipFill>
        <p:spPr>
          <a:xfrm rot="5400000">
            <a:off x="4647349" y="2728123"/>
            <a:ext cx="3796392" cy="240502"/>
          </a:xfrm>
          <a:prstGeom prst="rect">
            <a:avLst/>
          </a:prstGeom>
        </p:spPr>
      </p:pic>
      <p:sp>
        <p:nvSpPr>
          <p:cNvPr id="2" name="Vertical Title 1">
            <a:extLst>
              <a:ext uri="{FF2B5EF4-FFF2-40B4-BE49-F238E27FC236}">
                <a16:creationId xmlns:a16="http://schemas.microsoft.com/office/drawing/2014/main" id="{3B3286D1-A677-074D-8452-B6E481375AB6}"/>
              </a:ext>
            </a:extLst>
          </p:cNvPr>
          <p:cNvSpPr>
            <a:spLocks noGrp="1"/>
          </p:cNvSpPr>
          <p:nvPr>
            <p:ph type="title" orient="vert" hasCustomPrompt="1"/>
          </p:nvPr>
        </p:nvSpPr>
        <p:spPr>
          <a:xfrm>
            <a:off x="6543675" y="1078992"/>
            <a:ext cx="1971675" cy="4828830"/>
          </a:xfrm>
          <a:prstGeom prst="rect">
            <a:avLst/>
          </a:prstGeom>
        </p:spPr>
        <p:txBody>
          <a:bodyPr vert="eaVert" anchor="b">
            <a:normAutofit/>
          </a:bodyPr>
          <a:lstStyle>
            <a:lvl1pPr>
              <a:defRPr sz="1500">
                <a:latin typeface="Arial MT Std" panose="020B0402020200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C30B674-98A5-8743-BF78-6CC7D5E7BE50}"/>
              </a:ext>
            </a:extLst>
          </p:cNvPr>
          <p:cNvSpPr>
            <a:spLocks noGrp="1"/>
          </p:cNvSpPr>
          <p:nvPr>
            <p:ph type="body" orient="vert" idx="1"/>
          </p:nvPr>
        </p:nvSpPr>
        <p:spPr>
          <a:xfrm>
            <a:off x="628650" y="1078991"/>
            <a:ext cx="5800725" cy="4828831"/>
          </a:xfrm>
          <a:prstGeom prst="rect">
            <a:avLst/>
          </a:prstGeom>
        </p:spPr>
        <p:txBody>
          <a:bodyPr vert="eaVert">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D32B4073-311F-874C-A81D-D0F95ED0A7BC}"/>
              </a:ext>
            </a:extLst>
          </p:cNvPr>
          <p:cNvSpPr txBox="1">
            <a:spLocks/>
          </p:cNvSpPr>
          <p:nvPr userDrawn="1"/>
        </p:nvSpPr>
        <p:spPr>
          <a:xfrm>
            <a:off x="2807493" y="6400560"/>
            <a:ext cx="3529013"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dirty="0">
                <a:solidFill>
                  <a:schemeClr val="bg1"/>
                </a:solidFill>
                <a:latin typeface="+mn-lt"/>
              </a:rPr>
              <a:t>Delivering insight through data, for a better Canada</a:t>
            </a:r>
            <a:endParaRPr lang="en-US" sz="900" b="0" spc="0" baseline="0" dirty="0">
              <a:solidFill>
                <a:schemeClr val="bg1"/>
              </a:solidFill>
              <a:latin typeface="+mn-lt"/>
            </a:endParaRPr>
          </a:p>
        </p:txBody>
      </p:sp>
    </p:spTree>
    <p:extLst>
      <p:ext uri="{BB962C8B-B14F-4D97-AF65-F5344CB8AC3E}">
        <p14:creationId xmlns:p14="http://schemas.microsoft.com/office/powerpoint/2010/main" val="763552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8042DF-D6CA-C54C-B4D1-49EAF075C121}"/>
              </a:ext>
            </a:extLst>
          </p:cNvPr>
          <p:cNvPicPr>
            <a:picLocks noChangeAspect="1"/>
          </p:cNvPicPr>
          <p:nvPr userDrawn="1"/>
        </p:nvPicPr>
        <p:blipFill>
          <a:blip r:embed="rId3"/>
          <a:stretch>
            <a:fillRect/>
          </a:stretch>
        </p:blipFill>
        <p:spPr>
          <a:xfrm>
            <a:off x="6138472" y="-226050"/>
            <a:ext cx="3005528" cy="1460500"/>
          </a:xfrm>
          <a:prstGeom prst="rect">
            <a:avLst/>
          </a:prstGeom>
        </p:spPr>
      </p:pic>
      <p:pic>
        <p:nvPicPr>
          <p:cNvPr id="5" name="Picture 4">
            <a:extLst>
              <a:ext uri="{FF2B5EF4-FFF2-40B4-BE49-F238E27FC236}">
                <a16:creationId xmlns:a16="http://schemas.microsoft.com/office/drawing/2014/main" id="{FFA6D2B1-9B37-5E4F-8A69-85E89D822DD6}"/>
              </a:ext>
            </a:extLst>
          </p:cNvPr>
          <p:cNvPicPr>
            <a:picLocks noChangeAspect="1"/>
          </p:cNvPicPr>
          <p:nvPr userDrawn="1"/>
        </p:nvPicPr>
        <p:blipFill>
          <a:blip r:embed="rId4"/>
          <a:stretch>
            <a:fillRect/>
          </a:stretch>
        </p:blipFill>
        <p:spPr>
          <a:xfrm>
            <a:off x="489857" y="2084329"/>
            <a:ext cx="3796392" cy="240502"/>
          </a:xfrm>
          <a:prstGeom prst="rect">
            <a:avLst/>
          </a:prstGeom>
        </p:spPr>
      </p:pic>
      <p:sp>
        <p:nvSpPr>
          <p:cNvPr id="2" name="Title 1">
            <a:extLst>
              <a:ext uri="{FF2B5EF4-FFF2-40B4-BE49-F238E27FC236}">
                <a16:creationId xmlns:a16="http://schemas.microsoft.com/office/drawing/2014/main" id="{34F190F8-0D08-1945-8123-F4A12E3B914A}"/>
              </a:ext>
            </a:extLst>
          </p:cNvPr>
          <p:cNvSpPr>
            <a:spLocks noGrp="1"/>
          </p:cNvSpPr>
          <p:nvPr>
            <p:ph type="title" hasCustomPrompt="1"/>
          </p:nvPr>
        </p:nvSpPr>
        <p:spPr>
          <a:xfrm>
            <a:off x="628650" y="1294410"/>
            <a:ext cx="7886700" cy="895042"/>
          </a:xfrm>
          <a:prstGeom prst="rect">
            <a:avLst/>
          </a:prstGeom>
        </p:spPr>
        <p:txBody>
          <a:bodyPr anchor="b">
            <a:normAutofit/>
          </a:bodyPr>
          <a:lstStyle>
            <a:lvl1pPr>
              <a:defRPr sz="1500" u="none">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5D0CB7B-8791-AE45-8FD2-E35F039282BC}"/>
              </a:ext>
            </a:extLst>
          </p:cNvPr>
          <p:cNvSpPr>
            <a:spLocks noGrp="1"/>
          </p:cNvSpPr>
          <p:nvPr>
            <p:ph idx="1"/>
          </p:nvPr>
        </p:nvSpPr>
        <p:spPr>
          <a:xfrm>
            <a:off x="628650" y="2303813"/>
            <a:ext cx="7886700" cy="3628261"/>
          </a:xfrm>
          <a:prstGeom prst="rect">
            <a:avLst/>
          </a:prstGeom>
        </p:spPr>
        <p:txBody>
          <a:bodyPr>
            <a:normAutofit/>
          </a:bodyPr>
          <a:lstStyle>
            <a:lvl1pPr>
              <a:defRPr sz="1500">
                <a:latin typeface="Arial MT Std" panose="020B0402020200020204" pitchFamily="34" charset="0"/>
              </a:defRPr>
            </a:lvl1pPr>
            <a:lvl2pPr>
              <a:defRPr sz="1350">
                <a:latin typeface="Arial MT Std" panose="020B0402020200020204" pitchFamily="34" charset="0"/>
              </a:defRPr>
            </a:lvl2pPr>
            <a:lvl3pPr>
              <a:defRPr sz="1200">
                <a:latin typeface="Arial MT Std" panose="020B0402020200020204" pitchFamily="34" charset="0"/>
              </a:defRPr>
            </a:lvl3pPr>
            <a:lvl4pPr>
              <a:defRPr sz="1050">
                <a:latin typeface="Arial MT Std" panose="020B0402020200020204" pitchFamily="34" charset="0"/>
              </a:defRPr>
            </a:lvl4pPr>
            <a:lvl5pPr>
              <a:defRPr sz="1050">
                <a:latin typeface="Arial MT Std" panose="020B0402020200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2">
            <a:extLst>
              <a:ext uri="{FF2B5EF4-FFF2-40B4-BE49-F238E27FC236}">
                <a16:creationId xmlns:a16="http://schemas.microsoft.com/office/drawing/2014/main" id="{698B9CE6-D98F-1843-B178-8BB7AD4DC082}"/>
              </a:ext>
            </a:extLst>
          </p:cNvPr>
          <p:cNvSpPr txBox="1">
            <a:spLocks/>
          </p:cNvSpPr>
          <p:nvPr userDrawn="1"/>
        </p:nvSpPr>
        <p:spPr>
          <a:xfrm>
            <a:off x="2807493" y="6400560"/>
            <a:ext cx="3529013"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dirty="0">
                <a:solidFill>
                  <a:schemeClr val="bg1"/>
                </a:solidFill>
                <a:latin typeface="+mn-lt"/>
              </a:rPr>
              <a:t>Delivering insight through data, for a better Canada</a:t>
            </a:r>
            <a:endParaRPr lang="en-US" sz="900" b="0" spc="0" baseline="0" dirty="0">
              <a:solidFill>
                <a:schemeClr val="bg1"/>
              </a:solidFill>
              <a:latin typeface="+mn-lt"/>
            </a:endParaRPr>
          </a:p>
        </p:txBody>
      </p:sp>
    </p:spTree>
    <p:extLst>
      <p:ext uri="{BB962C8B-B14F-4D97-AF65-F5344CB8AC3E}">
        <p14:creationId xmlns:p14="http://schemas.microsoft.com/office/powerpoint/2010/main" val="55340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0A6984-BC7F-D144-AF57-8FDCF0C86515}"/>
              </a:ext>
            </a:extLst>
          </p:cNvPr>
          <p:cNvPicPr>
            <a:picLocks noChangeAspect="1"/>
          </p:cNvPicPr>
          <p:nvPr userDrawn="1"/>
        </p:nvPicPr>
        <p:blipFill>
          <a:blip r:embed="rId3"/>
          <a:stretch>
            <a:fillRect/>
          </a:stretch>
        </p:blipFill>
        <p:spPr>
          <a:xfrm>
            <a:off x="6138472" y="-226050"/>
            <a:ext cx="3005528" cy="1460500"/>
          </a:xfrm>
          <a:prstGeom prst="rect">
            <a:avLst/>
          </a:prstGeom>
        </p:spPr>
      </p:pic>
      <p:pic>
        <p:nvPicPr>
          <p:cNvPr id="7" name="Picture 6">
            <a:extLst>
              <a:ext uri="{FF2B5EF4-FFF2-40B4-BE49-F238E27FC236}">
                <a16:creationId xmlns:a16="http://schemas.microsoft.com/office/drawing/2014/main" id="{62A98F09-FD6E-B643-A0BA-9A70BEE4F39C}"/>
              </a:ext>
            </a:extLst>
          </p:cNvPr>
          <p:cNvPicPr>
            <a:picLocks noChangeAspect="1"/>
          </p:cNvPicPr>
          <p:nvPr userDrawn="1"/>
        </p:nvPicPr>
        <p:blipFill>
          <a:blip r:embed="rId4"/>
          <a:stretch>
            <a:fillRect/>
          </a:stretch>
        </p:blipFill>
        <p:spPr>
          <a:xfrm>
            <a:off x="489857" y="4346471"/>
            <a:ext cx="3796392" cy="240502"/>
          </a:xfrm>
          <a:prstGeom prst="rect">
            <a:avLst/>
          </a:prstGeom>
        </p:spPr>
      </p:pic>
      <p:sp>
        <p:nvSpPr>
          <p:cNvPr id="2" name="Title 1">
            <a:extLst>
              <a:ext uri="{FF2B5EF4-FFF2-40B4-BE49-F238E27FC236}">
                <a16:creationId xmlns:a16="http://schemas.microsoft.com/office/drawing/2014/main" id="{0CA85CE2-762B-9C4F-B29F-5D8A941A19DD}"/>
              </a:ext>
            </a:extLst>
          </p:cNvPr>
          <p:cNvSpPr>
            <a:spLocks noGrp="1"/>
          </p:cNvSpPr>
          <p:nvPr>
            <p:ph type="title" hasCustomPrompt="1"/>
          </p:nvPr>
        </p:nvSpPr>
        <p:spPr>
          <a:xfrm>
            <a:off x="623888" y="1650105"/>
            <a:ext cx="7886700" cy="2852737"/>
          </a:xfrm>
          <a:prstGeom prst="rect">
            <a:avLst/>
          </a:prstGeom>
        </p:spPr>
        <p:txBody>
          <a:bodyPr anchor="b">
            <a:normAutofit/>
          </a:bodyPr>
          <a:lstStyle>
            <a:lvl1pPr>
              <a:defRPr sz="3000">
                <a:latin typeface="Arial MT Std" panose="020B0402020200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B547A7C-2582-B94D-B0CA-CE72B9DC3AC1}"/>
              </a:ext>
            </a:extLst>
          </p:cNvPr>
          <p:cNvSpPr>
            <a:spLocks noGrp="1"/>
          </p:cNvSpPr>
          <p:nvPr>
            <p:ph type="body" idx="1"/>
          </p:nvPr>
        </p:nvSpPr>
        <p:spPr>
          <a:xfrm>
            <a:off x="623888" y="4589465"/>
            <a:ext cx="7886700" cy="1342610"/>
          </a:xfrm>
          <a:prstGeom prst="rect">
            <a:avLst/>
          </a:prstGeom>
        </p:spPr>
        <p:txBody>
          <a:bodyPr>
            <a:normAutofit/>
          </a:bodyPr>
          <a:lstStyle>
            <a:lvl1pPr marL="0" indent="0">
              <a:buNone/>
              <a:defRPr sz="1200">
                <a:solidFill>
                  <a:schemeClr val="tx1"/>
                </a:solidFill>
                <a:latin typeface="Arial MT Std" panose="020B0402020200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0" name="Subtitle 2">
            <a:extLst>
              <a:ext uri="{FF2B5EF4-FFF2-40B4-BE49-F238E27FC236}">
                <a16:creationId xmlns:a16="http://schemas.microsoft.com/office/drawing/2014/main" id="{244BC0E4-AEB1-7041-9F3A-27948598086D}"/>
              </a:ext>
            </a:extLst>
          </p:cNvPr>
          <p:cNvSpPr txBox="1">
            <a:spLocks/>
          </p:cNvSpPr>
          <p:nvPr userDrawn="1"/>
        </p:nvSpPr>
        <p:spPr>
          <a:xfrm>
            <a:off x="2807493" y="6400560"/>
            <a:ext cx="3529013"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dirty="0">
                <a:solidFill>
                  <a:schemeClr val="bg1"/>
                </a:solidFill>
                <a:latin typeface="+mn-lt"/>
              </a:rPr>
              <a:t>Delivering insight through data, for a better Canada</a:t>
            </a:r>
            <a:endParaRPr lang="en-US" sz="900" b="0" spc="0" baseline="0" dirty="0">
              <a:solidFill>
                <a:schemeClr val="bg1"/>
              </a:solidFill>
              <a:latin typeface="+mn-lt"/>
            </a:endParaRPr>
          </a:p>
        </p:txBody>
      </p:sp>
    </p:spTree>
    <p:extLst>
      <p:ext uri="{BB962C8B-B14F-4D97-AF65-F5344CB8AC3E}">
        <p14:creationId xmlns:p14="http://schemas.microsoft.com/office/powerpoint/2010/main" val="424492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235FFA-E183-E64B-A48B-DBBE2E822AC7}"/>
              </a:ext>
            </a:extLst>
          </p:cNvPr>
          <p:cNvPicPr>
            <a:picLocks noChangeAspect="1"/>
          </p:cNvPicPr>
          <p:nvPr userDrawn="1"/>
        </p:nvPicPr>
        <p:blipFill>
          <a:blip r:embed="rId3"/>
          <a:stretch>
            <a:fillRect/>
          </a:stretch>
        </p:blipFill>
        <p:spPr>
          <a:xfrm>
            <a:off x="6138472" y="-226050"/>
            <a:ext cx="3005528" cy="1460500"/>
          </a:xfrm>
          <a:prstGeom prst="rect">
            <a:avLst/>
          </a:prstGeom>
        </p:spPr>
      </p:pic>
      <p:pic>
        <p:nvPicPr>
          <p:cNvPr id="8" name="Picture 7">
            <a:extLst>
              <a:ext uri="{FF2B5EF4-FFF2-40B4-BE49-F238E27FC236}">
                <a16:creationId xmlns:a16="http://schemas.microsoft.com/office/drawing/2014/main" id="{429CC0C7-315F-F946-8789-3A666D2FA38D}"/>
              </a:ext>
            </a:extLst>
          </p:cNvPr>
          <p:cNvPicPr>
            <a:picLocks noChangeAspect="1"/>
          </p:cNvPicPr>
          <p:nvPr userDrawn="1"/>
        </p:nvPicPr>
        <p:blipFill>
          <a:blip r:embed="rId4"/>
          <a:stretch>
            <a:fillRect/>
          </a:stretch>
        </p:blipFill>
        <p:spPr>
          <a:xfrm>
            <a:off x="489857" y="1576959"/>
            <a:ext cx="3796392" cy="240502"/>
          </a:xfrm>
          <a:prstGeom prst="rect">
            <a:avLst/>
          </a:prstGeom>
        </p:spPr>
      </p:pic>
      <p:sp>
        <p:nvSpPr>
          <p:cNvPr id="2" name="Title 1">
            <a:extLst>
              <a:ext uri="{FF2B5EF4-FFF2-40B4-BE49-F238E27FC236}">
                <a16:creationId xmlns:a16="http://schemas.microsoft.com/office/drawing/2014/main" id="{84D0AD4E-6AB3-214B-A4E4-E20A50DF7520}"/>
              </a:ext>
            </a:extLst>
          </p:cNvPr>
          <p:cNvSpPr>
            <a:spLocks noGrp="1"/>
          </p:cNvSpPr>
          <p:nvPr>
            <p:ph type="title" hasCustomPrompt="1"/>
          </p:nvPr>
        </p:nvSpPr>
        <p:spPr>
          <a:xfrm>
            <a:off x="628650" y="1152144"/>
            <a:ext cx="7886700" cy="538544"/>
          </a:xfrm>
          <a:prstGeom prst="rect">
            <a:avLst/>
          </a:prstGeom>
        </p:spPr>
        <p:txBody>
          <a:bodyPr anchor="b">
            <a:noAutofit/>
          </a:bodyPr>
          <a:lstStyle>
            <a:lvl1pPr>
              <a:defRPr sz="1500">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3BFCDB-AC25-4845-93D8-4FE6A2452AF6}"/>
              </a:ext>
            </a:extLst>
          </p:cNvPr>
          <p:cNvSpPr>
            <a:spLocks noGrp="1"/>
          </p:cNvSpPr>
          <p:nvPr>
            <p:ph sz="half" idx="1"/>
          </p:nvPr>
        </p:nvSpPr>
        <p:spPr>
          <a:xfrm>
            <a:off x="628650" y="1825625"/>
            <a:ext cx="3886200" cy="4114133"/>
          </a:xfrm>
          <a:prstGeom prst="rect">
            <a:avLst/>
          </a:prstGeom>
        </p:spPr>
        <p:txBody>
          <a:bodyPr>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469439-F6DE-1C4F-BF69-06F3A410960A}"/>
              </a:ext>
            </a:extLst>
          </p:cNvPr>
          <p:cNvSpPr>
            <a:spLocks noGrp="1"/>
          </p:cNvSpPr>
          <p:nvPr>
            <p:ph sz="half" idx="2"/>
          </p:nvPr>
        </p:nvSpPr>
        <p:spPr>
          <a:xfrm>
            <a:off x="4629150" y="1825625"/>
            <a:ext cx="3886200" cy="4114133"/>
          </a:xfrm>
          <a:prstGeom prst="rect">
            <a:avLst/>
          </a:prstGeom>
        </p:spPr>
        <p:txBody>
          <a:bodyPr>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2">
            <a:extLst>
              <a:ext uri="{FF2B5EF4-FFF2-40B4-BE49-F238E27FC236}">
                <a16:creationId xmlns:a16="http://schemas.microsoft.com/office/drawing/2014/main" id="{99833999-87EB-A64F-B6A5-8A6C839B3299}"/>
              </a:ext>
            </a:extLst>
          </p:cNvPr>
          <p:cNvSpPr txBox="1">
            <a:spLocks/>
          </p:cNvSpPr>
          <p:nvPr userDrawn="1"/>
        </p:nvSpPr>
        <p:spPr>
          <a:xfrm>
            <a:off x="2807493" y="6400560"/>
            <a:ext cx="3529013"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dirty="0">
                <a:solidFill>
                  <a:schemeClr val="bg1"/>
                </a:solidFill>
                <a:latin typeface="+mn-lt"/>
              </a:rPr>
              <a:t>Delivering insight through data, for a better Canada</a:t>
            </a:r>
            <a:endParaRPr lang="en-US" sz="900" b="0" spc="0" baseline="0" dirty="0">
              <a:solidFill>
                <a:schemeClr val="bg1"/>
              </a:solidFill>
              <a:latin typeface="+mn-lt"/>
            </a:endParaRPr>
          </a:p>
        </p:txBody>
      </p:sp>
    </p:spTree>
    <p:extLst>
      <p:ext uri="{BB962C8B-B14F-4D97-AF65-F5344CB8AC3E}">
        <p14:creationId xmlns:p14="http://schemas.microsoft.com/office/powerpoint/2010/main" val="340762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649C26-7612-444C-99FB-6885558067EC}"/>
              </a:ext>
            </a:extLst>
          </p:cNvPr>
          <p:cNvPicPr>
            <a:picLocks noChangeAspect="1"/>
          </p:cNvPicPr>
          <p:nvPr userDrawn="1"/>
        </p:nvPicPr>
        <p:blipFill>
          <a:blip r:embed="rId3"/>
          <a:stretch>
            <a:fillRect/>
          </a:stretch>
        </p:blipFill>
        <p:spPr>
          <a:xfrm>
            <a:off x="6138472" y="-226050"/>
            <a:ext cx="3005528" cy="1460500"/>
          </a:xfrm>
          <a:prstGeom prst="rect">
            <a:avLst/>
          </a:prstGeom>
        </p:spPr>
      </p:pic>
      <p:pic>
        <p:nvPicPr>
          <p:cNvPr id="14" name="Picture 13">
            <a:extLst>
              <a:ext uri="{FF2B5EF4-FFF2-40B4-BE49-F238E27FC236}">
                <a16:creationId xmlns:a16="http://schemas.microsoft.com/office/drawing/2014/main" id="{6B01B193-4990-E544-9075-5802240A8E1A}"/>
              </a:ext>
            </a:extLst>
          </p:cNvPr>
          <p:cNvPicPr>
            <a:picLocks noChangeAspect="1"/>
          </p:cNvPicPr>
          <p:nvPr userDrawn="1"/>
        </p:nvPicPr>
        <p:blipFill>
          <a:blip r:embed="rId4"/>
          <a:stretch>
            <a:fillRect/>
          </a:stretch>
        </p:blipFill>
        <p:spPr>
          <a:xfrm>
            <a:off x="489857" y="1576959"/>
            <a:ext cx="3796392" cy="240502"/>
          </a:xfrm>
          <a:prstGeom prst="rect">
            <a:avLst/>
          </a:prstGeom>
        </p:spPr>
      </p:pic>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629842" y="1817461"/>
            <a:ext cx="3868340" cy="687614"/>
          </a:xfrm>
          <a:prstGeom prst="rect">
            <a:avLst/>
          </a:prstGeom>
        </p:spPr>
        <p:txBody>
          <a:bodyPr anchor="b">
            <a:normAutofit/>
          </a:bodyPr>
          <a:lstStyle>
            <a:lvl1pPr marL="0" indent="0">
              <a:buNone/>
              <a:defRPr sz="1350" b="0">
                <a:latin typeface="Arial MT Std" panose="020B0402020200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629842" y="2505075"/>
            <a:ext cx="3868340" cy="3442367"/>
          </a:xfrm>
          <a:prstGeom prst="rect">
            <a:avLst/>
          </a:prstGeom>
        </p:spPr>
        <p:txBody>
          <a:bodyPr>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4629150" y="1817461"/>
            <a:ext cx="3887391" cy="687614"/>
          </a:xfrm>
          <a:prstGeom prst="rect">
            <a:avLst/>
          </a:prstGeom>
        </p:spPr>
        <p:txBody>
          <a:bodyPr anchor="b">
            <a:normAutofit/>
          </a:bodyPr>
          <a:lstStyle>
            <a:lvl1pPr marL="0" indent="0">
              <a:buNone/>
              <a:defRPr sz="1350" b="0">
                <a:latin typeface="Arial MT Std" panose="020B0402020200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4629150" y="2505075"/>
            <a:ext cx="3887391" cy="3442367"/>
          </a:xfrm>
          <a:prstGeom prst="rect">
            <a:avLst/>
          </a:prstGeom>
        </p:spPr>
        <p:txBody>
          <a:bodyPr>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628650" y="1152144"/>
            <a:ext cx="7886700" cy="538544"/>
          </a:xfrm>
          <a:prstGeom prst="rect">
            <a:avLst/>
          </a:prstGeom>
        </p:spPr>
        <p:txBody>
          <a:bodyPr anchor="b">
            <a:noAutofit/>
          </a:bodyPr>
          <a:lstStyle>
            <a:lvl1pPr>
              <a:defRPr sz="1500">
                <a:latin typeface="Arial MT Std" panose="020B0402020200020204" pitchFamily="34" charset="0"/>
              </a:defRPr>
            </a:lvl1pPr>
          </a:lstStyle>
          <a:p>
            <a:r>
              <a:rPr lang="en-US" dirty="0"/>
              <a:t>CLICK TO EDIT MASTER TITLE STYLE</a:t>
            </a:r>
          </a:p>
        </p:txBody>
      </p:sp>
      <p:sp>
        <p:nvSpPr>
          <p:cNvPr id="13" name="Subtitle 2">
            <a:extLst>
              <a:ext uri="{FF2B5EF4-FFF2-40B4-BE49-F238E27FC236}">
                <a16:creationId xmlns:a16="http://schemas.microsoft.com/office/drawing/2014/main" id="{C789E4A0-8203-4D4B-8C29-45E5F4FB7B2C}"/>
              </a:ext>
            </a:extLst>
          </p:cNvPr>
          <p:cNvSpPr txBox="1">
            <a:spLocks/>
          </p:cNvSpPr>
          <p:nvPr userDrawn="1"/>
        </p:nvSpPr>
        <p:spPr>
          <a:xfrm>
            <a:off x="2807493" y="6400560"/>
            <a:ext cx="3529013"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dirty="0">
                <a:solidFill>
                  <a:schemeClr val="bg1"/>
                </a:solidFill>
                <a:latin typeface="+mn-lt"/>
              </a:rPr>
              <a:t>Delivering insight through data, for a better Canada</a:t>
            </a:r>
            <a:endParaRPr lang="en-US" sz="900" b="0" spc="0" baseline="0" dirty="0">
              <a:solidFill>
                <a:schemeClr val="bg1"/>
              </a:solidFill>
              <a:latin typeface="+mn-lt"/>
            </a:endParaRPr>
          </a:p>
        </p:txBody>
      </p:sp>
    </p:spTree>
    <p:extLst>
      <p:ext uri="{BB962C8B-B14F-4D97-AF65-F5344CB8AC3E}">
        <p14:creationId xmlns:p14="http://schemas.microsoft.com/office/powerpoint/2010/main" val="333364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93E133-8C24-484A-8624-466193203F0F}"/>
              </a:ext>
            </a:extLst>
          </p:cNvPr>
          <p:cNvPicPr>
            <a:picLocks noChangeAspect="1"/>
          </p:cNvPicPr>
          <p:nvPr userDrawn="1"/>
        </p:nvPicPr>
        <p:blipFill>
          <a:blip r:embed="rId3"/>
          <a:stretch>
            <a:fillRect/>
          </a:stretch>
        </p:blipFill>
        <p:spPr>
          <a:xfrm>
            <a:off x="6138472" y="-226050"/>
            <a:ext cx="3005528" cy="1460500"/>
          </a:xfrm>
          <a:prstGeom prst="rect">
            <a:avLst/>
          </a:prstGeom>
        </p:spPr>
      </p:pic>
      <p:pic>
        <p:nvPicPr>
          <p:cNvPr id="6" name="Picture 5">
            <a:extLst>
              <a:ext uri="{FF2B5EF4-FFF2-40B4-BE49-F238E27FC236}">
                <a16:creationId xmlns:a16="http://schemas.microsoft.com/office/drawing/2014/main" id="{9BE611AE-CCD5-564C-9E7D-9E28EEBCABCC}"/>
              </a:ext>
            </a:extLst>
          </p:cNvPr>
          <p:cNvPicPr>
            <a:picLocks noChangeAspect="1"/>
          </p:cNvPicPr>
          <p:nvPr userDrawn="1"/>
        </p:nvPicPr>
        <p:blipFill>
          <a:blip r:embed="rId4"/>
          <a:stretch>
            <a:fillRect/>
          </a:stretch>
        </p:blipFill>
        <p:spPr>
          <a:xfrm>
            <a:off x="489857" y="1576959"/>
            <a:ext cx="3796392" cy="240502"/>
          </a:xfrm>
          <a:prstGeom prst="rect">
            <a:avLst/>
          </a:prstGeom>
        </p:spPr>
      </p:pic>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628650" y="1152144"/>
            <a:ext cx="7886700" cy="538544"/>
          </a:xfrm>
          <a:prstGeom prst="rect">
            <a:avLst/>
          </a:prstGeom>
        </p:spPr>
        <p:txBody>
          <a:bodyPr anchor="b">
            <a:noAutofit/>
          </a:bodyPr>
          <a:lstStyle>
            <a:lvl1pPr>
              <a:defRPr sz="1500">
                <a:latin typeface="Arial MT Std" panose="020B040202020002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FB070023-2DBF-CB40-A182-3C4EE5CA288A}"/>
              </a:ext>
            </a:extLst>
          </p:cNvPr>
          <p:cNvSpPr txBox="1">
            <a:spLocks/>
          </p:cNvSpPr>
          <p:nvPr userDrawn="1"/>
        </p:nvSpPr>
        <p:spPr>
          <a:xfrm>
            <a:off x="2807493" y="6400560"/>
            <a:ext cx="3529013"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dirty="0">
                <a:solidFill>
                  <a:schemeClr val="bg1"/>
                </a:solidFill>
                <a:latin typeface="+mn-lt"/>
              </a:rPr>
              <a:t>Delivering insight through data, for a better Canada</a:t>
            </a:r>
            <a:endParaRPr lang="en-US" sz="900" b="0" spc="0" baseline="0" dirty="0">
              <a:solidFill>
                <a:schemeClr val="bg1"/>
              </a:solidFill>
              <a:latin typeface="+mn-lt"/>
            </a:endParaRPr>
          </a:p>
        </p:txBody>
      </p:sp>
    </p:spTree>
    <p:extLst>
      <p:ext uri="{BB962C8B-B14F-4D97-AF65-F5344CB8AC3E}">
        <p14:creationId xmlns:p14="http://schemas.microsoft.com/office/powerpoint/2010/main" val="251973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5CD489-C97E-894B-8500-D101685036FF}"/>
              </a:ext>
            </a:extLst>
          </p:cNvPr>
          <p:cNvPicPr>
            <a:picLocks noChangeAspect="1"/>
          </p:cNvPicPr>
          <p:nvPr userDrawn="1"/>
        </p:nvPicPr>
        <p:blipFill>
          <a:blip r:embed="rId3"/>
          <a:stretch>
            <a:fillRect/>
          </a:stretch>
        </p:blipFill>
        <p:spPr>
          <a:xfrm>
            <a:off x="6138472" y="-226050"/>
            <a:ext cx="3005528" cy="1460500"/>
          </a:xfrm>
          <a:prstGeom prst="rect">
            <a:avLst/>
          </a:prstGeom>
        </p:spPr>
      </p:pic>
      <p:sp>
        <p:nvSpPr>
          <p:cNvPr id="6" name="Subtitle 2">
            <a:extLst>
              <a:ext uri="{FF2B5EF4-FFF2-40B4-BE49-F238E27FC236}">
                <a16:creationId xmlns:a16="http://schemas.microsoft.com/office/drawing/2014/main" id="{116EBF47-A89F-A640-9CFD-43FDC3E6484F}"/>
              </a:ext>
            </a:extLst>
          </p:cNvPr>
          <p:cNvSpPr txBox="1">
            <a:spLocks/>
          </p:cNvSpPr>
          <p:nvPr userDrawn="1"/>
        </p:nvSpPr>
        <p:spPr>
          <a:xfrm>
            <a:off x="2807493" y="6400560"/>
            <a:ext cx="3529013"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dirty="0">
                <a:solidFill>
                  <a:schemeClr val="bg1"/>
                </a:solidFill>
                <a:latin typeface="+mn-lt"/>
              </a:rPr>
              <a:t>Delivering insight through data, for a better Canada</a:t>
            </a:r>
            <a:endParaRPr lang="en-US" sz="900" b="0" spc="0" baseline="0" dirty="0">
              <a:solidFill>
                <a:schemeClr val="bg1"/>
              </a:solidFill>
              <a:latin typeface="+mn-lt"/>
            </a:endParaRPr>
          </a:p>
        </p:txBody>
      </p:sp>
    </p:spTree>
    <p:extLst>
      <p:ext uri="{BB962C8B-B14F-4D97-AF65-F5344CB8AC3E}">
        <p14:creationId xmlns:p14="http://schemas.microsoft.com/office/powerpoint/2010/main" val="412872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06E300-3473-574B-AEAC-B27BA195C70E}"/>
              </a:ext>
            </a:extLst>
          </p:cNvPr>
          <p:cNvPicPr>
            <a:picLocks noChangeAspect="1"/>
          </p:cNvPicPr>
          <p:nvPr userDrawn="1"/>
        </p:nvPicPr>
        <p:blipFill>
          <a:blip r:embed="rId3"/>
          <a:stretch>
            <a:fillRect/>
          </a:stretch>
        </p:blipFill>
        <p:spPr>
          <a:xfrm>
            <a:off x="6138472" y="-226050"/>
            <a:ext cx="3005528" cy="1460500"/>
          </a:xfrm>
          <a:prstGeom prst="rect">
            <a:avLst/>
          </a:prstGeom>
        </p:spPr>
      </p:pic>
      <p:pic>
        <p:nvPicPr>
          <p:cNvPr id="8" name="Picture 7">
            <a:extLst>
              <a:ext uri="{FF2B5EF4-FFF2-40B4-BE49-F238E27FC236}">
                <a16:creationId xmlns:a16="http://schemas.microsoft.com/office/drawing/2014/main" id="{A22217D9-55CE-E04F-98E5-B9086321A252}"/>
              </a:ext>
            </a:extLst>
          </p:cNvPr>
          <p:cNvPicPr>
            <a:picLocks noChangeAspect="1"/>
          </p:cNvPicPr>
          <p:nvPr userDrawn="1"/>
        </p:nvPicPr>
        <p:blipFill>
          <a:blip r:embed="rId4"/>
          <a:stretch>
            <a:fillRect/>
          </a:stretch>
        </p:blipFill>
        <p:spPr>
          <a:xfrm>
            <a:off x="514349" y="1869723"/>
            <a:ext cx="3159579" cy="200160"/>
          </a:xfrm>
          <a:prstGeom prst="rect">
            <a:avLst/>
          </a:prstGeom>
        </p:spPr>
      </p:pic>
      <p:sp>
        <p:nvSpPr>
          <p:cNvPr id="2" name="Title 1">
            <a:extLst>
              <a:ext uri="{FF2B5EF4-FFF2-40B4-BE49-F238E27FC236}">
                <a16:creationId xmlns:a16="http://schemas.microsoft.com/office/drawing/2014/main" id="{19A84D10-1CE3-4440-9E21-70C1471000A8}"/>
              </a:ext>
            </a:extLst>
          </p:cNvPr>
          <p:cNvSpPr>
            <a:spLocks noGrp="1"/>
          </p:cNvSpPr>
          <p:nvPr>
            <p:ph type="title" hasCustomPrompt="1"/>
          </p:nvPr>
        </p:nvSpPr>
        <p:spPr>
          <a:xfrm>
            <a:off x="629841" y="987425"/>
            <a:ext cx="2949178" cy="978535"/>
          </a:xfrm>
          <a:prstGeom prst="rect">
            <a:avLst/>
          </a:prstGeom>
        </p:spPr>
        <p:txBody>
          <a:bodyPr anchor="b">
            <a:normAutofit/>
          </a:bodyPr>
          <a:lstStyle>
            <a:lvl1pPr>
              <a:defRPr sz="1500">
                <a:latin typeface="Arial MT Std" panose="020B0402020200020204" pitchFamily="34" charset="0"/>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55567A0D-A607-2A40-9D63-1E72C786320C}"/>
              </a:ext>
            </a:extLst>
          </p:cNvPr>
          <p:cNvSpPr>
            <a:spLocks noGrp="1"/>
          </p:cNvSpPr>
          <p:nvPr>
            <p:ph idx="1"/>
          </p:nvPr>
        </p:nvSpPr>
        <p:spPr>
          <a:xfrm>
            <a:off x="3887391" y="987426"/>
            <a:ext cx="4629150" cy="4873625"/>
          </a:xfrm>
          <a:prstGeom prst="rect">
            <a:avLst/>
          </a:prstGeom>
        </p:spPr>
        <p:txBody>
          <a:bodyPr>
            <a:normAutofit/>
          </a:bodyPr>
          <a:lstStyle>
            <a:lvl1pPr>
              <a:defRPr sz="1200"/>
            </a:lvl1pPr>
            <a:lvl2pPr>
              <a:defRPr sz="1050"/>
            </a:lvl2pPr>
            <a:lvl3pPr>
              <a:defRPr sz="900"/>
            </a:lvl3pPr>
            <a:lvl4pPr>
              <a:defRPr sz="825"/>
            </a:lvl4pPr>
            <a:lvl5pPr>
              <a:defRPr sz="825"/>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9AD4E7A-54D4-6645-A6AF-C4324CC7448E}"/>
              </a:ext>
            </a:extLst>
          </p:cNvPr>
          <p:cNvSpPr>
            <a:spLocks noGrp="1"/>
          </p:cNvSpPr>
          <p:nvPr>
            <p:ph type="body" sz="half" idx="2" hasCustomPrompt="1"/>
          </p:nvPr>
        </p:nvSpPr>
        <p:spPr>
          <a:xfrm>
            <a:off x="629841" y="2057400"/>
            <a:ext cx="2949178" cy="3811588"/>
          </a:xfrm>
          <a:prstGeom prst="rect">
            <a:avLst/>
          </a:prstGeom>
        </p:spPr>
        <p:txBody>
          <a:bodyPr/>
          <a:lstStyle>
            <a:lvl1pPr marL="0" indent="0">
              <a:buNone/>
              <a:defRPr sz="1200">
                <a:latin typeface="Arial MT Std" panose="020B0402020200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11" name="Subtitle 2">
            <a:extLst>
              <a:ext uri="{FF2B5EF4-FFF2-40B4-BE49-F238E27FC236}">
                <a16:creationId xmlns:a16="http://schemas.microsoft.com/office/drawing/2014/main" id="{479EBE2B-96A8-DB4E-A1C5-ED1271E0137A}"/>
              </a:ext>
            </a:extLst>
          </p:cNvPr>
          <p:cNvSpPr txBox="1">
            <a:spLocks/>
          </p:cNvSpPr>
          <p:nvPr userDrawn="1"/>
        </p:nvSpPr>
        <p:spPr>
          <a:xfrm>
            <a:off x="2807493" y="6400560"/>
            <a:ext cx="3529013"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dirty="0">
                <a:solidFill>
                  <a:schemeClr val="bg1"/>
                </a:solidFill>
                <a:latin typeface="+mn-lt"/>
              </a:rPr>
              <a:t>Delivering insight through data, for a better Canada</a:t>
            </a:r>
            <a:endParaRPr lang="en-US" sz="900" b="0" spc="0" baseline="0" dirty="0">
              <a:solidFill>
                <a:schemeClr val="bg1"/>
              </a:solidFill>
              <a:latin typeface="+mn-lt"/>
            </a:endParaRPr>
          </a:p>
        </p:txBody>
      </p:sp>
    </p:spTree>
    <p:extLst>
      <p:ext uri="{BB962C8B-B14F-4D97-AF65-F5344CB8AC3E}">
        <p14:creationId xmlns:p14="http://schemas.microsoft.com/office/powerpoint/2010/main" val="247735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345D2D-B6FE-794B-ACCE-8EBB8D9EB123}"/>
              </a:ext>
            </a:extLst>
          </p:cNvPr>
          <p:cNvPicPr>
            <a:picLocks noChangeAspect="1"/>
          </p:cNvPicPr>
          <p:nvPr userDrawn="1"/>
        </p:nvPicPr>
        <p:blipFill>
          <a:blip r:embed="rId3"/>
          <a:stretch>
            <a:fillRect/>
          </a:stretch>
        </p:blipFill>
        <p:spPr>
          <a:xfrm>
            <a:off x="6138472" y="-226050"/>
            <a:ext cx="3005528" cy="1460500"/>
          </a:xfrm>
          <a:prstGeom prst="rect">
            <a:avLst/>
          </a:prstGeom>
        </p:spPr>
      </p:pic>
      <p:pic>
        <p:nvPicPr>
          <p:cNvPr id="13" name="Picture 12">
            <a:extLst>
              <a:ext uri="{FF2B5EF4-FFF2-40B4-BE49-F238E27FC236}">
                <a16:creationId xmlns:a16="http://schemas.microsoft.com/office/drawing/2014/main" id="{26354610-05BC-574B-B679-2837E042EE60}"/>
              </a:ext>
            </a:extLst>
          </p:cNvPr>
          <p:cNvPicPr>
            <a:picLocks noChangeAspect="1"/>
          </p:cNvPicPr>
          <p:nvPr userDrawn="1"/>
        </p:nvPicPr>
        <p:blipFill>
          <a:blip r:embed="rId4"/>
          <a:stretch>
            <a:fillRect/>
          </a:stretch>
        </p:blipFill>
        <p:spPr>
          <a:xfrm>
            <a:off x="514349" y="1869723"/>
            <a:ext cx="3159579" cy="200160"/>
          </a:xfrm>
          <a:prstGeom prst="rect">
            <a:avLst/>
          </a:prstGeom>
        </p:spPr>
      </p:pic>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3887391" y="987426"/>
            <a:ext cx="4629150" cy="4873625"/>
          </a:xfrm>
          <a:prstGeom prst="rect">
            <a:avLst/>
          </a:prstGeom>
        </p:spPr>
        <p:txBody>
          <a:bodyPr>
            <a:normAutofit/>
          </a:bodyPr>
          <a:lstStyle>
            <a:lvl1pPr marL="0" indent="0">
              <a:buNone/>
              <a:defRPr sz="1600">
                <a:latin typeface="Arial MT Std" panose="020B0402020200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629841" y="987425"/>
            <a:ext cx="2949178" cy="978535"/>
          </a:xfrm>
          <a:prstGeom prst="rect">
            <a:avLst/>
          </a:prstGeom>
        </p:spPr>
        <p:txBody>
          <a:bodyPr anchor="b">
            <a:normAutofit/>
          </a:bodyPr>
          <a:lstStyle>
            <a:lvl1pPr>
              <a:defRPr sz="15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629841" y="2057400"/>
            <a:ext cx="2949178" cy="3811588"/>
          </a:xfrm>
          <a:prstGeom prst="rect">
            <a:avLst/>
          </a:prstGeom>
        </p:spPr>
        <p:txBody>
          <a:bodyPr/>
          <a:lstStyle>
            <a:lvl1pPr marL="0" indent="0">
              <a:buNone/>
              <a:defRPr sz="1200">
                <a:latin typeface="Arial MT Std" panose="020B0402020200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12" name="Subtitle 2">
            <a:extLst>
              <a:ext uri="{FF2B5EF4-FFF2-40B4-BE49-F238E27FC236}">
                <a16:creationId xmlns:a16="http://schemas.microsoft.com/office/drawing/2014/main" id="{B2C1F05E-7D02-FE4C-9E69-1A86F36B06A1}"/>
              </a:ext>
            </a:extLst>
          </p:cNvPr>
          <p:cNvSpPr txBox="1">
            <a:spLocks/>
          </p:cNvSpPr>
          <p:nvPr userDrawn="1"/>
        </p:nvSpPr>
        <p:spPr>
          <a:xfrm>
            <a:off x="2807493" y="6400560"/>
            <a:ext cx="3529013"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dirty="0">
                <a:solidFill>
                  <a:schemeClr val="bg1"/>
                </a:solidFill>
                <a:latin typeface="+mn-lt"/>
              </a:rPr>
              <a:t>Delivering insight through data, for a better Canada</a:t>
            </a:r>
            <a:endParaRPr lang="en-US" sz="900" b="0" spc="0" baseline="0" dirty="0">
              <a:solidFill>
                <a:schemeClr val="bg1"/>
              </a:solidFill>
              <a:latin typeface="+mn-lt"/>
            </a:endParaRPr>
          </a:p>
        </p:txBody>
      </p:sp>
    </p:spTree>
    <p:extLst>
      <p:ext uri="{BB962C8B-B14F-4D97-AF65-F5344CB8AC3E}">
        <p14:creationId xmlns:p14="http://schemas.microsoft.com/office/powerpoint/2010/main" val="24846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2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6FF6621C-6F45-B242-BB65-E518082388E2}"/>
              </a:ext>
            </a:extLst>
          </p:cNvPr>
          <p:cNvSpPr>
            <a:spLocks noGrp="1"/>
          </p:cNvSpPr>
          <p:nvPr>
            <p:ph type="ctrTitle"/>
          </p:nvPr>
        </p:nvSpPr>
        <p:spPr>
          <a:xfrm>
            <a:off x="234266" y="468535"/>
            <a:ext cx="8902176" cy="1647432"/>
          </a:xfrm>
        </p:spPr>
        <p:txBody>
          <a:bodyPr>
            <a:noAutofit/>
          </a:bodyPr>
          <a:lstStyle/>
          <a:p>
            <a:pPr algn="l"/>
            <a:r>
              <a:rPr lang="en-US" sz="2200" dirty="0"/>
              <a:t>The Statistics Canada </a:t>
            </a:r>
            <a:r>
              <a:rPr lang="en-US" sz="2200" i="1" dirty="0"/>
              <a:t>population </a:t>
            </a:r>
            <a:r>
              <a:rPr lang="en-US" sz="2200" i="1" dirty="0" err="1"/>
              <a:t>centre</a:t>
            </a:r>
            <a:r>
              <a:rPr lang="en-US" sz="2200" i="1" dirty="0"/>
              <a:t> </a:t>
            </a:r>
            <a:r>
              <a:rPr lang="en-US" sz="2200" dirty="0"/>
              <a:t>and </a:t>
            </a:r>
            <a:r>
              <a:rPr lang="en-US" sz="2200" i="1" dirty="0"/>
              <a:t>rural area </a:t>
            </a:r>
            <a:r>
              <a:rPr lang="en-US" sz="2200" dirty="0"/>
              <a:t>definition and the proposed European and Global version of the </a:t>
            </a:r>
            <a:r>
              <a:rPr lang="en-US" sz="2200" i="1" dirty="0"/>
              <a:t>degree of urbanization</a:t>
            </a:r>
            <a:r>
              <a:rPr lang="en-US" sz="2200" dirty="0"/>
              <a:t>: a short comparative overview.</a:t>
            </a:r>
            <a:br>
              <a:rPr lang="en-US" sz="2400" dirty="0"/>
            </a:br>
            <a:br>
              <a:rPr lang="en-US" sz="1800" dirty="0"/>
            </a:br>
            <a:br>
              <a:rPr lang="en-US" sz="1800" dirty="0"/>
            </a:br>
            <a:endParaRPr lang="en-US" sz="1800" dirty="0"/>
          </a:p>
        </p:txBody>
      </p:sp>
      <p:sp>
        <p:nvSpPr>
          <p:cNvPr id="3" name="Subtitle 2">
            <a:extLst>
              <a:ext uri="{FF2B5EF4-FFF2-40B4-BE49-F238E27FC236}">
                <a16:creationId xmlns:a16="http://schemas.microsoft.com/office/drawing/2014/main" id="{EAE707F7-BC74-7A48-A8B4-5834787C5F5D}"/>
              </a:ext>
            </a:extLst>
          </p:cNvPr>
          <p:cNvSpPr>
            <a:spLocks noGrp="1"/>
          </p:cNvSpPr>
          <p:nvPr>
            <p:ph type="subTitle" idx="1"/>
          </p:nvPr>
        </p:nvSpPr>
        <p:spPr>
          <a:xfrm>
            <a:off x="330200" y="3757582"/>
            <a:ext cx="8489950" cy="384167"/>
          </a:xfrm>
        </p:spPr>
        <p:txBody>
          <a:bodyPr>
            <a:noAutofit/>
          </a:bodyPr>
          <a:lstStyle/>
          <a:p>
            <a:pPr>
              <a:spcBef>
                <a:spcPts val="0"/>
              </a:spcBef>
            </a:pPr>
            <a:r>
              <a:rPr lang="en-CA" sz="1200" dirty="0"/>
              <a:t>Presented at the </a:t>
            </a:r>
            <a:r>
              <a:rPr lang="en-US" sz="1200" dirty="0"/>
              <a:t>UN Expert Group meeting on Statistical Methodologies for Delineation Cities and Rural Areas</a:t>
            </a:r>
          </a:p>
          <a:p>
            <a:pPr>
              <a:spcBef>
                <a:spcPts val="0"/>
              </a:spcBef>
            </a:pPr>
            <a:endParaRPr lang="en-US" sz="1200" dirty="0"/>
          </a:p>
          <a:p>
            <a:pPr>
              <a:spcBef>
                <a:spcPts val="0"/>
              </a:spcBef>
            </a:pPr>
            <a:r>
              <a:rPr lang="en-US" sz="1200" dirty="0"/>
              <a:t>January 29</a:t>
            </a:r>
            <a:r>
              <a:rPr lang="en-US" sz="1200" baseline="30000" dirty="0"/>
              <a:t>th</a:t>
            </a:r>
            <a:r>
              <a:rPr lang="en-US" sz="1200" dirty="0"/>
              <a:t>, 2019  by</a:t>
            </a:r>
          </a:p>
          <a:p>
            <a:pPr>
              <a:spcBef>
                <a:spcPts val="0"/>
              </a:spcBef>
            </a:pPr>
            <a:r>
              <a:rPr lang="en-CA" sz="1200" dirty="0"/>
              <a:t>Peter Murphy</a:t>
            </a:r>
          </a:p>
          <a:p>
            <a:pPr>
              <a:spcBef>
                <a:spcPts val="0"/>
              </a:spcBef>
            </a:pPr>
            <a:endParaRPr lang="en-CA" sz="1200" dirty="0"/>
          </a:p>
          <a:p>
            <a:pPr>
              <a:spcBef>
                <a:spcPts val="0"/>
              </a:spcBef>
            </a:pPr>
            <a:r>
              <a:rPr lang="en-CA" sz="1200" dirty="0"/>
              <a:t>Chief, Geographic Concepts, Standards and Areas</a:t>
            </a:r>
          </a:p>
          <a:p>
            <a:pPr>
              <a:spcBef>
                <a:spcPts val="0"/>
              </a:spcBef>
            </a:pPr>
            <a:r>
              <a:rPr lang="en-CA" sz="1200" dirty="0"/>
              <a:t>Statistical Geomatics Centre,</a:t>
            </a:r>
          </a:p>
          <a:p>
            <a:pPr>
              <a:spcBef>
                <a:spcPts val="0"/>
              </a:spcBef>
            </a:pPr>
            <a:r>
              <a:rPr lang="en-CA" sz="1200" dirty="0"/>
              <a:t>Strategic Data Management Branch</a:t>
            </a:r>
          </a:p>
          <a:p>
            <a:pPr>
              <a:spcBef>
                <a:spcPts val="0"/>
              </a:spcBef>
            </a:pPr>
            <a:r>
              <a:rPr lang="en-CA" sz="1200" dirty="0"/>
              <a:t>Statistics Canada</a:t>
            </a:r>
          </a:p>
          <a:p>
            <a:pPr>
              <a:spcBef>
                <a:spcPts val="0"/>
              </a:spcBef>
            </a:pPr>
            <a:r>
              <a:rPr lang="en-CA" sz="1200" dirty="0"/>
              <a:t>peter.murphy2@canada.ca</a:t>
            </a:r>
          </a:p>
        </p:txBody>
      </p:sp>
    </p:spTree>
    <p:extLst>
      <p:ext uri="{BB962C8B-B14F-4D97-AF65-F5344CB8AC3E}">
        <p14:creationId xmlns:p14="http://schemas.microsoft.com/office/powerpoint/2010/main" val="346373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CE7F-8BD6-6A40-B2AF-92EE77D36FB4}"/>
              </a:ext>
            </a:extLst>
          </p:cNvPr>
          <p:cNvSpPr>
            <a:spLocks noGrp="1"/>
          </p:cNvSpPr>
          <p:nvPr>
            <p:ph type="title"/>
          </p:nvPr>
        </p:nvSpPr>
        <p:spPr>
          <a:xfrm>
            <a:off x="628650" y="1294410"/>
            <a:ext cx="7886700" cy="367242"/>
          </a:xfrm>
        </p:spPr>
        <p:txBody>
          <a:bodyPr/>
          <a:lstStyle/>
          <a:p>
            <a:r>
              <a:rPr lang="en-US" dirty="0"/>
              <a:t>Ottawa, Kanata, </a:t>
            </a:r>
            <a:r>
              <a:rPr lang="en-US" dirty="0" err="1"/>
              <a:t>Barrhaven</a:t>
            </a:r>
            <a:r>
              <a:rPr lang="en-US" dirty="0"/>
              <a:t> and Orleans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189452"/>
            <a:ext cx="3663642" cy="36290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120" y="2189452"/>
            <a:ext cx="3664230" cy="3652579"/>
          </a:xfrm>
          <a:prstGeom prst="rect">
            <a:avLst/>
          </a:prstGeom>
        </p:spPr>
      </p:pic>
    </p:spTree>
    <p:extLst>
      <p:ext uri="{BB962C8B-B14F-4D97-AF65-F5344CB8AC3E}">
        <p14:creationId xmlns:p14="http://schemas.microsoft.com/office/powerpoint/2010/main" val="407786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4410"/>
            <a:ext cx="7886700" cy="357409"/>
          </a:xfrm>
        </p:spPr>
        <p:txBody>
          <a:bodyPr/>
          <a:lstStyle/>
          <a:p>
            <a:r>
              <a:rPr lang="en-CA" dirty="0"/>
              <a:t>Toronto and Hamilton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123" y="2189452"/>
            <a:ext cx="3648227" cy="3629025"/>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189452"/>
            <a:ext cx="3657788" cy="3629025"/>
          </a:xfrm>
        </p:spPr>
      </p:pic>
    </p:spTree>
    <p:extLst>
      <p:ext uri="{BB962C8B-B14F-4D97-AF65-F5344CB8AC3E}">
        <p14:creationId xmlns:p14="http://schemas.microsoft.com/office/powerpoint/2010/main" val="26145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189452"/>
            <a:ext cx="3646416" cy="36290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615" y="2189452"/>
            <a:ext cx="3649735" cy="3632300"/>
          </a:xfrm>
          <a:prstGeom prst="rect">
            <a:avLst/>
          </a:prstGeom>
        </p:spPr>
      </p:pic>
      <p:sp>
        <p:nvSpPr>
          <p:cNvPr id="6" name="Title 1"/>
          <p:cNvSpPr>
            <a:spLocks noGrp="1"/>
          </p:cNvSpPr>
          <p:nvPr>
            <p:ph type="title"/>
          </p:nvPr>
        </p:nvSpPr>
        <p:spPr>
          <a:xfrm>
            <a:off x="628650" y="1294410"/>
            <a:ext cx="7886700" cy="377074"/>
          </a:xfrm>
        </p:spPr>
        <p:txBody>
          <a:bodyPr/>
          <a:lstStyle/>
          <a:p>
            <a:r>
              <a:rPr lang="en-CA" dirty="0"/>
              <a:t>Oshawa</a:t>
            </a:r>
          </a:p>
        </p:txBody>
      </p:sp>
    </p:spTree>
    <p:extLst>
      <p:ext uri="{BB962C8B-B14F-4D97-AF65-F5344CB8AC3E}">
        <p14:creationId xmlns:p14="http://schemas.microsoft.com/office/powerpoint/2010/main" val="240821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4410"/>
            <a:ext cx="7886700" cy="436067"/>
          </a:xfrm>
        </p:spPr>
        <p:txBody>
          <a:bodyPr/>
          <a:lstStyle/>
          <a:p>
            <a:r>
              <a:rPr lang="en-CA" dirty="0" err="1"/>
              <a:t>Sherbrooke</a:t>
            </a:r>
            <a:r>
              <a:rPr lang="en-CA" dirty="0"/>
              <a:t> and Magog</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189452"/>
            <a:ext cx="3657788" cy="362902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561" y="2189451"/>
            <a:ext cx="3657789" cy="3629025"/>
          </a:xfrm>
          <a:prstGeom prst="rect">
            <a:avLst/>
          </a:prstGeom>
        </p:spPr>
      </p:pic>
    </p:spTree>
    <p:extLst>
      <p:ext uri="{BB962C8B-B14F-4D97-AF65-F5344CB8AC3E}">
        <p14:creationId xmlns:p14="http://schemas.microsoft.com/office/powerpoint/2010/main" val="49820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4410"/>
            <a:ext cx="7886700" cy="318080"/>
          </a:xfrm>
        </p:spPr>
        <p:txBody>
          <a:bodyPr/>
          <a:lstStyle/>
          <a:p>
            <a:r>
              <a:rPr lang="en-CA" dirty="0"/>
              <a:t>New Hamburg, Ontario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189452"/>
            <a:ext cx="3657826" cy="36290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209" y="2189452"/>
            <a:ext cx="3668142" cy="3634533"/>
          </a:xfrm>
          <a:prstGeom prst="rect">
            <a:avLst/>
          </a:prstGeom>
        </p:spPr>
      </p:pic>
    </p:spTree>
    <p:extLst>
      <p:ext uri="{BB962C8B-B14F-4D97-AF65-F5344CB8AC3E}">
        <p14:creationId xmlns:p14="http://schemas.microsoft.com/office/powerpoint/2010/main" val="426019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6" y="1324056"/>
            <a:ext cx="8122385" cy="399725"/>
          </a:xfrm>
        </p:spPr>
        <p:txBody>
          <a:bodyPr>
            <a:noAutofit/>
          </a:bodyPr>
          <a:lstStyle/>
          <a:p>
            <a:r>
              <a:rPr lang="en-CA" sz="1800" dirty="0"/>
              <a:t>The proposed definition and Statistics Canada’s definition compared:</a:t>
            </a:r>
            <a:br>
              <a:rPr lang="en-CA" sz="1800" dirty="0"/>
            </a:br>
            <a:r>
              <a:rPr lang="en-CA" sz="1400" dirty="0"/>
              <a:t>- some tentative conclusions and other considerations.</a:t>
            </a:r>
            <a:br>
              <a:rPr lang="en-CA" sz="1400" dirty="0"/>
            </a:br>
            <a:endParaRPr lang="en-CA" sz="1400" dirty="0"/>
          </a:p>
        </p:txBody>
      </p:sp>
      <p:sp>
        <p:nvSpPr>
          <p:cNvPr id="3" name="Content Placeholder 2"/>
          <p:cNvSpPr>
            <a:spLocks noGrp="1"/>
          </p:cNvSpPr>
          <p:nvPr>
            <p:ph idx="1"/>
          </p:nvPr>
        </p:nvSpPr>
        <p:spPr>
          <a:xfrm>
            <a:off x="529776" y="1908664"/>
            <a:ext cx="8298199" cy="3617064"/>
          </a:xfrm>
          <a:solidFill>
            <a:schemeClr val="bg1"/>
          </a:solidFill>
        </p:spPr>
        <p:txBody>
          <a:bodyPr>
            <a:normAutofit/>
          </a:bodyPr>
          <a:lstStyle/>
          <a:p>
            <a:r>
              <a:rPr lang="en-CA" sz="1400" dirty="0"/>
              <a:t>The existing population centre and the degree of urbanization concepts are similar.</a:t>
            </a:r>
            <a:endParaRPr lang="en-CA" sz="1250" dirty="0"/>
          </a:p>
          <a:p>
            <a:r>
              <a:rPr lang="en-CA" sz="1400" dirty="0"/>
              <a:t>The differences in the delineation methodologies result in different outcomes:</a:t>
            </a:r>
          </a:p>
          <a:p>
            <a:pPr lvl="1"/>
            <a:r>
              <a:rPr lang="en-CA" sz="1250" dirty="0"/>
              <a:t>fewer larger population centres are identified as urban centres.</a:t>
            </a:r>
          </a:p>
          <a:p>
            <a:pPr lvl="1"/>
            <a:r>
              <a:rPr lang="en-CA" sz="1250" dirty="0"/>
              <a:t>urban centres tend to be smaller than the corresponding population centres that are used as </a:t>
            </a:r>
            <a:r>
              <a:rPr lang="en-CA" sz="1250" i="1" dirty="0"/>
              <a:t>core areas</a:t>
            </a:r>
            <a:r>
              <a:rPr lang="en-CA" sz="1250" dirty="0"/>
              <a:t> for CMA and CA delineation.</a:t>
            </a:r>
          </a:p>
          <a:p>
            <a:r>
              <a:rPr lang="en-CA" sz="1400" dirty="0"/>
              <a:t>Urban clusters are less consistent with the mid to smaller sized population centres.</a:t>
            </a:r>
          </a:p>
          <a:p>
            <a:r>
              <a:rPr lang="en-CA" sz="1400" dirty="0"/>
              <a:t>The village classification (level 2) is almost evenly distributed between the Statistics Canada rural areas and the existing population centres.</a:t>
            </a:r>
          </a:p>
          <a:p>
            <a:r>
              <a:rPr lang="en-CA" sz="1400" dirty="0"/>
              <a:t>The grid-cell based Rural area (level 1) and the Statistics Canada rural area are consistent.</a:t>
            </a:r>
          </a:p>
          <a:p>
            <a:r>
              <a:rPr lang="en-CA" sz="1400" dirty="0"/>
              <a:t>The level 2 classification may inform the existing Statistics Canada population centre and rural area classification (e.g. suburban, and further classification of rural).</a:t>
            </a:r>
          </a:p>
          <a:p>
            <a:r>
              <a:rPr lang="en-CA" sz="1400" dirty="0"/>
              <a:t>An early assessment would be to view the proposed definition as complimentary to the existing definition: it may help inform us on the existing definition.</a:t>
            </a:r>
          </a:p>
          <a:p>
            <a:r>
              <a:rPr lang="en-CA" sz="1400" dirty="0"/>
              <a:t>Nomenclature and language are important – be mindful of the connotation of certain terms.</a:t>
            </a:r>
          </a:p>
          <a:p>
            <a:endParaRPr lang="en-CA" sz="1250" dirty="0"/>
          </a:p>
          <a:p>
            <a:endParaRPr lang="en-CA" sz="1400" dirty="0"/>
          </a:p>
          <a:p>
            <a:endParaRPr lang="en-CA" sz="1400" dirty="0"/>
          </a:p>
          <a:p>
            <a:endParaRPr lang="en-CA" sz="4800" dirty="0"/>
          </a:p>
          <a:p>
            <a:endParaRPr lang="en-CA" sz="4800" dirty="0"/>
          </a:p>
          <a:p>
            <a:endParaRPr lang="en-CA" sz="4800" dirty="0"/>
          </a:p>
        </p:txBody>
      </p:sp>
    </p:spTree>
    <p:extLst>
      <p:ext uri="{BB962C8B-B14F-4D97-AF65-F5344CB8AC3E}">
        <p14:creationId xmlns:p14="http://schemas.microsoft.com/office/powerpoint/2010/main" val="209165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90493"/>
            <a:ext cx="8122385" cy="330351"/>
          </a:xfrm>
        </p:spPr>
        <p:txBody>
          <a:bodyPr>
            <a:noAutofit/>
          </a:bodyPr>
          <a:lstStyle/>
          <a:p>
            <a:endParaRPr lang="en-CA" sz="1800" dirty="0"/>
          </a:p>
        </p:txBody>
      </p:sp>
      <p:sp>
        <p:nvSpPr>
          <p:cNvPr id="3" name="Content Placeholder 2"/>
          <p:cNvSpPr>
            <a:spLocks noGrp="1"/>
          </p:cNvSpPr>
          <p:nvPr>
            <p:ph idx="1"/>
          </p:nvPr>
        </p:nvSpPr>
        <p:spPr>
          <a:xfrm>
            <a:off x="481781" y="2310581"/>
            <a:ext cx="8033568" cy="3625632"/>
          </a:xfrm>
        </p:spPr>
        <p:txBody>
          <a:bodyPr/>
          <a:lstStyle/>
          <a:p>
            <a:pPr marL="0" indent="0" algn="ctr">
              <a:buNone/>
            </a:pPr>
            <a:endParaRPr lang="en-CA" dirty="0"/>
          </a:p>
          <a:p>
            <a:pPr marL="0" indent="0" algn="ctr">
              <a:buNone/>
            </a:pPr>
            <a:endParaRPr lang="en-CA" dirty="0"/>
          </a:p>
          <a:p>
            <a:pPr marL="0" indent="0" algn="ctr">
              <a:buNone/>
            </a:pPr>
            <a:r>
              <a:rPr lang="en-CA" b="1" dirty="0"/>
              <a:t>Thank you</a:t>
            </a:r>
          </a:p>
          <a:p>
            <a:pPr marL="0" indent="0" algn="ctr">
              <a:buNone/>
            </a:pPr>
            <a:endParaRPr lang="en-CA" b="1" dirty="0"/>
          </a:p>
          <a:p>
            <a:pPr marL="0" indent="0" algn="ctr">
              <a:buNone/>
            </a:pPr>
            <a:r>
              <a:rPr lang="en-CA" b="1" dirty="0"/>
              <a:t>Peter Murphy</a:t>
            </a:r>
          </a:p>
          <a:p>
            <a:pPr marL="0" indent="0" algn="ctr">
              <a:buNone/>
            </a:pPr>
            <a:r>
              <a:rPr lang="en-CA" dirty="0"/>
              <a:t>peter.murphy2@canada.ca</a:t>
            </a:r>
          </a:p>
          <a:p>
            <a:endParaRPr lang="en-CA" dirty="0"/>
          </a:p>
        </p:txBody>
      </p:sp>
    </p:spTree>
    <p:extLst>
      <p:ext uri="{BB962C8B-B14F-4D97-AF65-F5344CB8AC3E}">
        <p14:creationId xmlns:p14="http://schemas.microsoft.com/office/powerpoint/2010/main" val="254563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6" y="1324056"/>
            <a:ext cx="8122385" cy="399725"/>
          </a:xfrm>
        </p:spPr>
        <p:txBody>
          <a:bodyPr>
            <a:noAutofit/>
          </a:bodyPr>
          <a:lstStyle/>
          <a:p>
            <a:endParaRPr lang="en-CA" sz="1400" dirty="0"/>
          </a:p>
        </p:txBody>
      </p:sp>
      <p:sp>
        <p:nvSpPr>
          <p:cNvPr id="3" name="Content Placeholder 2"/>
          <p:cNvSpPr>
            <a:spLocks noGrp="1"/>
          </p:cNvSpPr>
          <p:nvPr>
            <p:ph idx="1"/>
          </p:nvPr>
        </p:nvSpPr>
        <p:spPr>
          <a:xfrm>
            <a:off x="529776" y="2330444"/>
            <a:ext cx="8087260" cy="3378206"/>
          </a:xfrm>
          <a:solidFill>
            <a:schemeClr val="bg1"/>
          </a:solidFill>
        </p:spPr>
        <p:txBody>
          <a:bodyPr>
            <a:normAutofit/>
          </a:bodyPr>
          <a:lstStyle/>
          <a:p>
            <a:pPr lvl="1"/>
            <a:endParaRPr lang="en-CA" sz="1250" dirty="0"/>
          </a:p>
        </p:txBody>
      </p:sp>
      <p:graphicFrame>
        <p:nvGraphicFramePr>
          <p:cNvPr id="4" name="Object 3"/>
          <p:cNvGraphicFramePr>
            <a:graphicFrameLocks noChangeAspect="1"/>
          </p:cNvGraphicFramePr>
          <p:nvPr>
            <p:extLst/>
          </p:nvPr>
        </p:nvGraphicFramePr>
        <p:xfrm>
          <a:off x="548640" y="313373"/>
          <a:ext cx="7711440" cy="5615318"/>
        </p:xfrm>
        <a:graphic>
          <a:graphicData uri="http://schemas.openxmlformats.org/presentationml/2006/ole">
            <mc:AlternateContent xmlns:mc="http://schemas.openxmlformats.org/markup-compatibility/2006">
              <mc:Choice xmlns:v="urn:schemas-microsoft-com:vml" Requires="v">
                <p:oleObj spid="_x0000_s4106" name="Worksheet" r:id="rId4" imgW="7947508" imgH="6431280" progId="Excel.Sheet.12">
                  <p:embed/>
                </p:oleObj>
              </mc:Choice>
              <mc:Fallback>
                <p:oleObj name="Worksheet" r:id="rId4" imgW="7947508" imgH="6431280" progId="Excel.Sheet.12">
                  <p:embed/>
                  <p:pic>
                    <p:nvPicPr>
                      <p:cNvPr id="0" name=""/>
                      <p:cNvPicPr/>
                      <p:nvPr/>
                    </p:nvPicPr>
                    <p:blipFill>
                      <a:blip r:embed="rId5"/>
                      <a:stretch>
                        <a:fillRect/>
                      </a:stretch>
                    </p:blipFill>
                    <p:spPr>
                      <a:xfrm>
                        <a:off x="548640" y="313373"/>
                        <a:ext cx="7711440" cy="561531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16921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6" y="1599936"/>
            <a:ext cx="8122385" cy="127365"/>
          </a:xfrm>
        </p:spPr>
        <p:txBody>
          <a:bodyPr>
            <a:noAutofit/>
          </a:bodyPr>
          <a:lstStyle/>
          <a:p>
            <a:r>
              <a:rPr lang="en-CA" sz="1800" dirty="0"/>
              <a:t>The Statistics Canada definition for population centres and rural areas:</a:t>
            </a:r>
            <a:br>
              <a:rPr lang="en-CA" sz="1800" dirty="0"/>
            </a:br>
            <a:r>
              <a:rPr lang="en-CA" sz="1400" dirty="0"/>
              <a:t> - delineation rules in more detail.</a:t>
            </a:r>
          </a:p>
        </p:txBody>
      </p:sp>
      <p:sp>
        <p:nvSpPr>
          <p:cNvPr id="3" name="Content Placeholder 2"/>
          <p:cNvSpPr>
            <a:spLocks noGrp="1"/>
          </p:cNvSpPr>
          <p:nvPr>
            <p:ph idx="1"/>
          </p:nvPr>
        </p:nvSpPr>
        <p:spPr>
          <a:xfrm>
            <a:off x="558718" y="1841488"/>
            <a:ext cx="8248731" cy="4100292"/>
          </a:xfrm>
          <a:solidFill>
            <a:schemeClr val="bg1"/>
          </a:solidFill>
        </p:spPr>
        <p:txBody>
          <a:bodyPr>
            <a:normAutofit fontScale="92500" lnSpcReduction="10000"/>
          </a:bodyPr>
          <a:lstStyle/>
          <a:p>
            <a:pPr marL="0" indent="0">
              <a:buNone/>
            </a:pPr>
            <a:r>
              <a:rPr lang="en-CA" dirty="0"/>
              <a:t>The current population centre delineation rules ranked in order of priority:</a:t>
            </a:r>
          </a:p>
          <a:p>
            <a:pPr marL="0" indent="0">
              <a:spcBef>
                <a:spcPts val="200"/>
              </a:spcBef>
              <a:buNone/>
            </a:pPr>
            <a:endParaRPr lang="en-CA" dirty="0"/>
          </a:p>
          <a:p>
            <a:pPr marL="685800" lvl="1" indent="-342900">
              <a:buFont typeface="+mj-lt"/>
              <a:buAutoNum type="arabicPeriod"/>
            </a:pPr>
            <a:r>
              <a:rPr lang="en-CA" sz="1300" dirty="0"/>
              <a:t>If a dissemination block or group of contiguous dissemination blocks, each having a population density of at least 400 persons per square kilometre for the current census, then the dissemination block or group of contiguous dissemination blocks is delineated as an initial population cluster.</a:t>
            </a:r>
          </a:p>
          <a:p>
            <a:pPr marL="685800" lvl="1" indent="-342900">
              <a:buFont typeface="+mj-lt"/>
              <a:buAutoNum type="arabicPeriod"/>
            </a:pPr>
            <a:r>
              <a:rPr lang="en-CA" sz="1300" dirty="0"/>
              <a:t>If a dissemination block has a population density of at least 200 persons per kilometre or an employment density of 400 employees per square kilometre and it is adjacent to a initial population cluster, then it is added to that cluster.</a:t>
            </a:r>
          </a:p>
          <a:p>
            <a:pPr marL="685800" lvl="1" indent="-342900">
              <a:buFont typeface="+mj-lt"/>
              <a:buAutoNum type="arabicPeriod"/>
            </a:pPr>
            <a:r>
              <a:rPr lang="en-CA" sz="1300" dirty="0"/>
              <a:t>In order to be retained as a population centre, the resulting population cluster must have a minimum population of 1,000 and a population density of at least 400 persons per square kilometre.</a:t>
            </a:r>
          </a:p>
          <a:p>
            <a:pPr marL="685800" lvl="1" indent="-342900">
              <a:buFont typeface="+mj-lt"/>
              <a:buAutoNum type="arabicPeriod"/>
            </a:pPr>
            <a:r>
              <a:rPr lang="en-CA" sz="1300" dirty="0"/>
              <a:t>If the distance between two population centres is less than two kilometres, then the population centres are, in most cases, combined to form a single population centre. Certain restrictions apply when combining population centres located less than two kilometres apart. For example, population centres are only combined provided they do not cross census metropolitan area (CMA) or census agglomeration (CA) boundaries, or if the population centre, which is also a secondary core, is not combined with another core. In some instances, population centres are not combined because the current block structure does not always permit such a merger. For example, if the addition of intermediate blocks would cause the population density of the newly-formed population centre to drop below 400, then the blocks would not be added and the two near adjacent population centres would remain separated.</a:t>
            </a:r>
          </a:p>
          <a:p>
            <a:pPr marL="685800" lvl="1" indent="-342900">
              <a:buFont typeface="+mj-lt"/>
              <a:buAutoNum type="arabicPeriod"/>
            </a:pPr>
            <a:r>
              <a:rPr lang="en-CA" sz="1300" dirty="0"/>
              <a:t>Dissemination blocks that correspond to airport locations and are less than two kilometres away from the population centre are added to the population centre, provided they do not compromise the population density threshold of 400 persons per square kilometre.</a:t>
            </a:r>
          </a:p>
          <a:p>
            <a:pPr marL="685800" lvl="1" indent="-342900">
              <a:buFont typeface="+mj-lt"/>
              <a:buAutoNum type="arabicPeriod"/>
            </a:pPr>
            <a:r>
              <a:rPr lang="en-CA" sz="1300" dirty="0"/>
              <a:t>Interior holes are filled and other irregularities to outer boundaries are smoothed.</a:t>
            </a:r>
          </a:p>
        </p:txBody>
      </p:sp>
    </p:spTree>
    <p:extLst>
      <p:ext uri="{BB962C8B-B14F-4D97-AF65-F5344CB8AC3E}">
        <p14:creationId xmlns:p14="http://schemas.microsoft.com/office/powerpoint/2010/main" val="207674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90493"/>
            <a:ext cx="8122385" cy="330351"/>
          </a:xfrm>
        </p:spPr>
        <p:txBody>
          <a:bodyPr>
            <a:noAutofit/>
          </a:bodyPr>
          <a:lstStyle/>
          <a:p>
            <a:r>
              <a:rPr lang="en-CA" sz="1800" dirty="0"/>
              <a:t>The Statistics Canada definition for population centres and rural areas:</a:t>
            </a:r>
            <a:br>
              <a:rPr lang="en-CA" sz="1800" dirty="0"/>
            </a:br>
            <a:r>
              <a:rPr lang="en-CA" sz="1800" dirty="0"/>
              <a:t> - a high level description.</a:t>
            </a:r>
          </a:p>
        </p:txBody>
      </p:sp>
      <p:sp>
        <p:nvSpPr>
          <p:cNvPr id="3" name="Content Placeholder 2"/>
          <p:cNvSpPr>
            <a:spLocks noGrp="1"/>
          </p:cNvSpPr>
          <p:nvPr>
            <p:ph idx="1"/>
          </p:nvPr>
        </p:nvSpPr>
        <p:spPr>
          <a:xfrm>
            <a:off x="628649" y="2485182"/>
            <a:ext cx="7886700" cy="3628261"/>
          </a:xfrm>
        </p:spPr>
        <p:txBody>
          <a:bodyPr/>
          <a:lstStyle/>
          <a:p>
            <a:r>
              <a:rPr lang="en-CA" sz="1400" dirty="0"/>
              <a:t>A population centre has a population of at least 1,000 and a population density of 400 persons or more per square kilometre, based on population counts from the current Census of Population. </a:t>
            </a:r>
          </a:p>
          <a:p>
            <a:r>
              <a:rPr lang="en-CA" sz="1400" dirty="0"/>
              <a:t>Population centres are classified into three groups, depending on the size of their population:</a:t>
            </a:r>
          </a:p>
          <a:p>
            <a:pPr lvl="2"/>
            <a:r>
              <a:rPr lang="en-CA" dirty="0"/>
              <a:t>small population centres, with a population between 1,000 and 29,999.</a:t>
            </a:r>
          </a:p>
          <a:p>
            <a:pPr lvl="2"/>
            <a:r>
              <a:rPr lang="en-CA" dirty="0"/>
              <a:t>medium population centres, with a population between 30,000 and 99,999.</a:t>
            </a:r>
          </a:p>
          <a:p>
            <a:pPr lvl="2"/>
            <a:r>
              <a:rPr lang="en-CA" dirty="0"/>
              <a:t>large urban population centres, with a population of 100,000 or more.</a:t>
            </a:r>
            <a:endParaRPr lang="en-CA" sz="1400" dirty="0"/>
          </a:p>
          <a:p>
            <a:r>
              <a:rPr lang="en-CA" sz="1400" dirty="0"/>
              <a:t>All areas outside population centres are classified as rural areas.</a:t>
            </a:r>
          </a:p>
          <a:p>
            <a:r>
              <a:rPr lang="en-CA" sz="1400" dirty="0"/>
              <a:t>Taken together, population centres and rural areas cover all of Canada.</a:t>
            </a:r>
          </a:p>
          <a:p>
            <a:endParaRPr lang="en-CA" dirty="0"/>
          </a:p>
          <a:p>
            <a:endParaRPr lang="en-CA" dirty="0"/>
          </a:p>
        </p:txBody>
      </p:sp>
    </p:spTree>
    <p:extLst>
      <p:ext uri="{BB962C8B-B14F-4D97-AF65-F5344CB8AC3E}">
        <p14:creationId xmlns:p14="http://schemas.microsoft.com/office/powerpoint/2010/main" val="144078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7" y="1390493"/>
            <a:ext cx="8122385" cy="330351"/>
          </a:xfrm>
        </p:spPr>
        <p:txBody>
          <a:bodyPr>
            <a:noAutofit/>
          </a:bodyPr>
          <a:lstStyle/>
          <a:p>
            <a:r>
              <a:rPr lang="en-CA" sz="1800" dirty="0"/>
              <a:t>The Statistics Canada definition for population centres and rural areas:</a:t>
            </a:r>
            <a:br>
              <a:rPr lang="en-CA" sz="1800" dirty="0"/>
            </a:br>
            <a:r>
              <a:rPr lang="en-CA" sz="1800" dirty="0"/>
              <a:t> - recent context and experience.</a:t>
            </a:r>
          </a:p>
        </p:txBody>
      </p:sp>
      <p:sp>
        <p:nvSpPr>
          <p:cNvPr id="3" name="Content Placeholder 2"/>
          <p:cNvSpPr>
            <a:spLocks noGrp="1"/>
          </p:cNvSpPr>
          <p:nvPr>
            <p:ph idx="1"/>
          </p:nvPr>
        </p:nvSpPr>
        <p:spPr>
          <a:xfrm>
            <a:off x="558718" y="2295065"/>
            <a:ext cx="8004543" cy="3565985"/>
          </a:xfrm>
          <a:solidFill>
            <a:schemeClr val="bg1"/>
          </a:solidFill>
        </p:spPr>
        <p:txBody>
          <a:bodyPr>
            <a:normAutofit/>
          </a:bodyPr>
          <a:lstStyle/>
          <a:p>
            <a:r>
              <a:rPr lang="en-CA" sz="1600" i="1" dirty="0"/>
              <a:t>Urban Areas </a:t>
            </a:r>
            <a:r>
              <a:rPr lang="en-CA" sz="1600" dirty="0"/>
              <a:t>were re-titled to </a:t>
            </a:r>
            <a:r>
              <a:rPr lang="en-CA" sz="1600" i="1" dirty="0"/>
              <a:t>Population Centres </a:t>
            </a:r>
            <a:r>
              <a:rPr lang="en-CA" sz="1600" dirty="0"/>
              <a:t>in 2011.</a:t>
            </a:r>
          </a:p>
          <a:p>
            <a:r>
              <a:rPr lang="en-CA" sz="1600" dirty="0"/>
              <a:t>A review of the population centre concept was undertaken in 2012. </a:t>
            </a:r>
          </a:p>
          <a:p>
            <a:r>
              <a:rPr lang="en-CA" sz="1600" dirty="0"/>
              <a:t>Based on the review, population centres were </a:t>
            </a:r>
            <a:r>
              <a:rPr lang="en-CA" sz="1600" u="sng" dirty="0"/>
              <a:t>re-delineated </a:t>
            </a:r>
            <a:r>
              <a:rPr lang="en-CA" sz="1600" dirty="0"/>
              <a:t>using a revised set of criteria for the 2016 Census:</a:t>
            </a:r>
          </a:p>
          <a:p>
            <a:pPr lvl="1"/>
            <a:r>
              <a:rPr lang="en-CA" sz="1300" dirty="0"/>
              <a:t>new delineation threshold. </a:t>
            </a:r>
          </a:p>
          <a:p>
            <a:pPr lvl="1"/>
            <a:r>
              <a:rPr lang="en-CA" sz="1300" dirty="0"/>
              <a:t>the inclusion of new data sets (employment density).</a:t>
            </a:r>
          </a:p>
          <a:p>
            <a:r>
              <a:rPr lang="en-CA" sz="1600" dirty="0"/>
              <a:t>This review was also integrated into the 2013-14 review of the census metropolitan areas* (CMA) and census agglomeration* (CA) concept and delineation methodology:</a:t>
            </a:r>
          </a:p>
          <a:p>
            <a:pPr lvl="1"/>
            <a:r>
              <a:rPr lang="en-CA" sz="1300" dirty="0"/>
              <a:t>Population centres continue to be used to determine if a new CA should be delineated or previously existing CA is removed at the next Census, and when a CA is promoted to the status of a CMA.</a:t>
            </a:r>
          </a:p>
          <a:p>
            <a:pPr lvl="1"/>
            <a:r>
              <a:rPr lang="en-CA" sz="1300" dirty="0"/>
              <a:t>Within the CMA and CA delineation methodology, population centres (pop &gt;= 10k) are used to defined the primary or secondary </a:t>
            </a:r>
            <a:r>
              <a:rPr lang="en-CA" sz="1300" i="1" dirty="0"/>
              <a:t>delineation cores</a:t>
            </a:r>
            <a:r>
              <a:rPr lang="en-CA" sz="1300" dirty="0"/>
              <a:t>.</a:t>
            </a:r>
          </a:p>
          <a:p>
            <a:pPr marL="0" indent="0">
              <a:buNone/>
            </a:pPr>
            <a:r>
              <a:rPr lang="en-CA" dirty="0"/>
              <a:t>* </a:t>
            </a:r>
            <a:r>
              <a:rPr lang="en-CA" sz="1100" i="1" dirty="0"/>
              <a:t>core-based functional areas</a:t>
            </a:r>
          </a:p>
          <a:p>
            <a:endParaRPr lang="en-CA" dirty="0"/>
          </a:p>
          <a:p>
            <a:endParaRPr lang="en-CA" dirty="0"/>
          </a:p>
        </p:txBody>
      </p:sp>
    </p:spTree>
    <p:extLst>
      <p:ext uri="{BB962C8B-B14F-4D97-AF65-F5344CB8AC3E}">
        <p14:creationId xmlns:p14="http://schemas.microsoft.com/office/powerpoint/2010/main" val="214963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6" y="1324056"/>
            <a:ext cx="8122385" cy="399725"/>
          </a:xfrm>
        </p:spPr>
        <p:txBody>
          <a:bodyPr>
            <a:noAutofit/>
          </a:bodyPr>
          <a:lstStyle/>
          <a:p>
            <a:r>
              <a:rPr lang="en-CA" sz="1800" dirty="0"/>
              <a:t>The Statistics Canada definition for population centres and rural areas:</a:t>
            </a:r>
            <a:br>
              <a:rPr lang="en-CA" sz="1800" dirty="0"/>
            </a:br>
            <a:r>
              <a:rPr lang="en-CA" sz="1800" dirty="0"/>
              <a:t> - </a:t>
            </a:r>
            <a:r>
              <a:rPr lang="en-CA" sz="1400" dirty="0"/>
              <a:t>delineating population centres with a revised set of rules for the 2016 Census.</a:t>
            </a:r>
          </a:p>
        </p:txBody>
      </p:sp>
      <p:sp>
        <p:nvSpPr>
          <p:cNvPr id="3" name="Content Placeholder 2"/>
          <p:cNvSpPr>
            <a:spLocks noGrp="1"/>
          </p:cNvSpPr>
          <p:nvPr>
            <p:ph idx="1"/>
          </p:nvPr>
        </p:nvSpPr>
        <p:spPr>
          <a:xfrm>
            <a:off x="529776" y="2330444"/>
            <a:ext cx="8087260" cy="3378206"/>
          </a:xfrm>
          <a:solidFill>
            <a:schemeClr val="bg1"/>
          </a:solidFill>
        </p:spPr>
        <p:txBody>
          <a:bodyPr>
            <a:normAutofit/>
          </a:bodyPr>
          <a:lstStyle/>
          <a:p>
            <a:r>
              <a:rPr lang="en-CA" sz="1400" dirty="0"/>
              <a:t>The longstanding rule that dictated that previous census population centres had to be retained if their population was 1,000 or more </a:t>
            </a:r>
            <a:r>
              <a:rPr lang="en-CA" sz="1400" u="sng" dirty="0"/>
              <a:t>was removed</a:t>
            </a:r>
            <a:r>
              <a:rPr lang="en-CA" sz="1400" dirty="0"/>
              <a:t>. </a:t>
            </a:r>
          </a:p>
          <a:p>
            <a:r>
              <a:rPr lang="en-CA" sz="1400" dirty="0"/>
              <a:t>Current census (2016) dissemination blocks (DBs) were used as the building blocks for the delineation.</a:t>
            </a:r>
          </a:p>
          <a:p>
            <a:r>
              <a:rPr lang="en-CA" sz="1400" dirty="0"/>
              <a:t>Current census (2016) population counts and land area were used to calculate density at the DB level.</a:t>
            </a:r>
          </a:p>
          <a:p>
            <a:r>
              <a:rPr lang="en-CA" sz="1400" dirty="0"/>
              <a:t>The population density of 400 persons per square kilometre was retained as the initial density threshold and a second population density threshold of 200 persons per square kilometre was added. </a:t>
            </a:r>
          </a:p>
          <a:p>
            <a:r>
              <a:rPr lang="en-CA" sz="1400" u="sng" dirty="0"/>
              <a:t>Employment density was also added to the delineation</a:t>
            </a:r>
            <a:r>
              <a:rPr lang="en-CA" sz="1400" dirty="0"/>
              <a:t>. Employment density was calculated for each dissemination block based on data obtained from Statistics Canada's Business Register (2016) and a threshold of 400 employees per square kilometre was chosen for the delineation.</a:t>
            </a:r>
          </a:p>
        </p:txBody>
      </p:sp>
    </p:spTree>
    <p:extLst>
      <p:ext uri="{BB962C8B-B14F-4D97-AF65-F5344CB8AC3E}">
        <p14:creationId xmlns:p14="http://schemas.microsoft.com/office/powerpoint/2010/main" val="6326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26" y="1339586"/>
            <a:ext cx="8122385" cy="127365"/>
          </a:xfrm>
        </p:spPr>
        <p:txBody>
          <a:bodyPr>
            <a:noAutofit/>
          </a:bodyPr>
          <a:lstStyle/>
          <a:p>
            <a:r>
              <a:rPr lang="en-CA" sz="1800" dirty="0"/>
              <a:t>The Statistics Canada definition for population centres and rural areas:</a:t>
            </a:r>
            <a:br>
              <a:rPr lang="en-CA" sz="1800" dirty="0"/>
            </a:br>
            <a:r>
              <a:rPr lang="en-CA" sz="1400" dirty="0"/>
              <a:t> - changes to populations centres and the rural area, 2011 to 2016.</a:t>
            </a:r>
          </a:p>
        </p:txBody>
      </p:sp>
      <p:sp>
        <p:nvSpPr>
          <p:cNvPr id="11" name="Content Placeholder 10"/>
          <p:cNvSpPr>
            <a:spLocks noGrp="1"/>
          </p:cNvSpPr>
          <p:nvPr>
            <p:ph idx="1"/>
          </p:nvPr>
        </p:nvSpPr>
        <p:spPr>
          <a:xfrm>
            <a:off x="415290" y="1968533"/>
            <a:ext cx="7886700" cy="3628261"/>
          </a:xfrm>
          <a:solidFill>
            <a:schemeClr val="bg1"/>
          </a:solidFill>
        </p:spPr>
        <p:txBody>
          <a:bodyPr/>
          <a:lstStyle/>
          <a:p>
            <a:endParaRPr lang="en-CA" dirty="0"/>
          </a:p>
        </p:txBody>
      </p:sp>
      <p:graphicFrame>
        <p:nvGraphicFramePr>
          <p:cNvPr id="18" name="Object 17"/>
          <p:cNvGraphicFramePr>
            <a:graphicFrameLocks noChangeAspect="1"/>
          </p:cNvGraphicFramePr>
          <p:nvPr>
            <p:extLst>
              <p:ext uri="{D42A27DB-BD31-4B8C-83A1-F6EECF244321}">
                <p14:modId xmlns:p14="http://schemas.microsoft.com/office/powerpoint/2010/main" val="645675369"/>
              </p:ext>
            </p:extLst>
          </p:nvPr>
        </p:nvGraphicFramePr>
        <p:xfrm>
          <a:off x="1377997" y="1518340"/>
          <a:ext cx="6083041" cy="4375634"/>
        </p:xfrm>
        <a:graphic>
          <a:graphicData uri="http://schemas.openxmlformats.org/presentationml/2006/ole">
            <mc:AlternateContent xmlns:mc="http://schemas.openxmlformats.org/markup-compatibility/2006">
              <mc:Choice xmlns:v="urn:schemas-microsoft-com:vml" Requires="v">
                <p:oleObj spid="_x0000_s3140" name="Worksheet" r:id="rId4" imgW="7437272" imgH="5349443" progId="Excel.Sheet.12">
                  <p:embed/>
                </p:oleObj>
              </mc:Choice>
              <mc:Fallback>
                <p:oleObj name="Worksheet" r:id="rId4" imgW="7437272" imgH="5349443" progId="Excel.Sheet.12">
                  <p:embed/>
                  <p:pic>
                    <p:nvPicPr>
                      <p:cNvPr id="0" name=""/>
                      <p:cNvPicPr/>
                      <p:nvPr/>
                    </p:nvPicPr>
                    <p:blipFill>
                      <a:blip r:embed="rId5"/>
                      <a:stretch>
                        <a:fillRect/>
                      </a:stretch>
                    </p:blipFill>
                    <p:spPr>
                      <a:xfrm>
                        <a:off x="1377997" y="1518340"/>
                        <a:ext cx="6083041" cy="4375634"/>
                      </a:xfrm>
                      <a:prstGeom prst="rect">
                        <a:avLst/>
                      </a:prstGeom>
                    </p:spPr>
                  </p:pic>
                </p:oleObj>
              </mc:Fallback>
            </mc:AlternateContent>
          </a:graphicData>
        </a:graphic>
      </p:graphicFrame>
      <p:sp>
        <p:nvSpPr>
          <p:cNvPr id="20" name="Oval 19"/>
          <p:cNvSpPr/>
          <p:nvPr/>
        </p:nvSpPr>
        <p:spPr>
          <a:xfrm>
            <a:off x="3302001" y="3632970"/>
            <a:ext cx="347133" cy="184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4127828" y="3632921"/>
            <a:ext cx="347133" cy="184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6040285" y="4689938"/>
            <a:ext cx="347133" cy="184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166057" y="5555819"/>
            <a:ext cx="221362" cy="184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0753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49" y="-24384"/>
            <a:ext cx="9215299" cy="5957574"/>
          </a:xfrm>
        </p:spPr>
      </p:pic>
    </p:spTree>
    <p:extLst>
      <p:ext uri="{BB962C8B-B14F-4D97-AF65-F5344CB8AC3E}">
        <p14:creationId xmlns:p14="http://schemas.microsoft.com/office/powerpoint/2010/main" val="364846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6" y="1324056"/>
            <a:ext cx="8122385" cy="399725"/>
          </a:xfrm>
        </p:spPr>
        <p:txBody>
          <a:bodyPr>
            <a:noAutofit/>
          </a:bodyPr>
          <a:lstStyle/>
          <a:p>
            <a:r>
              <a:rPr lang="en-CA" sz="1800" dirty="0"/>
              <a:t>The proposed and Statistics Canada’s definitions</a:t>
            </a:r>
            <a:r>
              <a:rPr lang="en-CA" sz="1400" dirty="0"/>
              <a:t>:</a:t>
            </a:r>
            <a:br>
              <a:rPr lang="en-CA" sz="1400" dirty="0"/>
            </a:br>
            <a:r>
              <a:rPr lang="en-CA" sz="1400" dirty="0"/>
              <a:t>- a high level comparison.</a:t>
            </a:r>
            <a:br>
              <a:rPr lang="en-CA" sz="1400" dirty="0"/>
            </a:br>
            <a:endParaRPr lang="en-CA" sz="1400" dirty="0"/>
          </a:p>
        </p:txBody>
      </p:sp>
      <p:sp>
        <p:nvSpPr>
          <p:cNvPr id="3" name="Content Placeholder 2"/>
          <p:cNvSpPr>
            <a:spLocks noGrp="1"/>
          </p:cNvSpPr>
          <p:nvPr>
            <p:ph idx="1"/>
          </p:nvPr>
        </p:nvSpPr>
        <p:spPr>
          <a:xfrm>
            <a:off x="529776" y="2262708"/>
            <a:ext cx="8087260" cy="3378206"/>
          </a:xfrm>
          <a:solidFill>
            <a:schemeClr val="bg1"/>
          </a:solidFill>
        </p:spPr>
        <p:txBody>
          <a:bodyPr>
            <a:normAutofit/>
          </a:bodyPr>
          <a:lstStyle/>
          <a:p>
            <a:r>
              <a:rPr lang="en-CA" sz="1400" dirty="0"/>
              <a:t>The concepts and elements of the delineation methodologies are similar (level 1) if not familiar.  Some of the similarities include:</a:t>
            </a:r>
          </a:p>
          <a:p>
            <a:pPr lvl="1"/>
            <a:r>
              <a:rPr lang="en-CA" sz="1400" dirty="0"/>
              <a:t>Minimum population concentration and densities thresholds.</a:t>
            </a:r>
            <a:r>
              <a:rPr lang="en-GB" sz="1400" dirty="0"/>
              <a:t> </a:t>
            </a:r>
          </a:p>
          <a:p>
            <a:pPr lvl="1"/>
            <a:endParaRPr lang="en-CA" sz="1400" dirty="0"/>
          </a:p>
          <a:p>
            <a:pPr lvl="1"/>
            <a:r>
              <a:rPr lang="en-CA" sz="1400" dirty="0"/>
              <a:t>Clustering of adjacent building-blocks (grid, Blocks) that meet the above.</a:t>
            </a:r>
          </a:p>
          <a:p>
            <a:pPr lvl="1"/>
            <a:endParaRPr lang="en-CA" sz="1400" dirty="0"/>
          </a:p>
          <a:p>
            <a:pPr lvl="1"/>
            <a:r>
              <a:rPr lang="en-CA" sz="1400" dirty="0"/>
              <a:t>Test emerging clusters of building units (grid cells, Blocks) to determine if combining them is desirable (or not).  Enclaved and other anomalous cases/situations are resolved.</a:t>
            </a:r>
            <a:endParaRPr lang="en-GB" sz="1400" dirty="0"/>
          </a:p>
          <a:p>
            <a:pPr lvl="1"/>
            <a:endParaRPr lang="en-CA" sz="1400" dirty="0"/>
          </a:p>
          <a:p>
            <a:pPr lvl="1"/>
            <a:r>
              <a:rPr lang="en-GB" sz="1400" dirty="0"/>
              <a:t>Both definitions (level 1) define rural (grid-cell) areas based on what is not urban.</a:t>
            </a:r>
            <a:endParaRPr lang="en-CA" sz="1400" dirty="0"/>
          </a:p>
          <a:p>
            <a:pPr lvl="1"/>
            <a:endParaRPr lang="en-CA" sz="1400" dirty="0"/>
          </a:p>
          <a:p>
            <a:pPr lvl="1"/>
            <a:r>
              <a:rPr lang="en-GB" sz="1400" dirty="0"/>
              <a:t>The use of the </a:t>
            </a:r>
            <a:r>
              <a:rPr lang="en-GB" sz="1400" i="1" dirty="0"/>
              <a:t>largest</a:t>
            </a:r>
            <a:r>
              <a:rPr lang="en-GB" sz="1400" dirty="0"/>
              <a:t> delineated entities from both methodologies as </a:t>
            </a:r>
            <a:r>
              <a:rPr lang="en-GB" sz="1400" i="1" dirty="0"/>
              <a:t>core areas</a:t>
            </a:r>
            <a:r>
              <a:rPr lang="en-GB" sz="1400" dirty="0"/>
              <a:t> in the delineation of FUAs, CMAs and CAs respectively.</a:t>
            </a:r>
            <a:endParaRPr lang="en-CA" sz="1400" dirty="0"/>
          </a:p>
          <a:p>
            <a:pPr lvl="1"/>
            <a:endParaRPr lang="en-CA" sz="1250" dirty="0"/>
          </a:p>
          <a:p>
            <a:pPr marL="342900" lvl="1" indent="0">
              <a:buNone/>
            </a:pPr>
            <a:endParaRPr lang="en-CA" sz="1250" dirty="0"/>
          </a:p>
          <a:p>
            <a:pPr lvl="1"/>
            <a:endParaRPr lang="en-CA" sz="1250" dirty="0"/>
          </a:p>
        </p:txBody>
      </p:sp>
    </p:spTree>
    <p:extLst>
      <p:ext uri="{BB962C8B-B14F-4D97-AF65-F5344CB8AC3E}">
        <p14:creationId xmlns:p14="http://schemas.microsoft.com/office/powerpoint/2010/main" val="3378658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6" y="1324056"/>
            <a:ext cx="8122385" cy="399725"/>
          </a:xfrm>
        </p:spPr>
        <p:txBody>
          <a:bodyPr>
            <a:noAutofit/>
          </a:bodyPr>
          <a:lstStyle/>
          <a:p>
            <a:r>
              <a:rPr lang="en-CA" sz="1800" dirty="0"/>
              <a:t>The proposed and Statistics Canada’s definition compared:</a:t>
            </a:r>
            <a:br>
              <a:rPr lang="en-CA" sz="1800" dirty="0"/>
            </a:br>
            <a:r>
              <a:rPr lang="en-CA" sz="1800" dirty="0"/>
              <a:t>- </a:t>
            </a:r>
            <a:r>
              <a:rPr lang="en-CA" sz="1400" dirty="0"/>
              <a:t>differences (mainly parameters) between the definitions and delineation methodologies.</a:t>
            </a:r>
            <a:br>
              <a:rPr lang="en-CA" sz="1400" dirty="0"/>
            </a:br>
            <a:endParaRPr lang="en-CA" sz="1400" dirty="0"/>
          </a:p>
        </p:txBody>
      </p:sp>
      <p:sp>
        <p:nvSpPr>
          <p:cNvPr id="3" name="Content Placeholder 2"/>
          <p:cNvSpPr>
            <a:spLocks noGrp="1"/>
          </p:cNvSpPr>
          <p:nvPr>
            <p:ph idx="1"/>
          </p:nvPr>
        </p:nvSpPr>
        <p:spPr>
          <a:xfrm>
            <a:off x="353961" y="1584198"/>
            <a:ext cx="8396749" cy="4265994"/>
          </a:xfrm>
          <a:solidFill>
            <a:schemeClr val="bg1"/>
          </a:solidFill>
        </p:spPr>
        <p:txBody>
          <a:bodyPr>
            <a:normAutofit fontScale="25000" lnSpcReduction="20000"/>
          </a:bodyPr>
          <a:lstStyle/>
          <a:p>
            <a:endParaRPr lang="en-CA" sz="4300" dirty="0"/>
          </a:p>
          <a:p>
            <a:r>
              <a:rPr lang="en-CA" sz="4800" dirty="0"/>
              <a:t>Statistics Canada’s definition </a:t>
            </a:r>
            <a:r>
              <a:rPr lang="en-CA" sz="4800" u="sng" dirty="0"/>
              <a:t>does not </a:t>
            </a:r>
            <a:r>
              <a:rPr lang="en-CA" sz="4800" dirty="0"/>
              <a:t>classify entities to a comparable level 2 classification: </a:t>
            </a:r>
          </a:p>
          <a:p>
            <a:pPr lvl="1"/>
            <a:r>
              <a:rPr lang="en-CA" sz="4650" dirty="0"/>
              <a:t>urban clusters  into two categories town, suburban,  and rural into Village, dispersed and mostly uninhabited. </a:t>
            </a:r>
          </a:p>
          <a:p>
            <a:pPr lvl="1"/>
            <a:endParaRPr lang="en-CA" sz="4650" dirty="0"/>
          </a:p>
          <a:p>
            <a:r>
              <a:rPr lang="en-CA" sz="4800" dirty="0"/>
              <a:t>The two definitions use different classifications of delineated entities (level 1):</a:t>
            </a:r>
          </a:p>
          <a:p>
            <a:pPr lvl="1"/>
            <a:r>
              <a:rPr lang="en-CA" sz="4800" dirty="0"/>
              <a:t>Population density is not a explicit factor in the population centre classification.</a:t>
            </a:r>
          </a:p>
          <a:p>
            <a:pPr lvl="1"/>
            <a:endParaRPr lang="en-CA" sz="4800" dirty="0"/>
          </a:p>
          <a:p>
            <a:r>
              <a:rPr lang="en-CA" sz="4800" dirty="0"/>
              <a:t>Some of the differences between the two delineation methodologies include:</a:t>
            </a:r>
          </a:p>
          <a:p>
            <a:pPr lvl="1"/>
            <a:r>
              <a:rPr lang="en-CA" sz="4800" dirty="0"/>
              <a:t>The delineation building block: </a:t>
            </a:r>
          </a:p>
          <a:p>
            <a:pPr lvl="2"/>
            <a:r>
              <a:rPr lang="en-CA" sz="4800" dirty="0"/>
              <a:t>Grid-cells are of consistent size.</a:t>
            </a:r>
          </a:p>
          <a:p>
            <a:pPr lvl="2"/>
            <a:r>
              <a:rPr lang="en-CA" sz="4800" dirty="0"/>
              <a:t>Blocks area vary in size: tend to be much smaller in built-up areas and very large in sparsely populated regions.</a:t>
            </a:r>
          </a:p>
          <a:p>
            <a:pPr lvl="1"/>
            <a:r>
              <a:rPr lang="en-CA" sz="4800" dirty="0"/>
              <a:t>The population concentration and density thresholds:</a:t>
            </a:r>
          </a:p>
          <a:p>
            <a:pPr lvl="2"/>
            <a:r>
              <a:rPr lang="en-CA" sz="4800" dirty="0"/>
              <a:t>The 1,000 population minimum for population centres and the two used in the proposed definition: are 50,000 and 5,000 respectively for  the urban centres and urban clusters.</a:t>
            </a:r>
          </a:p>
          <a:p>
            <a:pPr lvl="2"/>
            <a:r>
              <a:rPr lang="en-CA" sz="4800" dirty="0"/>
              <a:t>The population centre density minimum is 400 person/ km</a:t>
            </a:r>
            <a:r>
              <a:rPr lang="en-CA" sz="4800" baseline="30000" dirty="0"/>
              <a:t>2</a:t>
            </a:r>
            <a:r>
              <a:rPr lang="en-CA" sz="4800" dirty="0"/>
              <a:t>; there are several densities in the proposed definition – level 1 &amp; 2 (e.g.  1,500 km</a:t>
            </a:r>
            <a:r>
              <a:rPr lang="en-CA" sz="4800" baseline="30000" dirty="0"/>
              <a:t>2</a:t>
            </a:r>
            <a:r>
              <a:rPr lang="en-CA" sz="4800" dirty="0"/>
              <a:t>, 300 km</a:t>
            </a:r>
            <a:r>
              <a:rPr lang="en-CA" sz="4800" baseline="30000" dirty="0"/>
              <a:t>2</a:t>
            </a:r>
            <a:r>
              <a:rPr lang="en-CA" sz="4800" dirty="0"/>
              <a:t> ).</a:t>
            </a:r>
          </a:p>
          <a:p>
            <a:pPr lvl="1"/>
            <a:r>
              <a:rPr lang="en-CA" sz="4950" dirty="0"/>
              <a:t>The use of built-up information in proposed delineation methodology. </a:t>
            </a:r>
          </a:p>
          <a:p>
            <a:pPr lvl="1"/>
            <a:r>
              <a:rPr lang="en-CA" sz="4950" dirty="0"/>
              <a:t>The use of employment density in the population centre delineation methodology.</a:t>
            </a:r>
            <a:endParaRPr lang="en-CA" sz="4800" dirty="0"/>
          </a:p>
          <a:p>
            <a:pPr lvl="1"/>
            <a:r>
              <a:rPr lang="en-CA" sz="4800" dirty="0"/>
              <a:t>The merge rules differ.</a:t>
            </a:r>
          </a:p>
          <a:p>
            <a:pPr lvl="1"/>
            <a:endParaRPr lang="en-CA" sz="4800" dirty="0"/>
          </a:p>
          <a:p>
            <a:r>
              <a:rPr lang="en-CA" sz="4800" dirty="0"/>
              <a:t>The above differences between the two definitions/methodologies should explain  most of the differences in outcomes when the two definitions/methodologies are applied.</a:t>
            </a:r>
          </a:p>
        </p:txBody>
      </p:sp>
    </p:spTree>
    <p:extLst>
      <p:ext uri="{BB962C8B-B14F-4D97-AF65-F5344CB8AC3E}">
        <p14:creationId xmlns:p14="http://schemas.microsoft.com/office/powerpoint/2010/main" val="198503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6" y="1324056"/>
            <a:ext cx="8122385" cy="399725"/>
          </a:xfrm>
        </p:spPr>
        <p:txBody>
          <a:bodyPr>
            <a:noAutofit/>
          </a:bodyPr>
          <a:lstStyle/>
          <a:p>
            <a:r>
              <a:rPr lang="en-CA" sz="1800" dirty="0"/>
              <a:t>The proposed definition and Statistics Canada’s definition compared:</a:t>
            </a:r>
            <a:br>
              <a:rPr lang="en-CA" sz="1800" dirty="0"/>
            </a:br>
            <a:r>
              <a:rPr lang="en-CA" sz="1800" dirty="0"/>
              <a:t>- </a:t>
            </a:r>
            <a:r>
              <a:rPr lang="en-CA" sz="1400" dirty="0"/>
              <a:t>some initial observations. </a:t>
            </a:r>
            <a:br>
              <a:rPr lang="en-CA" sz="1400" dirty="0"/>
            </a:br>
            <a:endParaRPr lang="en-CA" sz="1400" dirty="0"/>
          </a:p>
        </p:txBody>
      </p:sp>
      <p:sp>
        <p:nvSpPr>
          <p:cNvPr id="3" name="Content Placeholder 2"/>
          <p:cNvSpPr>
            <a:spLocks noGrp="1"/>
          </p:cNvSpPr>
          <p:nvPr>
            <p:ph idx="1"/>
          </p:nvPr>
        </p:nvSpPr>
        <p:spPr>
          <a:xfrm>
            <a:off x="392593" y="1927123"/>
            <a:ext cx="8396749" cy="3411793"/>
          </a:xfrm>
          <a:solidFill>
            <a:schemeClr val="bg1"/>
          </a:solidFill>
        </p:spPr>
        <p:txBody>
          <a:bodyPr>
            <a:normAutofit fontScale="85000" lnSpcReduction="20000"/>
          </a:bodyPr>
          <a:lstStyle/>
          <a:p>
            <a:r>
              <a:rPr lang="en-CA" sz="1800" dirty="0"/>
              <a:t>What fits well:</a:t>
            </a:r>
          </a:p>
          <a:p>
            <a:pPr lvl="1"/>
            <a:r>
              <a:rPr lang="en-CA" sz="1800" dirty="0"/>
              <a:t>99% of rural grid-cells are consistent with the rural area defined by Statistics Canada.</a:t>
            </a:r>
          </a:p>
          <a:p>
            <a:pPr lvl="1"/>
            <a:r>
              <a:rPr lang="en-CA" sz="1800" dirty="0"/>
              <a:t>95.5% of urban centre grid-cells are consistent with population centres defined by Statistics Canada.</a:t>
            </a:r>
          </a:p>
          <a:p>
            <a:r>
              <a:rPr lang="en-CA" sz="1800" dirty="0"/>
              <a:t>What fits less well:</a:t>
            </a:r>
          </a:p>
          <a:p>
            <a:pPr lvl="1"/>
            <a:r>
              <a:rPr lang="en-CA" sz="1800" dirty="0"/>
              <a:t> 29.3% of suburban and 14.9% of town grid-cells are associated with the rural area defined by Statistics Canada.</a:t>
            </a:r>
          </a:p>
          <a:p>
            <a:pPr lvl="1"/>
            <a:r>
              <a:rPr lang="en-CA" sz="1800" dirty="0"/>
              <a:t>45% of village grid-cells are associated with the rural area defined by Statistics Canada.</a:t>
            </a:r>
          </a:p>
          <a:p>
            <a:r>
              <a:rPr lang="en-CA" sz="1800" dirty="0"/>
              <a:t>An observation:</a:t>
            </a:r>
          </a:p>
          <a:p>
            <a:pPr lvl="1"/>
            <a:r>
              <a:rPr lang="en-CA" sz="1800" dirty="0"/>
              <a:t>34.8% of suburban and town grid-cells are associated with areas within larger population centres.</a:t>
            </a:r>
          </a:p>
          <a:p>
            <a:r>
              <a:rPr lang="en-CA" sz="1800" dirty="0"/>
              <a:t>17 larger population centres are not classified among the 51 urban centres (cities).</a:t>
            </a:r>
          </a:p>
          <a:p>
            <a:r>
              <a:rPr lang="en-CA" sz="1800" dirty="0"/>
              <a:t>Overall urban centres are smaller than comparable population centres.</a:t>
            </a:r>
          </a:p>
          <a:p>
            <a:endParaRPr lang="en-CA" sz="4800" dirty="0"/>
          </a:p>
        </p:txBody>
      </p:sp>
    </p:spTree>
    <p:extLst>
      <p:ext uri="{BB962C8B-B14F-4D97-AF65-F5344CB8AC3E}">
        <p14:creationId xmlns:p14="http://schemas.microsoft.com/office/powerpoint/2010/main" val="2702602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1d-20_029_01-eng.potx [Read-Only]" id="{BCA2AB08-5A0A-40EB-AEB4-AA7A12728118}" vid="{C61B02E1-035E-48F2-B9E1-BE73AE9275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3440</TotalTime>
  <Words>907</Words>
  <Application>Microsoft Office PowerPoint</Application>
  <PresentationFormat>On-screen Show (4:3)</PresentationFormat>
  <Paragraphs>126</Paragraphs>
  <Slides>18</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 MT Std</vt:lpstr>
      <vt:lpstr>Arial</vt:lpstr>
      <vt:lpstr>Calibri</vt:lpstr>
      <vt:lpstr>Office Theme</vt:lpstr>
      <vt:lpstr>Worksheet</vt:lpstr>
      <vt:lpstr>The Statistics Canada population centre and rural area definition and the proposed European and Global version of the degree of urbanization: a short comparative overview.   </vt:lpstr>
      <vt:lpstr>The Statistics Canada definition for population centres and rural areas:  - a high level description.</vt:lpstr>
      <vt:lpstr>The Statistics Canada definition for population centres and rural areas:  - recent context and experience.</vt:lpstr>
      <vt:lpstr>The Statistics Canada definition for population centres and rural areas:  - delineating population centres with a revised set of rules for the 2016 Census.</vt:lpstr>
      <vt:lpstr>The Statistics Canada definition for population centres and rural areas:  - changes to populations centres and the rural area, 2011 to 2016.</vt:lpstr>
      <vt:lpstr>PowerPoint Presentation</vt:lpstr>
      <vt:lpstr>The proposed and Statistics Canada’s definitions: - a high level comparison. </vt:lpstr>
      <vt:lpstr>The proposed and Statistics Canada’s definition compared: - differences (mainly parameters) between the definitions and delineation methodologies. </vt:lpstr>
      <vt:lpstr>The proposed definition and Statistics Canada’s definition compared: - some initial observations.  </vt:lpstr>
      <vt:lpstr>Ottawa, Kanata, Barrhaven and Orleans</vt:lpstr>
      <vt:lpstr>Toronto and Hamilton</vt:lpstr>
      <vt:lpstr>Oshawa</vt:lpstr>
      <vt:lpstr>Sherbrooke and Magog</vt:lpstr>
      <vt:lpstr>New Hamburg, Ontario</vt:lpstr>
      <vt:lpstr>The proposed definition and Statistics Canada’s definition compared: - some tentative conclusions and other considerations. </vt:lpstr>
      <vt:lpstr>PowerPoint Presentation</vt:lpstr>
      <vt:lpstr>PowerPoint Presentation</vt:lpstr>
      <vt:lpstr>The Statistics Canada definition for population centres and rural areas:  - delineation rules in more detail.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Kaitlin Bertrand</dc:creator>
  <cp:lastModifiedBy>Andrea De Luka</cp:lastModifiedBy>
  <cp:revision>103</cp:revision>
  <cp:lastPrinted>2019-01-29T14:39:43Z</cp:lastPrinted>
  <dcterms:created xsi:type="dcterms:W3CDTF">2019-01-22T20:35:51Z</dcterms:created>
  <dcterms:modified xsi:type="dcterms:W3CDTF">2019-02-04T14:42:45Z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-1496717194</vt:i4>
  </property>
  <property fmtid="{D5CDD505-2E9C-101B-9397-08002B2CF9AE}" pid="3" name="_NewReviewCycle">
    <vt:lpwstr/>
  </property>
  <property fmtid="{D5CDD505-2E9C-101B-9397-08002B2CF9AE}" pid="4" name="_EmailSubject">
    <vt:lpwstr>Webex testing - Expert Group Meeting on Statistical Methodology for Delineating Cities and Rural Areas</vt:lpwstr>
  </property>
  <property fmtid="{D5CDD505-2E9C-101B-9397-08002B2CF9AE}" pid="5" name="_AuthorEmail">
    <vt:lpwstr>peter.murphy2@canada.ca</vt:lpwstr>
  </property>
  <property fmtid="{D5CDD505-2E9C-101B-9397-08002B2CF9AE}" pid="6" name="_AuthorEmailDisplayName">
    <vt:lpwstr>Murphy2, Peter (STATCAN)</vt:lpwstr>
  </property>
</Properties>
</file>