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10" r:id="rId3"/>
    <p:sldId id="261" r:id="rId4"/>
    <p:sldId id="304" r:id="rId5"/>
    <p:sldId id="313" r:id="rId6"/>
    <p:sldId id="306" r:id="rId7"/>
    <p:sldId id="295" r:id="rId8"/>
    <p:sldId id="303" r:id="rId9"/>
    <p:sldId id="312" r:id="rId10"/>
    <p:sldId id="291" r:id="rId11"/>
    <p:sldId id="308" r:id="rId12"/>
    <p:sldId id="314" r:id="rId13"/>
    <p:sldId id="309" r:id="rId14"/>
    <p:sldId id="305" r:id="rId15"/>
    <p:sldId id="299" r:id="rId16"/>
    <p:sldId id="315" r:id="rId17"/>
    <p:sldId id="316" r:id="rId18"/>
    <p:sldId id="317" r:id="rId19"/>
    <p:sldId id="318" r:id="rId20"/>
    <p:sldId id="311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434" autoAdjust="0"/>
  </p:normalViewPr>
  <p:slideViewPr>
    <p:cSldViewPr>
      <p:cViewPr>
        <p:scale>
          <a:sx n="120" d="100"/>
          <a:sy n="120" d="100"/>
        </p:scale>
        <p:origin x="139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02395745396982E-2"/>
          <c:y val="3.468900809673589E-2"/>
          <c:w val="0.89971556501547623"/>
          <c:h val="0.83706173968494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PowerPoint]PYRAMID'!$A$2</c:f>
              <c:strCache>
                <c:ptCount val="1"/>
                <c:pt idx="0">
                  <c:v>2016 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accent1">
                  <a:lumMod val="75000"/>
                </a:schemeClr>
              </a:solidFill>
              <a:prstDash val="solid"/>
            </a:ln>
          </c:spPr>
          <c:invertIfNegative val="0"/>
          <c:cat>
            <c:strRef>
              <c:f>'[Chart in Microsoft PowerPoint]PYRAMID'!$A$11:$A$28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80-85</c:v>
                </c:pt>
                <c:pt idx="17">
                  <c:v>85+</c:v>
                </c:pt>
              </c:strCache>
            </c:strRef>
          </c:cat>
          <c:val>
            <c:numRef>
              <c:f>'[Chart in Microsoft PowerPoint]PYRAMID'!$C$11:$C$28</c:f>
              <c:numCache>
                <c:formatCode>General_)</c:formatCode>
                <c:ptCount val="18"/>
                <c:pt idx="0">
                  <c:v>3441223</c:v>
                </c:pt>
                <c:pt idx="1">
                  <c:v>3124063</c:v>
                </c:pt>
                <c:pt idx="2">
                  <c:v>2776101</c:v>
                </c:pt>
                <c:pt idx="3">
                  <c:v>2672399</c:v>
                </c:pt>
                <c:pt idx="4">
                  <c:v>3154276</c:v>
                </c:pt>
                <c:pt idx="5">
                  <c:v>4055173</c:v>
                </c:pt>
                <c:pt idx="6">
                  <c:v>4258142</c:v>
                </c:pt>
                <c:pt idx="7">
                  <c:v>3463703</c:v>
                </c:pt>
                <c:pt idx="8">
                  <c:v>2703292</c:v>
                </c:pt>
                <c:pt idx="9">
                  <c:v>2377763</c:v>
                </c:pt>
                <c:pt idx="10">
                  <c:v>1949651</c:v>
                </c:pt>
                <c:pt idx="11">
                  <c:v>1680082</c:v>
                </c:pt>
                <c:pt idx="12">
                  <c:v>1289430</c:v>
                </c:pt>
                <c:pt idx="13">
                  <c:v>902216</c:v>
                </c:pt>
                <c:pt idx="14">
                  <c:v>606291</c:v>
                </c:pt>
                <c:pt idx="15">
                  <c:v>434855</c:v>
                </c:pt>
                <c:pt idx="16">
                  <c:v>303384</c:v>
                </c:pt>
                <c:pt idx="17">
                  <c:v>218132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0-4A3B-A322-155B896F3558}"/>
            </c:ext>
          </c:extLst>
        </c:ser>
        <c:ser>
          <c:idx val="1"/>
          <c:order val="1"/>
          <c:tx>
            <c:strRef>
              <c:f>'[Chart in Microsoft PowerPoint]PYRAMID'!$E$6</c:f>
              <c:strCache>
                <c:ptCount val="1"/>
                <c:pt idx="0">
                  <c:v>2011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invertIfNegative val="0"/>
          <c:val>
            <c:numRef>
              <c:f>'[Chart in Microsoft PowerPoint]PYRAMID'!$F$11:$F$28</c:f>
              <c:numCache>
                <c:formatCode>#,##0_);\(#,##0\)</c:formatCode>
                <c:ptCount val="18"/>
                <c:pt idx="0">
                  <c:v>3040241</c:v>
                </c:pt>
                <c:pt idx="1">
                  <c:v>2759231</c:v>
                </c:pt>
                <c:pt idx="2">
                  <c:v>2783047</c:v>
                </c:pt>
                <c:pt idx="3">
                  <c:v>3259607</c:v>
                </c:pt>
                <c:pt idx="4">
                  <c:v>4212922</c:v>
                </c:pt>
                <c:pt idx="5">
                  <c:v>4318020</c:v>
                </c:pt>
                <c:pt idx="6">
                  <c:v>3456096</c:v>
                </c:pt>
                <c:pt idx="7">
                  <c:v>2720785</c:v>
                </c:pt>
                <c:pt idx="8">
                  <c:v>2420370</c:v>
                </c:pt>
                <c:pt idx="9">
                  <c:v>2003143</c:v>
                </c:pt>
                <c:pt idx="10">
                  <c:v>1762295</c:v>
                </c:pt>
                <c:pt idx="11">
                  <c:v>1353485</c:v>
                </c:pt>
                <c:pt idx="12">
                  <c:v>981945</c:v>
                </c:pt>
                <c:pt idx="13">
                  <c:v>700389</c:v>
                </c:pt>
                <c:pt idx="14">
                  <c:v>558821</c:v>
                </c:pt>
                <c:pt idx="15">
                  <c:v>436061</c:v>
                </c:pt>
                <c:pt idx="16">
                  <c:v>280642</c:v>
                </c:pt>
                <c:pt idx="17">
                  <c:v>196900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0-4A3B-A322-155B896F3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973436128"/>
        <c:axId val="-1973429056"/>
      </c:barChart>
      <c:catAx>
        <c:axId val="-1973436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73429056"/>
        <c:crosses val="autoZero"/>
        <c:auto val="0"/>
        <c:lblAlgn val="ctr"/>
        <c:lblOffset val="100"/>
        <c:noMultiLvlLbl val="0"/>
      </c:catAx>
      <c:valAx>
        <c:axId val="-197342905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-1973436128"/>
        <c:crosses val="autoZero"/>
        <c:crossBetween val="between"/>
      </c:valAx>
      <c:spPr>
        <a:solidFill>
          <a:schemeClr val="bg2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105660409946844"/>
          <c:y val="0.14806888122011355"/>
          <c:w val="0.24476077592455167"/>
          <c:h val="0.1930416857348326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Courier New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403819003871E-2"/>
          <c:y val="9.8508472065296487E-3"/>
          <c:w val="0.85344537846668389"/>
          <c:h val="0.894456926352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PowerPoint]PYRAMID'!$B$7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'[Chart in Microsoft PowerPoint]PYRAMID'!$A$11:$A$28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80-85</c:v>
                </c:pt>
                <c:pt idx="17">
                  <c:v>85+</c:v>
                </c:pt>
              </c:strCache>
            </c:strRef>
          </c:cat>
          <c:val>
            <c:numRef>
              <c:f>'[Chart in Microsoft PowerPoint]PYRAMID'!$B$11:$B$28</c:f>
              <c:numCache>
                <c:formatCode>General_)</c:formatCode>
                <c:ptCount val="18"/>
                <c:pt idx="0">
                  <c:v>3647899</c:v>
                </c:pt>
                <c:pt idx="1">
                  <c:v>3284842</c:v>
                </c:pt>
                <c:pt idx="2">
                  <c:v>2910501</c:v>
                </c:pt>
                <c:pt idx="3">
                  <c:v>2784779</c:v>
                </c:pt>
                <c:pt idx="4">
                  <c:v>3235722</c:v>
                </c:pt>
                <c:pt idx="5">
                  <c:v>4141156</c:v>
                </c:pt>
                <c:pt idx="6">
                  <c:v>4337652</c:v>
                </c:pt>
                <c:pt idx="7">
                  <c:v>3570551</c:v>
                </c:pt>
                <c:pt idx="8">
                  <c:v>2812659</c:v>
                </c:pt>
                <c:pt idx="9">
                  <c:v>2453396</c:v>
                </c:pt>
                <c:pt idx="10">
                  <c:v>1974647</c:v>
                </c:pt>
                <c:pt idx="11">
                  <c:v>1669170</c:v>
                </c:pt>
                <c:pt idx="12">
                  <c:v>1252050</c:v>
                </c:pt>
                <c:pt idx="13">
                  <c:v>808486</c:v>
                </c:pt>
                <c:pt idx="14">
                  <c:v>570748</c:v>
                </c:pt>
                <c:pt idx="15">
                  <c:v>451097</c:v>
                </c:pt>
                <c:pt idx="16">
                  <c:v>342992</c:v>
                </c:pt>
                <c:pt idx="17">
                  <c:v>230972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8-4D89-B1E7-1342ADE5F7CF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val>
            <c:numRef>
              <c:f>'[Chart in Microsoft PowerPoint]PYRAMID'!$E$11:$E$28</c:f>
              <c:numCache>
                <c:formatCode>#,##0_);\(#,##0\)</c:formatCode>
                <c:ptCount val="18"/>
                <c:pt idx="0">
                  <c:v>3192311</c:v>
                </c:pt>
                <c:pt idx="1">
                  <c:v>2898560</c:v>
                </c:pt>
                <c:pt idx="2">
                  <c:v>2888388</c:v>
                </c:pt>
                <c:pt idx="3">
                  <c:v>3347436</c:v>
                </c:pt>
                <c:pt idx="4">
                  <c:v>4201575</c:v>
                </c:pt>
                <c:pt idx="5">
                  <c:v>4354634</c:v>
                </c:pt>
                <c:pt idx="6">
                  <c:v>3515828</c:v>
                </c:pt>
                <c:pt idx="7">
                  <c:v>2850233</c:v>
                </c:pt>
                <c:pt idx="8">
                  <c:v>2486379</c:v>
                </c:pt>
                <c:pt idx="9">
                  <c:v>2027338</c:v>
                </c:pt>
                <c:pt idx="10">
                  <c:v>1765113</c:v>
                </c:pt>
                <c:pt idx="11">
                  <c:v>1326634</c:v>
                </c:pt>
                <c:pt idx="12">
                  <c:v>880962</c:v>
                </c:pt>
                <c:pt idx="13">
                  <c:v>643342</c:v>
                </c:pt>
                <c:pt idx="14">
                  <c:v>561147</c:v>
                </c:pt>
                <c:pt idx="15">
                  <c:v>477470</c:v>
                </c:pt>
                <c:pt idx="16">
                  <c:v>280896</c:v>
                </c:pt>
                <c:pt idx="17">
                  <c:v>207423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8-4D89-B1E7-1342ADE5F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973427968"/>
        <c:axId val="-1973426880"/>
      </c:barChart>
      <c:catAx>
        <c:axId val="-1973427968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973426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973426880"/>
        <c:scaling>
          <c:orientation val="maxMin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197342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0.48737</cdr:x>
      <cdr:y>0.09954</cdr:y>
    </cdr:from>
    <cdr:to>
      <cdr:x>0.72387</cdr:x>
      <cdr:y>0.18587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16234" y="663035"/>
          <a:ext cx="1512168" cy="575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Female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0.20448</cdr:x>
      <cdr:y>0.81476</cdr:y>
    </cdr:from>
    <cdr:to>
      <cdr:x>0.28616</cdr:x>
      <cdr:y>0.87739</cdr:y>
    </cdr:to>
    <cdr:sp macro="" textlink="">
      <cdr:nvSpPr>
        <cdr:cNvPr id="4" name="Bent Arrow 3"/>
        <cdr:cNvSpPr/>
      </cdr:nvSpPr>
      <cdr:spPr>
        <a:xfrm xmlns:a="http://schemas.openxmlformats.org/drawingml/2006/main" rot="16007401">
          <a:off x="1359958" y="5374760"/>
          <a:ext cx="417223" cy="522255"/>
        </a:xfrm>
        <a:prstGeom xmlns:a="http://schemas.openxmlformats.org/drawingml/2006/main" prst="ben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26E6B8"/>
          </a:solidFill>
        </a:ln>
        <a:effectLst xmlns:a="http://schemas.openxmlformats.org/drawingml/2006/main">
          <a:outerShdw blurRad="50800" dist="50800" dir="5400000" algn="ctr" rotWithShape="0">
            <a:srgbClr val="FFCCFF"/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ln>
              <a:solidFill>
                <a:srgbClr val="FFCCFF"/>
              </a:solidFill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7599BB3-04FF-4441-9AF4-5B18D61E59B8}" type="datetimeFigureOut">
              <a:rPr lang="fa-IR" smtClean="0"/>
              <a:t>1440/07/14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5219E22-C500-4C66-AA45-FB3DBCFF14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49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009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053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896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BE6E-ABD2-4819-847E-9396E6ED004E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2703" y="1676400"/>
            <a:ext cx="277269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Statistical Centre of Iran</a:t>
            </a:r>
          </a:p>
        </p:txBody>
      </p:sp>
      <p:pic>
        <p:nvPicPr>
          <p:cNvPr id="2053" name="Picture 5" descr="C:\Users\sahab\Desktop\Untitled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15436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hab\Desktop\Untitled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" y="1583997"/>
            <a:ext cx="3650892" cy="7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335" y="2949302"/>
            <a:ext cx="8325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Islamic Republic of Iran’s Population and Housing </a:t>
            </a:r>
          </a:p>
          <a:p>
            <a:pPr algn="ctr"/>
            <a:r>
              <a:rPr lang="en-US" sz="2800" b="1" dirty="0"/>
              <a:t>Census-2016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2414" y="5616714"/>
            <a:ext cx="210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12-15 March 2019</a:t>
            </a:r>
          </a:p>
          <a:p>
            <a:pPr algn="ctr"/>
            <a:r>
              <a:rPr lang="en-US" sz="2000" b="1" dirty="0"/>
              <a:t>Ankara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4127521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Information System and Other Tools for Management and Monitoring of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Field Enumeration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3348" y="304800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</a:t>
            </a:r>
            <a:r>
              <a:rPr lang="fa-I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291"/>
            <a:ext cx="1714558" cy="16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7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Census Forum</a:t>
            </a:r>
          </a:p>
        </p:txBody>
      </p:sp>
      <p:pic>
        <p:nvPicPr>
          <p:cNvPr id="2050" name="Picture 2" descr="C:\Users\sahab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21" y="990600"/>
            <a:ext cx="46958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4799" y="5638800"/>
            <a:ext cx="8311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Groups and committees have their own space in the forum.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441" y="5105400"/>
            <a:ext cx="8381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Information is transmitted through the executive categories quickly.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752600" y="2058537"/>
            <a:ext cx="1828800" cy="838200"/>
          </a:xfrm>
          <a:prstGeom prst="wedgeRectCallout">
            <a:avLst>
              <a:gd name="adj1" fmla="val 58350"/>
              <a:gd name="adj2" fmla="val 2993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Information/ Request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1752600" y="3429000"/>
            <a:ext cx="1828800" cy="838200"/>
          </a:xfrm>
          <a:prstGeom prst="wedgeRectCallout">
            <a:avLst>
              <a:gd name="adj1" fmla="val 58350"/>
              <a:gd name="adj2" fmla="val 2993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924580"/>
            <a:ext cx="3009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 Census Forum</a:t>
            </a:r>
            <a:endParaRPr lang="fa-IR" sz="26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2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hab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384110"/>
            <a:ext cx="4210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Call center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83957"/>
            <a:ext cx="3009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 Call center</a:t>
            </a:r>
            <a:endParaRPr lang="fa-IR" sz="26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12410"/>
            <a:ext cx="381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Transfer of household questions and problems through the forum to different categories of the census.</a:t>
            </a:r>
          </a:p>
        </p:txBody>
      </p:sp>
    </p:spTree>
    <p:extLst>
      <p:ext uri="{BB962C8B-B14F-4D97-AF65-F5344CB8AC3E}">
        <p14:creationId xmlns:p14="http://schemas.microsoft.com/office/powerpoint/2010/main" val="279445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a typeface="Tahoma" pitchFamily="34" charset="0"/>
                <a:cs typeface="Tahoma" pitchFamily="34" charset="0"/>
              </a:rPr>
              <a:t>Quality monitoring system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908528"/>
            <a:ext cx="71120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Quality monitoring system for census activities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641" y="6019800"/>
            <a:ext cx="8381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During the Census, supervisors reported on the quality of the various activities through the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9" y="4648200"/>
            <a:ext cx="7640116" cy="1219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23811"/>
            <a:ext cx="7535327" cy="104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05963"/>
            <a:ext cx="764011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SIJAD Warning reports</a:t>
            </a:r>
          </a:p>
        </p:txBody>
      </p:sp>
      <p:pic>
        <p:nvPicPr>
          <p:cNvPr id="6146" name="Picture 2" descr="C:\Users\sahab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162175"/>
            <a:ext cx="692626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031557"/>
            <a:ext cx="8305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SIJAD warning reports to enumerators and supervisors</a:t>
            </a:r>
          </a:p>
        </p:txBody>
      </p:sp>
    </p:spTree>
    <p:extLst>
      <p:ext uri="{BB962C8B-B14F-4D97-AF65-F5344CB8AC3E}">
        <p14:creationId xmlns:p14="http://schemas.microsoft.com/office/powerpoint/2010/main" val="80943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hab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9023"/>
            <a:ext cx="6849722" cy="2339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Verification of the statistical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993339"/>
            <a:ext cx="601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00" b="1" dirty="0"/>
              <a:t>Verification of the statistical code</a:t>
            </a:r>
            <a:endParaRPr lang="fa-IR" sz="26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500" y="50292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Registering town and village of residence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Controlling the accuracy of data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The minimum number of digits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Coding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Impossibility to produce or guess</a:t>
            </a:r>
          </a:p>
        </p:txBody>
      </p:sp>
    </p:spTree>
    <p:extLst>
      <p:ext uri="{BB962C8B-B14F-4D97-AF65-F5344CB8AC3E}">
        <p14:creationId xmlns:p14="http://schemas.microsoft.com/office/powerpoint/2010/main" val="244762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SMS Monitoring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2544" y="2536924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Monitor the sending of SMS messages confirming the registration of households.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1183957"/>
            <a:ext cx="3009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 SMS Monitoring</a:t>
            </a:r>
            <a:endParaRPr lang="fa-IR" sz="26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Sms Cell Phone Mobil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44" y="2514600"/>
            <a:ext cx="1749256" cy="22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2544" y="4247401"/>
            <a:ext cx="385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Troubleshooting Problems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5486400"/>
            <a:ext cx="2459740" cy="1023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Sending statistical code and thank you </a:t>
            </a:r>
            <a:r>
              <a:rPr lang="en-US" sz="1600" b="1" dirty="0">
                <a:solidFill>
                  <a:schemeClr val="tx1"/>
                </a:solidFill>
              </a:rPr>
              <a:t>SMS</a:t>
            </a:r>
            <a:r>
              <a:rPr lang="en-US" sz="1600" dirty="0">
                <a:solidFill>
                  <a:schemeClr val="tx1"/>
                </a:solidFill>
              </a:rPr>
              <a:t> to the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mobile number</a:t>
            </a:r>
          </a:p>
        </p:txBody>
      </p:sp>
    </p:spTree>
    <p:extLst>
      <p:ext uri="{BB962C8B-B14F-4D97-AF65-F5344CB8AC3E}">
        <p14:creationId xmlns:p14="http://schemas.microsoft.com/office/powerpoint/2010/main" val="258005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have access to census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705600" cy="4016375"/>
          </a:xfrm>
        </p:spPr>
        <p:txBody>
          <a:bodyPr/>
          <a:lstStyle/>
          <a:p>
            <a:pPr>
              <a:defRPr/>
            </a:pPr>
            <a:endParaRPr lang="fa-IR" dirty="0"/>
          </a:p>
          <a:p>
            <a:pPr>
              <a:defRPr/>
            </a:pPr>
            <a:endParaRPr lang="fa-IR" dirty="0"/>
          </a:p>
          <a:p>
            <a:pPr>
              <a:defRPr/>
            </a:pPr>
            <a:endParaRPr lang="fa-IR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13" descr="thumbtack_white_sticky_note_205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7971" y="1802857"/>
            <a:ext cx="2402048" cy="305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thumbtack_white_sticky_note_205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70019" y="1802857"/>
            <a:ext cx="2402048" cy="305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thumbtack_white_sticky_note_205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1802857"/>
            <a:ext cx="2402048" cy="3051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5649913" y="3073400"/>
            <a:ext cx="20018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cs typeface="B Nazanin" panose="00000400000000000000" pitchFamily="2" charset="-78"/>
              </a:rPr>
              <a:t>SCI’s website address:</a:t>
            </a:r>
            <a:endParaRPr lang="fa-IR" altLang="en-US" sz="1600">
              <a:cs typeface="B Nazanin" panose="00000400000000000000" pitchFamily="2" charset="-7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www.amar.org.ir</a:t>
            </a:r>
            <a:endParaRPr lang="fa-IR" altLang="en-US" sz="1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fa-IR" altLang="en-US" sz="1600">
              <a:cs typeface="B Nazanin" panose="00000400000000000000" pitchFamily="2" charset="-78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048000" y="2997200"/>
            <a:ext cx="24415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a-IR" altLang="en-US" sz="1600" dirty="0">
                <a:cs typeface="B Nazanin" panose="00000400000000000000" pitchFamily="2" charset="-78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cs typeface="B Nazanin" panose="00000400000000000000" pitchFamily="2" charset="-78"/>
              </a:rPr>
              <a:t>Publications of detailed and general results</a:t>
            </a:r>
            <a:endParaRPr lang="fa-IR" altLang="en-US" sz="1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6329" name="Picture 193" descr="j043484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49500"/>
            <a:ext cx="70643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97" descr="j042885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6188"/>
            <a:ext cx="642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Rectangle 1"/>
          <p:cNvSpPr>
            <a:spLocks noChangeArrowheads="1"/>
          </p:cNvSpPr>
          <p:nvPr/>
        </p:nvSpPr>
        <p:spPr bwMode="auto">
          <a:xfrm>
            <a:off x="1608798" y="3436938"/>
            <a:ext cx="59875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0000"/>
                </a:solidFill>
                <a:latin typeface="HY견고딕"/>
                <a:ea typeface="HY견고딕"/>
                <a:cs typeface="HY견고딕"/>
              </a:rPr>
              <a:t>DVD</a:t>
            </a:r>
          </a:p>
        </p:txBody>
      </p:sp>
      <p:pic>
        <p:nvPicPr>
          <p:cNvPr id="56332" name="Picture 195" descr="j043982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284413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Rectangle 1"/>
          <p:cNvSpPr>
            <a:spLocks noChangeArrowheads="1"/>
          </p:cNvSpPr>
          <p:nvPr/>
        </p:nvSpPr>
        <p:spPr bwMode="auto">
          <a:xfrm>
            <a:off x="990600" y="5013325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Primary results: till the end of March, 2017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Detailed results and preparation of publications: September, 2017</a:t>
            </a:r>
            <a:endParaRPr lang="fa-IR" altLang="en-US" sz="1800">
              <a:solidFill>
                <a:srgbClr val="FF0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924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635775"/>
            <a:ext cx="9001156" cy="365125"/>
          </a:xfrm>
        </p:spPr>
        <p:txBody>
          <a:bodyPr/>
          <a:lstStyle/>
          <a:p>
            <a:pPr rtl="0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Statistical Centre of Iran                                                                               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www.amar.org.ir</a:t>
            </a:r>
            <a:r>
              <a:rPr lang="fa-IR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fa-IR" sz="1100" i="1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  <a:p>
            <a:pPr rtl="0">
              <a:defRPr/>
            </a:pPr>
            <a:r>
              <a:rPr lang="fa-IR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                                            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348880"/>
            <a:ext cx="734481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5400" b="1" spc="5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defRPr>
            </a:lvl1pPr>
          </a:lstStyle>
          <a:p>
            <a:r>
              <a:rPr lang="en-US" sz="3600" dirty="0"/>
              <a:t>Selected Results of the 2016 National  Population and Housing Census</a:t>
            </a:r>
          </a:p>
        </p:txBody>
      </p:sp>
    </p:spTree>
    <p:extLst>
      <p:ext uri="{BB962C8B-B14F-4D97-AF65-F5344CB8AC3E}">
        <p14:creationId xmlns:p14="http://schemas.microsoft.com/office/powerpoint/2010/main" val="367822168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635775"/>
            <a:ext cx="9001156" cy="365125"/>
          </a:xfrm>
        </p:spPr>
        <p:txBody>
          <a:bodyPr/>
          <a:lstStyle/>
          <a:p>
            <a:pPr rtl="0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Statistical Centre of Iran                                                                               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www.amar.org.ir</a:t>
            </a:r>
            <a:r>
              <a:rPr lang="fa-IR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fa-IR" sz="1100" i="1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  <a:p>
            <a:pPr rtl="0">
              <a:defRPr/>
            </a:pPr>
            <a:r>
              <a:rPr lang="fa-IR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                                            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0" y="1268759"/>
          <a:ext cx="9144000" cy="5295578"/>
        </p:xfrm>
        <a:graphic>
          <a:graphicData uri="http://schemas.openxmlformats.org/drawingml/2006/table">
            <a:tbl>
              <a:tblPr rtl="1" firstCol="1" lastCol="1" bandCol="1">
                <a:tableStyleId>{5940675A-B579-460E-94D1-54222C63F5DA}</a:tableStyleId>
              </a:tblPr>
              <a:tblGrid>
                <a:gridCol w="152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1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effectLst/>
                          <a:cs typeface="B Mitra" panose="00000400000000000000" pitchFamily="2" charset="-78"/>
                        </a:rPr>
                        <a:t>Household size</a:t>
                      </a:r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u="none" strike="noStrike" dirty="0">
                          <a:effectLst/>
                          <a:cs typeface="B Mitra" panose="00000400000000000000" pitchFamily="2" charset="-78"/>
                        </a:rPr>
                        <a:t>Household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u="none" strike="noStrike" dirty="0">
                          <a:effectLst/>
                          <a:cs typeface="B Mitra" panose="00000400000000000000" pitchFamily="2" charset="-78"/>
                        </a:rPr>
                        <a:t>Sex ratio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u="none" strike="noStrike" dirty="0">
                          <a:effectLst/>
                          <a:cs typeface="B Mitra" panose="00000400000000000000" pitchFamily="2" charset="-78"/>
                        </a:rPr>
                        <a:t>Female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 Mitra" panose="00000400000000000000" pitchFamily="2" charset="-78"/>
                        </a:rPr>
                        <a:t>Male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u="none" strike="noStrike" dirty="0">
                          <a:effectLst/>
                          <a:cs typeface="B Mitra" panose="00000400000000000000" pitchFamily="2" charset="-78"/>
                        </a:rPr>
                        <a:t>Population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u="none" strike="noStrike" dirty="0">
                          <a:effectLst/>
                          <a:cs typeface="B Mitra" panose="00000400000000000000" pitchFamily="2" charset="-78"/>
                        </a:rPr>
                        <a:t>Year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7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B Mitra" panose="00000400000000000000" pitchFamily="2" charset="-78"/>
                        </a:rPr>
                        <a:t>3.3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24196035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39427828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40498442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79926270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Mitra" panose="00000400000000000000" pitchFamily="2" charset="-78"/>
                        </a:rPr>
                        <a:t>2016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latin typeface="+mn-lt"/>
                          <a:cs typeface="B Mitra" panose="00000400000000000000" pitchFamily="2" charset="-78"/>
                        </a:rPr>
                        <a:t>3.5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21185647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37244000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37905669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75149669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cs typeface="B Mitra" panose="00000400000000000000" pitchFamily="2" charset="-78"/>
                        </a:rPr>
                        <a:t>2011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4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latin typeface="+mn-lt"/>
                          <a:cs typeface="B Mitra" panose="00000400000000000000" pitchFamily="2" charset="-78"/>
                        </a:rPr>
                        <a:t>4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17501771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34629420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35866362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70495782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cs typeface="B Mitra" panose="00000400000000000000" pitchFamily="2" charset="-78"/>
                        </a:rPr>
                        <a:t>2006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4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latin typeface="+mn-lt"/>
                          <a:cs typeface="B Mitra" panose="00000400000000000000" pitchFamily="2" charset="-78"/>
                        </a:rPr>
                        <a:t>4.8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12398235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29540329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30515159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60055488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 Mitra" panose="00000400000000000000" pitchFamily="2" charset="-78"/>
                        </a:rPr>
                        <a:t>1996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4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latin typeface="+mn-lt"/>
                          <a:cs typeface="B Mitra" panose="00000400000000000000" pitchFamily="2" charset="-78"/>
                        </a:rPr>
                        <a:t>5.1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9673931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24164049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25280961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49445010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cs typeface="B Mitra" panose="00000400000000000000" pitchFamily="2" charset="-78"/>
                        </a:rPr>
                        <a:t>1986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85522" y="262782"/>
            <a:ext cx="6066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trend in population and household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1986-2016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93904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635775"/>
            <a:ext cx="9001156" cy="365125"/>
          </a:xfrm>
        </p:spPr>
        <p:txBody>
          <a:bodyPr/>
          <a:lstStyle/>
          <a:p>
            <a:pPr rtl="0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Statistical Centre of Iran                                                                               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www.amar.org.ir</a:t>
            </a:r>
            <a:r>
              <a:rPr lang="fa-IR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fa-IR" sz="1100" i="1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  <a:p>
            <a:pPr rtl="0">
              <a:defRPr/>
            </a:pPr>
            <a:r>
              <a:rPr lang="fa-IR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                                            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758726" y="750714"/>
          <a:ext cx="4385274" cy="555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0" y="990599"/>
          <a:ext cx="4825401" cy="514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05201" y="13105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01" y="1614686"/>
            <a:ext cx="1219210" cy="8256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647" y="4550562"/>
            <a:ext cx="129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growth of 0-4 years old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22" y="1876473"/>
            <a:ext cx="1219200" cy="983715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051720" y="116632"/>
            <a:ext cx="4968552" cy="6340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Age Pyramid 2011-2016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7524411" y="3412212"/>
            <a:ext cx="1295747" cy="30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in 1980s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8706430" y="3782114"/>
            <a:ext cx="227456" cy="43204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265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9" y="2103664"/>
            <a:ext cx="3717059" cy="3918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8360" r="29985" b="-106"/>
          <a:stretch/>
        </p:blipFill>
        <p:spPr>
          <a:xfrm>
            <a:off x="16331" y="870253"/>
            <a:ext cx="5426527" cy="5125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6888" y="1295400"/>
            <a:ext cx="332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Statistical Centre of Iran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73" y="1219200"/>
            <a:ext cx="1006396" cy="10063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6888" y="3432779"/>
            <a:ext cx="3429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Ali Akbar </a:t>
            </a:r>
            <a:r>
              <a:rPr lang="en-US" b="1" dirty="0" err="1">
                <a:solidFill>
                  <a:srgbClr val="C00000"/>
                </a:solidFill>
              </a:rPr>
              <a:t>Mahzoon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Director General, Office of Population and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Force Statistics &amp; Census</a:t>
            </a:r>
          </a:p>
          <a:p>
            <a:pPr algn="ctr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Vahid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Akhoondi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 Analyst &amp; Project Manager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3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85728"/>
            <a:ext cx="957265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3B0B3-61AB-4DF2-B38F-2B6E60EAB807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3347864" y="6021288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www.amar.org.ir</a:t>
            </a:r>
            <a:endParaRPr lang="fa-IR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6725"/>
            <a:ext cx="7376221" cy="48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48" y="838200"/>
            <a:ext cx="3111152" cy="2819400"/>
          </a:xfrm>
        </p:spPr>
        <p:txBody>
          <a:bodyPr>
            <a:no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Happy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Nowruz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fa-IR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64356"/>
            <a:ext cx="3810000" cy="25412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75410" y="4541063"/>
            <a:ext cx="5653035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21</a:t>
            </a:r>
            <a:r>
              <a:rPr lang="en-US" sz="3100" baseline="30000" dirty="0"/>
              <a:t>th</a:t>
            </a:r>
            <a:r>
              <a:rPr lang="en-US" sz="3100" dirty="0"/>
              <a:t> March</a:t>
            </a:r>
          </a:p>
          <a:p>
            <a:r>
              <a:rPr lang="en-US" sz="2800" dirty="0"/>
              <a:t>The International Day of Nowruz</a:t>
            </a:r>
          </a:p>
          <a:p>
            <a:endParaRPr lang="en-US" sz="2400" dirty="0"/>
          </a:p>
          <a:p>
            <a:r>
              <a:rPr lang="en-US" sz="2400" dirty="0"/>
              <a:t>(first day of Spring)</a:t>
            </a:r>
            <a:endParaRPr lang="fa-I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75" y="366714"/>
            <a:ext cx="5229226" cy="3810000"/>
          </a:xfrm>
        </p:spPr>
      </p:pic>
    </p:spTree>
    <p:extLst>
      <p:ext uri="{BB962C8B-B14F-4D97-AF65-F5344CB8AC3E}">
        <p14:creationId xmlns:p14="http://schemas.microsoft.com/office/powerpoint/2010/main" val="373962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hab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/>
          <a:stretch/>
        </p:blipFill>
        <p:spPr bwMode="auto">
          <a:xfrm>
            <a:off x="3369777" y="968992"/>
            <a:ext cx="5018964" cy="16569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hab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9" y="2819400"/>
            <a:ext cx="3592512" cy="2168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hab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2" y="1703696"/>
            <a:ext cx="2885281" cy="985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hab\Desktop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80" y="2743200"/>
            <a:ext cx="3921124" cy="1321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hab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32" y="4186239"/>
            <a:ext cx="3038868" cy="23669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hab\Desktop\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6"/>
          <a:stretch/>
        </p:blipFill>
        <p:spPr bwMode="auto">
          <a:xfrm>
            <a:off x="370681" y="5122000"/>
            <a:ext cx="4378325" cy="1591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Management Information Systems</a:t>
            </a:r>
            <a:endParaRPr lang="fa-IR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Users\sahab\Desktop\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7048"/>
            <a:ext cx="1204620" cy="10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hab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/>
          <a:stretch/>
        </p:blipFill>
        <p:spPr bwMode="auto">
          <a:xfrm>
            <a:off x="1376278" y="1802607"/>
            <a:ext cx="7234322" cy="2388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597" y="924580"/>
            <a:ext cx="510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 Census Scheduling System</a:t>
            </a:r>
            <a:endParaRPr lang="fa-IR" sz="26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a typeface="Tahoma" pitchFamily="34" charset="0"/>
                <a:cs typeface="Tahoma" pitchFamily="34" charset="0"/>
              </a:rPr>
              <a:t>Census Scheduling System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1021" y="4572000"/>
            <a:ext cx="5501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Monitor the progress of census activities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2696" y="5257800"/>
            <a:ext cx="5763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A tool for the integration and coordination of census activities</a:t>
            </a:r>
          </a:p>
        </p:txBody>
      </p:sp>
    </p:spTree>
    <p:extLst>
      <p:ext uri="{BB962C8B-B14F-4D97-AF65-F5344CB8AC3E}">
        <p14:creationId xmlns:p14="http://schemas.microsoft.com/office/powerpoint/2010/main" val="324977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Monitoring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Intra-organization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Extra-organization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Attending field operations and checking the coverage, quality of work of the enumerators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issues and problems of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84B-9484-417F-9EA5-19926C2AAB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a typeface="Tahoma" pitchFamily="34" charset="0"/>
                <a:cs typeface="Tahoma" pitchFamily="34" charset="0"/>
              </a:rPr>
              <a:t>Quality monitoring system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908528"/>
            <a:ext cx="82404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Completing </a:t>
            </a:r>
            <a:r>
              <a:rPr lang="en-US" sz="2600" b="1" dirty="0">
                <a:ea typeface="Tahoma" pitchFamily="34" charset="0"/>
                <a:cs typeface="Tahoma" pitchFamily="34" charset="0"/>
              </a:rPr>
              <a:t>Activities </a:t>
            </a: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Checklists by C</a:t>
            </a:r>
            <a:r>
              <a:rPr lang="en-US" sz="2600" b="1" dirty="0">
                <a:ea typeface="Tahoma" pitchFamily="34" charset="0"/>
                <a:cs typeface="Tahoma" pitchFamily="34" charset="0"/>
              </a:rPr>
              <a:t>ensus </a:t>
            </a: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Supervisors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74147"/>
            <a:ext cx="5467078" cy="2036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" y="5562599"/>
            <a:ext cx="4407724" cy="1191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71649"/>
            <a:ext cx="3543974" cy="19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a typeface="Tahoma" pitchFamily="34" charset="0"/>
                <a:cs typeface="Tahoma" pitchFamily="34" charset="0"/>
              </a:rPr>
              <a:t>Census Controlling System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924580"/>
            <a:ext cx="601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600" b="1" dirty="0">
                <a:latin typeface="+mj-lt"/>
                <a:ea typeface="Tahoma" pitchFamily="34" charset="0"/>
                <a:cs typeface="Tahoma" pitchFamily="34" charset="0"/>
              </a:rPr>
              <a:t> Census Controlling System </a:t>
            </a:r>
            <a:endParaRPr lang="fa-IR" sz="26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08" y="2041028"/>
            <a:ext cx="365760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08" y="3159696"/>
            <a:ext cx="365760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48" y="4082927"/>
            <a:ext cx="365760" cy="365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32" y="5030792"/>
            <a:ext cx="365760" cy="3657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38952" y="4038600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Online Monitoring of progress</a:t>
            </a:r>
            <a:endParaRPr lang="fa-IR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926609"/>
            <a:ext cx="58279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Online Monitoring of the smallest area at the administrative levels (block and village)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38952" y="3118752"/>
            <a:ext cx="48658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Online Monitoring of all enumerators</a:t>
            </a:r>
            <a:endParaRPr lang="fa-IR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4966648"/>
            <a:ext cx="5105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Online and on-time precise reporting </a:t>
            </a:r>
            <a:endParaRPr lang="fa-IR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7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05800" cy="5541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a typeface="Tahoma" pitchFamily="34" charset="0"/>
                <a:cs typeface="Tahoma" pitchFamily="34" charset="0"/>
              </a:rPr>
              <a:t>Census Controlling System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9" name="Picture 2" descr="C:\Users\sahab\Desktop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4606"/>
            <a:ext cx="838200" cy="7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952381"/>
            <a:ext cx="2667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>
                <a:latin typeface="+mj-lt"/>
                <a:ea typeface="Tahoma" pitchFamily="34" charset="0"/>
                <a:cs typeface="Tahoma" pitchFamily="34" charset="0"/>
              </a:rPr>
              <a:t>Census Controlling</a:t>
            </a:r>
          </a:p>
          <a:p>
            <a:pPr algn="ctr"/>
            <a:r>
              <a:rPr lang="en-US" sz="2200" b="1" dirty="0">
                <a:latin typeface="+mj-lt"/>
                <a:ea typeface="Tahoma" pitchFamily="34" charset="0"/>
                <a:cs typeface="Tahoma" pitchFamily="34" charset="0"/>
              </a:rPr>
              <a:t> System </a:t>
            </a:r>
            <a:endParaRPr lang="fa-IR" sz="22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5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2" b="24976"/>
          <a:stretch/>
        </p:blipFill>
        <p:spPr>
          <a:xfrm>
            <a:off x="1828800" y="250031"/>
            <a:ext cx="7086600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a typeface="Tahoma" pitchFamily="34" charset="0"/>
                <a:cs typeface="Tahoma" pitchFamily="34" charset="0"/>
              </a:rPr>
              <a:t>Census Controlling System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9" name="Picture 2" descr="C:\Users\sahab\Desktop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9806"/>
            <a:ext cx="838200" cy="7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647581"/>
            <a:ext cx="2667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>
                <a:latin typeface="+mj-lt"/>
                <a:ea typeface="Tahoma" pitchFamily="34" charset="0"/>
                <a:cs typeface="Tahoma" pitchFamily="34" charset="0"/>
              </a:rPr>
              <a:t>Census Controlling</a:t>
            </a:r>
          </a:p>
          <a:p>
            <a:pPr algn="ctr"/>
            <a:r>
              <a:rPr lang="en-US" sz="2200" b="1" dirty="0">
                <a:latin typeface="+mj-lt"/>
                <a:ea typeface="Tahoma" pitchFamily="34" charset="0"/>
                <a:cs typeface="Tahoma" pitchFamily="34" charset="0"/>
              </a:rPr>
              <a:t> System </a:t>
            </a:r>
            <a:endParaRPr lang="fa-IR" sz="22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86200" y="5715000"/>
            <a:ext cx="1600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506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505</Words>
  <Application>Microsoft Office PowerPoint</Application>
  <PresentationFormat>On-screen Show (4:3)</PresentationFormat>
  <Paragraphs>143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B Mitra</vt:lpstr>
      <vt:lpstr>B Nazanin</vt:lpstr>
      <vt:lpstr>B Titr</vt:lpstr>
      <vt:lpstr>HY견고딕</vt:lpstr>
      <vt:lpstr>IPT Nasim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Management and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have access to census data</vt:lpstr>
      <vt:lpstr>PowerPoint Presentation</vt:lpstr>
      <vt:lpstr>PowerPoint Presentation</vt:lpstr>
      <vt:lpstr>PowerPoint Presentation</vt:lpstr>
      <vt:lpstr>PowerPoint Presentation</vt:lpstr>
      <vt:lpstr>Happy Nowruz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sahab</dc:creator>
  <cp:lastModifiedBy>Andrea De Luka</cp:lastModifiedBy>
  <cp:revision>143</cp:revision>
  <dcterms:created xsi:type="dcterms:W3CDTF">2019-03-03T16:28:23Z</dcterms:created>
  <dcterms:modified xsi:type="dcterms:W3CDTF">2019-03-20T14:05:13Z</dcterms:modified>
</cp:coreProperties>
</file>