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20"/>
  </p:notesMasterIdLst>
  <p:handoutMasterIdLst>
    <p:handoutMasterId r:id="rId21"/>
  </p:handoutMasterIdLst>
  <p:sldIdLst>
    <p:sldId id="424" r:id="rId2"/>
    <p:sldId id="423" r:id="rId3"/>
    <p:sldId id="410" r:id="rId4"/>
    <p:sldId id="412" r:id="rId5"/>
    <p:sldId id="411" r:id="rId6"/>
    <p:sldId id="406" r:id="rId7"/>
    <p:sldId id="409" r:id="rId8"/>
    <p:sldId id="419" r:id="rId9"/>
    <p:sldId id="405" r:id="rId10"/>
    <p:sldId id="376" r:id="rId11"/>
    <p:sldId id="413" r:id="rId12"/>
    <p:sldId id="417" r:id="rId13"/>
    <p:sldId id="418" r:id="rId14"/>
    <p:sldId id="415" r:id="rId15"/>
    <p:sldId id="414" r:id="rId16"/>
    <p:sldId id="416" r:id="rId17"/>
    <p:sldId id="408" r:id="rId18"/>
    <p:sldId id="374" r:id="rId19"/>
  </p:sldIdLst>
  <p:sldSz cx="9144000" cy="6858000" type="screen4x3"/>
  <p:notesSz cx="7010400" cy="92964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9pPr>
  </p:defaultTextStyle>
  <p:extLst>
    <p:ext uri="{521415D9-36F7-43E2-AB2F-B90AF26B5E84}">
      <p14:sectionLst xmlns:p14="http://schemas.microsoft.com/office/powerpoint/2010/main">
        <p14:section name="Default Section" id="{11DC60B3-A966-4908-BF18-285CC5E460E8}">
          <p14:sldIdLst>
            <p14:sldId id="424"/>
            <p14:sldId id="423"/>
            <p14:sldId id="410"/>
            <p14:sldId id="412"/>
            <p14:sldId id="411"/>
            <p14:sldId id="406"/>
            <p14:sldId id="409"/>
            <p14:sldId id="419"/>
            <p14:sldId id="405"/>
          </p14:sldIdLst>
        </p14:section>
        <p14:section name="Untitled Section" id="{9ED02950-2FD6-4788-9ADB-7F7F7A3A17F3}">
          <p14:sldIdLst>
            <p14:sldId id="376"/>
            <p14:sldId id="413"/>
            <p14:sldId id="417"/>
            <p14:sldId id="418"/>
            <p14:sldId id="415"/>
            <p14:sldId id="414"/>
            <p14:sldId id="416"/>
            <p14:sldId id="408"/>
            <p14:sldId id="3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C26A2"/>
    <a:srgbClr val="004F8A"/>
    <a:srgbClr val="0066FF"/>
    <a:srgbClr val="7F7F7F"/>
    <a:srgbClr val="D06812"/>
    <a:srgbClr val="5E5C00"/>
    <a:srgbClr val="333300"/>
    <a:srgbClr val="663300"/>
    <a:srgbClr val="FFFFFF"/>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6416" autoAdjust="0"/>
  </p:normalViewPr>
  <p:slideViewPr>
    <p:cSldViewPr>
      <p:cViewPr>
        <p:scale>
          <a:sx n="120" d="100"/>
          <a:sy n="120" d="100"/>
        </p:scale>
        <p:origin x="1398" y="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1"/>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E8D81-7266-49E6-8247-4086CF5AC8E6}"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79417E31-2D72-4AD1-A365-47AFF48371CC}">
      <dgm:prSet phldrT="[Text]"/>
      <dgm:spPr/>
      <dgm:t>
        <a:bodyPr/>
        <a:lstStyle/>
        <a:p>
          <a:r>
            <a:rPr lang="en-US" b="1" dirty="0">
              <a:solidFill>
                <a:srgbClr val="2C26A2"/>
              </a:solidFill>
            </a:rPr>
            <a:t>Paper-based questionnaire</a:t>
          </a:r>
        </a:p>
      </dgm:t>
    </dgm:pt>
    <dgm:pt modelId="{7CF8D24B-7931-4345-B369-078BC9C18D38}" type="parTrans" cxnId="{A3CBFD44-A01E-4B88-AAFE-74D72FA03151}">
      <dgm:prSet/>
      <dgm:spPr/>
      <dgm:t>
        <a:bodyPr/>
        <a:lstStyle/>
        <a:p>
          <a:endParaRPr lang="en-US"/>
        </a:p>
      </dgm:t>
    </dgm:pt>
    <dgm:pt modelId="{75DA51F0-D990-40BD-9FF4-2637362BB34D}" type="sibTrans" cxnId="{A3CBFD44-A01E-4B88-AAFE-74D72FA03151}">
      <dgm:prSet/>
      <dgm:spPr/>
      <dgm:t>
        <a:bodyPr/>
        <a:lstStyle/>
        <a:p>
          <a:endParaRPr lang="en-US"/>
        </a:p>
      </dgm:t>
    </dgm:pt>
    <dgm:pt modelId="{AE1A5CC8-6458-4EB4-BD07-ABCF48CFDE12}">
      <dgm:prSet phldrT="[Text]"/>
      <dgm:spPr>
        <a:solidFill>
          <a:srgbClr val="FFC000">
            <a:alpha val="90000"/>
          </a:srgbClr>
        </a:solidFill>
      </dgm:spPr>
      <dgm:t>
        <a:bodyPr/>
        <a:lstStyle/>
        <a:p>
          <a:r>
            <a:rPr lang="en-US" dirty="0"/>
            <a:t>PAPI</a:t>
          </a:r>
        </a:p>
      </dgm:t>
    </dgm:pt>
    <dgm:pt modelId="{2AB8148A-BBEE-4056-BF89-6220DF341426}" type="parTrans" cxnId="{6370E4B9-BA2D-4CFD-814F-BFEBE40DB80D}">
      <dgm:prSet/>
      <dgm:spPr/>
      <dgm:t>
        <a:bodyPr/>
        <a:lstStyle/>
        <a:p>
          <a:endParaRPr lang="en-US"/>
        </a:p>
      </dgm:t>
    </dgm:pt>
    <dgm:pt modelId="{C29D1944-0393-4F46-A9AD-96B9ED3B1887}" type="sibTrans" cxnId="{6370E4B9-BA2D-4CFD-814F-BFEBE40DB80D}">
      <dgm:prSet/>
      <dgm:spPr/>
      <dgm:t>
        <a:bodyPr/>
        <a:lstStyle/>
        <a:p>
          <a:endParaRPr lang="en-US"/>
        </a:p>
      </dgm:t>
    </dgm:pt>
    <dgm:pt modelId="{B6FEEE4C-5928-443D-A6F2-62846F86FD63}">
      <dgm:prSet phldrT="[Text]" custT="1"/>
      <dgm:spPr>
        <a:solidFill>
          <a:srgbClr val="FFC000">
            <a:alpha val="90000"/>
          </a:srgbClr>
        </a:solidFill>
        <a:ln w="25400" cap="flat" cmpd="sng" algn="ctr">
          <a:solidFill>
            <a:srgbClr val="A3B2C1">
              <a:hueOff val="0"/>
              <a:satOff val="0"/>
              <a:lumOff val="0"/>
              <a:alphaOff val="0"/>
            </a:srgbClr>
          </a:solidFill>
          <a:prstDash val="solid"/>
        </a:ln>
        <a:effectLst/>
      </dgm:spPr>
      <dgm:t>
        <a:bodyPr spcFirstLastPara="0" vert="horz" wrap="square" lIns="70485" tIns="46990" rIns="70485" bIns="46990" numCol="1" spcCol="1270" anchor="ctr" anchorCtr="0"/>
        <a:lstStyle/>
        <a:p>
          <a:r>
            <a:rPr lang="en-US" sz="3700" kern="1200" dirty="0">
              <a:solidFill>
                <a:srgbClr val="000000">
                  <a:hueOff val="0"/>
                  <a:satOff val="0"/>
                  <a:lumOff val="0"/>
                  <a:alphaOff val="0"/>
                </a:srgbClr>
              </a:solidFill>
              <a:latin typeface="Verdana"/>
              <a:ea typeface="+mn-ea"/>
              <a:cs typeface="+mn-cs"/>
            </a:rPr>
            <a:t>PASI</a:t>
          </a:r>
        </a:p>
      </dgm:t>
    </dgm:pt>
    <dgm:pt modelId="{E54CBDE8-569A-4718-9F8F-D9B1E89DB2E3}" type="parTrans" cxnId="{A3B71345-D7E5-4C7A-ACC2-23EA3A95344B}">
      <dgm:prSet/>
      <dgm:spPr/>
      <dgm:t>
        <a:bodyPr/>
        <a:lstStyle/>
        <a:p>
          <a:endParaRPr lang="en-US"/>
        </a:p>
      </dgm:t>
    </dgm:pt>
    <dgm:pt modelId="{B6A3C5DC-DCF6-4E09-AD1B-B8A2909568E3}" type="sibTrans" cxnId="{A3B71345-D7E5-4C7A-ACC2-23EA3A95344B}">
      <dgm:prSet/>
      <dgm:spPr/>
      <dgm:t>
        <a:bodyPr/>
        <a:lstStyle/>
        <a:p>
          <a:endParaRPr lang="en-US"/>
        </a:p>
      </dgm:t>
    </dgm:pt>
    <dgm:pt modelId="{E3710C78-5DC2-4748-9D75-ABF0FA07C657}">
      <dgm:prSet phldrT="[Text]" custT="1"/>
      <dgm:spPr>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spcFirstLastPara="0" vert="horz" wrap="square" lIns="34290" tIns="22860" rIns="34290" bIns="22860" numCol="1" spcCol="1270" anchor="ctr" anchorCtr="0"/>
        <a:lstStyle/>
        <a:p>
          <a:r>
            <a:rPr lang="en-US" sz="1800" b="1" kern="1200" dirty="0">
              <a:solidFill>
                <a:srgbClr val="2C26A2"/>
              </a:solidFill>
              <a:latin typeface="Verdana"/>
              <a:ea typeface="+mn-ea"/>
              <a:cs typeface="+mn-cs"/>
            </a:rPr>
            <a:t>Electronic</a:t>
          </a:r>
          <a:r>
            <a:rPr lang="en-US" sz="1800" b="1" kern="1200" dirty="0"/>
            <a:t> </a:t>
          </a:r>
          <a:r>
            <a:rPr lang="en-US" sz="1800" b="1" kern="1200" dirty="0">
              <a:solidFill>
                <a:srgbClr val="2C26A2"/>
              </a:solidFill>
              <a:latin typeface="Verdana"/>
              <a:ea typeface="+mn-ea"/>
              <a:cs typeface="+mn-cs"/>
            </a:rPr>
            <a:t>questionnaire</a:t>
          </a:r>
        </a:p>
      </dgm:t>
    </dgm:pt>
    <dgm:pt modelId="{C3D2D792-C3F2-4F3C-9B38-E7789BA959CD}" type="parTrans" cxnId="{2523097C-BF53-4281-9F69-74EFCC9E009A}">
      <dgm:prSet/>
      <dgm:spPr/>
      <dgm:t>
        <a:bodyPr/>
        <a:lstStyle/>
        <a:p>
          <a:endParaRPr lang="en-US"/>
        </a:p>
      </dgm:t>
    </dgm:pt>
    <dgm:pt modelId="{BFD7892F-80DC-4DF0-AD2E-6F1CE32BD684}" type="sibTrans" cxnId="{2523097C-BF53-4281-9F69-74EFCC9E009A}">
      <dgm:prSet/>
      <dgm:spPr/>
      <dgm:t>
        <a:bodyPr/>
        <a:lstStyle/>
        <a:p>
          <a:endParaRPr lang="en-US"/>
        </a:p>
      </dgm:t>
    </dgm:pt>
    <dgm:pt modelId="{59EC6A84-8259-4B90-8E5E-DA42C0586CD8}">
      <dgm:prSet phldrT="[Text]"/>
      <dgm:spPr>
        <a:solidFill>
          <a:srgbClr val="92D050">
            <a:alpha val="90000"/>
          </a:srgbClr>
        </a:solidFill>
      </dgm:spPr>
      <dgm:t>
        <a:bodyPr/>
        <a:lstStyle/>
        <a:p>
          <a:r>
            <a:rPr lang="en-US" dirty="0"/>
            <a:t>CAPI</a:t>
          </a:r>
        </a:p>
      </dgm:t>
    </dgm:pt>
    <dgm:pt modelId="{ADDAECCB-6BF9-42D5-8604-05D6061AC090}" type="parTrans" cxnId="{9123A72F-B404-4D1A-ABBD-98F54D4444BC}">
      <dgm:prSet/>
      <dgm:spPr/>
      <dgm:t>
        <a:bodyPr/>
        <a:lstStyle/>
        <a:p>
          <a:endParaRPr lang="en-US"/>
        </a:p>
      </dgm:t>
    </dgm:pt>
    <dgm:pt modelId="{71EE78B9-305A-45E1-A286-BD7AD1C71784}" type="sibTrans" cxnId="{9123A72F-B404-4D1A-ABBD-98F54D4444BC}">
      <dgm:prSet/>
      <dgm:spPr/>
      <dgm:t>
        <a:bodyPr/>
        <a:lstStyle/>
        <a:p>
          <a:endParaRPr lang="en-US"/>
        </a:p>
      </dgm:t>
    </dgm:pt>
    <dgm:pt modelId="{404370F0-AB43-47F8-947B-A252C2DD6DC4}">
      <dgm:prSet phldrT="[Text]" custT="1"/>
      <dgm:spPr>
        <a:solidFill>
          <a:srgbClr val="92D050">
            <a:alpha val="90000"/>
          </a:srgbClr>
        </a:solidFill>
        <a:ln w="25400" cap="flat" cmpd="sng" algn="ctr">
          <a:solidFill>
            <a:srgbClr val="A3B2C1">
              <a:hueOff val="0"/>
              <a:satOff val="0"/>
              <a:lumOff val="0"/>
              <a:alphaOff val="0"/>
            </a:srgbClr>
          </a:solidFill>
          <a:prstDash val="solid"/>
        </a:ln>
        <a:effectLst/>
      </dgm:spPr>
      <dgm:t>
        <a:bodyPr spcFirstLastPara="0" vert="horz" wrap="square" lIns="70485" tIns="46990" rIns="70485" bIns="46990" numCol="1" spcCol="1270" anchor="ctr" anchorCtr="0"/>
        <a:lstStyle/>
        <a:p>
          <a:r>
            <a:rPr lang="en-US" sz="3700" kern="1200" dirty="0">
              <a:solidFill>
                <a:srgbClr val="000000">
                  <a:hueOff val="0"/>
                  <a:satOff val="0"/>
                  <a:lumOff val="0"/>
                  <a:alphaOff val="0"/>
                </a:srgbClr>
              </a:solidFill>
              <a:latin typeface="Verdana"/>
              <a:ea typeface="+mn-ea"/>
              <a:cs typeface="+mn-cs"/>
            </a:rPr>
            <a:t>CASI</a:t>
          </a:r>
        </a:p>
      </dgm:t>
    </dgm:pt>
    <dgm:pt modelId="{2B602513-40E1-4F6C-8C34-4A325042C858}" type="parTrans" cxnId="{B241BF15-5F5B-4EC0-A72D-4CE3C6EBA51D}">
      <dgm:prSet/>
      <dgm:spPr/>
      <dgm:t>
        <a:bodyPr/>
        <a:lstStyle/>
        <a:p>
          <a:endParaRPr lang="en-US"/>
        </a:p>
      </dgm:t>
    </dgm:pt>
    <dgm:pt modelId="{4C4D7541-8861-45D7-9C79-609C784F4B88}" type="sibTrans" cxnId="{B241BF15-5F5B-4EC0-A72D-4CE3C6EBA51D}">
      <dgm:prSet/>
      <dgm:spPr/>
      <dgm:t>
        <a:bodyPr/>
        <a:lstStyle/>
        <a:p>
          <a:endParaRPr lang="en-US"/>
        </a:p>
      </dgm:t>
    </dgm:pt>
    <dgm:pt modelId="{91E928F1-71AB-42B4-96E2-4C0AEF365D03}">
      <dgm:prSet custT="1"/>
      <dgm:spPr>
        <a:solidFill>
          <a:srgbClr val="92D050">
            <a:alpha val="90000"/>
          </a:srgbClr>
        </a:solidFill>
        <a:ln w="25400" cap="flat" cmpd="sng" algn="ctr">
          <a:solidFill>
            <a:srgbClr val="A3B2C1">
              <a:hueOff val="0"/>
              <a:satOff val="0"/>
              <a:lumOff val="0"/>
              <a:alphaOff val="0"/>
            </a:srgbClr>
          </a:solidFill>
          <a:prstDash val="solid"/>
        </a:ln>
        <a:effectLst/>
      </dgm:spPr>
      <dgm:t>
        <a:bodyPr spcFirstLastPara="0" vert="horz" wrap="square" lIns="70485" tIns="46990" rIns="70485" bIns="46990" numCol="1" spcCol="1270" anchor="ctr" anchorCtr="0"/>
        <a:lstStyle/>
        <a:p>
          <a:r>
            <a:rPr lang="en-US" sz="3700" kern="1200" dirty="0">
              <a:solidFill>
                <a:srgbClr val="000000">
                  <a:hueOff val="0"/>
                  <a:satOff val="0"/>
                  <a:lumOff val="0"/>
                  <a:alphaOff val="0"/>
                </a:srgbClr>
              </a:solidFill>
              <a:latin typeface="Verdana"/>
              <a:ea typeface="+mn-ea"/>
              <a:cs typeface="+mn-cs"/>
            </a:rPr>
            <a:t>CATI</a:t>
          </a:r>
        </a:p>
      </dgm:t>
    </dgm:pt>
    <dgm:pt modelId="{C56D2B26-3E8D-49FB-B865-20F9CD9D9812}" type="parTrans" cxnId="{E373A077-A7E3-4592-A4C2-A91BAF6B24F7}">
      <dgm:prSet/>
      <dgm:spPr/>
      <dgm:t>
        <a:bodyPr/>
        <a:lstStyle/>
        <a:p>
          <a:endParaRPr lang="en-US"/>
        </a:p>
      </dgm:t>
    </dgm:pt>
    <dgm:pt modelId="{51AA101F-E4F3-49A9-9F68-737944BD46EE}" type="sibTrans" cxnId="{E373A077-A7E3-4592-A4C2-A91BAF6B24F7}">
      <dgm:prSet/>
      <dgm:spPr/>
      <dgm:t>
        <a:bodyPr/>
        <a:lstStyle/>
        <a:p>
          <a:endParaRPr lang="en-US"/>
        </a:p>
      </dgm:t>
    </dgm:pt>
    <dgm:pt modelId="{2DE0702A-0931-4BFF-9B94-037CFB835135}" type="pres">
      <dgm:prSet presAssocID="{2D2E8D81-7266-49E6-8247-4086CF5AC8E6}" presName="diagram" presStyleCnt="0">
        <dgm:presLayoutVars>
          <dgm:chPref val="1"/>
          <dgm:dir/>
          <dgm:animOne val="branch"/>
          <dgm:animLvl val="lvl"/>
          <dgm:resizeHandles/>
        </dgm:presLayoutVars>
      </dgm:prSet>
      <dgm:spPr/>
    </dgm:pt>
    <dgm:pt modelId="{2426E76C-B611-4C97-8BE1-E5CB17EF5A90}" type="pres">
      <dgm:prSet presAssocID="{79417E31-2D72-4AD1-A365-47AFF48371CC}" presName="root" presStyleCnt="0"/>
      <dgm:spPr/>
    </dgm:pt>
    <dgm:pt modelId="{3ACE66F7-CE06-421C-8D99-4E6DBC3A27D0}" type="pres">
      <dgm:prSet presAssocID="{79417E31-2D72-4AD1-A365-47AFF48371CC}" presName="rootComposite" presStyleCnt="0"/>
      <dgm:spPr/>
    </dgm:pt>
    <dgm:pt modelId="{907BB3B4-CE1D-4A0F-BA63-D37AB835D451}" type="pres">
      <dgm:prSet presAssocID="{79417E31-2D72-4AD1-A365-47AFF48371CC}" presName="rootText" presStyleLbl="node1" presStyleIdx="0" presStyleCnt="2" custScaleX="115445"/>
      <dgm:spPr/>
    </dgm:pt>
    <dgm:pt modelId="{2439EC1A-1984-46FC-B336-ABFD5018FF3B}" type="pres">
      <dgm:prSet presAssocID="{79417E31-2D72-4AD1-A365-47AFF48371CC}" presName="rootConnector" presStyleLbl="node1" presStyleIdx="0" presStyleCnt="2"/>
      <dgm:spPr/>
    </dgm:pt>
    <dgm:pt modelId="{E1A6FD2A-8826-4A3C-BD5A-5144AE98D5E9}" type="pres">
      <dgm:prSet presAssocID="{79417E31-2D72-4AD1-A365-47AFF48371CC}" presName="childShape" presStyleCnt="0"/>
      <dgm:spPr/>
    </dgm:pt>
    <dgm:pt modelId="{F20F36B4-3812-4480-B0B2-D94AA515AD9F}" type="pres">
      <dgm:prSet presAssocID="{2AB8148A-BBEE-4056-BF89-6220DF341426}" presName="Name13" presStyleLbl="parChTrans1D2" presStyleIdx="0" presStyleCnt="5"/>
      <dgm:spPr/>
    </dgm:pt>
    <dgm:pt modelId="{F215E7BF-6148-4DD0-9D10-7AAD69AB3FBD}" type="pres">
      <dgm:prSet presAssocID="{AE1A5CC8-6458-4EB4-BD07-ABCF48CFDE12}" presName="childText" presStyleLbl="bgAcc1" presStyleIdx="0" presStyleCnt="5">
        <dgm:presLayoutVars>
          <dgm:bulletEnabled val="1"/>
        </dgm:presLayoutVars>
      </dgm:prSet>
      <dgm:spPr/>
    </dgm:pt>
    <dgm:pt modelId="{24B092C0-2FEB-4413-BF1C-D6CFB4DE0480}" type="pres">
      <dgm:prSet presAssocID="{E54CBDE8-569A-4718-9F8F-D9B1E89DB2E3}" presName="Name13" presStyleLbl="parChTrans1D2" presStyleIdx="1" presStyleCnt="5"/>
      <dgm:spPr/>
    </dgm:pt>
    <dgm:pt modelId="{93300476-AECC-4349-BC6A-3EC9E286A2AD}" type="pres">
      <dgm:prSet presAssocID="{B6FEEE4C-5928-443D-A6F2-62846F86FD63}" presName="childText" presStyleLbl="bgAcc1" presStyleIdx="1" presStyleCnt="5">
        <dgm:presLayoutVars>
          <dgm:bulletEnabled val="1"/>
        </dgm:presLayoutVars>
      </dgm:prSet>
      <dgm:spPr>
        <a:xfrm>
          <a:off x="2100315" y="2170682"/>
          <a:ext cx="1389050" cy="868156"/>
        </a:xfrm>
        <a:prstGeom prst="roundRect">
          <a:avLst>
            <a:gd name="adj" fmla="val 10000"/>
          </a:avLst>
        </a:prstGeom>
      </dgm:spPr>
    </dgm:pt>
    <dgm:pt modelId="{A9F1F4F5-87A8-491C-B3AE-E2C5D206D41F}" type="pres">
      <dgm:prSet presAssocID="{E3710C78-5DC2-4748-9D75-ABF0FA07C657}" presName="root" presStyleCnt="0"/>
      <dgm:spPr/>
    </dgm:pt>
    <dgm:pt modelId="{155B4E94-2E1F-4E58-97E8-70FE7BB0F98E}" type="pres">
      <dgm:prSet presAssocID="{E3710C78-5DC2-4748-9D75-ABF0FA07C657}" presName="rootComposite" presStyleCnt="0"/>
      <dgm:spPr/>
    </dgm:pt>
    <dgm:pt modelId="{E8D2E488-3792-48C6-9FD3-4E617FC469B3}" type="pres">
      <dgm:prSet presAssocID="{E3710C78-5DC2-4748-9D75-ABF0FA07C657}" presName="rootText" presStyleLbl="node1" presStyleIdx="1" presStyleCnt="2" custScaleX="125066" custLinFactNeighborX="25534" custLinFactNeighborY="-4157"/>
      <dgm:spPr>
        <a:xfrm>
          <a:off x="4221507" y="291"/>
          <a:ext cx="1736312" cy="868156"/>
        </a:xfrm>
        <a:prstGeom prst="roundRect">
          <a:avLst>
            <a:gd name="adj" fmla="val 10000"/>
          </a:avLst>
        </a:prstGeom>
      </dgm:spPr>
    </dgm:pt>
    <dgm:pt modelId="{B8D0A675-04B5-46D1-8DFA-4FC4ACD74DCB}" type="pres">
      <dgm:prSet presAssocID="{E3710C78-5DC2-4748-9D75-ABF0FA07C657}" presName="rootConnector" presStyleLbl="node1" presStyleIdx="1" presStyleCnt="2"/>
      <dgm:spPr/>
    </dgm:pt>
    <dgm:pt modelId="{B090A591-F5A3-4418-83E0-86E11FF06431}" type="pres">
      <dgm:prSet presAssocID="{E3710C78-5DC2-4748-9D75-ABF0FA07C657}" presName="childShape" presStyleCnt="0"/>
      <dgm:spPr/>
    </dgm:pt>
    <dgm:pt modelId="{BF21680E-B225-44A8-B571-51358EA976B2}" type="pres">
      <dgm:prSet presAssocID="{ADDAECCB-6BF9-42D5-8604-05D6061AC090}" presName="Name13" presStyleLbl="parChTrans1D2" presStyleIdx="2" presStyleCnt="5"/>
      <dgm:spPr/>
    </dgm:pt>
    <dgm:pt modelId="{68170760-6002-4EF9-90CA-D11A097368BE}" type="pres">
      <dgm:prSet presAssocID="{59EC6A84-8259-4B90-8E5E-DA42C0586CD8}" presName="childText" presStyleLbl="bgAcc1" presStyleIdx="2" presStyleCnt="5" custLinFactNeighborX="36938" custLinFactNeighborY="-6584">
        <dgm:presLayoutVars>
          <dgm:bulletEnabled val="1"/>
        </dgm:presLayoutVars>
      </dgm:prSet>
      <dgm:spPr/>
    </dgm:pt>
    <dgm:pt modelId="{520EBEFE-3CB3-4E40-BAA8-452EE214CAA4}" type="pres">
      <dgm:prSet presAssocID="{2B602513-40E1-4F6C-8C34-4A325042C858}" presName="Name13" presStyleLbl="parChTrans1D2" presStyleIdx="3" presStyleCnt="5"/>
      <dgm:spPr/>
    </dgm:pt>
    <dgm:pt modelId="{009E978C-CE7E-4287-9C86-D1D32B26EBC7}" type="pres">
      <dgm:prSet presAssocID="{404370F0-AB43-47F8-947B-A252C2DD6DC4}" presName="childText" presStyleLbl="bgAcc1" presStyleIdx="3" presStyleCnt="5" custLinFactNeighborX="36938" custLinFactNeighborY="-7169">
        <dgm:presLayoutVars>
          <dgm:bulletEnabled val="1"/>
        </dgm:presLayoutVars>
      </dgm:prSet>
      <dgm:spPr>
        <a:xfrm>
          <a:off x="4572289" y="2170682"/>
          <a:ext cx="1389050" cy="868156"/>
        </a:xfrm>
        <a:prstGeom prst="roundRect">
          <a:avLst>
            <a:gd name="adj" fmla="val 10000"/>
          </a:avLst>
        </a:prstGeom>
      </dgm:spPr>
    </dgm:pt>
    <dgm:pt modelId="{65F691AF-E1FD-48C4-B483-3AAEA2BA3923}" type="pres">
      <dgm:prSet presAssocID="{C56D2B26-3E8D-49FB-B865-20F9CD9D9812}" presName="Name13" presStyleLbl="parChTrans1D2" presStyleIdx="4" presStyleCnt="5"/>
      <dgm:spPr/>
    </dgm:pt>
    <dgm:pt modelId="{F448B79C-6438-41F4-8FF4-CDCFDF10925C}" type="pres">
      <dgm:prSet presAssocID="{91E928F1-71AB-42B4-96E2-4C0AEF365D03}" presName="childText" presStyleLbl="bgAcc1" presStyleIdx="4" presStyleCnt="5" custLinFactNeighborX="36938" custLinFactNeighborY="-7753">
        <dgm:presLayoutVars>
          <dgm:bulletEnabled val="1"/>
        </dgm:presLayoutVars>
      </dgm:prSet>
      <dgm:spPr>
        <a:xfrm>
          <a:off x="4572289" y="3255877"/>
          <a:ext cx="1389050" cy="868156"/>
        </a:xfrm>
        <a:prstGeom prst="roundRect">
          <a:avLst>
            <a:gd name="adj" fmla="val 10000"/>
          </a:avLst>
        </a:prstGeom>
      </dgm:spPr>
    </dgm:pt>
  </dgm:ptLst>
  <dgm:cxnLst>
    <dgm:cxn modelId="{F8A4A805-24BE-490E-80BA-33BA928C7FAC}" type="presOf" srcId="{E3710C78-5DC2-4748-9D75-ABF0FA07C657}" destId="{E8D2E488-3792-48C6-9FD3-4E617FC469B3}" srcOrd="0" destOrd="0" presId="urn:microsoft.com/office/officeart/2005/8/layout/hierarchy3"/>
    <dgm:cxn modelId="{B241BF15-5F5B-4EC0-A72D-4CE3C6EBA51D}" srcId="{E3710C78-5DC2-4748-9D75-ABF0FA07C657}" destId="{404370F0-AB43-47F8-947B-A252C2DD6DC4}" srcOrd="1" destOrd="0" parTransId="{2B602513-40E1-4F6C-8C34-4A325042C858}" sibTransId="{4C4D7541-8861-45D7-9C79-609C784F4B88}"/>
    <dgm:cxn modelId="{890E2323-7D2D-4A34-BAAA-8EA36194BBDF}" type="presOf" srcId="{2AB8148A-BBEE-4056-BF89-6220DF341426}" destId="{F20F36B4-3812-4480-B0B2-D94AA515AD9F}" srcOrd="0" destOrd="0" presId="urn:microsoft.com/office/officeart/2005/8/layout/hierarchy3"/>
    <dgm:cxn modelId="{FEF14A2D-893F-4BCC-9C5B-1FEFEEBDA042}" type="presOf" srcId="{C56D2B26-3E8D-49FB-B865-20F9CD9D9812}" destId="{65F691AF-E1FD-48C4-B483-3AAEA2BA3923}" srcOrd="0" destOrd="0" presId="urn:microsoft.com/office/officeart/2005/8/layout/hierarchy3"/>
    <dgm:cxn modelId="{9123A72F-B404-4D1A-ABBD-98F54D4444BC}" srcId="{E3710C78-5DC2-4748-9D75-ABF0FA07C657}" destId="{59EC6A84-8259-4B90-8E5E-DA42C0586CD8}" srcOrd="0" destOrd="0" parTransId="{ADDAECCB-6BF9-42D5-8604-05D6061AC090}" sibTransId="{71EE78B9-305A-45E1-A286-BD7AD1C71784}"/>
    <dgm:cxn modelId="{4B34BC5C-82DD-4E0C-9B0A-0A32F6C1C455}" type="presOf" srcId="{79417E31-2D72-4AD1-A365-47AFF48371CC}" destId="{2439EC1A-1984-46FC-B336-ABFD5018FF3B}" srcOrd="1" destOrd="0" presId="urn:microsoft.com/office/officeart/2005/8/layout/hierarchy3"/>
    <dgm:cxn modelId="{A3CBFD44-A01E-4B88-AAFE-74D72FA03151}" srcId="{2D2E8D81-7266-49E6-8247-4086CF5AC8E6}" destId="{79417E31-2D72-4AD1-A365-47AFF48371CC}" srcOrd="0" destOrd="0" parTransId="{7CF8D24B-7931-4345-B369-078BC9C18D38}" sibTransId="{75DA51F0-D990-40BD-9FF4-2637362BB34D}"/>
    <dgm:cxn modelId="{A3B71345-D7E5-4C7A-ACC2-23EA3A95344B}" srcId="{79417E31-2D72-4AD1-A365-47AFF48371CC}" destId="{B6FEEE4C-5928-443D-A6F2-62846F86FD63}" srcOrd="1" destOrd="0" parTransId="{E54CBDE8-569A-4718-9F8F-D9B1E89DB2E3}" sibTransId="{B6A3C5DC-DCF6-4E09-AD1B-B8A2909568E3}"/>
    <dgm:cxn modelId="{0AB87B49-BA90-43F4-86CB-AC3B7706DDF8}" type="presOf" srcId="{79417E31-2D72-4AD1-A365-47AFF48371CC}" destId="{907BB3B4-CE1D-4A0F-BA63-D37AB835D451}" srcOrd="0" destOrd="0" presId="urn:microsoft.com/office/officeart/2005/8/layout/hierarchy3"/>
    <dgm:cxn modelId="{8AB7BC4A-DBA6-41CF-B3F6-34B08A327BAB}" type="presOf" srcId="{59EC6A84-8259-4B90-8E5E-DA42C0586CD8}" destId="{68170760-6002-4EF9-90CA-D11A097368BE}" srcOrd="0" destOrd="0" presId="urn:microsoft.com/office/officeart/2005/8/layout/hierarchy3"/>
    <dgm:cxn modelId="{7A8CCE6B-8034-44A4-B88C-0C6B6241176C}" type="presOf" srcId="{ADDAECCB-6BF9-42D5-8604-05D6061AC090}" destId="{BF21680E-B225-44A8-B571-51358EA976B2}" srcOrd="0" destOrd="0" presId="urn:microsoft.com/office/officeart/2005/8/layout/hierarchy3"/>
    <dgm:cxn modelId="{E373A077-A7E3-4592-A4C2-A91BAF6B24F7}" srcId="{E3710C78-5DC2-4748-9D75-ABF0FA07C657}" destId="{91E928F1-71AB-42B4-96E2-4C0AEF365D03}" srcOrd="2" destOrd="0" parTransId="{C56D2B26-3E8D-49FB-B865-20F9CD9D9812}" sibTransId="{51AA101F-E4F3-49A9-9F68-737944BD46EE}"/>
    <dgm:cxn modelId="{60962959-8071-485D-A21A-66F98F75C8AF}" type="presOf" srcId="{2D2E8D81-7266-49E6-8247-4086CF5AC8E6}" destId="{2DE0702A-0931-4BFF-9B94-037CFB835135}" srcOrd="0" destOrd="0" presId="urn:microsoft.com/office/officeart/2005/8/layout/hierarchy3"/>
    <dgm:cxn modelId="{2523097C-BF53-4281-9F69-74EFCC9E009A}" srcId="{2D2E8D81-7266-49E6-8247-4086CF5AC8E6}" destId="{E3710C78-5DC2-4748-9D75-ABF0FA07C657}" srcOrd="1" destOrd="0" parTransId="{C3D2D792-C3F2-4F3C-9B38-E7789BA959CD}" sibTransId="{BFD7892F-80DC-4DF0-AD2E-6F1CE32BD684}"/>
    <dgm:cxn modelId="{C5D155AC-13A4-440B-B429-10D04A43A376}" type="presOf" srcId="{404370F0-AB43-47F8-947B-A252C2DD6DC4}" destId="{009E978C-CE7E-4287-9C86-D1D32B26EBC7}" srcOrd="0" destOrd="0" presId="urn:microsoft.com/office/officeart/2005/8/layout/hierarchy3"/>
    <dgm:cxn modelId="{701F19B5-3752-45F5-89AA-B2E869780D1C}" type="presOf" srcId="{91E928F1-71AB-42B4-96E2-4C0AEF365D03}" destId="{F448B79C-6438-41F4-8FF4-CDCFDF10925C}" srcOrd="0" destOrd="0" presId="urn:microsoft.com/office/officeart/2005/8/layout/hierarchy3"/>
    <dgm:cxn modelId="{6370E4B9-BA2D-4CFD-814F-BFEBE40DB80D}" srcId="{79417E31-2D72-4AD1-A365-47AFF48371CC}" destId="{AE1A5CC8-6458-4EB4-BD07-ABCF48CFDE12}" srcOrd="0" destOrd="0" parTransId="{2AB8148A-BBEE-4056-BF89-6220DF341426}" sibTransId="{C29D1944-0393-4F46-A9AD-96B9ED3B1887}"/>
    <dgm:cxn modelId="{A282B4C1-9186-4D35-859D-AD3D9050B6F3}" type="presOf" srcId="{E54CBDE8-569A-4718-9F8F-D9B1E89DB2E3}" destId="{24B092C0-2FEB-4413-BF1C-D6CFB4DE0480}" srcOrd="0" destOrd="0" presId="urn:microsoft.com/office/officeart/2005/8/layout/hierarchy3"/>
    <dgm:cxn modelId="{F44BCACE-9F1D-4B20-B0D0-C3DC7C09CFA3}" type="presOf" srcId="{B6FEEE4C-5928-443D-A6F2-62846F86FD63}" destId="{93300476-AECC-4349-BC6A-3EC9E286A2AD}" srcOrd="0" destOrd="0" presId="urn:microsoft.com/office/officeart/2005/8/layout/hierarchy3"/>
    <dgm:cxn modelId="{E3A2B1E1-4FDA-4467-BD64-4C7BF5E3075A}" type="presOf" srcId="{AE1A5CC8-6458-4EB4-BD07-ABCF48CFDE12}" destId="{F215E7BF-6148-4DD0-9D10-7AAD69AB3FBD}" srcOrd="0" destOrd="0" presId="urn:microsoft.com/office/officeart/2005/8/layout/hierarchy3"/>
    <dgm:cxn modelId="{C58198F8-0B48-4232-9FF4-D8B1D59D530C}" type="presOf" srcId="{E3710C78-5DC2-4748-9D75-ABF0FA07C657}" destId="{B8D0A675-04B5-46D1-8DFA-4FC4ACD74DCB}" srcOrd="1" destOrd="0" presId="urn:microsoft.com/office/officeart/2005/8/layout/hierarchy3"/>
    <dgm:cxn modelId="{AC88B8FE-3649-4210-9F57-173E71A0BA49}" type="presOf" srcId="{2B602513-40E1-4F6C-8C34-4A325042C858}" destId="{520EBEFE-3CB3-4E40-BAA8-452EE214CAA4}" srcOrd="0" destOrd="0" presId="urn:microsoft.com/office/officeart/2005/8/layout/hierarchy3"/>
    <dgm:cxn modelId="{8566047D-C707-46CD-A2FE-A5BBCD490746}" type="presParOf" srcId="{2DE0702A-0931-4BFF-9B94-037CFB835135}" destId="{2426E76C-B611-4C97-8BE1-E5CB17EF5A90}" srcOrd="0" destOrd="0" presId="urn:microsoft.com/office/officeart/2005/8/layout/hierarchy3"/>
    <dgm:cxn modelId="{2334D8C3-7F4B-493D-A4BA-D2185ED21EB5}" type="presParOf" srcId="{2426E76C-B611-4C97-8BE1-E5CB17EF5A90}" destId="{3ACE66F7-CE06-421C-8D99-4E6DBC3A27D0}" srcOrd="0" destOrd="0" presId="urn:microsoft.com/office/officeart/2005/8/layout/hierarchy3"/>
    <dgm:cxn modelId="{44431039-5670-45DF-A437-82562D0E4BC9}" type="presParOf" srcId="{3ACE66F7-CE06-421C-8D99-4E6DBC3A27D0}" destId="{907BB3B4-CE1D-4A0F-BA63-D37AB835D451}" srcOrd="0" destOrd="0" presId="urn:microsoft.com/office/officeart/2005/8/layout/hierarchy3"/>
    <dgm:cxn modelId="{FAEF41B0-1AA2-40EC-A567-33B4F99A3B0A}" type="presParOf" srcId="{3ACE66F7-CE06-421C-8D99-4E6DBC3A27D0}" destId="{2439EC1A-1984-46FC-B336-ABFD5018FF3B}" srcOrd="1" destOrd="0" presId="urn:microsoft.com/office/officeart/2005/8/layout/hierarchy3"/>
    <dgm:cxn modelId="{6A26196F-5E48-42DC-AE32-669E11C7D22A}" type="presParOf" srcId="{2426E76C-B611-4C97-8BE1-E5CB17EF5A90}" destId="{E1A6FD2A-8826-4A3C-BD5A-5144AE98D5E9}" srcOrd="1" destOrd="0" presId="urn:microsoft.com/office/officeart/2005/8/layout/hierarchy3"/>
    <dgm:cxn modelId="{12801845-B0A9-4821-B92B-52865AC199F4}" type="presParOf" srcId="{E1A6FD2A-8826-4A3C-BD5A-5144AE98D5E9}" destId="{F20F36B4-3812-4480-B0B2-D94AA515AD9F}" srcOrd="0" destOrd="0" presId="urn:microsoft.com/office/officeart/2005/8/layout/hierarchy3"/>
    <dgm:cxn modelId="{100F3137-8BD6-4DE7-93AC-2F6E552A546F}" type="presParOf" srcId="{E1A6FD2A-8826-4A3C-BD5A-5144AE98D5E9}" destId="{F215E7BF-6148-4DD0-9D10-7AAD69AB3FBD}" srcOrd="1" destOrd="0" presId="urn:microsoft.com/office/officeart/2005/8/layout/hierarchy3"/>
    <dgm:cxn modelId="{8F744DFF-32F9-4531-8820-0217FFA82E5B}" type="presParOf" srcId="{E1A6FD2A-8826-4A3C-BD5A-5144AE98D5E9}" destId="{24B092C0-2FEB-4413-BF1C-D6CFB4DE0480}" srcOrd="2" destOrd="0" presId="urn:microsoft.com/office/officeart/2005/8/layout/hierarchy3"/>
    <dgm:cxn modelId="{160F4981-6A77-45AE-B1C4-6063F4383EF5}" type="presParOf" srcId="{E1A6FD2A-8826-4A3C-BD5A-5144AE98D5E9}" destId="{93300476-AECC-4349-BC6A-3EC9E286A2AD}" srcOrd="3" destOrd="0" presId="urn:microsoft.com/office/officeart/2005/8/layout/hierarchy3"/>
    <dgm:cxn modelId="{B9A3EC42-F794-4F61-A13D-0B2420B6A298}" type="presParOf" srcId="{2DE0702A-0931-4BFF-9B94-037CFB835135}" destId="{A9F1F4F5-87A8-491C-B3AE-E2C5D206D41F}" srcOrd="1" destOrd="0" presId="urn:microsoft.com/office/officeart/2005/8/layout/hierarchy3"/>
    <dgm:cxn modelId="{F78FC8FA-C194-474F-9A29-8AACFB96265B}" type="presParOf" srcId="{A9F1F4F5-87A8-491C-B3AE-E2C5D206D41F}" destId="{155B4E94-2E1F-4E58-97E8-70FE7BB0F98E}" srcOrd="0" destOrd="0" presId="urn:microsoft.com/office/officeart/2005/8/layout/hierarchy3"/>
    <dgm:cxn modelId="{C697ECE5-1983-4B3B-BCAF-657072D8DA8B}" type="presParOf" srcId="{155B4E94-2E1F-4E58-97E8-70FE7BB0F98E}" destId="{E8D2E488-3792-48C6-9FD3-4E617FC469B3}" srcOrd="0" destOrd="0" presId="urn:microsoft.com/office/officeart/2005/8/layout/hierarchy3"/>
    <dgm:cxn modelId="{B271EC00-FDCF-42F0-A2E3-3E8BC3DE2A5D}" type="presParOf" srcId="{155B4E94-2E1F-4E58-97E8-70FE7BB0F98E}" destId="{B8D0A675-04B5-46D1-8DFA-4FC4ACD74DCB}" srcOrd="1" destOrd="0" presId="urn:microsoft.com/office/officeart/2005/8/layout/hierarchy3"/>
    <dgm:cxn modelId="{CC570C30-54D3-451C-879D-FD7F75574FFD}" type="presParOf" srcId="{A9F1F4F5-87A8-491C-B3AE-E2C5D206D41F}" destId="{B090A591-F5A3-4418-83E0-86E11FF06431}" srcOrd="1" destOrd="0" presId="urn:microsoft.com/office/officeart/2005/8/layout/hierarchy3"/>
    <dgm:cxn modelId="{5E402F1B-09BE-4E3F-B5CC-076DAFC553E0}" type="presParOf" srcId="{B090A591-F5A3-4418-83E0-86E11FF06431}" destId="{BF21680E-B225-44A8-B571-51358EA976B2}" srcOrd="0" destOrd="0" presId="urn:microsoft.com/office/officeart/2005/8/layout/hierarchy3"/>
    <dgm:cxn modelId="{318A6910-1500-4A92-B8AA-9AC5C13F9ECC}" type="presParOf" srcId="{B090A591-F5A3-4418-83E0-86E11FF06431}" destId="{68170760-6002-4EF9-90CA-D11A097368BE}" srcOrd="1" destOrd="0" presId="urn:microsoft.com/office/officeart/2005/8/layout/hierarchy3"/>
    <dgm:cxn modelId="{4957AE3C-5281-42D2-B445-362AF27305C3}" type="presParOf" srcId="{B090A591-F5A3-4418-83E0-86E11FF06431}" destId="{520EBEFE-3CB3-4E40-BAA8-452EE214CAA4}" srcOrd="2" destOrd="0" presId="urn:microsoft.com/office/officeart/2005/8/layout/hierarchy3"/>
    <dgm:cxn modelId="{5904F4CF-C15B-4BD3-866B-38727875C841}" type="presParOf" srcId="{B090A591-F5A3-4418-83E0-86E11FF06431}" destId="{009E978C-CE7E-4287-9C86-D1D32B26EBC7}" srcOrd="3" destOrd="0" presId="urn:microsoft.com/office/officeart/2005/8/layout/hierarchy3"/>
    <dgm:cxn modelId="{B6802572-56DE-40EC-A980-0EC55D083BA6}" type="presParOf" srcId="{B090A591-F5A3-4418-83E0-86E11FF06431}" destId="{65F691AF-E1FD-48C4-B483-3AAEA2BA3923}" srcOrd="4" destOrd="0" presId="urn:microsoft.com/office/officeart/2005/8/layout/hierarchy3"/>
    <dgm:cxn modelId="{33A77113-A246-4D39-80CB-CEC3ADB28BB4}" type="presParOf" srcId="{B090A591-F5A3-4418-83E0-86E11FF06431}" destId="{F448B79C-6438-41F4-8FF4-CDCFDF10925C}"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04DE9A-497C-4E40-849F-8C6730CD8B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AD85289-B8D3-4D48-B35C-D8C39FD28EF5}">
      <dgm:prSet custT="1"/>
      <dgm:spPr>
        <a:xfrm>
          <a:off x="0" y="20579"/>
          <a:ext cx="5797256" cy="38376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buNone/>
          </a:pPr>
          <a:r>
            <a:rPr lang="pl-PL" sz="1800" dirty="0">
              <a:solidFill>
                <a:sysClr val="window" lastClr="FFFFFF"/>
              </a:solidFill>
              <a:latin typeface="Calibri"/>
              <a:ea typeface="+mn-ea"/>
              <a:cs typeface="+mn-cs"/>
            </a:rPr>
            <a:t>Integration with Census Frame</a:t>
          </a:r>
        </a:p>
      </dgm:t>
    </dgm:pt>
    <dgm:pt modelId="{600D990B-4F07-4A28-BA2E-AE1B23C770E4}" type="parTrans" cxnId="{740BFC5E-D2E6-438A-BBF4-B2E98D371086}">
      <dgm:prSet/>
      <dgm:spPr/>
      <dgm:t>
        <a:bodyPr/>
        <a:lstStyle/>
        <a:p>
          <a:endParaRPr lang="pl-PL" sz="1800"/>
        </a:p>
      </dgm:t>
    </dgm:pt>
    <dgm:pt modelId="{6AEBFC89-FF76-4F97-A959-C48F66841CA6}" type="sibTrans" cxnId="{740BFC5E-D2E6-438A-BBF4-B2E98D371086}">
      <dgm:prSet/>
      <dgm:spPr/>
      <dgm:t>
        <a:bodyPr/>
        <a:lstStyle/>
        <a:p>
          <a:endParaRPr lang="pl-PL" sz="1800"/>
        </a:p>
      </dgm:t>
    </dgm:pt>
    <dgm:pt modelId="{6E452E69-5BDE-42E5-BEF9-C343E4133DED}">
      <dgm:prSet custT="1"/>
      <dgm:spPr>
        <a:xfrm>
          <a:off x="0" y="481441"/>
          <a:ext cx="5797256" cy="38376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buNone/>
          </a:pPr>
          <a:r>
            <a:rPr lang="en-US" sz="1800" dirty="0">
              <a:solidFill>
                <a:sysClr val="window" lastClr="FFFFFF"/>
              </a:solidFill>
              <a:latin typeface="Calibri"/>
              <a:ea typeface="+mn-ea"/>
              <a:cs typeface="+mn-cs"/>
            </a:rPr>
            <a:t>Validation during the field enumeration (non-response, missing</a:t>
          </a:r>
          <a:r>
            <a:rPr lang="pl-PL" sz="1800" dirty="0">
              <a:solidFill>
                <a:sysClr val="window" lastClr="FFFFFF"/>
              </a:solidFill>
              <a:latin typeface="Calibri"/>
              <a:ea typeface="+mn-ea"/>
              <a:cs typeface="+mn-cs"/>
            </a:rPr>
            <a:t>,</a:t>
          </a:r>
          <a:r>
            <a:rPr lang="en-US" sz="1800" dirty="0">
              <a:solidFill>
                <a:sysClr val="window" lastClr="FFFFFF"/>
              </a:solidFill>
              <a:latin typeface="Calibri"/>
              <a:ea typeface="+mn-ea"/>
              <a:cs typeface="+mn-cs"/>
            </a:rPr>
            <a:t> inconsistency)</a:t>
          </a:r>
          <a:endParaRPr lang="pl-PL" sz="1800" dirty="0">
            <a:solidFill>
              <a:sysClr val="window" lastClr="FFFFFF"/>
            </a:solidFill>
            <a:latin typeface="Calibri"/>
            <a:ea typeface="+mn-ea"/>
            <a:cs typeface="+mn-cs"/>
          </a:endParaRPr>
        </a:p>
      </dgm:t>
    </dgm:pt>
    <dgm:pt modelId="{BE31C711-21F7-4652-8948-BC59AAC9E0D4}" type="parTrans" cxnId="{D62496E7-A0AA-4E70-8BD6-F730B1BFDA33}">
      <dgm:prSet/>
      <dgm:spPr/>
      <dgm:t>
        <a:bodyPr/>
        <a:lstStyle/>
        <a:p>
          <a:endParaRPr lang="pl-PL" sz="1800"/>
        </a:p>
      </dgm:t>
    </dgm:pt>
    <dgm:pt modelId="{872435B1-AFF2-4F86-89DF-B3209570BE55}" type="sibTrans" cxnId="{D62496E7-A0AA-4E70-8BD6-F730B1BFDA33}">
      <dgm:prSet/>
      <dgm:spPr/>
      <dgm:t>
        <a:bodyPr/>
        <a:lstStyle/>
        <a:p>
          <a:endParaRPr lang="pl-PL" sz="1800"/>
        </a:p>
      </dgm:t>
    </dgm:pt>
    <dgm:pt modelId="{3B15C1C8-23B2-4170-B974-904A65559528}">
      <dgm:prSet custT="1"/>
      <dgm:spPr>
        <a:xfrm>
          <a:off x="0" y="880259"/>
          <a:ext cx="5797256" cy="38376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buNone/>
          </a:pPr>
          <a:r>
            <a:rPr lang="en-US" sz="1800" dirty="0">
              <a:solidFill>
                <a:sysClr val="window" lastClr="FFFFFF"/>
              </a:solidFill>
              <a:latin typeface="Calibri"/>
              <a:ea typeface="+mn-ea"/>
              <a:cs typeface="+mn-cs"/>
            </a:rPr>
            <a:t>If PAPI/PASI used, data capture, coding, editing</a:t>
          </a:r>
          <a:endParaRPr lang="pl-PL" sz="1800" dirty="0">
            <a:solidFill>
              <a:sysClr val="window" lastClr="FFFFFF"/>
            </a:solidFill>
            <a:latin typeface="Calibri"/>
            <a:ea typeface="+mn-ea"/>
            <a:cs typeface="+mn-cs"/>
          </a:endParaRPr>
        </a:p>
      </dgm:t>
    </dgm:pt>
    <dgm:pt modelId="{1FE6E6EF-88B7-4649-9B43-640F66F2F286}" type="parTrans" cxnId="{4199FE87-7014-4528-9ACC-8B56DCB3B54E}">
      <dgm:prSet/>
      <dgm:spPr/>
      <dgm:t>
        <a:bodyPr/>
        <a:lstStyle/>
        <a:p>
          <a:endParaRPr lang="pl-PL" sz="1800"/>
        </a:p>
      </dgm:t>
    </dgm:pt>
    <dgm:pt modelId="{933C660F-5E8C-4E93-B816-45B32AECC74A}" type="sibTrans" cxnId="{4199FE87-7014-4528-9ACC-8B56DCB3B54E}">
      <dgm:prSet/>
      <dgm:spPr/>
      <dgm:t>
        <a:bodyPr/>
        <a:lstStyle/>
        <a:p>
          <a:endParaRPr lang="pl-PL" sz="1800"/>
        </a:p>
      </dgm:t>
    </dgm:pt>
    <dgm:pt modelId="{42946D90-8DCC-4B79-A606-16597E7722C8}">
      <dgm:prSet custT="1"/>
      <dgm:spPr>
        <a:xfrm>
          <a:off x="0" y="1310100"/>
          <a:ext cx="5797256" cy="38376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buNone/>
          </a:pPr>
          <a:r>
            <a:rPr lang="pl-PL" sz="1800" dirty="0">
              <a:solidFill>
                <a:sysClr val="window" lastClr="FFFFFF"/>
              </a:solidFill>
              <a:latin typeface="Calibri"/>
              <a:ea typeface="+mn-ea"/>
              <a:cs typeface="+mn-cs"/>
            </a:rPr>
            <a:t>Imputation</a:t>
          </a:r>
        </a:p>
      </dgm:t>
    </dgm:pt>
    <dgm:pt modelId="{6E364307-EFB9-43E1-AD03-130B5CE961C5}" type="parTrans" cxnId="{5E0EAED7-5497-419F-B0B6-7D78929184DC}">
      <dgm:prSet/>
      <dgm:spPr/>
      <dgm:t>
        <a:bodyPr/>
        <a:lstStyle/>
        <a:p>
          <a:endParaRPr lang="pl-PL" sz="1800"/>
        </a:p>
      </dgm:t>
    </dgm:pt>
    <dgm:pt modelId="{4398E5EB-6B7F-4006-BF76-5C1B5AF3D2B4}" type="sibTrans" cxnId="{5E0EAED7-5497-419F-B0B6-7D78929184DC}">
      <dgm:prSet/>
      <dgm:spPr/>
      <dgm:t>
        <a:bodyPr/>
        <a:lstStyle/>
        <a:p>
          <a:endParaRPr lang="pl-PL" sz="1800"/>
        </a:p>
      </dgm:t>
    </dgm:pt>
    <dgm:pt modelId="{2F356E13-ABB5-4255-97D4-12359CA0FDBC}">
      <dgm:prSet custT="1"/>
      <dgm:spPr>
        <a:xfrm>
          <a:off x="0" y="1739940"/>
          <a:ext cx="5797256" cy="38376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buNone/>
          </a:pPr>
          <a:r>
            <a:rPr lang="en-US" sz="1800" dirty="0">
              <a:solidFill>
                <a:sysClr val="window" lastClr="FFFFFF"/>
              </a:solidFill>
              <a:latin typeface="Calibri"/>
              <a:ea typeface="+mn-ea"/>
              <a:cs typeface="+mn-cs"/>
            </a:rPr>
            <a:t>Data  validation/analysis</a:t>
          </a:r>
          <a:endParaRPr lang="pl-PL" sz="1800" dirty="0">
            <a:solidFill>
              <a:sysClr val="window" lastClr="FFFFFF"/>
            </a:solidFill>
            <a:latin typeface="Calibri"/>
            <a:ea typeface="+mn-ea"/>
            <a:cs typeface="+mn-cs"/>
          </a:endParaRPr>
        </a:p>
      </dgm:t>
    </dgm:pt>
    <dgm:pt modelId="{3E11EB20-3E7B-4774-87FC-2A5A861C9C42}" type="parTrans" cxnId="{9BEA3152-DB54-48D9-BAE2-CA61BED8C54D}">
      <dgm:prSet/>
      <dgm:spPr/>
      <dgm:t>
        <a:bodyPr/>
        <a:lstStyle/>
        <a:p>
          <a:endParaRPr lang="pl-PL" sz="1800"/>
        </a:p>
      </dgm:t>
    </dgm:pt>
    <dgm:pt modelId="{11EAB773-8441-4A6E-9B11-F82CBE4E5184}" type="sibTrans" cxnId="{9BEA3152-DB54-48D9-BAE2-CA61BED8C54D}">
      <dgm:prSet/>
      <dgm:spPr/>
      <dgm:t>
        <a:bodyPr/>
        <a:lstStyle/>
        <a:p>
          <a:endParaRPr lang="pl-PL" sz="1800"/>
        </a:p>
      </dgm:t>
    </dgm:pt>
    <dgm:pt modelId="{368E2656-0C96-4EF3-942A-EB7CB464C843}" type="pres">
      <dgm:prSet presAssocID="{C304DE9A-497C-4E40-849F-8C6730CD8B23}" presName="linear" presStyleCnt="0">
        <dgm:presLayoutVars>
          <dgm:animLvl val="lvl"/>
          <dgm:resizeHandles val="exact"/>
        </dgm:presLayoutVars>
      </dgm:prSet>
      <dgm:spPr/>
    </dgm:pt>
    <dgm:pt modelId="{88DA5168-003B-4D3B-B241-0AB69E3B9B30}" type="pres">
      <dgm:prSet presAssocID="{DAD85289-B8D3-4D48-B35C-D8C39FD28EF5}" presName="parentText" presStyleLbl="node1" presStyleIdx="0" presStyleCnt="5" custScaleX="111764" custScaleY="90861" custLinFactY="4048" custLinFactNeighborX="0" custLinFactNeighborY="100000">
        <dgm:presLayoutVars>
          <dgm:chMax val="0"/>
          <dgm:bulletEnabled val="1"/>
        </dgm:presLayoutVars>
      </dgm:prSet>
      <dgm:spPr/>
    </dgm:pt>
    <dgm:pt modelId="{099DF9CC-CCC0-42EE-B9D8-A3DC5C1D90F5}" type="pres">
      <dgm:prSet presAssocID="{6AEBFC89-FF76-4F97-A959-C48F66841CA6}" presName="spacer" presStyleCnt="0"/>
      <dgm:spPr/>
    </dgm:pt>
    <dgm:pt modelId="{93479E05-19FE-4A50-8412-A8F5181C1227}" type="pres">
      <dgm:prSet presAssocID="{6E452E69-5BDE-42E5-BEF9-C343E4133DED}" presName="parentText" presStyleLbl="node1" presStyleIdx="1" presStyleCnt="5" custLinFactNeighborX="123" custLinFactNeighborY="67322">
        <dgm:presLayoutVars>
          <dgm:chMax val="0"/>
          <dgm:bulletEnabled val="1"/>
        </dgm:presLayoutVars>
      </dgm:prSet>
      <dgm:spPr/>
    </dgm:pt>
    <dgm:pt modelId="{C730DE89-EEDE-4CCD-A3EB-A9D31A243E0F}" type="pres">
      <dgm:prSet presAssocID="{872435B1-AFF2-4F86-89DF-B3209570BE55}" presName="spacer" presStyleCnt="0"/>
      <dgm:spPr/>
    </dgm:pt>
    <dgm:pt modelId="{17F8ACE0-6ABE-4CA9-AEC7-F164D170AD6E}" type="pres">
      <dgm:prSet presAssocID="{3B15C1C8-23B2-4170-B974-904A65559528}" presName="parentText" presStyleLbl="node1" presStyleIdx="2" presStyleCnt="5">
        <dgm:presLayoutVars>
          <dgm:chMax val="0"/>
          <dgm:bulletEnabled val="1"/>
        </dgm:presLayoutVars>
      </dgm:prSet>
      <dgm:spPr/>
    </dgm:pt>
    <dgm:pt modelId="{F4714B5B-C119-4499-BC39-A3358AC21DFB}" type="pres">
      <dgm:prSet presAssocID="{933C660F-5E8C-4E93-B816-45B32AECC74A}" presName="spacer" presStyleCnt="0"/>
      <dgm:spPr/>
    </dgm:pt>
    <dgm:pt modelId="{F5AFB587-2AFA-4FDF-8173-90976678B1D6}" type="pres">
      <dgm:prSet presAssocID="{42946D90-8DCC-4B79-A606-16597E7722C8}" presName="parentText" presStyleLbl="node1" presStyleIdx="3" presStyleCnt="5">
        <dgm:presLayoutVars>
          <dgm:chMax val="0"/>
          <dgm:bulletEnabled val="1"/>
        </dgm:presLayoutVars>
      </dgm:prSet>
      <dgm:spPr/>
    </dgm:pt>
    <dgm:pt modelId="{EB39531A-0160-40A3-A0E3-3CA6F900C2FB}" type="pres">
      <dgm:prSet presAssocID="{4398E5EB-6B7F-4006-BF76-5C1B5AF3D2B4}" presName="spacer" presStyleCnt="0"/>
      <dgm:spPr/>
    </dgm:pt>
    <dgm:pt modelId="{826BBCB3-0B21-405E-A794-2BF6F2EF7FC4}" type="pres">
      <dgm:prSet presAssocID="{2F356E13-ABB5-4255-97D4-12359CA0FDBC}" presName="parentText" presStyleLbl="node1" presStyleIdx="4" presStyleCnt="5" custLinFactY="-271" custLinFactNeighborX="0" custLinFactNeighborY="-100000">
        <dgm:presLayoutVars>
          <dgm:chMax val="0"/>
          <dgm:bulletEnabled val="1"/>
        </dgm:presLayoutVars>
      </dgm:prSet>
      <dgm:spPr/>
    </dgm:pt>
  </dgm:ptLst>
  <dgm:cxnLst>
    <dgm:cxn modelId="{6C19B25B-6B26-4601-BB0A-AB4A207E18F0}" type="presOf" srcId="{2F356E13-ABB5-4255-97D4-12359CA0FDBC}" destId="{826BBCB3-0B21-405E-A794-2BF6F2EF7FC4}" srcOrd="0" destOrd="0" presId="urn:microsoft.com/office/officeart/2005/8/layout/vList2"/>
    <dgm:cxn modelId="{740BFC5E-D2E6-438A-BBF4-B2E98D371086}" srcId="{C304DE9A-497C-4E40-849F-8C6730CD8B23}" destId="{DAD85289-B8D3-4D48-B35C-D8C39FD28EF5}" srcOrd="0" destOrd="0" parTransId="{600D990B-4F07-4A28-BA2E-AE1B23C770E4}" sibTransId="{6AEBFC89-FF76-4F97-A959-C48F66841CA6}"/>
    <dgm:cxn modelId="{7F64816D-8A32-463D-90CB-B1DFBCAEF5C9}" type="presOf" srcId="{42946D90-8DCC-4B79-A606-16597E7722C8}" destId="{F5AFB587-2AFA-4FDF-8173-90976678B1D6}" srcOrd="0" destOrd="0" presId="urn:microsoft.com/office/officeart/2005/8/layout/vList2"/>
    <dgm:cxn modelId="{1DDB6E71-0E10-467A-8707-6EAF76FB3528}" type="presOf" srcId="{C304DE9A-497C-4E40-849F-8C6730CD8B23}" destId="{368E2656-0C96-4EF3-942A-EB7CB464C843}" srcOrd="0" destOrd="0" presId="urn:microsoft.com/office/officeart/2005/8/layout/vList2"/>
    <dgm:cxn modelId="{9BEA3152-DB54-48D9-BAE2-CA61BED8C54D}" srcId="{C304DE9A-497C-4E40-849F-8C6730CD8B23}" destId="{2F356E13-ABB5-4255-97D4-12359CA0FDBC}" srcOrd="4" destOrd="0" parTransId="{3E11EB20-3E7B-4774-87FC-2A5A861C9C42}" sibTransId="{11EAB773-8441-4A6E-9B11-F82CBE4E5184}"/>
    <dgm:cxn modelId="{4199FE87-7014-4528-9ACC-8B56DCB3B54E}" srcId="{C304DE9A-497C-4E40-849F-8C6730CD8B23}" destId="{3B15C1C8-23B2-4170-B974-904A65559528}" srcOrd="2" destOrd="0" parTransId="{1FE6E6EF-88B7-4649-9B43-640F66F2F286}" sibTransId="{933C660F-5E8C-4E93-B816-45B32AECC74A}"/>
    <dgm:cxn modelId="{6FF0EF99-F31E-4D37-BC97-00B7B5C942F4}" type="presOf" srcId="{3B15C1C8-23B2-4170-B974-904A65559528}" destId="{17F8ACE0-6ABE-4CA9-AEC7-F164D170AD6E}" srcOrd="0" destOrd="0" presId="urn:microsoft.com/office/officeart/2005/8/layout/vList2"/>
    <dgm:cxn modelId="{7D7DCED1-5A29-4055-8010-F978A36B81D3}" type="presOf" srcId="{DAD85289-B8D3-4D48-B35C-D8C39FD28EF5}" destId="{88DA5168-003B-4D3B-B241-0AB69E3B9B30}" srcOrd="0" destOrd="0" presId="urn:microsoft.com/office/officeart/2005/8/layout/vList2"/>
    <dgm:cxn modelId="{5E0EAED7-5497-419F-B0B6-7D78929184DC}" srcId="{C304DE9A-497C-4E40-849F-8C6730CD8B23}" destId="{42946D90-8DCC-4B79-A606-16597E7722C8}" srcOrd="3" destOrd="0" parTransId="{6E364307-EFB9-43E1-AD03-130B5CE961C5}" sibTransId="{4398E5EB-6B7F-4006-BF76-5C1B5AF3D2B4}"/>
    <dgm:cxn modelId="{D62496E7-A0AA-4E70-8BD6-F730B1BFDA33}" srcId="{C304DE9A-497C-4E40-849F-8C6730CD8B23}" destId="{6E452E69-5BDE-42E5-BEF9-C343E4133DED}" srcOrd="1" destOrd="0" parTransId="{BE31C711-21F7-4652-8948-BC59AAC9E0D4}" sibTransId="{872435B1-AFF2-4F86-89DF-B3209570BE55}"/>
    <dgm:cxn modelId="{A14736EF-0042-4947-B298-0BF5F303D947}" type="presOf" srcId="{6E452E69-5BDE-42E5-BEF9-C343E4133DED}" destId="{93479E05-19FE-4A50-8412-A8F5181C1227}" srcOrd="0" destOrd="0" presId="urn:microsoft.com/office/officeart/2005/8/layout/vList2"/>
    <dgm:cxn modelId="{DEEEA490-0311-42D9-B598-FBA671092647}" type="presParOf" srcId="{368E2656-0C96-4EF3-942A-EB7CB464C843}" destId="{88DA5168-003B-4D3B-B241-0AB69E3B9B30}" srcOrd="0" destOrd="0" presId="urn:microsoft.com/office/officeart/2005/8/layout/vList2"/>
    <dgm:cxn modelId="{BB457EF0-CB6F-478F-9B35-F4BC3E3FB180}" type="presParOf" srcId="{368E2656-0C96-4EF3-942A-EB7CB464C843}" destId="{099DF9CC-CCC0-42EE-B9D8-A3DC5C1D90F5}" srcOrd="1" destOrd="0" presId="urn:microsoft.com/office/officeart/2005/8/layout/vList2"/>
    <dgm:cxn modelId="{50A3ADAA-2C05-4845-829F-757FB25EECEC}" type="presParOf" srcId="{368E2656-0C96-4EF3-942A-EB7CB464C843}" destId="{93479E05-19FE-4A50-8412-A8F5181C1227}" srcOrd="2" destOrd="0" presId="urn:microsoft.com/office/officeart/2005/8/layout/vList2"/>
    <dgm:cxn modelId="{A2C980D1-AC0D-4540-AE3D-8EE519253F5A}" type="presParOf" srcId="{368E2656-0C96-4EF3-942A-EB7CB464C843}" destId="{C730DE89-EEDE-4CCD-A3EB-A9D31A243E0F}" srcOrd="3" destOrd="0" presId="urn:microsoft.com/office/officeart/2005/8/layout/vList2"/>
    <dgm:cxn modelId="{953253CD-663A-4EB3-9E07-6CEEE1EFED1A}" type="presParOf" srcId="{368E2656-0C96-4EF3-942A-EB7CB464C843}" destId="{17F8ACE0-6ABE-4CA9-AEC7-F164D170AD6E}" srcOrd="4" destOrd="0" presId="urn:microsoft.com/office/officeart/2005/8/layout/vList2"/>
    <dgm:cxn modelId="{3E75E900-555B-4722-BB84-1852CCB10A27}" type="presParOf" srcId="{368E2656-0C96-4EF3-942A-EB7CB464C843}" destId="{F4714B5B-C119-4499-BC39-A3358AC21DFB}" srcOrd="5" destOrd="0" presId="urn:microsoft.com/office/officeart/2005/8/layout/vList2"/>
    <dgm:cxn modelId="{09853600-658D-4A5C-8384-4F331386A893}" type="presParOf" srcId="{368E2656-0C96-4EF3-942A-EB7CB464C843}" destId="{F5AFB587-2AFA-4FDF-8173-90976678B1D6}" srcOrd="6" destOrd="0" presId="urn:microsoft.com/office/officeart/2005/8/layout/vList2"/>
    <dgm:cxn modelId="{5C450EAB-5AD7-442C-B216-204D1012B15D}" type="presParOf" srcId="{368E2656-0C96-4EF3-942A-EB7CB464C843}" destId="{EB39531A-0160-40A3-A0E3-3CA6F900C2FB}" srcOrd="7" destOrd="0" presId="urn:microsoft.com/office/officeart/2005/8/layout/vList2"/>
    <dgm:cxn modelId="{0529E763-3247-45A4-B38D-B470E1377AC5}" type="presParOf" srcId="{368E2656-0C96-4EF3-942A-EB7CB464C843}" destId="{826BBCB3-0B21-405E-A794-2BF6F2EF7FC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BB3B4-CE1D-4A0F-BA63-D37AB835D451}">
      <dsp:nvSpPr>
        <dsp:cNvPr id="0" name=""/>
        <dsp:cNvSpPr/>
      </dsp:nvSpPr>
      <dsp:spPr>
        <a:xfrm>
          <a:off x="1699418" y="291"/>
          <a:ext cx="2004485" cy="8681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2C26A2"/>
              </a:solidFill>
            </a:rPr>
            <a:t>Paper-based questionnaire</a:t>
          </a:r>
        </a:p>
      </dsp:txBody>
      <dsp:txXfrm>
        <a:off x="1724845" y="25718"/>
        <a:ext cx="1953631" cy="817302"/>
      </dsp:txXfrm>
    </dsp:sp>
    <dsp:sp modelId="{F20F36B4-3812-4480-B0B2-D94AA515AD9F}">
      <dsp:nvSpPr>
        <dsp:cNvPr id="0" name=""/>
        <dsp:cNvSpPr/>
      </dsp:nvSpPr>
      <dsp:spPr>
        <a:xfrm>
          <a:off x="1899866" y="868447"/>
          <a:ext cx="200448" cy="651117"/>
        </a:xfrm>
        <a:custGeom>
          <a:avLst/>
          <a:gdLst/>
          <a:ahLst/>
          <a:cxnLst/>
          <a:rect l="0" t="0" r="0" b="0"/>
          <a:pathLst>
            <a:path>
              <a:moveTo>
                <a:pt x="0" y="0"/>
              </a:moveTo>
              <a:lnTo>
                <a:pt x="0" y="651117"/>
              </a:lnTo>
              <a:lnTo>
                <a:pt x="200448" y="6511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15E7BF-6148-4DD0-9D10-7AAD69AB3FBD}">
      <dsp:nvSpPr>
        <dsp:cNvPr id="0" name=""/>
        <dsp:cNvSpPr/>
      </dsp:nvSpPr>
      <dsp:spPr>
        <a:xfrm>
          <a:off x="2100315" y="1085486"/>
          <a:ext cx="1389050" cy="868156"/>
        </a:xfrm>
        <a:prstGeom prst="roundRect">
          <a:avLst>
            <a:gd name="adj" fmla="val 10000"/>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US" sz="3800" kern="1200" dirty="0"/>
            <a:t>PAPI</a:t>
          </a:r>
        </a:p>
      </dsp:txBody>
      <dsp:txXfrm>
        <a:off x="2125742" y="1110913"/>
        <a:ext cx="1338196" cy="817302"/>
      </dsp:txXfrm>
    </dsp:sp>
    <dsp:sp modelId="{24B092C0-2FEB-4413-BF1C-D6CFB4DE0480}">
      <dsp:nvSpPr>
        <dsp:cNvPr id="0" name=""/>
        <dsp:cNvSpPr/>
      </dsp:nvSpPr>
      <dsp:spPr>
        <a:xfrm>
          <a:off x="1899866" y="868447"/>
          <a:ext cx="200448" cy="1736312"/>
        </a:xfrm>
        <a:custGeom>
          <a:avLst/>
          <a:gdLst/>
          <a:ahLst/>
          <a:cxnLst/>
          <a:rect l="0" t="0" r="0" b="0"/>
          <a:pathLst>
            <a:path>
              <a:moveTo>
                <a:pt x="0" y="0"/>
              </a:moveTo>
              <a:lnTo>
                <a:pt x="0" y="1736312"/>
              </a:lnTo>
              <a:lnTo>
                <a:pt x="200448" y="17363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300476-AECC-4349-BC6A-3EC9E286A2AD}">
      <dsp:nvSpPr>
        <dsp:cNvPr id="0" name=""/>
        <dsp:cNvSpPr/>
      </dsp:nvSpPr>
      <dsp:spPr>
        <a:xfrm>
          <a:off x="2100315" y="2170682"/>
          <a:ext cx="1389050" cy="868156"/>
        </a:xfrm>
        <a:prstGeom prst="roundRect">
          <a:avLst>
            <a:gd name="adj" fmla="val 10000"/>
          </a:avLst>
        </a:prstGeom>
        <a:solidFill>
          <a:srgbClr val="FFC000">
            <a:alpha val="90000"/>
          </a:srgbClr>
        </a:solidFill>
        <a:ln w="25400" cap="flat" cmpd="sng" algn="ctr">
          <a:solidFill>
            <a:srgbClr val="A3B2C1">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0000">
                  <a:hueOff val="0"/>
                  <a:satOff val="0"/>
                  <a:lumOff val="0"/>
                  <a:alphaOff val="0"/>
                </a:srgbClr>
              </a:solidFill>
              <a:latin typeface="Verdana"/>
              <a:ea typeface="+mn-ea"/>
              <a:cs typeface="+mn-cs"/>
            </a:rPr>
            <a:t>PASI</a:t>
          </a:r>
        </a:p>
      </dsp:txBody>
      <dsp:txXfrm>
        <a:off x="2125742" y="2196109"/>
        <a:ext cx="1338196" cy="817302"/>
      </dsp:txXfrm>
    </dsp:sp>
    <dsp:sp modelId="{E8D2E488-3792-48C6-9FD3-4E617FC469B3}">
      <dsp:nvSpPr>
        <dsp:cNvPr id="0" name=""/>
        <dsp:cNvSpPr/>
      </dsp:nvSpPr>
      <dsp:spPr>
        <a:xfrm>
          <a:off x="4581332" y="0"/>
          <a:ext cx="2171536" cy="868156"/>
        </a:xfrm>
        <a:prstGeom prst="roundRect">
          <a:avLst>
            <a:gd name="adj" fmla="val 10000"/>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2C26A2"/>
              </a:solidFill>
              <a:latin typeface="Verdana"/>
              <a:ea typeface="+mn-ea"/>
              <a:cs typeface="+mn-cs"/>
            </a:rPr>
            <a:t>Electronic</a:t>
          </a:r>
          <a:r>
            <a:rPr lang="en-US" sz="1800" b="1" kern="1200" dirty="0"/>
            <a:t> </a:t>
          </a:r>
          <a:r>
            <a:rPr lang="en-US" sz="1800" b="1" kern="1200" dirty="0">
              <a:solidFill>
                <a:srgbClr val="2C26A2"/>
              </a:solidFill>
              <a:latin typeface="Verdana"/>
              <a:ea typeface="+mn-ea"/>
              <a:cs typeface="+mn-cs"/>
            </a:rPr>
            <a:t>questionnaire</a:t>
          </a:r>
        </a:p>
      </dsp:txBody>
      <dsp:txXfrm>
        <a:off x="4606759" y="25427"/>
        <a:ext cx="2120682" cy="817302"/>
      </dsp:txXfrm>
    </dsp:sp>
    <dsp:sp modelId="{BF21680E-B225-44A8-B571-51358EA976B2}">
      <dsp:nvSpPr>
        <dsp:cNvPr id="0" name=""/>
        <dsp:cNvSpPr/>
      </dsp:nvSpPr>
      <dsp:spPr>
        <a:xfrm>
          <a:off x="4798485" y="868156"/>
          <a:ext cx="286890" cy="594249"/>
        </a:xfrm>
        <a:custGeom>
          <a:avLst/>
          <a:gdLst/>
          <a:ahLst/>
          <a:cxnLst/>
          <a:rect l="0" t="0" r="0" b="0"/>
          <a:pathLst>
            <a:path>
              <a:moveTo>
                <a:pt x="0" y="0"/>
              </a:moveTo>
              <a:lnTo>
                <a:pt x="0" y="594249"/>
              </a:lnTo>
              <a:lnTo>
                <a:pt x="286890" y="5942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170760-6002-4EF9-90CA-D11A097368BE}">
      <dsp:nvSpPr>
        <dsp:cNvPr id="0" name=""/>
        <dsp:cNvSpPr/>
      </dsp:nvSpPr>
      <dsp:spPr>
        <a:xfrm>
          <a:off x="5085376" y="1028327"/>
          <a:ext cx="1389050" cy="868156"/>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US" sz="3800" kern="1200" dirty="0"/>
            <a:t>CAPI</a:t>
          </a:r>
        </a:p>
      </dsp:txBody>
      <dsp:txXfrm>
        <a:off x="5110803" y="1053754"/>
        <a:ext cx="1338196" cy="817302"/>
      </dsp:txXfrm>
    </dsp:sp>
    <dsp:sp modelId="{520EBEFE-3CB3-4E40-BAA8-452EE214CAA4}">
      <dsp:nvSpPr>
        <dsp:cNvPr id="0" name=""/>
        <dsp:cNvSpPr/>
      </dsp:nvSpPr>
      <dsp:spPr>
        <a:xfrm>
          <a:off x="4798485" y="868156"/>
          <a:ext cx="286890" cy="1674365"/>
        </a:xfrm>
        <a:custGeom>
          <a:avLst/>
          <a:gdLst/>
          <a:ahLst/>
          <a:cxnLst/>
          <a:rect l="0" t="0" r="0" b="0"/>
          <a:pathLst>
            <a:path>
              <a:moveTo>
                <a:pt x="0" y="0"/>
              </a:moveTo>
              <a:lnTo>
                <a:pt x="0" y="1674365"/>
              </a:lnTo>
              <a:lnTo>
                <a:pt x="286890" y="1674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E978C-CE7E-4287-9C86-D1D32B26EBC7}">
      <dsp:nvSpPr>
        <dsp:cNvPr id="0" name=""/>
        <dsp:cNvSpPr/>
      </dsp:nvSpPr>
      <dsp:spPr>
        <a:xfrm>
          <a:off x="5085376" y="2108443"/>
          <a:ext cx="1389050" cy="868156"/>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0000">
                  <a:hueOff val="0"/>
                  <a:satOff val="0"/>
                  <a:lumOff val="0"/>
                  <a:alphaOff val="0"/>
                </a:srgbClr>
              </a:solidFill>
              <a:latin typeface="Verdana"/>
              <a:ea typeface="+mn-ea"/>
              <a:cs typeface="+mn-cs"/>
            </a:rPr>
            <a:t>CASI</a:t>
          </a:r>
        </a:p>
      </dsp:txBody>
      <dsp:txXfrm>
        <a:off x="5110803" y="2133870"/>
        <a:ext cx="1338196" cy="817302"/>
      </dsp:txXfrm>
    </dsp:sp>
    <dsp:sp modelId="{65F691AF-E1FD-48C4-B483-3AAEA2BA3923}">
      <dsp:nvSpPr>
        <dsp:cNvPr id="0" name=""/>
        <dsp:cNvSpPr/>
      </dsp:nvSpPr>
      <dsp:spPr>
        <a:xfrm>
          <a:off x="4798485" y="868156"/>
          <a:ext cx="286890" cy="2754491"/>
        </a:xfrm>
        <a:custGeom>
          <a:avLst/>
          <a:gdLst/>
          <a:ahLst/>
          <a:cxnLst/>
          <a:rect l="0" t="0" r="0" b="0"/>
          <a:pathLst>
            <a:path>
              <a:moveTo>
                <a:pt x="0" y="0"/>
              </a:moveTo>
              <a:lnTo>
                <a:pt x="0" y="2754491"/>
              </a:lnTo>
              <a:lnTo>
                <a:pt x="286890" y="27544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48B79C-6438-41F4-8FF4-CDCFDF10925C}">
      <dsp:nvSpPr>
        <dsp:cNvPr id="0" name=""/>
        <dsp:cNvSpPr/>
      </dsp:nvSpPr>
      <dsp:spPr>
        <a:xfrm>
          <a:off x="5085376" y="3188569"/>
          <a:ext cx="1389050" cy="868156"/>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0000">
                  <a:hueOff val="0"/>
                  <a:satOff val="0"/>
                  <a:lumOff val="0"/>
                  <a:alphaOff val="0"/>
                </a:srgbClr>
              </a:solidFill>
              <a:latin typeface="Verdana"/>
              <a:ea typeface="+mn-ea"/>
              <a:cs typeface="+mn-cs"/>
            </a:rPr>
            <a:t>CATI</a:t>
          </a:r>
        </a:p>
      </dsp:txBody>
      <dsp:txXfrm>
        <a:off x="5110803" y="3213996"/>
        <a:ext cx="1338196" cy="817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A5168-003B-4D3B-B241-0AB69E3B9B30}">
      <dsp:nvSpPr>
        <dsp:cNvPr id="0" name=""/>
        <dsp:cNvSpPr/>
      </dsp:nvSpPr>
      <dsp:spPr>
        <a:xfrm>
          <a:off x="0" y="31841"/>
          <a:ext cx="4824536" cy="45611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kern="1200" dirty="0">
              <a:solidFill>
                <a:sysClr val="window" lastClr="FFFFFF"/>
              </a:solidFill>
              <a:latin typeface="Calibri"/>
              <a:ea typeface="+mn-ea"/>
              <a:cs typeface="+mn-cs"/>
            </a:rPr>
            <a:t>Integration with Census Frame</a:t>
          </a:r>
        </a:p>
      </dsp:txBody>
      <dsp:txXfrm>
        <a:off x="22265" y="54106"/>
        <a:ext cx="4780006" cy="411580"/>
      </dsp:txXfrm>
    </dsp:sp>
    <dsp:sp modelId="{93479E05-19FE-4A50-8412-A8F5181C1227}">
      <dsp:nvSpPr>
        <dsp:cNvPr id="0" name=""/>
        <dsp:cNvSpPr/>
      </dsp:nvSpPr>
      <dsp:spPr>
        <a:xfrm>
          <a:off x="0" y="474422"/>
          <a:ext cx="4824536" cy="50198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ysClr val="window" lastClr="FFFFFF"/>
              </a:solidFill>
              <a:latin typeface="Calibri"/>
              <a:ea typeface="+mn-ea"/>
              <a:cs typeface="+mn-cs"/>
            </a:rPr>
            <a:t>Validation during the field enumeration (non-response, missing</a:t>
          </a:r>
          <a:r>
            <a:rPr lang="pl-PL" sz="1800" kern="1200" dirty="0">
              <a:solidFill>
                <a:sysClr val="window" lastClr="FFFFFF"/>
              </a:solidFill>
              <a:latin typeface="Calibri"/>
              <a:ea typeface="+mn-ea"/>
              <a:cs typeface="+mn-cs"/>
            </a:rPr>
            <a:t>,</a:t>
          </a:r>
          <a:r>
            <a:rPr lang="en-US" sz="1800" kern="1200" dirty="0">
              <a:solidFill>
                <a:sysClr val="window" lastClr="FFFFFF"/>
              </a:solidFill>
              <a:latin typeface="Calibri"/>
              <a:ea typeface="+mn-ea"/>
              <a:cs typeface="+mn-cs"/>
            </a:rPr>
            <a:t> inconsistency)</a:t>
          </a:r>
          <a:endParaRPr lang="pl-PL" sz="1800" kern="1200" dirty="0">
            <a:solidFill>
              <a:sysClr val="window" lastClr="FFFFFF"/>
            </a:solidFill>
            <a:latin typeface="Calibri"/>
            <a:ea typeface="+mn-ea"/>
            <a:cs typeface="+mn-cs"/>
          </a:endParaRPr>
        </a:p>
      </dsp:txBody>
      <dsp:txXfrm>
        <a:off x="24505" y="498927"/>
        <a:ext cx="4775526" cy="452976"/>
      </dsp:txXfrm>
    </dsp:sp>
    <dsp:sp modelId="{17F8ACE0-6ABE-4CA9-AEC7-F164D170AD6E}">
      <dsp:nvSpPr>
        <dsp:cNvPr id="0" name=""/>
        <dsp:cNvSpPr/>
      </dsp:nvSpPr>
      <dsp:spPr>
        <a:xfrm>
          <a:off x="0" y="979704"/>
          <a:ext cx="4824536" cy="50198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ysClr val="window" lastClr="FFFFFF"/>
              </a:solidFill>
              <a:latin typeface="Calibri"/>
              <a:ea typeface="+mn-ea"/>
              <a:cs typeface="+mn-cs"/>
            </a:rPr>
            <a:t>If PAPI/PASI used, data capture, coding, editing</a:t>
          </a:r>
          <a:endParaRPr lang="pl-PL" sz="1800" kern="1200" dirty="0">
            <a:solidFill>
              <a:sysClr val="window" lastClr="FFFFFF"/>
            </a:solidFill>
            <a:latin typeface="Calibri"/>
            <a:ea typeface="+mn-ea"/>
            <a:cs typeface="+mn-cs"/>
          </a:endParaRPr>
        </a:p>
      </dsp:txBody>
      <dsp:txXfrm>
        <a:off x="24505" y="1004209"/>
        <a:ext cx="4775526" cy="452976"/>
      </dsp:txXfrm>
    </dsp:sp>
    <dsp:sp modelId="{F5AFB587-2AFA-4FDF-8173-90976678B1D6}">
      <dsp:nvSpPr>
        <dsp:cNvPr id="0" name=""/>
        <dsp:cNvSpPr/>
      </dsp:nvSpPr>
      <dsp:spPr>
        <a:xfrm>
          <a:off x="0" y="1491778"/>
          <a:ext cx="4824536" cy="50198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pl-PL" sz="1800" kern="1200" dirty="0">
              <a:solidFill>
                <a:sysClr val="window" lastClr="FFFFFF"/>
              </a:solidFill>
              <a:latin typeface="Calibri"/>
              <a:ea typeface="+mn-ea"/>
              <a:cs typeface="+mn-cs"/>
            </a:rPr>
            <a:t>Imputation</a:t>
          </a:r>
        </a:p>
      </dsp:txBody>
      <dsp:txXfrm>
        <a:off x="24505" y="1516283"/>
        <a:ext cx="4775526" cy="452976"/>
      </dsp:txXfrm>
    </dsp:sp>
    <dsp:sp modelId="{826BBCB3-0B21-405E-A794-2BF6F2EF7FC4}">
      <dsp:nvSpPr>
        <dsp:cNvPr id="0" name=""/>
        <dsp:cNvSpPr/>
      </dsp:nvSpPr>
      <dsp:spPr>
        <a:xfrm>
          <a:off x="0" y="1992404"/>
          <a:ext cx="4824536" cy="501986"/>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ysClr val="window" lastClr="FFFFFF"/>
              </a:solidFill>
              <a:latin typeface="Calibri"/>
              <a:ea typeface="+mn-ea"/>
              <a:cs typeface="+mn-cs"/>
            </a:rPr>
            <a:t>Data  validation/analysis</a:t>
          </a:r>
          <a:endParaRPr lang="pl-PL" sz="1800" kern="1200" dirty="0">
            <a:solidFill>
              <a:sysClr val="window" lastClr="FFFFFF"/>
            </a:solidFill>
            <a:latin typeface="Calibri"/>
            <a:ea typeface="+mn-ea"/>
            <a:cs typeface="+mn-cs"/>
          </a:endParaRPr>
        </a:p>
      </dsp:txBody>
      <dsp:txXfrm>
        <a:off x="24505" y="2016909"/>
        <a:ext cx="4775526" cy="4529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621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
                <a:srgbClr val="000000"/>
              </a:buClr>
              <a:buSzPct val="100000"/>
              <a:buFont typeface="Times New Roman" pitchFamily="18" charset="0"/>
              <a:buNone/>
              <a:defRPr sz="1200">
                <a:solidFill>
                  <a:srgbClr val="FFFFFF"/>
                </a:solidFill>
                <a:latin typeface="Arial" charset="0"/>
                <a:ea typeface="+mn-ea"/>
                <a:cs typeface="Arial" charset="0"/>
              </a:defRPr>
            </a:lvl1pPr>
          </a:lstStyle>
          <a:p>
            <a:pPr>
              <a:defRPr/>
            </a:pPr>
            <a:endParaRPr lang="en-US" altLang="ja-JP"/>
          </a:p>
        </p:txBody>
      </p:sp>
      <p:sp>
        <p:nvSpPr>
          <p:cNvPr id="83971" name="Rectangle 3"/>
          <p:cNvSpPr>
            <a:spLocks noGrp="1" noChangeArrowheads="1"/>
          </p:cNvSpPr>
          <p:nvPr>
            <p:ph type="dt" sz="quarter" idx="1"/>
          </p:nvPr>
        </p:nvSpPr>
        <p:spPr bwMode="auto">
          <a:xfrm>
            <a:off x="3972560" y="0"/>
            <a:ext cx="303621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
                <a:srgbClr val="000000"/>
              </a:buClr>
              <a:buSzPct val="100000"/>
              <a:buFont typeface="Times New Roman" pitchFamily="18" charset="0"/>
              <a:buNone/>
              <a:defRPr sz="1200">
                <a:solidFill>
                  <a:srgbClr val="FFFFFF"/>
                </a:solidFill>
                <a:latin typeface="Arial" charset="0"/>
                <a:ea typeface="+mn-ea"/>
                <a:cs typeface="Arial" charset="0"/>
              </a:defRPr>
            </a:lvl1pPr>
          </a:lstStyle>
          <a:p>
            <a:pPr>
              <a:defRPr/>
            </a:pPr>
            <a:endParaRPr lang="en-US" altLang="ja-JP"/>
          </a:p>
        </p:txBody>
      </p:sp>
      <p:sp>
        <p:nvSpPr>
          <p:cNvPr id="83972" name="Rectangle 4"/>
          <p:cNvSpPr>
            <a:spLocks noGrp="1" noChangeArrowheads="1"/>
          </p:cNvSpPr>
          <p:nvPr>
            <p:ph type="ftr" sz="quarter" idx="2"/>
          </p:nvPr>
        </p:nvSpPr>
        <p:spPr bwMode="auto">
          <a:xfrm>
            <a:off x="0" y="8829675"/>
            <a:ext cx="303621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buClr>
                <a:srgbClr val="000000"/>
              </a:buClr>
              <a:buSzPct val="100000"/>
              <a:buFont typeface="Times New Roman" pitchFamily="18" charset="0"/>
              <a:buNone/>
              <a:defRPr sz="1200">
                <a:solidFill>
                  <a:srgbClr val="FFFFFF"/>
                </a:solidFill>
                <a:latin typeface="Arial" charset="0"/>
                <a:ea typeface="+mn-ea"/>
                <a:cs typeface="Arial" charset="0"/>
              </a:defRPr>
            </a:lvl1pPr>
          </a:lstStyle>
          <a:p>
            <a:pPr>
              <a:defRPr/>
            </a:pPr>
            <a:endParaRPr lang="en-US" altLang="ja-JP"/>
          </a:p>
        </p:txBody>
      </p:sp>
      <p:sp>
        <p:nvSpPr>
          <p:cNvPr id="83973" name="Rectangle 5"/>
          <p:cNvSpPr>
            <a:spLocks noGrp="1" noChangeArrowheads="1"/>
          </p:cNvSpPr>
          <p:nvPr>
            <p:ph type="sldNum" sz="quarter" idx="3"/>
          </p:nvPr>
        </p:nvSpPr>
        <p:spPr bwMode="auto">
          <a:xfrm>
            <a:off x="3972560" y="8829675"/>
            <a:ext cx="303621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smtClean="0">
                <a:solidFill>
                  <a:srgbClr val="FFFFFF"/>
                </a:solidFill>
                <a:ea typeface="MS PGothic" panose="020B0600070205080204" pitchFamily="34" charset="-128"/>
                <a:cs typeface="Arial" panose="020B0604020202020204" pitchFamily="34" charset="0"/>
              </a:defRPr>
            </a:lvl1pPr>
          </a:lstStyle>
          <a:p>
            <a:pPr>
              <a:defRPr/>
            </a:pPr>
            <a:fld id="{0D0B21FE-9FA2-4DFA-99DF-85D389C73865}" type="slidenum">
              <a:rPr lang="ja-JP" altLang="en-US"/>
              <a:pPr>
                <a:defRPr/>
              </a:pPr>
              <a:t>‹#›</a:t>
            </a:fld>
            <a:endParaRPr lang="en-US" altLang="ja-JP"/>
          </a:p>
        </p:txBody>
      </p:sp>
    </p:spTree>
    <p:extLst>
      <p:ext uri="{BB962C8B-B14F-4D97-AF65-F5344CB8AC3E}">
        <p14:creationId xmlns:p14="http://schemas.microsoft.com/office/powerpoint/2010/main" val="195681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0" y="0"/>
            <a:ext cx="7010400" cy="9296400"/>
          </a:xfrm>
          <a:prstGeom prst="roundRect">
            <a:avLst>
              <a:gd name="adj" fmla="val 19"/>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099" name="Text Box 2"/>
          <p:cNvSpPr txBox="1">
            <a:spLocks noChangeArrowheads="1"/>
          </p:cNvSpPr>
          <p:nvPr/>
        </p:nvSpPr>
        <p:spPr bwMode="auto">
          <a:xfrm>
            <a:off x="0" y="0"/>
            <a:ext cx="303784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100" name="Rectangle 3"/>
          <p:cNvSpPr>
            <a:spLocks noGrp="1" noRot="1" noChangeAspect="1" noChangeArrowheads="1"/>
          </p:cNvSpPr>
          <p:nvPr>
            <p:ph type="sldImg"/>
          </p:nvPr>
        </p:nvSpPr>
        <p:spPr bwMode="auto">
          <a:xfrm>
            <a:off x="1182688" y="698500"/>
            <a:ext cx="4645025" cy="3484563"/>
          </a:xfrm>
          <a:prstGeom prst="rect">
            <a:avLst/>
          </a:prstGeom>
          <a:noFill/>
          <a:ln w="936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4" name="Rectangle 4"/>
          <p:cNvSpPr>
            <a:spLocks noGrp="1" noChangeArrowheads="1"/>
          </p:cNvSpPr>
          <p:nvPr>
            <p:ph type="body"/>
          </p:nvPr>
        </p:nvSpPr>
        <p:spPr bwMode="auto">
          <a:xfrm>
            <a:off x="702664" y="4416426"/>
            <a:ext cx="5605074" cy="4181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a:p>
        </p:txBody>
      </p:sp>
      <p:sp>
        <p:nvSpPr>
          <p:cNvPr id="4102" name="Text Box 5"/>
          <p:cNvSpPr txBox="1">
            <a:spLocks noChangeArrowheads="1"/>
          </p:cNvSpPr>
          <p:nvPr/>
        </p:nvSpPr>
        <p:spPr bwMode="auto">
          <a:xfrm>
            <a:off x="0" y="8832850"/>
            <a:ext cx="303784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486" name="Rectangle 6"/>
          <p:cNvSpPr>
            <a:spLocks noGrp="1" noChangeArrowheads="1"/>
          </p:cNvSpPr>
          <p:nvPr>
            <p:ph type="sldNum"/>
          </p:nvPr>
        </p:nvSpPr>
        <p:spPr bwMode="auto">
          <a:xfrm>
            <a:off x="3972560" y="8832851"/>
            <a:ext cx="3036218" cy="46196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100000"/>
              <a:buFont typeface="Times New Roman" panose="02020603050405020304" pitchFamily="18" charset="0"/>
              <a:buNone/>
              <a:tabLst>
                <a:tab pos="723900" algn="l"/>
                <a:tab pos="1447800" algn="l"/>
                <a:tab pos="2171700" algn="l"/>
                <a:tab pos="2895600" algn="l"/>
              </a:tabLst>
              <a:defRPr sz="1000" smtClean="0">
                <a:solidFill>
                  <a:srgbClr val="000000"/>
                </a:solidFill>
                <a:latin typeface="Times New Roman" panose="02020603050405020304" pitchFamily="18" charset="0"/>
                <a:cs typeface="Arial" panose="020B0604020202020204" pitchFamily="34" charset="0"/>
              </a:defRPr>
            </a:lvl1pPr>
          </a:lstStyle>
          <a:p>
            <a:pPr>
              <a:defRPr/>
            </a:pPr>
            <a:fld id="{071A1A96-FF2D-4747-9CF2-689133871958}" type="slidenum">
              <a:rPr lang="en-US" altLang="en-US"/>
              <a:pPr>
                <a:defRPr/>
              </a:pPr>
              <a:t>‹#›</a:t>
            </a:fld>
            <a:endParaRPr lang="en-US" altLang="en-US"/>
          </a:p>
        </p:txBody>
      </p:sp>
    </p:spTree>
    <p:extLst>
      <p:ext uri="{BB962C8B-B14F-4D97-AF65-F5344CB8AC3E}">
        <p14:creationId xmlns:p14="http://schemas.microsoft.com/office/powerpoint/2010/main" val="107373005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a:t>Due to the simultaneous collection of data in the census, the special status were assigned in OMB and consequently to the Completeness Management System .</a:t>
            </a:r>
          </a:p>
          <a:p>
            <a:r>
              <a:rPr lang="en-US" dirty="0"/>
              <a:t>After opening the questionnaire in the channel CAII, the system was setting the appropriate status.</a:t>
            </a:r>
            <a:br>
              <a:rPr lang="en-US" dirty="0"/>
            </a:br>
            <a:r>
              <a:rPr lang="en-US" dirty="0"/>
              <a:t>Then the unit census was blocked for other channels (CAPI, CATI).</a:t>
            </a:r>
            <a:br>
              <a:rPr lang="en-US" dirty="0"/>
            </a:br>
            <a:r>
              <a:rPr lang="en-US" dirty="0"/>
              <a:t>Respondent had 14 days to fully fill in the questionnaire in the channel. After this time the questionnaire was unlocked and the unit was directed to the channel CAPI / CATI.</a:t>
            </a:r>
            <a:endParaRPr lang="pl-PL" dirty="0"/>
          </a:p>
          <a:p>
            <a:endParaRPr lang="pl-PL" dirty="0"/>
          </a:p>
          <a:p>
            <a:endParaRPr lang="pl-PL" dirty="0"/>
          </a:p>
        </p:txBody>
      </p:sp>
      <p:sp>
        <p:nvSpPr>
          <p:cNvPr id="4" name="Symbol zastępczy numeru slajdu 3"/>
          <p:cNvSpPr>
            <a:spLocks noGrp="1"/>
          </p:cNvSpPr>
          <p:nvPr>
            <p:ph type="sldNum" sz="quarter" idx="10"/>
          </p:nvPr>
        </p:nvSpPr>
        <p:spPr/>
        <p:txBody>
          <a:bodyPr/>
          <a:lstStyle/>
          <a:p>
            <a:pPr>
              <a:defRPr/>
            </a:pPr>
            <a:fld id="{951559C9-DEBD-4ACC-98D2-B022962952AA}" type="slidenum">
              <a:rPr lang="pl-PL" smtClean="0"/>
              <a:pPr>
                <a:defRPr/>
              </a:pPr>
              <a:t>6</a:t>
            </a:fld>
            <a:endParaRPr lang="pl-PL"/>
          </a:p>
        </p:txBody>
      </p:sp>
    </p:spTree>
    <p:extLst>
      <p:ext uri="{BB962C8B-B14F-4D97-AF65-F5344CB8AC3E}">
        <p14:creationId xmlns:p14="http://schemas.microsoft.com/office/powerpoint/2010/main" val="430191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dirty="0"/>
              <a:t>Due to the simultaneous collection of data in the census, the special status were assigned in OMB and consequently to the Completeness Management System .</a:t>
            </a:r>
          </a:p>
          <a:p>
            <a:r>
              <a:rPr lang="en-US" dirty="0"/>
              <a:t>After opening the questionnaire in the channel CAII, the system was setting the appropriate status.</a:t>
            </a:r>
            <a:br>
              <a:rPr lang="en-US" dirty="0"/>
            </a:br>
            <a:r>
              <a:rPr lang="en-US" dirty="0"/>
              <a:t>Then the unit census was blocked for other channels (CAPI, CATI).</a:t>
            </a:r>
            <a:br>
              <a:rPr lang="en-US" dirty="0"/>
            </a:br>
            <a:r>
              <a:rPr lang="en-US" dirty="0"/>
              <a:t>Respondent had 14 days to fully fill in the questionnaire in the channel. After this time the questionnaire was unlocked and the unit was directed to the channel CAPI / CATI.</a:t>
            </a:r>
            <a:endParaRPr lang="pl-PL" dirty="0"/>
          </a:p>
          <a:p>
            <a:endParaRPr lang="pl-PL" dirty="0"/>
          </a:p>
          <a:p>
            <a:endParaRPr lang="pl-PL" dirty="0"/>
          </a:p>
        </p:txBody>
      </p:sp>
      <p:sp>
        <p:nvSpPr>
          <p:cNvPr id="4" name="Symbol zastępczy numeru slajdu 3"/>
          <p:cNvSpPr>
            <a:spLocks noGrp="1"/>
          </p:cNvSpPr>
          <p:nvPr>
            <p:ph type="sldNum" sz="quarter" idx="10"/>
          </p:nvPr>
        </p:nvSpPr>
        <p:spPr/>
        <p:txBody>
          <a:bodyPr/>
          <a:lstStyle/>
          <a:p>
            <a:pPr>
              <a:defRPr/>
            </a:pPr>
            <a:fld id="{951559C9-DEBD-4ACC-98D2-B022962952AA}" type="slidenum">
              <a:rPr lang="pl-PL" smtClean="0"/>
              <a:pPr>
                <a:defRPr/>
              </a:pPr>
              <a:t>8</a:t>
            </a:fld>
            <a:endParaRPr lang="pl-PL"/>
          </a:p>
        </p:txBody>
      </p:sp>
    </p:spTree>
    <p:extLst>
      <p:ext uri="{BB962C8B-B14F-4D97-AF65-F5344CB8AC3E}">
        <p14:creationId xmlns:p14="http://schemas.microsoft.com/office/powerpoint/2010/main" val="411598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Tree>
    <p:extLst>
      <p:ext uri="{BB962C8B-B14F-4D97-AF65-F5344CB8AC3E}">
        <p14:creationId xmlns:p14="http://schemas.microsoft.com/office/powerpoint/2010/main" val="339739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fr-F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fr-FR" dirty="0"/>
          </a:p>
        </p:txBody>
      </p:sp>
    </p:spTree>
    <p:extLst>
      <p:ext uri="{BB962C8B-B14F-4D97-AF65-F5344CB8AC3E}">
        <p14:creationId xmlns:p14="http://schemas.microsoft.com/office/powerpoint/2010/main" val="54580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52031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44958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566738" y="304800"/>
            <a:ext cx="58547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734703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4675" y="266700"/>
            <a:ext cx="7997825" cy="1250950"/>
          </a:xfrm>
        </p:spPr>
        <p:txBody>
          <a:bodyPr/>
          <a:lstStyle/>
          <a:p>
            <a:r>
              <a:rPr lang="en-US"/>
              <a:t>Click to edit Master title style</a:t>
            </a:r>
          </a:p>
        </p:txBody>
      </p:sp>
    </p:spTree>
    <p:extLst>
      <p:ext uri="{BB962C8B-B14F-4D97-AF65-F5344CB8AC3E}">
        <p14:creationId xmlns:p14="http://schemas.microsoft.com/office/powerpoint/2010/main" val="350674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F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19493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fr-F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4546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27407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fr-FR"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76855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143869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24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6984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3943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9600" y="5867400"/>
            <a:ext cx="7924800" cy="0"/>
          </a:xfrm>
          <a:prstGeom prst="line">
            <a:avLst/>
          </a:prstGeom>
          <a:noFill/>
          <a:ln w="3175">
            <a:solidFill>
              <a:schemeClr val="accent2"/>
            </a:solidFill>
            <a:round/>
            <a:headEnd/>
            <a:tailEnd/>
          </a:ln>
          <a:extLst>
            <a:ext uri="{909E8E84-426E-40dd-AFC4-6F175D3DCCD1}">
              <a14:hiddenFill xmlns:a14="http://schemas.microsoft.com/office/drawing/2010/main" xmlns="">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2533050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eaLnBrk="0" fontAlgn="base" hangingPunct="0">
        <a:spcBef>
          <a:spcPct val="0"/>
        </a:spcBef>
        <a:spcAft>
          <a:spcPct val="0"/>
        </a:spcAft>
        <a:defRPr sz="2800" b="1">
          <a:solidFill>
            <a:srgbClr val="2B21EF"/>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anose="020F0502020204030204" pitchFamily="34" charset="0"/>
          <a:ea typeface="+mn-ea"/>
          <a:cs typeface="+mn-cs"/>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anose="020F0502020204030204"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anose="020F0502020204030204"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anose="020F0502020204030204"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anose="020F0502020204030204"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a:extLst>
              <a:ext uri="{FF2B5EF4-FFF2-40B4-BE49-F238E27FC236}">
                <a16:creationId xmlns:a16="http://schemas.microsoft.com/office/drawing/2014/main" id="{157F2ADA-6658-4D5A-A471-00C5B917A65E}"/>
              </a:ext>
            </a:extLst>
          </p:cNvPr>
          <p:cNvSpPr>
            <a:spLocks noGrp="1"/>
          </p:cNvSpPr>
          <p:nvPr>
            <p:ph idx="1"/>
          </p:nvPr>
        </p:nvSpPr>
        <p:spPr bwMode="auto">
          <a:xfrm>
            <a:off x="611560" y="2852936"/>
            <a:ext cx="7960940" cy="300682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Wingdings" panose="05000000000000000000" pitchFamily="2" charset="2"/>
              <a:buNone/>
              <a:defRPr/>
            </a:pPr>
            <a:r>
              <a:rPr lang="en-GB" sz="2400" b="1" dirty="0">
                <a:solidFill>
                  <a:srgbClr val="0000CC"/>
                </a:solidFill>
              </a:rPr>
              <a:t>Session 13</a:t>
            </a:r>
          </a:p>
          <a:p>
            <a:pPr marL="0" indent="0" algn="ctr">
              <a:buFont typeface="Wingdings" panose="05000000000000000000" pitchFamily="2" charset="2"/>
              <a:buNone/>
              <a:defRPr/>
            </a:pPr>
            <a:endParaRPr lang="en-GB" sz="2000" b="1" dirty="0">
              <a:solidFill>
                <a:srgbClr val="0000CC"/>
              </a:solidFill>
            </a:endParaRPr>
          </a:p>
          <a:p>
            <a:pPr marL="0" indent="0" algn="ctr">
              <a:buFont typeface="Wingdings" panose="05000000000000000000" pitchFamily="2" charset="2"/>
              <a:buNone/>
              <a:defRPr/>
            </a:pPr>
            <a:r>
              <a:rPr lang="en-GB" sz="3200" b="1" dirty="0">
                <a:solidFill>
                  <a:srgbClr val="0000CC"/>
                </a:solidFill>
              </a:rPr>
              <a:t>Multi-Mode Data Collection</a:t>
            </a:r>
            <a:endParaRPr lang="en-GB" b="1" dirty="0">
              <a:solidFill>
                <a:srgbClr val="0000CC"/>
              </a:solidFill>
            </a:endParaRPr>
          </a:p>
          <a:p>
            <a:pPr marL="0" indent="0" algn="ctr">
              <a:buNone/>
              <a:defRPr/>
            </a:pPr>
            <a:endParaRPr lang="en-GB" b="1" dirty="0">
              <a:solidFill>
                <a:srgbClr val="0000CC"/>
              </a:solidFill>
            </a:endParaRPr>
          </a:p>
          <a:p>
            <a:pPr marL="0" indent="0" algn="ctr">
              <a:buNone/>
              <a:defRPr/>
            </a:pPr>
            <a:r>
              <a:rPr lang="en-GB" b="1" dirty="0">
                <a:solidFill>
                  <a:srgbClr val="0000CC"/>
                </a:solidFill>
              </a:rPr>
              <a:t>Meryem Demirci</a:t>
            </a:r>
          </a:p>
          <a:p>
            <a:pPr marL="0" indent="0" algn="ctr">
              <a:buFont typeface="Wingdings" panose="05000000000000000000" pitchFamily="2" charset="2"/>
              <a:buNone/>
              <a:defRPr/>
            </a:pPr>
            <a:r>
              <a:rPr lang="en-GB" sz="2000" b="1" dirty="0">
                <a:solidFill>
                  <a:srgbClr val="0000CC"/>
                </a:solidFill>
              </a:rPr>
              <a:t>United Nations Statistics Division</a:t>
            </a:r>
            <a:endParaRPr lang="en-US" sz="2000" dirty="0">
              <a:solidFill>
                <a:srgbClr val="0000CC"/>
              </a:solidFill>
            </a:endParaRPr>
          </a:p>
          <a:p>
            <a:pPr>
              <a:defRPr/>
            </a:pPr>
            <a:endParaRPr lang="en-US" altLang="en-US" dirty="0"/>
          </a:p>
        </p:txBody>
      </p:sp>
      <p:sp>
        <p:nvSpPr>
          <p:cNvPr id="3" name="Title 2">
            <a:extLst>
              <a:ext uri="{FF2B5EF4-FFF2-40B4-BE49-F238E27FC236}">
                <a16:creationId xmlns:a16="http://schemas.microsoft.com/office/drawing/2014/main" id="{A2941CED-A367-4298-AEA1-1A9B90AFE511}"/>
              </a:ext>
            </a:extLst>
          </p:cNvPr>
          <p:cNvSpPr>
            <a:spLocks noGrp="1"/>
          </p:cNvSpPr>
          <p:nvPr>
            <p:ph type="title"/>
          </p:nvPr>
        </p:nvSpPr>
        <p:spPr>
          <a:xfrm>
            <a:off x="899592" y="1565275"/>
            <a:ext cx="8001000" cy="1216025"/>
          </a:xfrm>
        </p:spPr>
        <p:txBody>
          <a:bodyPr/>
          <a:lstStyle/>
          <a:p>
            <a:pPr algn="ctr" eaLnBrk="1" hangingPunct="1">
              <a:defRPr/>
            </a:pPr>
            <a:r>
              <a:rPr lang="en-US" altLang="en-US" sz="1600" b="0" dirty="0">
                <a:solidFill>
                  <a:srgbClr val="4471A7"/>
                </a:solidFill>
                <a:latin typeface="Arial Rounded MT Bold" panose="020B0604020202020204" pitchFamily="34" charset="0"/>
                <a:cs typeface="Arial" panose="020B0604020202020204" pitchFamily="34" charset="0"/>
              </a:rPr>
              <a:t>Regional Workshop on the 2020 World </a:t>
            </a:r>
            <a:r>
              <a:rPr lang="en-US" altLang="en-US" sz="1600" b="0" dirty="0" err="1">
                <a:solidFill>
                  <a:srgbClr val="4471A7"/>
                </a:solidFill>
                <a:latin typeface="Arial Rounded MT Bold" panose="020B0604020202020204" pitchFamily="34" charset="0"/>
                <a:cs typeface="Arial" panose="020B0604020202020204" pitchFamily="34" charset="0"/>
              </a:rPr>
              <a:t>Programme</a:t>
            </a:r>
            <a:r>
              <a:rPr lang="en-US" altLang="en-US" sz="1600" b="0" dirty="0">
                <a:solidFill>
                  <a:srgbClr val="4471A7"/>
                </a:solidFill>
                <a:latin typeface="Arial Rounded MT Bold" panose="020B0604020202020204" pitchFamily="34" charset="0"/>
                <a:cs typeface="Arial" panose="020B0604020202020204" pitchFamily="34" charset="0"/>
              </a:rPr>
              <a:t> on Population and Housing Censuses: International standards and contemporary technologies </a:t>
            </a:r>
            <a:br>
              <a:rPr lang="en-US" altLang="en-US" sz="1600" b="0" dirty="0">
                <a:solidFill>
                  <a:srgbClr val="4471A7"/>
                </a:solidFill>
                <a:latin typeface="Arial Rounded MT Bold" panose="020B0604020202020204" pitchFamily="34" charset="0"/>
                <a:cs typeface="Arial" panose="020B0604020202020204" pitchFamily="34" charset="0"/>
              </a:rPr>
            </a:br>
            <a:r>
              <a:rPr lang="en-US" altLang="en-US" sz="1600" b="0" dirty="0">
                <a:solidFill>
                  <a:srgbClr val="4471A7"/>
                </a:solidFill>
                <a:latin typeface="Arial Rounded MT Bold" panose="020B0604020202020204" pitchFamily="34" charset="0"/>
                <a:cs typeface="Arial" panose="020B0604020202020204" pitchFamily="34" charset="0"/>
              </a:rPr>
              <a:t>Ankara, Turkey, 12-15 March 2019</a:t>
            </a:r>
            <a:br>
              <a:rPr lang="en-US" altLang="en-US" sz="1600" b="0" dirty="0">
                <a:solidFill>
                  <a:srgbClr val="4471A7"/>
                </a:solidFill>
                <a:latin typeface="Arial Rounded MT Bold" panose="020B0604020202020204" pitchFamily="34" charset="0"/>
                <a:cs typeface="Arial" panose="020B0604020202020204" pitchFamily="34" charset="0"/>
              </a:rPr>
            </a:br>
            <a:endParaRPr lang="en-US" sz="1600" dirty="0"/>
          </a:p>
        </p:txBody>
      </p:sp>
    </p:spTree>
    <p:extLst>
      <p:ext uri="{BB962C8B-B14F-4D97-AF65-F5344CB8AC3E}">
        <p14:creationId xmlns:p14="http://schemas.microsoft.com/office/powerpoint/2010/main" val="1837754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Mode effect in multi-mode data collection</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001000" cy="4988768"/>
          </a:xfrm>
        </p:spPr>
        <p:txBody>
          <a:bodyPr/>
          <a:lstStyle/>
          <a:p>
            <a:r>
              <a:rPr lang="en-GB" dirty="0">
                <a:solidFill>
                  <a:srgbClr val="2C26A2"/>
                </a:solidFill>
              </a:rPr>
              <a:t>Multi-mode data collection has implications for </a:t>
            </a:r>
            <a:r>
              <a:rPr lang="en-GB" u="sng" dirty="0">
                <a:solidFill>
                  <a:srgbClr val="2C26A2"/>
                </a:solidFill>
              </a:rPr>
              <a:t>the quality of the collected data</a:t>
            </a:r>
            <a:r>
              <a:rPr lang="en-GB" dirty="0">
                <a:solidFill>
                  <a:srgbClr val="2C26A2"/>
                </a:solidFill>
              </a:rPr>
              <a:t>, particularly for data comparability</a:t>
            </a:r>
          </a:p>
          <a:p>
            <a:r>
              <a:rPr lang="en-GB" b="1" dirty="0">
                <a:solidFill>
                  <a:srgbClr val="2C26A2"/>
                </a:solidFill>
              </a:rPr>
              <a:t>‘Mode effect’ </a:t>
            </a:r>
            <a:r>
              <a:rPr lang="en-GB" dirty="0">
                <a:solidFill>
                  <a:srgbClr val="2C26A2"/>
                </a:solidFill>
              </a:rPr>
              <a:t>means the bias caused by the mode of the data collection due to the delivery of different results as a consequence of using different means of collection</a:t>
            </a:r>
          </a:p>
          <a:p>
            <a:pPr lvl="1"/>
            <a:r>
              <a:rPr lang="en-GB" sz="2000" dirty="0">
                <a:solidFill>
                  <a:srgbClr val="2C26A2"/>
                </a:solidFill>
              </a:rPr>
              <a:t>Mode effect creates artificial differences in the population </a:t>
            </a:r>
          </a:p>
          <a:p>
            <a:pPr lvl="1"/>
            <a:r>
              <a:rPr lang="en-GB" sz="2000" dirty="0">
                <a:solidFill>
                  <a:srgbClr val="2C26A2"/>
                </a:solidFill>
              </a:rPr>
              <a:t> Mode effect varies depending on the type of multi mode system</a:t>
            </a:r>
            <a:endParaRPr lang="en-US" sz="2000" dirty="0">
              <a:solidFill>
                <a:srgbClr val="2C26A2"/>
              </a:solidFill>
            </a:endParaRPr>
          </a:p>
        </p:txBody>
      </p:sp>
    </p:spTree>
    <p:extLst>
      <p:ext uri="{BB962C8B-B14F-4D97-AF65-F5344CB8AC3E}">
        <p14:creationId xmlns:p14="http://schemas.microsoft.com/office/powerpoint/2010/main" val="295037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Multi-mode data collection- Mode effect</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577262" cy="4988768"/>
          </a:xfrm>
        </p:spPr>
        <p:txBody>
          <a:bodyPr/>
          <a:lstStyle/>
          <a:p>
            <a:r>
              <a:rPr lang="en-GB" dirty="0">
                <a:solidFill>
                  <a:srgbClr val="2C26A2"/>
                </a:solidFill>
              </a:rPr>
              <a:t>Four  factors concerned with data quality and associated with mode-effect include: </a:t>
            </a:r>
          </a:p>
          <a:p>
            <a:pPr marL="0" indent="0">
              <a:buNone/>
            </a:pPr>
            <a:r>
              <a:rPr lang="en-GB" dirty="0">
                <a:solidFill>
                  <a:srgbClr val="2C26A2"/>
                </a:solidFill>
              </a:rPr>
              <a:t>       Coverage, Response rate, Item non-response and Measurement differences</a:t>
            </a:r>
          </a:p>
          <a:p>
            <a:endParaRPr lang="en-GB" sz="1800" dirty="0">
              <a:solidFill>
                <a:srgbClr val="2C26A2"/>
              </a:solidFill>
            </a:endParaRPr>
          </a:p>
          <a:p>
            <a:pPr marL="0" indent="0">
              <a:buNone/>
            </a:pPr>
            <a:endParaRPr lang="en-US" dirty="0">
              <a:solidFill>
                <a:srgbClr val="2C26A2"/>
              </a:solidFill>
            </a:endParaRPr>
          </a:p>
          <a:p>
            <a:pPr marL="471487" lvl="1" indent="0">
              <a:buNone/>
            </a:pPr>
            <a:r>
              <a:rPr lang="en-US" sz="2000" b="1" dirty="0">
                <a:solidFill>
                  <a:srgbClr val="2C26A2"/>
                </a:solidFill>
              </a:rPr>
              <a:t>a.  Coverage: </a:t>
            </a:r>
            <a:r>
              <a:rPr lang="en-US" sz="2000" dirty="0">
                <a:solidFill>
                  <a:srgbClr val="2C26A2"/>
                </a:solidFill>
              </a:rPr>
              <a:t>Coverage differs depending on the method of data collection</a:t>
            </a:r>
          </a:p>
          <a:p>
            <a:pPr lvl="2"/>
            <a:r>
              <a:rPr lang="en-US" sz="2000" dirty="0">
                <a:solidFill>
                  <a:srgbClr val="2C26A2"/>
                </a:solidFill>
              </a:rPr>
              <a:t> It is higher for face-to-face interview compared to self-enumeration method</a:t>
            </a:r>
          </a:p>
          <a:p>
            <a:pPr lvl="2"/>
            <a:r>
              <a:rPr lang="en-GB" sz="2000" dirty="0">
                <a:solidFill>
                  <a:srgbClr val="2C26A2"/>
                </a:solidFill>
              </a:rPr>
              <a:t>A respondent who fills in the questionnaire may create a different type of error in listing members of the households due to misinterpretation of census questions or instructions</a:t>
            </a:r>
            <a:endParaRPr lang="en-US" sz="2000" dirty="0">
              <a:solidFill>
                <a:srgbClr val="2C26A2"/>
              </a:solidFill>
            </a:endParaRPr>
          </a:p>
        </p:txBody>
      </p:sp>
    </p:spTree>
    <p:extLst>
      <p:ext uri="{BB962C8B-B14F-4D97-AF65-F5344CB8AC3E}">
        <p14:creationId xmlns:p14="http://schemas.microsoft.com/office/powerpoint/2010/main" val="2847385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Multi-mode data collection- Mode effect</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577262" cy="4988768"/>
          </a:xfrm>
        </p:spPr>
        <p:txBody>
          <a:bodyPr/>
          <a:lstStyle/>
          <a:p>
            <a:pPr marL="471487" lvl="1" indent="0">
              <a:buNone/>
            </a:pPr>
            <a:r>
              <a:rPr lang="en-US" sz="2000" b="1" dirty="0">
                <a:solidFill>
                  <a:srgbClr val="2C26A2"/>
                </a:solidFill>
              </a:rPr>
              <a:t>b. Response rate: </a:t>
            </a:r>
            <a:r>
              <a:rPr lang="en-GB" sz="2000" dirty="0">
                <a:solidFill>
                  <a:srgbClr val="2C26A2"/>
                </a:solidFill>
              </a:rPr>
              <a:t>Response rates may vary with mode of contact and mode of data collection</a:t>
            </a:r>
          </a:p>
          <a:p>
            <a:pPr lvl="2"/>
            <a:r>
              <a:rPr lang="en-GB" sz="2000" dirty="0">
                <a:solidFill>
                  <a:srgbClr val="2C26A2"/>
                </a:solidFill>
              </a:rPr>
              <a:t> Face-to-face interviews are more effective at securing high levels of participation, with a generally equal cooperation rate across different population groups, compared to the other modes (telephone interviews and self-response via postal mail or Internet)</a:t>
            </a:r>
          </a:p>
          <a:p>
            <a:pPr lvl="2"/>
            <a:r>
              <a:rPr lang="en-GB" sz="2000" dirty="0">
                <a:solidFill>
                  <a:srgbClr val="2C26A2"/>
                </a:solidFill>
              </a:rPr>
              <a:t>Modes of data collection are  more or less likely to encourage different members of the population to participate</a:t>
            </a:r>
            <a:endParaRPr lang="en-US" sz="2000" dirty="0">
              <a:solidFill>
                <a:srgbClr val="2C26A2"/>
              </a:solidFill>
            </a:endParaRPr>
          </a:p>
        </p:txBody>
      </p:sp>
    </p:spTree>
    <p:extLst>
      <p:ext uri="{BB962C8B-B14F-4D97-AF65-F5344CB8AC3E}">
        <p14:creationId xmlns:p14="http://schemas.microsoft.com/office/powerpoint/2010/main" val="67340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Multi-mode data collection- Mode effect</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325742" cy="4988768"/>
          </a:xfrm>
        </p:spPr>
        <p:txBody>
          <a:bodyPr/>
          <a:lstStyle/>
          <a:p>
            <a:pPr lvl="1"/>
            <a:r>
              <a:rPr lang="en-US" sz="2000" b="1" dirty="0">
                <a:solidFill>
                  <a:srgbClr val="2C26A2"/>
                </a:solidFill>
              </a:rPr>
              <a:t>Item non-response: </a:t>
            </a:r>
            <a:r>
              <a:rPr lang="en-GB" sz="2000" dirty="0">
                <a:solidFill>
                  <a:srgbClr val="2C26A2"/>
                </a:solidFill>
              </a:rPr>
              <a:t>Item non-response varies with mode of data collection</a:t>
            </a:r>
          </a:p>
          <a:p>
            <a:pPr lvl="2"/>
            <a:r>
              <a:rPr lang="en-GB" sz="2000" dirty="0">
                <a:solidFill>
                  <a:srgbClr val="2C26A2"/>
                </a:solidFill>
              </a:rPr>
              <a:t>It is widely recognised that the use of electronic data collection will reduce significantly item non-response compared to paper-based data collection, due to the automatic control of non-response and consistency checks during questionnaire completion</a:t>
            </a:r>
          </a:p>
          <a:p>
            <a:pPr lvl="2"/>
            <a:r>
              <a:rPr lang="en-GB" sz="2000" dirty="0">
                <a:solidFill>
                  <a:srgbClr val="2C26A2"/>
                </a:solidFill>
              </a:rPr>
              <a:t> Item non-response rate tends to be lower with the use of electronic data collection modes including self- response via Internet, face-to-face interview with hand-held devices and telephone interview</a:t>
            </a:r>
            <a:r>
              <a:rPr lang="en-GB" sz="1800" b="1" dirty="0">
                <a:solidFill>
                  <a:srgbClr val="2C26A2"/>
                </a:solidFill>
              </a:rPr>
              <a:t>, </a:t>
            </a:r>
            <a:r>
              <a:rPr lang="en-GB" sz="2000" dirty="0">
                <a:solidFill>
                  <a:srgbClr val="2C26A2"/>
                </a:solidFill>
              </a:rPr>
              <a:t>compared to paper-based data collection methods</a:t>
            </a:r>
            <a:endParaRPr lang="en-US" sz="2000" dirty="0">
              <a:solidFill>
                <a:srgbClr val="2C26A2"/>
              </a:solidFill>
            </a:endParaRPr>
          </a:p>
        </p:txBody>
      </p:sp>
    </p:spTree>
    <p:extLst>
      <p:ext uri="{BB962C8B-B14F-4D97-AF65-F5344CB8AC3E}">
        <p14:creationId xmlns:p14="http://schemas.microsoft.com/office/powerpoint/2010/main" val="1999986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Multi-mode data collection- Mode effect</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325742" cy="4988768"/>
          </a:xfrm>
        </p:spPr>
        <p:txBody>
          <a:bodyPr/>
          <a:lstStyle/>
          <a:p>
            <a:pPr lvl="1"/>
            <a:r>
              <a:rPr lang="en-US" sz="2000" b="1" dirty="0">
                <a:solidFill>
                  <a:srgbClr val="2C26A2"/>
                </a:solidFill>
              </a:rPr>
              <a:t>Measurement differences: </a:t>
            </a:r>
            <a:r>
              <a:rPr lang="en-GB" sz="2000" dirty="0">
                <a:solidFill>
                  <a:srgbClr val="2C26A2"/>
                </a:solidFill>
              </a:rPr>
              <a:t>One of the major challenges mixed-mode data collection presents is the fact that people tend to give different answers to questions (especially of a sensitive nature) depending on the mode in which they are asked</a:t>
            </a:r>
          </a:p>
          <a:p>
            <a:pPr lvl="2"/>
            <a:r>
              <a:rPr lang="en-GB" sz="2000" dirty="0">
                <a:solidFill>
                  <a:srgbClr val="2C26A2"/>
                </a:solidFill>
              </a:rPr>
              <a:t>Measurement differences typically result from either the design of the questionnaire and the wording of particular questions being asked of the respondents, or – in the case of face-to-face and telephone interviewing – the competence of the interviewer</a:t>
            </a:r>
            <a:endParaRPr lang="en-US" sz="2000" dirty="0">
              <a:solidFill>
                <a:srgbClr val="2C26A2"/>
              </a:solidFill>
            </a:endParaRPr>
          </a:p>
        </p:txBody>
      </p:sp>
    </p:spTree>
    <p:extLst>
      <p:ext uri="{BB962C8B-B14F-4D97-AF65-F5344CB8AC3E}">
        <p14:creationId xmlns:p14="http://schemas.microsoft.com/office/powerpoint/2010/main" val="1560138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Multi-mode data collection- Mode effect</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001000" cy="4988768"/>
          </a:xfrm>
        </p:spPr>
        <p:txBody>
          <a:bodyPr/>
          <a:lstStyle/>
          <a:p>
            <a:r>
              <a:rPr lang="en-US" b="1" dirty="0">
                <a:solidFill>
                  <a:srgbClr val="2C26A2"/>
                </a:solidFill>
              </a:rPr>
              <a:t>Minimizing mode effect on data quality</a:t>
            </a:r>
          </a:p>
          <a:p>
            <a:pPr lvl="1"/>
            <a:r>
              <a:rPr lang="en-US" b="1" dirty="0">
                <a:solidFill>
                  <a:srgbClr val="2C26A2"/>
                </a:solidFill>
              </a:rPr>
              <a:t>Optimize design </a:t>
            </a:r>
          </a:p>
          <a:p>
            <a:pPr lvl="2"/>
            <a:r>
              <a:rPr lang="en-US" sz="1800" i="1" dirty="0">
                <a:solidFill>
                  <a:srgbClr val="2C26A2"/>
                </a:solidFill>
              </a:rPr>
              <a:t>Sequential design- one mode is used as </a:t>
            </a:r>
            <a:r>
              <a:rPr lang="en-US" sz="1800" dirty="0">
                <a:solidFill>
                  <a:srgbClr val="2C26A2"/>
                </a:solidFill>
              </a:rPr>
              <a:t>main data collection method supported by additional data collection method for non-response follow up</a:t>
            </a:r>
          </a:p>
          <a:p>
            <a:pPr lvl="3">
              <a:buFont typeface="Arial" panose="020B0604020202020204" pitchFamily="34" charset="0"/>
              <a:buChar char="•"/>
            </a:pPr>
            <a:r>
              <a:rPr lang="en-US" sz="1800" dirty="0">
                <a:solidFill>
                  <a:srgbClr val="2C26A2"/>
                </a:solidFill>
              </a:rPr>
              <a:t>Main data collection should be used to its maximum potential to enumerate the majority of population</a:t>
            </a:r>
          </a:p>
          <a:p>
            <a:pPr lvl="2"/>
            <a:r>
              <a:rPr lang="en-US" sz="1800" i="1" dirty="0">
                <a:solidFill>
                  <a:srgbClr val="2C26A2"/>
                </a:solidFill>
              </a:rPr>
              <a:t>Concurrent design </a:t>
            </a:r>
            <a:r>
              <a:rPr lang="en-US" sz="1800" dirty="0">
                <a:solidFill>
                  <a:srgbClr val="2C26A2"/>
                </a:solidFill>
              </a:rPr>
              <a:t>- </a:t>
            </a:r>
            <a:r>
              <a:rPr lang="en-GB" sz="1800" dirty="0">
                <a:solidFill>
                  <a:srgbClr val="2C26A2"/>
                </a:solidFill>
              </a:rPr>
              <a:t>the different methods are equally important and respondents are given a choice</a:t>
            </a:r>
          </a:p>
          <a:p>
            <a:pPr lvl="3">
              <a:buFont typeface="Arial" panose="020B0604020202020204" pitchFamily="34" charset="0"/>
              <a:buChar char="•"/>
            </a:pPr>
            <a:r>
              <a:rPr lang="en-US" sz="1800" dirty="0">
                <a:solidFill>
                  <a:srgbClr val="2C26A2"/>
                </a:solidFill>
              </a:rPr>
              <a:t>There is a </a:t>
            </a:r>
            <a:r>
              <a:rPr lang="en-GB" sz="1800" dirty="0">
                <a:solidFill>
                  <a:srgbClr val="2C26A2"/>
                </a:solidFill>
              </a:rPr>
              <a:t>risk of not using a mode to its fullest potential. For example, the minimal use of editing and validation in electronic questionnaires</a:t>
            </a:r>
          </a:p>
          <a:p>
            <a:pPr lvl="3">
              <a:buFont typeface="Wingdings" panose="05000000000000000000" pitchFamily="2" charset="2"/>
              <a:buChar char="ü"/>
            </a:pPr>
            <a:r>
              <a:rPr lang="en-GB" sz="1800" i="1" dirty="0">
                <a:solidFill>
                  <a:srgbClr val="2C26A2"/>
                </a:solidFill>
              </a:rPr>
              <a:t>In general, sequential design has less pronounced mode-effect as compared to concurrent design</a:t>
            </a:r>
            <a:endParaRPr lang="en-US" sz="1800" i="1" dirty="0">
              <a:solidFill>
                <a:srgbClr val="2C26A2"/>
              </a:solidFill>
            </a:endParaRPr>
          </a:p>
          <a:p>
            <a:pPr marL="1306513" lvl="3" indent="0">
              <a:buNone/>
            </a:pPr>
            <a:endParaRPr lang="en-GB" sz="1800" dirty="0">
              <a:solidFill>
                <a:srgbClr val="2C26A2"/>
              </a:solidFill>
            </a:endParaRPr>
          </a:p>
        </p:txBody>
      </p:sp>
    </p:spTree>
    <p:extLst>
      <p:ext uri="{BB962C8B-B14F-4D97-AF65-F5344CB8AC3E}">
        <p14:creationId xmlns:p14="http://schemas.microsoft.com/office/powerpoint/2010/main" val="111248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E700-C7E9-4702-973F-34506D95CBC8}"/>
              </a:ext>
            </a:extLst>
          </p:cNvPr>
          <p:cNvSpPr>
            <a:spLocks noGrp="1"/>
          </p:cNvSpPr>
          <p:nvPr>
            <p:ph type="title"/>
          </p:nvPr>
        </p:nvSpPr>
        <p:spPr/>
        <p:txBody>
          <a:bodyPr/>
          <a:lstStyle/>
          <a:p>
            <a:r>
              <a:rPr lang="en-US" dirty="0"/>
              <a:t>Multi-mode data collection- Mode effect</a:t>
            </a:r>
          </a:p>
        </p:txBody>
      </p:sp>
      <p:sp>
        <p:nvSpPr>
          <p:cNvPr id="3" name="Content Placeholder 2">
            <a:extLst>
              <a:ext uri="{FF2B5EF4-FFF2-40B4-BE49-F238E27FC236}">
                <a16:creationId xmlns:a16="http://schemas.microsoft.com/office/drawing/2014/main" id="{76DA40B3-1F2A-467A-B256-3391A0D4A4E1}"/>
              </a:ext>
            </a:extLst>
          </p:cNvPr>
          <p:cNvSpPr>
            <a:spLocks noGrp="1"/>
          </p:cNvSpPr>
          <p:nvPr>
            <p:ph idx="1"/>
          </p:nvPr>
        </p:nvSpPr>
        <p:spPr>
          <a:xfrm>
            <a:off x="566738" y="1752600"/>
            <a:ext cx="8001000" cy="4988768"/>
          </a:xfrm>
        </p:spPr>
        <p:txBody>
          <a:bodyPr/>
          <a:lstStyle/>
          <a:p>
            <a:r>
              <a:rPr lang="en-US" b="1" dirty="0">
                <a:solidFill>
                  <a:srgbClr val="2C26A2"/>
                </a:solidFill>
              </a:rPr>
              <a:t>Minimizing mode effect on data quality</a:t>
            </a:r>
          </a:p>
          <a:p>
            <a:pPr lvl="1"/>
            <a:r>
              <a:rPr lang="en-GB" b="1" dirty="0">
                <a:solidFill>
                  <a:srgbClr val="2C26A2"/>
                </a:solidFill>
              </a:rPr>
              <a:t>Conduct empirical studies</a:t>
            </a:r>
            <a:r>
              <a:rPr lang="en-GB" dirty="0">
                <a:solidFill>
                  <a:srgbClr val="2C26A2"/>
                </a:solidFill>
              </a:rPr>
              <a:t>- understanding causes of mode effects and assessing the magnitude of the mode effect</a:t>
            </a:r>
          </a:p>
          <a:p>
            <a:pPr lvl="2"/>
            <a:r>
              <a:rPr lang="en-GB" sz="1800" dirty="0">
                <a:solidFill>
                  <a:srgbClr val="2C26A2"/>
                </a:solidFill>
              </a:rPr>
              <a:t>This kind of experimental study can be conducted with pre-tests and pilot censuses to understand mode effects on the data quality especially on item-non-response and measurement error</a:t>
            </a:r>
          </a:p>
          <a:p>
            <a:pPr lvl="2"/>
            <a:r>
              <a:rPr lang="en-GB" sz="1800" dirty="0">
                <a:solidFill>
                  <a:srgbClr val="2C26A2"/>
                </a:solidFill>
              </a:rPr>
              <a:t>Findings from such experimental studies can be used to develop editing and imputation strategies in a way of decreasing mode effect on the data quality. </a:t>
            </a:r>
            <a:endParaRPr lang="en-US" sz="1800" dirty="0">
              <a:solidFill>
                <a:srgbClr val="2C26A2"/>
              </a:solidFill>
            </a:endParaRPr>
          </a:p>
          <a:p>
            <a:pPr lvl="2"/>
            <a:r>
              <a:rPr lang="en-GB" sz="1800" dirty="0">
                <a:solidFill>
                  <a:srgbClr val="2C26A2"/>
                </a:solidFill>
              </a:rPr>
              <a:t>Where experiments are not possible, matching studies is another option to assess mode effects</a:t>
            </a:r>
          </a:p>
        </p:txBody>
      </p:sp>
    </p:spTree>
    <p:extLst>
      <p:ext uri="{BB962C8B-B14F-4D97-AF65-F5344CB8AC3E}">
        <p14:creationId xmlns:p14="http://schemas.microsoft.com/office/powerpoint/2010/main" val="3210499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tats signature_EL_red.jpg"/>
          <p:cNvPicPr>
            <a:picLocks noChangeAspect="1"/>
          </p:cNvPicPr>
          <p:nvPr/>
        </p:nvPicPr>
        <p:blipFill>
          <a:blip r:embed="rId3" cstate="print"/>
          <a:stretch>
            <a:fillRect/>
          </a:stretch>
        </p:blipFill>
        <p:spPr>
          <a:xfrm>
            <a:off x="4355976" y="5587925"/>
            <a:ext cx="2232248" cy="339140"/>
          </a:xfrm>
          <a:prstGeom prst="rect">
            <a:avLst/>
          </a:prstGeom>
        </p:spPr>
      </p:pic>
      <p:sp>
        <p:nvSpPr>
          <p:cNvPr id="12" name="Content Placeholder 11"/>
          <p:cNvSpPr txBox="1">
            <a:spLocks/>
          </p:cNvSpPr>
          <p:nvPr/>
        </p:nvSpPr>
        <p:spPr>
          <a:xfrm>
            <a:off x="1143000" y="2024844"/>
            <a:ext cx="6777372" cy="3834426"/>
          </a:xfrm>
          <a:prstGeom prst="rect">
            <a:avLst/>
          </a:prstGeom>
        </p:spPr>
        <p:txBody>
          <a:bodyPr anchor="ctr">
            <a:normAutofit/>
          </a:bodyPr>
          <a:lstStyle>
            <a:lvl1pPr marL="0" indent="0" algn="ctr" rtl="0" eaLnBrk="0" fontAlgn="base" hangingPunct="0">
              <a:spcBef>
                <a:spcPct val="20000"/>
              </a:spcBef>
              <a:spcAft>
                <a:spcPct val="0"/>
              </a:spcAft>
              <a:buClr>
                <a:schemeClr val="accent2"/>
              </a:buClr>
              <a:buFont typeface="Wingdings" pitchFamily="2" charset="2"/>
              <a:buNone/>
              <a:defRPr sz="2800">
                <a:solidFill>
                  <a:schemeClr val="tx1"/>
                </a:solidFill>
                <a:latin typeface="+mn-lt"/>
                <a:ea typeface="+mn-ea"/>
                <a:cs typeface="+mn-cs"/>
              </a:defRPr>
            </a:lvl1pPr>
            <a:lvl2pPr marL="457200" indent="0" algn="ctr" rtl="0" eaLnBrk="0" fontAlgn="base" hangingPunct="0">
              <a:spcBef>
                <a:spcPct val="20000"/>
              </a:spcBef>
              <a:spcAft>
                <a:spcPct val="0"/>
              </a:spcAft>
              <a:buNone/>
              <a:defRPr sz="2400">
                <a:solidFill>
                  <a:schemeClr val="tx1"/>
                </a:solidFill>
                <a:latin typeface="+mn-lt"/>
              </a:defRPr>
            </a:lvl2pPr>
            <a:lvl3pPr marL="914400" indent="0" algn="ctr" rtl="0" eaLnBrk="0" fontAlgn="base" hangingPunct="0">
              <a:spcBef>
                <a:spcPct val="20000"/>
              </a:spcBef>
              <a:spcAft>
                <a:spcPct val="0"/>
              </a:spcAft>
              <a:buFont typeface="Wingdings" pitchFamily="2" charset="2"/>
              <a:buNone/>
              <a:defRPr sz="2000">
                <a:solidFill>
                  <a:schemeClr val="tx1"/>
                </a:solidFill>
                <a:latin typeface="+mn-lt"/>
              </a:defRPr>
            </a:lvl3pPr>
            <a:lvl4pPr marL="1371600" indent="0" algn="ctr" rtl="0" eaLnBrk="0" fontAlgn="base" hangingPunct="0">
              <a:spcBef>
                <a:spcPct val="20000"/>
              </a:spcBef>
              <a:spcAft>
                <a:spcPct val="0"/>
              </a:spcAft>
              <a:buNone/>
              <a:defRPr>
                <a:solidFill>
                  <a:schemeClr val="tx1"/>
                </a:solidFill>
                <a:latin typeface="+mn-lt"/>
              </a:defRPr>
            </a:lvl4pPr>
            <a:lvl5pPr marL="1828800" indent="0" algn="ctr" rtl="0" eaLnBrk="0" fontAlgn="base" hangingPunct="0">
              <a:spcBef>
                <a:spcPct val="20000"/>
              </a:spcBef>
              <a:spcAft>
                <a:spcPct val="0"/>
              </a:spcAft>
              <a:buNone/>
              <a:defRPr>
                <a:solidFill>
                  <a:schemeClr val="tx1"/>
                </a:solidFill>
                <a:latin typeface="+mn-lt"/>
              </a:defRPr>
            </a:lvl5pPr>
            <a:lvl6pPr marL="2286000" indent="0" algn="ctr" rtl="0" fontAlgn="base">
              <a:spcBef>
                <a:spcPct val="20000"/>
              </a:spcBef>
              <a:spcAft>
                <a:spcPct val="0"/>
              </a:spcAft>
              <a:buNone/>
              <a:defRPr>
                <a:solidFill>
                  <a:schemeClr val="tx1"/>
                </a:solidFill>
                <a:latin typeface="+mn-lt"/>
              </a:defRPr>
            </a:lvl6pPr>
            <a:lvl7pPr marL="2743200" indent="0" algn="ctr" rtl="0" fontAlgn="base">
              <a:spcBef>
                <a:spcPct val="20000"/>
              </a:spcBef>
              <a:spcAft>
                <a:spcPct val="0"/>
              </a:spcAft>
              <a:buNone/>
              <a:defRPr>
                <a:solidFill>
                  <a:schemeClr val="tx1"/>
                </a:solidFill>
                <a:latin typeface="+mn-lt"/>
              </a:defRPr>
            </a:lvl7pPr>
            <a:lvl8pPr marL="3200400" indent="0" algn="ctr" rtl="0" fontAlgn="base">
              <a:spcBef>
                <a:spcPct val="20000"/>
              </a:spcBef>
              <a:spcAft>
                <a:spcPct val="0"/>
              </a:spcAft>
              <a:buNone/>
              <a:defRPr>
                <a:solidFill>
                  <a:schemeClr val="tx1"/>
                </a:solidFill>
                <a:latin typeface="+mn-lt"/>
              </a:defRPr>
            </a:lvl8pPr>
            <a:lvl9pPr marL="3657600" indent="0" algn="ctr" rtl="0" fontAlgn="base">
              <a:spcBef>
                <a:spcPct val="20000"/>
              </a:spcBef>
              <a:spcAft>
                <a:spcPct val="0"/>
              </a:spcAft>
              <a:buNone/>
              <a:defRPr>
                <a:solidFill>
                  <a:schemeClr val="tx1"/>
                </a:solidFill>
                <a:latin typeface="+mn-lt"/>
              </a:defRPr>
            </a:lvl9pPr>
          </a:lstStyle>
          <a:p>
            <a:pPr marL="342900" indent="-342900" algn="l">
              <a:buClr>
                <a:srgbClr val="000000"/>
              </a:buClr>
              <a:buFont typeface="Wingdings" pitchFamily="2" charset="2"/>
              <a:buChar char="§"/>
            </a:pPr>
            <a:endParaRPr lang="en-CA" sz="2100" dirty="0">
              <a:solidFill>
                <a:srgbClr val="000000"/>
              </a:solidFill>
            </a:endParaRPr>
          </a:p>
          <a:p>
            <a:pPr algn="l">
              <a:buClr>
                <a:srgbClr val="000000"/>
              </a:buClr>
            </a:pPr>
            <a:endParaRPr lang="en-CA" sz="1050" dirty="0">
              <a:solidFill>
                <a:srgbClr val="000000"/>
              </a:solidFill>
            </a:endParaRPr>
          </a:p>
          <a:p>
            <a:pPr lvl="3" indent="-342900" algn="l">
              <a:buClr>
                <a:srgbClr val="000000"/>
              </a:buClr>
              <a:buFont typeface="Wingdings" panose="05000000000000000000" pitchFamily="2" charset="2"/>
              <a:buChar char="§"/>
            </a:pPr>
            <a:endParaRPr lang="en-CA" kern="0" dirty="0">
              <a:solidFill>
                <a:srgbClr val="000000"/>
              </a:solidFill>
            </a:endParaRPr>
          </a:p>
        </p:txBody>
      </p:sp>
      <p:sp>
        <p:nvSpPr>
          <p:cNvPr id="14" name="TextBox 13"/>
          <p:cNvSpPr txBox="1"/>
          <p:nvPr/>
        </p:nvSpPr>
        <p:spPr>
          <a:xfrm>
            <a:off x="2009098" y="5246687"/>
            <a:ext cx="4907756" cy="230832"/>
          </a:xfrm>
          <a:prstGeom prst="rect">
            <a:avLst/>
          </a:prstGeom>
          <a:noFill/>
        </p:spPr>
        <p:txBody>
          <a:bodyPr wrap="square" rtlCol="0">
            <a:spAutoFit/>
          </a:bodyPr>
          <a:lstStyle/>
          <a:p>
            <a:pPr>
              <a:buNone/>
            </a:pPr>
            <a:r>
              <a:rPr lang="fr-FR" sz="900" dirty="0"/>
              <a:t>Source: MCS of August 4,</a:t>
            </a:r>
            <a:r>
              <a:rPr lang="en-CA" sz="900" dirty="0"/>
              <a:t> 2016 – occupied private dwellings</a:t>
            </a:r>
          </a:p>
        </p:txBody>
      </p:sp>
      <p:sp>
        <p:nvSpPr>
          <p:cNvPr id="15" name="Title 1"/>
          <p:cNvSpPr txBox="1">
            <a:spLocks/>
          </p:cNvSpPr>
          <p:nvPr/>
        </p:nvSpPr>
        <p:spPr>
          <a:xfrm>
            <a:off x="719179" y="1155331"/>
            <a:ext cx="7625013" cy="363075"/>
          </a:xfrm>
          <a:prstGeom prst="rect">
            <a:avLst/>
          </a:prstGeom>
        </p:spPr>
        <p:txBody>
          <a:bodyPr>
            <a:noAutofit/>
          </a:bodyPr>
          <a:lstStyle>
            <a:lvl1pPr algn="l" rtl="0" eaLnBrk="0" fontAlgn="base" hangingPunct="0">
              <a:spcBef>
                <a:spcPct val="0"/>
              </a:spcBef>
              <a:spcAft>
                <a:spcPct val="0"/>
              </a:spcAft>
              <a:defRPr sz="3200">
                <a:solidFill>
                  <a:schemeClr val="accent2"/>
                </a:solidFill>
                <a:latin typeface="+mj-lt"/>
                <a:ea typeface="+mj-ea"/>
                <a:cs typeface="+mj-cs"/>
              </a:defRPr>
            </a:lvl1pPr>
            <a:lvl2pPr algn="l" rtl="0" eaLnBrk="0" fontAlgn="base" hangingPunct="0">
              <a:spcBef>
                <a:spcPct val="0"/>
              </a:spcBef>
              <a:spcAft>
                <a:spcPct val="0"/>
              </a:spcAft>
              <a:defRPr sz="3200">
                <a:solidFill>
                  <a:schemeClr val="accent2"/>
                </a:solidFill>
                <a:latin typeface="Arial Black" pitchFamily="34" charset="0"/>
              </a:defRPr>
            </a:lvl2pPr>
            <a:lvl3pPr algn="l" rtl="0" eaLnBrk="0" fontAlgn="base" hangingPunct="0">
              <a:spcBef>
                <a:spcPct val="0"/>
              </a:spcBef>
              <a:spcAft>
                <a:spcPct val="0"/>
              </a:spcAft>
              <a:defRPr sz="3200">
                <a:solidFill>
                  <a:schemeClr val="accent2"/>
                </a:solidFill>
                <a:latin typeface="Arial Black" pitchFamily="34" charset="0"/>
              </a:defRPr>
            </a:lvl3pPr>
            <a:lvl4pPr algn="l" rtl="0" eaLnBrk="0" fontAlgn="base" hangingPunct="0">
              <a:spcBef>
                <a:spcPct val="0"/>
              </a:spcBef>
              <a:spcAft>
                <a:spcPct val="0"/>
              </a:spcAft>
              <a:defRPr sz="3200">
                <a:solidFill>
                  <a:schemeClr val="accent2"/>
                </a:solidFill>
                <a:latin typeface="Arial Black" pitchFamily="34" charset="0"/>
              </a:defRPr>
            </a:lvl4pPr>
            <a:lvl5pPr algn="l" rtl="0" eaLnBrk="0" fontAlgn="base" hangingPunct="0">
              <a:spcBef>
                <a:spcPct val="0"/>
              </a:spcBef>
              <a:spcAft>
                <a:spcPct val="0"/>
              </a:spcAft>
              <a:defRPr sz="3200">
                <a:solidFill>
                  <a:schemeClr val="accent2"/>
                </a:solidFill>
                <a:latin typeface="Arial Black" pitchFamily="34"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a:lstStyle>
          <a:p>
            <a:r>
              <a:rPr lang="en-CA" sz="2100" kern="0" dirty="0">
                <a:solidFill>
                  <a:schemeClr val="tx1"/>
                </a:solidFill>
                <a:latin typeface="+mn-lt"/>
                <a:cs typeface="Arial" panose="020B0604020202020204" pitchFamily="34" charset="0"/>
              </a:rPr>
              <a:t>Collection Response Rates - Canada</a:t>
            </a:r>
            <a:endParaRPr lang="en-CA" sz="2100" b="1" kern="0" dirty="0">
              <a:solidFill>
                <a:srgbClr val="FF0000"/>
              </a:solidFill>
              <a:latin typeface="+mn-lt"/>
            </a:endParaRPr>
          </a:p>
        </p:txBody>
      </p:sp>
      <p:graphicFrame>
        <p:nvGraphicFramePr>
          <p:cNvPr id="16" name="Table Placeholder 7"/>
          <p:cNvGraphicFramePr>
            <a:graphicFrameLocks/>
          </p:cNvGraphicFramePr>
          <p:nvPr>
            <p:extLst>
              <p:ext uri="{D42A27DB-BD31-4B8C-83A1-F6EECF244321}">
                <p14:modId xmlns:p14="http://schemas.microsoft.com/office/powerpoint/2010/main" val="520116669"/>
              </p:ext>
            </p:extLst>
          </p:nvPr>
        </p:nvGraphicFramePr>
        <p:xfrm>
          <a:off x="899592" y="1786359"/>
          <a:ext cx="5773854" cy="3830633"/>
        </p:xfrm>
        <a:graphic>
          <a:graphicData uri="http://schemas.openxmlformats.org/drawingml/2006/table">
            <a:tbl>
              <a:tblPr firstRow="1" bandRow="1">
                <a:tableStyleId>{5C22544A-7EE6-4342-B048-85BDC9FD1C3A}</a:tableStyleId>
              </a:tblPr>
              <a:tblGrid>
                <a:gridCol w="2564506">
                  <a:extLst>
                    <a:ext uri="{9D8B030D-6E8A-4147-A177-3AD203B41FA5}">
                      <a16:colId xmlns:a16="http://schemas.microsoft.com/office/drawing/2014/main" val="20000"/>
                    </a:ext>
                  </a:extLst>
                </a:gridCol>
                <a:gridCol w="1100726">
                  <a:extLst>
                    <a:ext uri="{9D8B030D-6E8A-4147-A177-3AD203B41FA5}">
                      <a16:colId xmlns:a16="http://schemas.microsoft.com/office/drawing/2014/main" val="20001"/>
                    </a:ext>
                  </a:extLst>
                </a:gridCol>
                <a:gridCol w="1034419">
                  <a:extLst>
                    <a:ext uri="{9D8B030D-6E8A-4147-A177-3AD203B41FA5}">
                      <a16:colId xmlns:a16="http://schemas.microsoft.com/office/drawing/2014/main" val="20002"/>
                    </a:ext>
                  </a:extLst>
                </a:gridCol>
                <a:gridCol w="1074203">
                  <a:extLst>
                    <a:ext uri="{9D8B030D-6E8A-4147-A177-3AD203B41FA5}">
                      <a16:colId xmlns:a16="http://schemas.microsoft.com/office/drawing/2014/main" val="20003"/>
                    </a:ext>
                  </a:extLst>
                </a:gridCol>
              </a:tblGrid>
              <a:tr h="643451">
                <a:tc>
                  <a:txBody>
                    <a:bodyPr/>
                    <a:lstStyle/>
                    <a:p>
                      <a:pPr algn="ctr"/>
                      <a:endParaRPr lang="en-CA" sz="1400" dirty="0"/>
                    </a:p>
                  </a:txBody>
                  <a:tcPr marL="68580" marR="68580" marT="34290" marB="34290">
                    <a:solidFill>
                      <a:srgbClr val="5B9BCB"/>
                    </a:solidFill>
                  </a:tcPr>
                </a:tc>
                <a:tc>
                  <a:txBody>
                    <a:bodyPr/>
                    <a:lstStyle/>
                    <a:p>
                      <a:pPr algn="ctr"/>
                      <a:r>
                        <a:rPr lang="en-CA" sz="1400" dirty="0"/>
                        <a:t>2011 Census</a:t>
                      </a:r>
                    </a:p>
                  </a:txBody>
                  <a:tcPr marL="68580" marR="68580" marT="34290" marB="34290">
                    <a:solidFill>
                      <a:srgbClr val="5B9BCB"/>
                    </a:solidFill>
                  </a:tcPr>
                </a:tc>
                <a:tc gridSpan="2">
                  <a:txBody>
                    <a:bodyPr/>
                    <a:lstStyle/>
                    <a:p>
                      <a:pPr algn="ctr"/>
                      <a:r>
                        <a:rPr lang="en-CA" sz="1400" dirty="0"/>
                        <a:t>2016 </a:t>
                      </a:r>
                    </a:p>
                    <a:p>
                      <a:pPr algn="ctr"/>
                      <a:r>
                        <a:rPr lang="en-CA" sz="1400" dirty="0"/>
                        <a:t>Census</a:t>
                      </a:r>
                    </a:p>
                  </a:txBody>
                  <a:tcPr marL="68580" marR="68580" marT="34290" marB="34290">
                    <a:solidFill>
                      <a:srgbClr val="5B9BCB"/>
                    </a:solidFill>
                  </a:tcPr>
                </a:tc>
                <a:tc hMerge="1">
                  <a:txBody>
                    <a:bodyPr/>
                    <a:lstStyle/>
                    <a:p>
                      <a:endParaRPr lang="en-CA" dirty="0"/>
                    </a:p>
                  </a:txBody>
                  <a:tcPr>
                    <a:solidFill>
                      <a:srgbClr val="5B9BCB"/>
                    </a:solidFill>
                  </a:tcPr>
                </a:tc>
                <a:extLst>
                  <a:ext uri="{0D108BD9-81ED-4DB2-BD59-A6C34878D82A}">
                    <a16:rowId xmlns:a16="http://schemas.microsoft.com/office/drawing/2014/main" val="10000"/>
                  </a:ext>
                </a:extLst>
              </a:tr>
              <a:tr h="693807">
                <a:tc>
                  <a:txBody>
                    <a:bodyPr/>
                    <a:lstStyle/>
                    <a:p>
                      <a:pPr algn="ctr"/>
                      <a:r>
                        <a:rPr lang="en-CA" sz="1400" b="1" dirty="0">
                          <a:solidFill>
                            <a:schemeClr val="bg1">
                              <a:lumMod val="95000"/>
                            </a:schemeClr>
                          </a:solidFill>
                        </a:rPr>
                        <a:t>Collection Rate</a:t>
                      </a:r>
                    </a:p>
                  </a:txBody>
                  <a:tcPr marL="68580" marR="68580" marT="34290" marB="34290" anchor="ctr">
                    <a:solidFill>
                      <a:srgbClr val="5B9BCB"/>
                    </a:solidFill>
                  </a:tcPr>
                </a:tc>
                <a:tc>
                  <a:txBody>
                    <a:bodyPr/>
                    <a:lstStyle/>
                    <a:p>
                      <a:pPr algn="ctr"/>
                      <a:r>
                        <a:rPr lang="en-CA" sz="1400" b="1" dirty="0">
                          <a:solidFill>
                            <a:schemeClr val="bg1">
                              <a:lumMod val="95000"/>
                            </a:schemeClr>
                          </a:solidFill>
                        </a:rPr>
                        <a:t>Actual</a:t>
                      </a:r>
                    </a:p>
                  </a:txBody>
                  <a:tcPr marL="68580" marR="68580" marT="34290" marB="34290" anchor="ctr">
                    <a:solidFill>
                      <a:srgbClr val="5B9BCB"/>
                    </a:solidFill>
                  </a:tcPr>
                </a:tc>
                <a:tc>
                  <a:txBody>
                    <a:bodyPr/>
                    <a:lstStyle/>
                    <a:p>
                      <a:pPr algn="ctr"/>
                      <a:r>
                        <a:rPr lang="en-CA" sz="1400" b="1" dirty="0">
                          <a:solidFill>
                            <a:schemeClr val="bg1">
                              <a:lumMod val="95000"/>
                            </a:schemeClr>
                          </a:solidFill>
                        </a:rPr>
                        <a:t>Planned</a:t>
                      </a:r>
                    </a:p>
                  </a:txBody>
                  <a:tcPr marL="68580" marR="68580" marT="34290" marB="34290" anchor="ctr">
                    <a:solidFill>
                      <a:srgbClr val="5B9BCB"/>
                    </a:solidFill>
                  </a:tcPr>
                </a:tc>
                <a:tc>
                  <a:txBody>
                    <a:bodyPr/>
                    <a:lstStyle/>
                    <a:p>
                      <a:pPr algn="ctr"/>
                      <a:r>
                        <a:rPr lang="en-CA" sz="1400" b="1" dirty="0">
                          <a:solidFill>
                            <a:schemeClr val="bg1">
                              <a:lumMod val="95000"/>
                            </a:schemeClr>
                          </a:solidFill>
                        </a:rPr>
                        <a:t>Actual</a:t>
                      </a:r>
                    </a:p>
                  </a:txBody>
                  <a:tcPr marL="68580" marR="68580" marT="34290" marB="34290" anchor="ctr">
                    <a:solidFill>
                      <a:srgbClr val="5B9BCB"/>
                    </a:solidFill>
                  </a:tcPr>
                </a:tc>
                <a:extLst>
                  <a:ext uri="{0D108BD9-81ED-4DB2-BD59-A6C34878D82A}">
                    <a16:rowId xmlns:a16="http://schemas.microsoft.com/office/drawing/2014/main" val="10001"/>
                  </a:ext>
                </a:extLst>
              </a:tr>
              <a:tr h="404635">
                <a:tc>
                  <a:txBody>
                    <a:bodyPr/>
                    <a:lstStyle/>
                    <a:p>
                      <a:pPr algn="ctr"/>
                      <a:r>
                        <a:rPr lang="en-CA" sz="1400" dirty="0"/>
                        <a:t>Census Collection rate</a:t>
                      </a:r>
                    </a:p>
                  </a:txBody>
                  <a:tcPr marL="68580" marR="68580" marT="34290" marB="34290">
                    <a:solidFill>
                      <a:srgbClr val="D2DEEF"/>
                    </a:solidFill>
                  </a:tcPr>
                </a:tc>
                <a:tc>
                  <a:txBody>
                    <a:bodyPr/>
                    <a:lstStyle/>
                    <a:p>
                      <a:pPr algn="ctr"/>
                      <a:r>
                        <a:rPr lang="en-CA" sz="1400" dirty="0"/>
                        <a:t>98.1%</a:t>
                      </a:r>
                    </a:p>
                  </a:txBody>
                  <a:tcPr marL="68580" marR="68580" marT="34290" marB="34290">
                    <a:solidFill>
                      <a:srgbClr val="D2DEEF"/>
                    </a:solidFill>
                  </a:tcPr>
                </a:tc>
                <a:tc>
                  <a:txBody>
                    <a:bodyPr/>
                    <a:lstStyle/>
                    <a:p>
                      <a:pPr algn="ctr"/>
                      <a:r>
                        <a:rPr lang="en-CA" sz="1400" dirty="0"/>
                        <a:t>98%</a:t>
                      </a:r>
                    </a:p>
                  </a:txBody>
                  <a:tcPr marL="68580" marR="68580" marT="34290" marB="34290">
                    <a:solidFill>
                      <a:srgbClr val="D2DEEF"/>
                    </a:solidFill>
                  </a:tcPr>
                </a:tc>
                <a:tc>
                  <a:txBody>
                    <a:bodyPr/>
                    <a:lstStyle/>
                    <a:p>
                      <a:pPr algn="ctr"/>
                      <a:r>
                        <a:rPr lang="en-CA" sz="1400" b="1" dirty="0"/>
                        <a:t>98.4%</a:t>
                      </a:r>
                    </a:p>
                  </a:txBody>
                  <a:tcPr marL="68580" marR="68580" marT="34290" marB="34290">
                    <a:solidFill>
                      <a:srgbClr val="D2DEEF"/>
                    </a:solidFill>
                  </a:tcPr>
                </a:tc>
                <a:extLst>
                  <a:ext uri="{0D108BD9-81ED-4DB2-BD59-A6C34878D82A}">
                    <a16:rowId xmlns:a16="http://schemas.microsoft.com/office/drawing/2014/main" val="10002"/>
                  </a:ext>
                </a:extLst>
              </a:tr>
              <a:tr h="366272">
                <a:tc>
                  <a:txBody>
                    <a:bodyPr/>
                    <a:lstStyle/>
                    <a:p>
                      <a:pPr algn="ctr"/>
                      <a:r>
                        <a:rPr lang="en-CA" sz="1400" baseline="0" dirty="0"/>
                        <a:t>Internet </a:t>
                      </a:r>
                    </a:p>
                  </a:txBody>
                  <a:tcPr marL="68580" marR="68580" marT="34290" marB="34290">
                    <a:solidFill>
                      <a:srgbClr val="EAEFF7"/>
                    </a:solidFill>
                  </a:tcPr>
                </a:tc>
                <a:tc>
                  <a:txBody>
                    <a:bodyPr/>
                    <a:lstStyle/>
                    <a:p>
                      <a:pPr algn="ctr"/>
                      <a:r>
                        <a:rPr lang="en-CA" sz="1400" dirty="0"/>
                        <a:t>53.8%</a:t>
                      </a:r>
                    </a:p>
                  </a:txBody>
                  <a:tcPr marL="68580" marR="68580" marT="34290" marB="34290">
                    <a:solidFill>
                      <a:srgbClr val="EAEFF7"/>
                    </a:solidFill>
                  </a:tcPr>
                </a:tc>
                <a:tc>
                  <a:txBody>
                    <a:bodyPr/>
                    <a:lstStyle/>
                    <a:p>
                      <a:pPr algn="ctr"/>
                      <a:r>
                        <a:rPr lang="en-CA" sz="1400" dirty="0"/>
                        <a:t>65%</a:t>
                      </a:r>
                    </a:p>
                  </a:txBody>
                  <a:tcPr marL="68580" marR="68580" marT="34290" marB="34290">
                    <a:solidFill>
                      <a:srgbClr val="EAEFF7"/>
                    </a:solidFill>
                  </a:tcPr>
                </a:tc>
                <a:tc>
                  <a:txBody>
                    <a:bodyPr/>
                    <a:lstStyle/>
                    <a:p>
                      <a:pPr algn="ctr"/>
                      <a:r>
                        <a:rPr lang="en-CA" sz="1400" b="1" dirty="0"/>
                        <a:t>68.3%</a:t>
                      </a:r>
                    </a:p>
                  </a:txBody>
                  <a:tcPr marL="68580" marR="68580" marT="34290" marB="34290">
                    <a:solidFill>
                      <a:srgbClr val="EAEFF7"/>
                    </a:solidFill>
                  </a:tcPr>
                </a:tc>
                <a:extLst>
                  <a:ext uri="{0D108BD9-81ED-4DB2-BD59-A6C34878D82A}">
                    <a16:rowId xmlns:a16="http://schemas.microsoft.com/office/drawing/2014/main" val="10003"/>
                  </a:ext>
                </a:extLst>
              </a:tr>
              <a:tr h="366272">
                <a:tc>
                  <a:txBody>
                    <a:bodyPr/>
                    <a:lstStyle/>
                    <a:p>
                      <a:pPr algn="ctr"/>
                      <a:r>
                        <a:rPr lang="en-CA" sz="1400" baseline="0" dirty="0"/>
                        <a:t>Paper</a:t>
                      </a:r>
                      <a:endParaRPr lang="en-CA" sz="1400" dirty="0"/>
                    </a:p>
                  </a:txBody>
                  <a:tcPr marL="68580" marR="68580" marT="34290" marB="34290">
                    <a:solidFill>
                      <a:srgbClr val="D2DEEF"/>
                    </a:solidFill>
                  </a:tcPr>
                </a:tc>
                <a:tc>
                  <a:txBody>
                    <a:bodyPr/>
                    <a:lstStyle/>
                    <a:p>
                      <a:pPr algn="ctr"/>
                      <a:r>
                        <a:rPr lang="en-CA" sz="1400" dirty="0"/>
                        <a:t>31.3%</a:t>
                      </a:r>
                    </a:p>
                  </a:txBody>
                  <a:tcPr marL="68580" marR="68580" marT="34290" marB="34290">
                    <a:solidFill>
                      <a:srgbClr val="D2DEEF"/>
                    </a:solidFill>
                  </a:tcPr>
                </a:tc>
                <a:tc>
                  <a:txBody>
                    <a:bodyPr/>
                    <a:lstStyle/>
                    <a:p>
                      <a:pPr algn="ctr"/>
                      <a:r>
                        <a:rPr lang="en-CA" sz="1400" dirty="0"/>
                        <a:t>20%</a:t>
                      </a:r>
                    </a:p>
                  </a:txBody>
                  <a:tcPr marL="68580" marR="68580" marT="34290" marB="34290">
                    <a:solidFill>
                      <a:srgbClr val="D2DEEF"/>
                    </a:solidFill>
                  </a:tcPr>
                </a:tc>
                <a:tc>
                  <a:txBody>
                    <a:bodyPr/>
                    <a:lstStyle/>
                    <a:p>
                      <a:pPr algn="ctr"/>
                      <a:r>
                        <a:rPr lang="en-CA" sz="1400" b="1" dirty="0"/>
                        <a:t>20.5%</a:t>
                      </a:r>
                    </a:p>
                  </a:txBody>
                  <a:tcPr marL="68580" marR="68580" marT="34290" marB="34290">
                    <a:solidFill>
                      <a:srgbClr val="D2DEEF"/>
                    </a:solidFill>
                  </a:tcPr>
                </a:tc>
                <a:extLst>
                  <a:ext uri="{0D108BD9-81ED-4DB2-BD59-A6C34878D82A}">
                    <a16:rowId xmlns:a16="http://schemas.microsoft.com/office/drawing/2014/main" val="10004"/>
                  </a:ext>
                </a:extLst>
              </a:tr>
              <a:tr h="366272">
                <a:tc>
                  <a:txBody>
                    <a:bodyPr/>
                    <a:lstStyle/>
                    <a:p>
                      <a:pPr algn="ctr"/>
                      <a:r>
                        <a:rPr lang="en-CA" sz="1400" dirty="0"/>
                        <a:t>Self-Response</a:t>
                      </a:r>
                    </a:p>
                  </a:txBody>
                  <a:tcPr marL="68580" marR="68580" marT="34290" marB="34290">
                    <a:solidFill>
                      <a:srgbClr val="EAEFF7"/>
                    </a:solidFill>
                  </a:tcPr>
                </a:tc>
                <a:tc>
                  <a:txBody>
                    <a:bodyPr/>
                    <a:lstStyle/>
                    <a:p>
                      <a:pPr algn="ctr"/>
                      <a:r>
                        <a:rPr lang="en-CA" sz="1400" dirty="0"/>
                        <a:t>85.2%</a:t>
                      </a:r>
                    </a:p>
                  </a:txBody>
                  <a:tcPr marL="68580" marR="68580" marT="34290" marB="34290">
                    <a:solidFill>
                      <a:srgbClr val="EAEFF7"/>
                    </a:solidFill>
                  </a:tcPr>
                </a:tc>
                <a:tc>
                  <a:txBody>
                    <a:bodyPr/>
                    <a:lstStyle/>
                    <a:p>
                      <a:pPr algn="ctr"/>
                      <a:r>
                        <a:rPr lang="en-CA" sz="1400" dirty="0"/>
                        <a:t>85%</a:t>
                      </a:r>
                    </a:p>
                  </a:txBody>
                  <a:tcPr marL="68580" marR="68580" marT="34290" marB="34290">
                    <a:solidFill>
                      <a:srgbClr val="EAEFF7"/>
                    </a:solidFill>
                  </a:tcPr>
                </a:tc>
                <a:tc>
                  <a:txBody>
                    <a:bodyPr/>
                    <a:lstStyle/>
                    <a:p>
                      <a:pPr algn="ctr"/>
                      <a:r>
                        <a:rPr lang="en-CA" sz="1400" b="1" dirty="0"/>
                        <a:t>88.8%</a:t>
                      </a:r>
                    </a:p>
                  </a:txBody>
                  <a:tcPr marL="68580" marR="68580" marT="34290" marB="34290">
                    <a:solidFill>
                      <a:srgbClr val="EAEFF7"/>
                    </a:solidFill>
                  </a:tcPr>
                </a:tc>
                <a:extLst>
                  <a:ext uri="{0D108BD9-81ED-4DB2-BD59-A6C34878D82A}">
                    <a16:rowId xmlns:a16="http://schemas.microsoft.com/office/drawing/2014/main" val="10005"/>
                  </a:ext>
                </a:extLst>
              </a:tr>
              <a:tr h="366272">
                <a:tc>
                  <a:txBody>
                    <a:bodyPr/>
                    <a:lstStyle/>
                    <a:p>
                      <a:pPr algn="ctr"/>
                      <a:r>
                        <a:rPr lang="en-CA" sz="1400" dirty="0"/>
                        <a:t>NRFU </a:t>
                      </a:r>
                    </a:p>
                  </a:txBody>
                  <a:tcPr marL="68580" marR="68580" marT="34290" marB="34290">
                    <a:solidFill>
                      <a:srgbClr val="D2DEEF"/>
                    </a:solidFill>
                  </a:tcPr>
                </a:tc>
                <a:tc>
                  <a:txBody>
                    <a:bodyPr/>
                    <a:lstStyle/>
                    <a:p>
                      <a:pPr algn="ctr"/>
                      <a:r>
                        <a:rPr lang="en-CA" sz="1400" dirty="0"/>
                        <a:t>12.9%</a:t>
                      </a:r>
                    </a:p>
                  </a:txBody>
                  <a:tcPr marL="68580" marR="68580" marT="34290" marB="34290">
                    <a:solidFill>
                      <a:srgbClr val="D2DEEF"/>
                    </a:solidFill>
                  </a:tcPr>
                </a:tc>
                <a:tc>
                  <a:txBody>
                    <a:bodyPr/>
                    <a:lstStyle/>
                    <a:p>
                      <a:pPr algn="ctr"/>
                      <a:r>
                        <a:rPr lang="en-CA" sz="1400" dirty="0">
                          <a:solidFill>
                            <a:schemeClr val="tx1"/>
                          </a:solidFill>
                        </a:rPr>
                        <a:t>13%</a:t>
                      </a:r>
                    </a:p>
                  </a:txBody>
                  <a:tcPr marL="68580" marR="68580" marT="34290" marB="34290">
                    <a:solidFill>
                      <a:srgbClr val="D2DEEF"/>
                    </a:solidFill>
                  </a:tcPr>
                </a:tc>
                <a:tc>
                  <a:txBody>
                    <a:bodyPr/>
                    <a:lstStyle/>
                    <a:p>
                      <a:pPr algn="ctr"/>
                      <a:r>
                        <a:rPr lang="en-CA" sz="1400" b="1" dirty="0"/>
                        <a:t>9.7%</a:t>
                      </a:r>
                    </a:p>
                  </a:txBody>
                  <a:tcPr marL="68580" marR="68580" marT="34290" marB="34290">
                    <a:solidFill>
                      <a:srgbClr val="D2DEEF"/>
                    </a:solidFill>
                  </a:tcPr>
                </a:tc>
                <a:extLst>
                  <a:ext uri="{0D108BD9-81ED-4DB2-BD59-A6C34878D82A}">
                    <a16:rowId xmlns:a16="http://schemas.microsoft.com/office/drawing/2014/main" val="10006"/>
                  </a:ext>
                </a:extLst>
              </a:tr>
              <a:tr h="623652">
                <a:tc>
                  <a:txBody>
                    <a:bodyPr/>
                    <a:lstStyle/>
                    <a:p>
                      <a:pPr algn="ctr"/>
                      <a:r>
                        <a:rPr lang="en-CA" sz="1400" dirty="0"/>
                        <a:t>Workload at start of</a:t>
                      </a:r>
                      <a:r>
                        <a:rPr lang="en-CA" sz="1400" baseline="0" dirty="0"/>
                        <a:t> NRFU</a:t>
                      </a:r>
                      <a:endParaRPr lang="en-CA" sz="1400" dirty="0"/>
                    </a:p>
                  </a:txBody>
                  <a:tcPr marL="68580" marR="68580" marT="34290" marB="34290">
                    <a:solidFill>
                      <a:srgbClr val="EAEFF7"/>
                    </a:solidFill>
                  </a:tcPr>
                </a:tc>
                <a:tc>
                  <a:txBody>
                    <a:bodyPr/>
                    <a:lstStyle/>
                    <a:p>
                      <a:pPr algn="ctr"/>
                      <a:r>
                        <a:rPr lang="en-CA" sz="1400" dirty="0"/>
                        <a:t>4.8 M</a:t>
                      </a:r>
                    </a:p>
                  </a:txBody>
                  <a:tcPr marL="68580" marR="68580" marT="34290" marB="34290">
                    <a:solidFill>
                      <a:srgbClr val="EAEFF7"/>
                    </a:solidFill>
                  </a:tcPr>
                </a:tc>
                <a:tc>
                  <a:txBody>
                    <a:bodyPr/>
                    <a:lstStyle/>
                    <a:p>
                      <a:pPr algn="ctr"/>
                      <a:r>
                        <a:rPr lang="en-CA" sz="1400" dirty="0">
                          <a:solidFill>
                            <a:schemeClr val="tx1"/>
                          </a:solidFill>
                        </a:rPr>
                        <a:t>4.5M</a:t>
                      </a:r>
                    </a:p>
                  </a:txBody>
                  <a:tcPr marL="68580" marR="68580" marT="34290" marB="34290">
                    <a:solidFill>
                      <a:srgbClr val="EAEFF7"/>
                    </a:solidFill>
                  </a:tcPr>
                </a:tc>
                <a:tc>
                  <a:txBody>
                    <a:bodyPr/>
                    <a:lstStyle/>
                    <a:p>
                      <a:pPr algn="ctr"/>
                      <a:r>
                        <a:rPr lang="en-CA" sz="1400" b="1" dirty="0"/>
                        <a:t>3.7 M</a:t>
                      </a:r>
                    </a:p>
                  </a:txBody>
                  <a:tcPr marL="68580" marR="68580" marT="34290" marB="34290">
                    <a:solidFill>
                      <a:srgbClr val="EAEFF7"/>
                    </a:solidFill>
                  </a:tcPr>
                </a:tc>
                <a:extLst>
                  <a:ext uri="{0D108BD9-81ED-4DB2-BD59-A6C34878D82A}">
                    <a16:rowId xmlns:a16="http://schemas.microsoft.com/office/drawing/2014/main" val="10007"/>
                  </a:ext>
                </a:extLst>
              </a:tr>
            </a:tbl>
          </a:graphicData>
        </a:graphic>
      </p:graphicFrame>
      <p:sp>
        <p:nvSpPr>
          <p:cNvPr id="2" name="TextBox 1">
            <a:extLst>
              <a:ext uri="{FF2B5EF4-FFF2-40B4-BE49-F238E27FC236}">
                <a16:creationId xmlns:a16="http://schemas.microsoft.com/office/drawing/2014/main" id="{241F7465-334A-40F6-8E57-3980463C1EDB}"/>
              </a:ext>
            </a:extLst>
          </p:cNvPr>
          <p:cNvSpPr txBox="1"/>
          <p:nvPr/>
        </p:nvSpPr>
        <p:spPr>
          <a:xfrm>
            <a:off x="2987824" y="5589240"/>
            <a:ext cx="1224136" cy="369332"/>
          </a:xfrm>
          <a:prstGeom prst="rect">
            <a:avLst/>
          </a:prstGeom>
          <a:noFill/>
        </p:spPr>
        <p:txBody>
          <a:bodyPr wrap="square" rtlCol="0">
            <a:spAutoFit/>
          </a:bodyPr>
          <a:lstStyle/>
          <a:p>
            <a:r>
              <a:rPr lang="en-US" b="1" dirty="0">
                <a:solidFill>
                  <a:schemeClr val="tx1"/>
                </a:solidFill>
              </a:rPr>
              <a:t>Source : </a:t>
            </a:r>
          </a:p>
        </p:txBody>
      </p:sp>
    </p:spTree>
    <p:extLst>
      <p:ext uri="{BB962C8B-B14F-4D97-AF65-F5344CB8AC3E}">
        <p14:creationId xmlns:p14="http://schemas.microsoft.com/office/powerpoint/2010/main" val="83558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sz="4000" dirty="0"/>
              <a:t>               </a:t>
            </a:r>
          </a:p>
          <a:p>
            <a:pPr marL="0" indent="0">
              <a:buNone/>
            </a:pPr>
            <a:r>
              <a:rPr lang="en-US" sz="4000" dirty="0"/>
              <a:t>          </a:t>
            </a:r>
            <a:r>
              <a:rPr lang="en-US" sz="5400" b="1" dirty="0">
                <a:latin typeface="Gabriola" panose="04040605051002020D02" pitchFamily="82" charset="0"/>
                <a:cs typeface="Leelawadee" panose="020B0502040204020203" pitchFamily="34" charset="-34"/>
              </a:rPr>
              <a:t>THANK YOU…</a:t>
            </a:r>
            <a:endParaRPr lang="en-GB" sz="5400" b="1" dirty="0">
              <a:latin typeface="Gabriola" panose="04040605051002020D02" pitchFamily="82" charset="0"/>
              <a:cs typeface="Leelawadee" panose="020B0502040204020203" pitchFamily="34" charset="-34"/>
            </a:endParaRPr>
          </a:p>
        </p:txBody>
      </p:sp>
    </p:spTree>
    <p:extLst>
      <p:ext uri="{BB962C8B-B14F-4D97-AF65-F5344CB8AC3E}">
        <p14:creationId xmlns:p14="http://schemas.microsoft.com/office/powerpoint/2010/main" val="2258855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E675-D491-402A-96FF-5F8CB1CBB5B8}"/>
              </a:ext>
            </a:extLst>
          </p:cNvPr>
          <p:cNvSpPr>
            <a:spLocks noGrp="1"/>
          </p:cNvSpPr>
          <p:nvPr>
            <p:ph idx="1"/>
          </p:nvPr>
        </p:nvSpPr>
        <p:spPr>
          <a:xfrm>
            <a:off x="539552" y="1628800"/>
            <a:ext cx="8464996" cy="5040560"/>
          </a:xfrm>
        </p:spPr>
        <p:txBody>
          <a:bodyPr/>
          <a:lstStyle/>
          <a:p>
            <a:r>
              <a:rPr lang="en-GB" sz="2600" dirty="0">
                <a:solidFill>
                  <a:schemeClr val="tx1"/>
                </a:solidFill>
              </a:rPr>
              <a:t>Interviewer-administered data collection</a:t>
            </a:r>
          </a:p>
          <a:p>
            <a:pPr lvl="2">
              <a:spcBef>
                <a:spcPts val="0"/>
              </a:spcBef>
              <a:buSzPct val="130000"/>
              <a:buFont typeface="Arial" panose="020B0604020202020204" pitchFamily="34" charset="0"/>
              <a:buChar char="•"/>
            </a:pPr>
            <a:r>
              <a:rPr lang="en-GB" sz="2600" dirty="0">
                <a:solidFill>
                  <a:schemeClr val="tx1"/>
                </a:solidFill>
              </a:rPr>
              <a:t>PAPI </a:t>
            </a:r>
            <a:r>
              <a:rPr lang="en-GB" sz="2000" i="1" dirty="0">
                <a:solidFill>
                  <a:schemeClr val="tx1"/>
                </a:solidFill>
              </a:rPr>
              <a:t>(paper q w face-to-face interview)</a:t>
            </a:r>
          </a:p>
          <a:p>
            <a:pPr lvl="2">
              <a:spcBef>
                <a:spcPts val="0"/>
              </a:spcBef>
              <a:buSzPct val="130000"/>
              <a:buFont typeface="Arial" panose="020B0604020202020204" pitchFamily="34" charset="0"/>
              <a:buChar char="•"/>
            </a:pPr>
            <a:r>
              <a:rPr lang="en-GB" sz="2600" dirty="0">
                <a:solidFill>
                  <a:schemeClr val="tx1"/>
                </a:solidFill>
              </a:rPr>
              <a:t>CAPI </a:t>
            </a:r>
            <a:r>
              <a:rPr lang="en-GB" sz="2000" i="1" dirty="0">
                <a:solidFill>
                  <a:schemeClr val="tx1"/>
                </a:solidFill>
              </a:rPr>
              <a:t>(computer-assisted personal interview)</a:t>
            </a:r>
          </a:p>
          <a:p>
            <a:pPr lvl="2">
              <a:spcBef>
                <a:spcPts val="0"/>
              </a:spcBef>
              <a:buSzPct val="130000"/>
              <a:buFont typeface="Arial" panose="020B0604020202020204" pitchFamily="34" charset="0"/>
              <a:buChar char="•"/>
            </a:pPr>
            <a:r>
              <a:rPr lang="en-GB" sz="2600" dirty="0">
                <a:solidFill>
                  <a:schemeClr val="tx1"/>
                </a:solidFill>
              </a:rPr>
              <a:t>CATI </a:t>
            </a:r>
            <a:r>
              <a:rPr lang="en-GB" sz="2000" i="1" dirty="0">
                <a:solidFill>
                  <a:schemeClr val="tx1"/>
                </a:solidFill>
              </a:rPr>
              <a:t>(computer-assisted telephone interview)</a:t>
            </a:r>
          </a:p>
          <a:p>
            <a:r>
              <a:rPr lang="en-GB" sz="2600" dirty="0">
                <a:solidFill>
                  <a:schemeClr val="tx1"/>
                </a:solidFill>
              </a:rPr>
              <a:t>Self-administered data collection</a:t>
            </a:r>
          </a:p>
          <a:p>
            <a:pPr lvl="2">
              <a:spcBef>
                <a:spcPts val="0"/>
              </a:spcBef>
              <a:buSzPct val="130000"/>
              <a:buFont typeface="Arial" panose="020B0604020202020204" pitchFamily="34" charset="0"/>
              <a:buChar char="•"/>
            </a:pPr>
            <a:r>
              <a:rPr lang="en-GB" sz="2600" dirty="0">
                <a:solidFill>
                  <a:schemeClr val="tx1"/>
                </a:solidFill>
              </a:rPr>
              <a:t>PASI </a:t>
            </a:r>
            <a:r>
              <a:rPr lang="en-GB" sz="2000" i="1" dirty="0">
                <a:solidFill>
                  <a:schemeClr val="tx1"/>
                </a:solidFill>
              </a:rPr>
              <a:t>(paper q w self-enumeration)</a:t>
            </a:r>
          </a:p>
          <a:p>
            <a:pPr lvl="2">
              <a:spcBef>
                <a:spcPts val="0"/>
              </a:spcBef>
              <a:buSzPct val="130000"/>
              <a:buFont typeface="Arial" panose="020B0604020202020204" pitchFamily="34" charset="0"/>
              <a:buChar char="•"/>
            </a:pPr>
            <a:r>
              <a:rPr lang="en-GB" sz="2600" dirty="0">
                <a:solidFill>
                  <a:schemeClr val="tx1"/>
                </a:solidFill>
              </a:rPr>
              <a:t>CASI/CAWI </a:t>
            </a:r>
            <a:r>
              <a:rPr lang="en-GB" sz="2000" i="1" dirty="0">
                <a:solidFill>
                  <a:schemeClr val="tx1"/>
                </a:solidFill>
              </a:rPr>
              <a:t>(computer-assisted self interviewing)</a:t>
            </a:r>
          </a:p>
          <a:p>
            <a:pPr>
              <a:buFont typeface="Wingdings" panose="05000000000000000000" pitchFamily="2" charset="2"/>
              <a:buChar char="Ø"/>
            </a:pPr>
            <a:r>
              <a:rPr lang="en-GB" sz="2600" dirty="0">
                <a:solidFill>
                  <a:schemeClr val="tx1"/>
                </a:solidFill>
              </a:rPr>
              <a:t>Multi-mode: use of more than one mode of data collection</a:t>
            </a:r>
          </a:p>
        </p:txBody>
      </p:sp>
      <p:sp>
        <p:nvSpPr>
          <p:cNvPr id="4" name="Title 1">
            <a:extLst>
              <a:ext uri="{FF2B5EF4-FFF2-40B4-BE49-F238E27FC236}">
                <a16:creationId xmlns:a16="http://schemas.microsoft.com/office/drawing/2014/main" id="{310FB584-BAFA-43A6-999D-68CB1BDC92E7}"/>
              </a:ext>
            </a:extLst>
          </p:cNvPr>
          <p:cNvSpPr>
            <a:spLocks noGrp="1"/>
          </p:cNvSpPr>
          <p:nvPr>
            <p:ph type="title"/>
          </p:nvPr>
        </p:nvSpPr>
        <p:spPr>
          <a:xfrm>
            <a:off x="683568" y="764704"/>
            <a:ext cx="8001000" cy="612105"/>
          </a:xfrm>
        </p:spPr>
        <p:txBody>
          <a:bodyPr/>
          <a:lstStyle/>
          <a:p>
            <a:r>
              <a:rPr lang="en-US" sz="3200" dirty="0">
                <a:latin typeface="Cambria" panose="02040503050406030204" pitchFamily="18" charset="0"/>
              </a:rPr>
              <a:t>Modes of census data collection</a:t>
            </a:r>
          </a:p>
        </p:txBody>
      </p:sp>
    </p:spTree>
    <p:extLst>
      <p:ext uri="{BB962C8B-B14F-4D97-AF65-F5344CB8AC3E}">
        <p14:creationId xmlns:p14="http://schemas.microsoft.com/office/powerpoint/2010/main" val="184289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B4AA0-5AAB-44FC-BBA1-08E6B9EEDFC1}"/>
              </a:ext>
            </a:extLst>
          </p:cNvPr>
          <p:cNvSpPr>
            <a:spLocks noGrp="1"/>
          </p:cNvSpPr>
          <p:nvPr>
            <p:ph type="title"/>
          </p:nvPr>
        </p:nvSpPr>
        <p:spPr/>
        <p:txBody>
          <a:bodyPr/>
          <a:lstStyle/>
          <a:p>
            <a:r>
              <a:rPr lang="en-US" dirty="0"/>
              <a:t>Multi-mode data collection</a:t>
            </a:r>
          </a:p>
        </p:txBody>
      </p:sp>
      <p:sp>
        <p:nvSpPr>
          <p:cNvPr id="3" name="Content Placeholder 2">
            <a:extLst>
              <a:ext uri="{FF2B5EF4-FFF2-40B4-BE49-F238E27FC236}">
                <a16:creationId xmlns:a16="http://schemas.microsoft.com/office/drawing/2014/main" id="{4541EA83-E412-4F92-AF50-62F551616EEE}"/>
              </a:ext>
            </a:extLst>
          </p:cNvPr>
          <p:cNvSpPr>
            <a:spLocks noGrp="1"/>
          </p:cNvSpPr>
          <p:nvPr>
            <p:ph idx="1"/>
          </p:nvPr>
        </p:nvSpPr>
        <p:spPr>
          <a:xfrm>
            <a:off x="566738" y="1752600"/>
            <a:ext cx="8001000" cy="3048000"/>
          </a:xfrm>
        </p:spPr>
        <p:txBody>
          <a:bodyPr/>
          <a:lstStyle/>
          <a:p>
            <a:r>
              <a:rPr lang="en-GB" dirty="0">
                <a:solidFill>
                  <a:srgbClr val="2C26A2"/>
                </a:solidFill>
              </a:rPr>
              <a:t>Benefits of using multi-mode approach:</a:t>
            </a:r>
          </a:p>
          <a:p>
            <a:pPr lvl="1"/>
            <a:r>
              <a:rPr lang="en-GB" sz="2000" dirty="0">
                <a:solidFill>
                  <a:srgbClr val="2C26A2"/>
                </a:solidFill>
              </a:rPr>
              <a:t>to improve coverage, in a cost effective manner</a:t>
            </a:r>
          </a:p>
          <a:p>
            <a:pPr lvl="2"/>
            <a:r>
              <a:rPr lang="en-GB" sz="2000" dirty="0">
                <a:solidFill>
                  <a:srgbClr val="2C26A2"/>
                </a:solidFill>
              </a:rPr>
              <a:t> Especially to reach people difficult to enumerate, such as  people living alone, living in buildings difficult to access</a:t>
            </a:r>
          </a:p>
          <a:p>
            <a:pPr lvl="2"/>
            <a:r>
              <a:rPr lang="en-GB" sz="2000" dirty="0">
                <a:solidFill>
                  <a:srgbClr val="2C26A2"/>
                </a:solidFill>
              </a:rPr>
              <a:t>Provide an alternative to people reluctant to participate</a:t>
            </a:r>
          </a:p>
          <a:p>
            <a:pPr lvl="1"/>
            <a:endParaRPr lang="en-GB" sz="2000" dirty="0">
              <a:solidFill>
                <a:srgbClr val="2C26A2"/>
              </a:solidFill>
            </a:endParaRPr>
          </a:p>
          <a:p>
            <a:r>
              <a:rPr lang="en-GB" dirty="0">
                <a:solidFill>
                  <a:srgbClr val="2C26A2"/>
                </a:solidFill>
              </a:rPr>
              <a:t>Decision should be given through decision-making process to make sure it is cost- effective</a:t>
            </a:r>
          </a:p>
          <a:p>
            <a:pPr marL="0" indent="0">
              <a:buNone/>
            </a:pPr>
            <a:endParaRPr lang="en-US" dirty="0">
              <a:solidFill>
                <a:srgbClr val="2C26A2"/>
              </a:solidFill>
            </a:endParaRPr>
          </a:p>
        </p:txBody>
      </p:sp>
    </p:spTree>
    <p:extLst>
      <p:ext uri="{BB962C8B-B14F-4D97-AF65-F5344CB8AC3E}">
        <p14:creationId xmlns:p14="http://schemas.microsoft.com/office/powerpoint/2010/main" val="85754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B4AA0-5AAB-44FC-BBA1-08E6B9EEDFC1}"/>
              </a:ext>
            </a:extLst>
          </p:cNvPr>
          <p:cNvSpPr>
            <a:spLocks noGrp="1"/>
          </p:cNvSpPr>
          <p:nvPr>
            <p:ph type="title"/>
          </p:nvPr>
        </p:nvSpPr>
        <p:spPr/>
        <p:txBody>
          <a:bodyPr/>
          <a:lstStyle/>
          <a:p>
            <a:r>
              <a:rPr lang="en-US" dirty="0"/>
              <a:t>Multi-mode data collection</a:t>
            </a:r>
          </a:p>
        </p:txBody>
      </p:sp>
      <p:sp>
        <p:nvSpPr>
          <p:cNvPr id="3" name="Content Placeholder 2">
            <a:extLst>
              <a:ext uri="{FF2B5EF4-FFF2-40B4-BE49-F238E27FC236}">
                <a16:creationId xmlns:a16="http://schemas.microsoft.com/office/drawing/2014/main" id="{4541EA83-E412-4F92-AF50-62F551616EEE}"/>
              </a:ext>
            </a:extLst>
          </p:cNvPr>
          <p:cNvSpPr>
            <a:spLocks noGrp="1"/>
          </p:cNvSpPr>
          <p:nvPr>
            <p:ph idx="1"/>
          </p:nvPr>
        </p:nvSpPr>
        <p:spPr>
          <a:xfrm>
            <a:off x="566738" y="1752600"/>
            <a:ext cx="8001000" cy="4412704"/>
          </a:xfrm>
        </p:spPr>
        <p:txBody>
          <a:bodyPr/>
          <a:lstStyle/>
          <a:p>
            <a:r>
              <a:rPr lang="en-GB" sz="1800" b="1" dirty="0">
                <a:solidFill>
                  <a:srgbClr val="2C26A2"/>
                </a:solidFill>
              </a:rPr>
              <a:t>Factors affecting decision:</a:t>
            </a:r>
          </a:p>
          <a:p>
            <a:pPr lvl="1"/>
            <a:r>
              <a:rPr lang="en-GB" b="1" dirty="0">
                <a:solidFill>
                  <a:srgbClr val="2C26A2"/>
                </a:solidFill>
              </a:rPr>
              <a:t>Population of interest: </a:t>
            </a:r>
            <a:r>
              <a:rPr lang="en-GB" dirty="0">
                <a:solidFill>
                  <a:srgbClr val="2C26A2"/>
                </a:solidFill>
              </a:rPr>
              <a:t>Each method of enumeration provides better access to different population groups</a:t>
            </a:r>
          </a:p>
          <a:p>
            <a:pPr lvl="2"/>
            <a:r>
              <a:rPr lang="en-GB" sz="1800" dirty="0">
                <a:solidFill>
                  <a:srgbClr val="2C26A2"/>
                </a:solidFill>
              </a:rPr>
              <a:t>The nature and geographical location of the population of interest may have a significant impact on selection of mode </a:t>
            </a:r>
          </a:p>
          <a:p>
            <a:pPr lvl="1"/>
            <a:r>
              <a:rPr lang="en-GB" b="1" dirty="0">
                <a:solidFill>
                  <a:srgbClr val="2C26A2"/>
                </a:solidFill>
              </a:rPr>
              <a:t>Operational and resource burdens: </a:t>
            </a:r>
            <a:r>
              <a:rPr lang="en-GB" dirty="0">
                <a:solidFill>
                  <a:srgbClr val="2C26A2"/>
                </a:solidFill>
              </a:rPr>
              <a:t>Every additional method will create additional operational and resource burdens, including  financial costs, human resource requires, data processing, etc.</a:t>
            </a:r>
          </a:p>
          <a:p>
            <a:pPr lvl="1"/>
            <a:r>
              <a:rPr lang="en-GB" b="1" dirty="0">
                <a:solidFill>
                  <a:srgbClr val="2C26A2"/>
                </a:solidFill>
              </a:rPr>
              <a:t>Time needed:  </a:t>
            </a:r>
            <a:r>
              <a:rPr lang="en-GB" dirty="0">
                <a:solidFill>
                  <a:srgbClr val="2C26A2"/>
                </a:solidFill>
              </a:rPr>
              <a:t>Planning and designing of each mode may require additional time</a:t>
            </a:r>
          </a:p>
          <a:p>
            <a:pPr lvl="1"/>
            <a:r>
              <a:rPr lang="en-GB" b="1" dirty="0">
                <a:solidFill>
                  <a:srgbClr val="2C26A2"/>
                </a:solidFill>
              </a:rPr>
              <a:t>Response rate: </a:t>
            </a:r>
            <a:r>
              <a:rPr lang="en-GB" dirty="0">
                <a:solidFill>
                  <a:srgbClr val="2C26A2"/>
                </a:solidFill>
              </a:rPr>
              <a:t>Each mode should add significant value on response rate</a:t>
            </a:r>
            <a:endParaRPr lang="en-US" dirty="0">
              <a:solidFill>
                <a:srgbClr val="2C26A2"/>
              </a:solidFill>
            </a:endParaRPr>
          </a:p>
        </p:txBody>
      </p:sp>
    </p:spTree>
    <p:extLst>
      <p:ext uri="{BB962C8B-B14F-4D97-AF65-F5344CB8AC3E}">
        <p14:creationId xmlns:p14="http://schemas.microsoft.com/office/powerpoint/2010/main" val="182898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BC2EA-B291-409F-BF95-2875C95C9CCB}"/>
              </a:ext>
            </a:extLst>
          </p:cNvPr>
          <p:cNvSpPr>
            <a:spLocks noGrp="1"/>
          </p:cNvSpPr>
          <p:nvPr>
            <p:ph type="title"/>
          </p:nvPr>
        </p:nvSpPr>
        <p:spPr/>
        <p:txBody>
          <a:bodyPr/>
          <a:lstStyle/>
          <a:p>
            <a:r>
              <a:rPr lang="en-US" dirty="0"/>
              <a:t>Approaches for implementation of multi-mode data collection</a:t>
            </a:r>
          </a:p>
        </p:txBody>
      </p:sp>
      <p:sp>
        <p:nvSpPr>
          <p:cNvPr id="3" name="Content Placeholder 2">
            <a:extLst>
              <a:ext uri="{FF2B5EF4-FFF2-40B4-BE49-F238E27FC236}">
                <a16:creationId xmlns:a16="http://schemas.microsoft.com/office/drawing/2014/main" id="{2BE174D5-0141-43C3-8C3D-4912AEB2516B}"/>
              </a:ext>
            </a:extLst>
          </p:cNvPr>
          <p:cNvSpPr>
            <a:spLocks noGrp="1"/>
          </p:cNvSpPr>
          <p:nvPr>
            <p:ph idx="1"/>
          </p:nvPr>
        </p:nvSpPr>
        <p:spPr>
          <a:xfrm>
            <a:off x="566738" y="1752600"/>
            <a:ext cx="8001000" cy="4196680"/>
          </a:xfrm>
        </p:spPr>
        <p:txBody>
          <a:bodyPr/>
          <a:lstStyle/>
          <a:p>
            <a:r>
              <a:rPr lang="en-GB" b="1" dirty="0">
                <a:solidFill>
                  <a:srgbClr val="2C26A2"/>
                </a:solidFill>
              </a:rPr>
              <a:t>Multi-mode data collection can be designed using  two different approaches:</a:t>
            </a:r>
          </a:p>
          <a:p>
            <a:pPr lvl="1"/>
            <a:r>
              <a:rPr lang="en-GB" sz="2000" b="1" dirty="0">
                <a:solidFill>
                  <a:srgbClr val="2C26A2"/>
                </a:solidFill>
              </a:rPr>
              <a:t>Sequential approach: </a:t>
            </a:r>
            <a:r>
              <a:rPr lang="en-GB" dirty="0">
                <a:solidFill>
                  <a:srgbClr val="2C26A2"/>
                </a:solidFill>
              </a:rPr>
              <a:t>All respondents are first requested to provide information in one particular mode only then are offered other modes to increase the response rate. One common practice is to start with the least expensive mode and then progress to more expensive and more persuasive modes</a:t>
            </a:r>
          </a:p>
          <a:p>
            <a:pPr lvl="1"/>
            <a:r>
              <a:rPr lang="en-GB" b="1" dirty="0">
                <a:solidFill>
                  <a:srgbClr val="2C26A2"/>
                </a:solidFill>
              </a:rPr>
              <a:t>Concurrent approach: </a:t>
            </a:r>
            <a:r>
              <a:rPr lang="en-GB" dirty="0">
                <a:solidFill>
                  <a:srgbClr val="2C26A2"/>
                </a:solidFill>
              </a:rPr>
              <a:t>Respondents are offered, at the outset, the choice of one of two or more modes by which they can provide information. An example of a concurrent mixed-mode design is offering respondents the option of completing a paper questionnaire or providing information online via the Internet</a:t>
            </a:r>
            <a:endParaRPr lang="en-US" dirty="0">
              <a:solidFill>
                <a:srgbClr val="2C26A2"/>
              </a:solidFill>
            </a:endParaRPr>
          </a:p>
        </p:txBody>
      </p:sp>
    </p:spTree>
    <p:extLst>
      <p:ext uri="{BB962C8B-B14F-4D97-AF65-F5344CB8AC3E}">
        <p14:creationId xmlns:p14="http://schemas.microsoft.com/office/powerpoint/2010/main" val="192924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ytuł 4"/>
          <p:cNvSpPr>
            <a:spLocks noGrp="1"/>
          </p:cNvSpPr>
          <p:nvPr>
            <p:ph type="title"/>
          </p:nvPr>
        </p:nvSpPr>
        <p:spPr>
          <a:xfrm>
            <a:off x="457200" y="724811"/>
            <a:ext cx="8229600" cy="634082"/>
          </a:xfrm>
        </p:spPr>
        <p:txBody>
          <a:bodyPr>
            <a:normAutofit/>
          </a:bodyPr>
          <a:lstStyle/>
          <a:p>
            <a:r>
              <a:rPr lang="en-US" sz="3200" b="1" dirty="0">
                <a:solidFill>
                  <a:srgbClr val="000099"/>
                </a:solidFill>
                <a:ea typeface="Verdana" pitchFamily="34" charset="0"/>
                <a:cs typeface="Verdana" pitchFamily="34" charset="0"/>
              </a:rPr>
              <a:t>How to decide multi-modes</a:t>
            </a:r>
            <a:endParaRPr lang="pl-PL" sz="3200" b="1" dirty="0">
              <a:solidFill>
                <a:srgbClr val="000099"/>
              </a:solidFill>
              <a:ea typeface="Verdana" pitchFamily="34" charset="0"/>
              <a:cs typeface="Verdana" pitchFamily="34" charset="0"/>
            </a:endParaRPr>
          </a:p>
        </p:txBody>
      </p:sp>
      <p:sp>
        <p:nvSpPr>
          <p:cNvPr id="4" name="Symbol zastępczy numeru slajdu 3"/>
          <p:cNvSpPr>
            <a:spLocks noGrp="1"/>
          </p:cNvSpPr>
          <p:nvPr>
            <p:ph type="sldNum" sz="quarter" idx="12"/>
          </p:nvPr>
        </p:nvSpPr>
        <p:spPr/>
        <p:txBody>
          <a:bodyPr/>
          <a:lstStyle/>
          <a:p>
            <a:pPr>
              <a:defRPr/>
            </a:pPr>
            <a:fld id="{1252CBEB-98EE-4A07-9519-917C9E745FEC}" type="slidenum">
              <a:rPr lang="pl-PL" smtClean="0"/>
              <a:pPr>
                <a:defRPr/>
              </a:pPr>
              <a:t>6</a:t>
            </a:fld>
            <a:endParaRPr lang="pl-PL" dirty="0"/>
          </a:p>
        </p:txBody>
      </p:sp>
      <p:sp>
        <p:nvSpPr>
          <p:cNvPr id="50" name="Prostokąt zaokrąglony 49"/>
          <p:cNvSpPr/>
          <p:nvPr/>
        </p:nvSpPr>
        <p:spPr bwMode="auto">
          <a:xfrm>
            <a:off x="1259632" y="2816127"/>
            <a:ext cx="1842376"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pPr>
            <a:r>
              <a:rPr lang="pl-PL" b="1" dirty="0"/>
              <a:t>CA</a:t>
            </a:r>
            <a:r>
              <a:rPr lang="en-US" b="1" dirty="0"/>
              <a:t>SI</a:t>
            </a:r>
            <a:endParaRPr lang="pl-PL" b="1" dirty="0"/>
          </a:p>
        </p:txBody>
      </p:sp>
      <p:sp>
        <p:nvSpPr>
          <p:cNvPr id="51" name="Prostokąt zaokrąglony 50"/>
          <p:cNvSpPr/>
          <p:nvPr/>
        </p:nvSpPr>
        <p:spPr bwMode="auto">
          <a:xfrm>
            <a:off x="1187624" y="1792138"/>
            <a:ext cx="1782710"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defRPr/>
            </a:pPr>
            <a:r>
              <a:rPr lang="en-US" b="1" dirty="0"/>
              <a:t>CAPI</a:t>
            </a:r>
            <a:endParaRPr lang="pl-PL" b="1" dirty="0"/>
          </a:p>
        </p:txBody>
      </p:sp>
      <p:sp>
        <p:nvSpPr>
          <p:cNvPr id="53" name="Prostokąt zaokrąglony 52"/>
          <p:cNvSpPr/>
          <p:nvPr/>
        </p:nvSpPr>
        <p:spPr bwMode="auto">
          <a:xfrm>
            <a:off x="1259632" y="3840116"/>
            <a:ext cx="1860633"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pPr>
            <a:r>
              <a:rPr lang="pl-PL" b="1" dirty="0"/>
              <a:t>CA</a:t>
            </a:r>
            <a:r>
              <a:rPr lang="en-US" b="1" dirty="0"/>
              <a:t>T</a:t>
            </a:r>
            <a:r>
              <a:rPr lang="pl-PL" b="1" dirty="0"/>
              <a:t>I</a:t>
            </a:r>
          </a:p>
        </p:txBody>
      </p:sp>
      <p:cxnSp>
        <p:nvCxnSpPr>
          <p:cNvPr id="68" name="Łącznik prosty ze strzałką 67"/>
          <p:cNvCxnSpPr>
            <a:cxnSpLocks/>
          </p:cNvCxnSpPr>
          <p:nvPr/>
        </p:nvCxnSpPr>
        <p:spPr>
          <a:xfrm>
            <a:off x="3150279" y="3284984"/>
            <a:ext cx="54605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1" name="Łącznik prosty ze strzałką 70"/>
          <p:cNvCxnSpPr>
            <a:cxnSpLocks/>
          </p:cNvCxnSpPr>
          <p:nvPr/>
        </p:nvCxnSpPr>
        <p:spPr>
          <a:xfrm>
            <a:off x="3189308" y="4303308"/>
            <a:ext cx="61506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5" name="Łącznik prosty ze strzałką 84"/>
          <p:cNvCxnSpPr>
            <a:cxnSpLocks/>
          </p:cNvCxnSpPr>
          <p:nvPr/>
        </p:nvCxnSpPr>
        <p:spPr>
          <a:xfrm>
            <a:off x="3120265" y="2348880"/>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2" name="Prostokąt zaokrąglony 52">
            <a:extLst>
              <a:ext uri="{FF2B5EF4-FFF2-40B4-BE49-F238E27FC236}">
                <a16:creationId xmlns:a16="http://schemas.microsoft.com/office/drawing/2014/main" id="{BDB5F180-499C-43E2-B48A-BDA7C9426B84}"/>
              </a:ext>
            </a:extLst>
          </p:cNvPr>
          <p:cNvSpPr/>
          <p:nvPr/>
        </p:nvSpPr>
        <p:spPr bwMode="auto">
          <a:xfrm>
            <a:off x="1322410" y="4864105"/>
            <a:ext cx="1779598"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pPr>
            <a:r>
              <a:rPr lang="en-US" b="1" dirty="0"/>
              <a:t>PAPI/PASI</a:t>
            </a:r>
            <a:endParaRPr lang="pl-PL" b="1" dirty="0"/>
          </a:p>
        </p:txBody>
      </p:sp>
      <p:cxnSp>
        <p:nvCxnSpPr>
          <p:cNvPr id="24" name="Łącznik prosty ze strzałką 67">
            <a:extLst>
              <a:ext uri="{FF2B5EF4-FFF2-40B4-BE49-F238E27FC236}">
                <a16:creationId xmlns:a16="http://schemas.microsoft.com/office/drawing/2014/main" id="{FF821B5C-C2F9-46E1-8AC2-D7023B28578F}"/>
              </a:ext>
            </a:extLst>
          </p:cNvPr>
          <p:cNvCxnSpPr>
            <a:cxnSpLocks/>
          </p:cNvCxnSpPr>
          <p:nvPr/>
        </p:nvCxnSpPr>
        <p:spPr>
          <a:xfrm>
            <a:off x="3150279" y="5373216"/>
            <a:ext cx="54605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TextBox 11">
            <a:extLst>
              <a:ext uri="{FF2B5EF4-FFF2-40B4-BE49-F238E27FC236}">
                <a16:creationId xmlns:a16="http://schemas.microsoft.com/office/drawing/2014/main" id="{789F68E4-9D3B-4676-A61C-980C3C948503}"/>
              </a:ext>
            </a:extLst>
          </p:cNvPr>
          <p:cNvSpPr txBox="1"/>
          <p:nvPr/>
        </p:nvSpPr>
        <p:spPr>
          <a:xfrm>
            <a:off x="4283968" y="1628800"/>
            <a:ext cx="4536504" cy="4524315"/>
          </a:xfrm>
          <a:prstGeom prst="rect">
            <a:avLst/>
          </a:prstGeom>
          <a:solidFill>
            <a:schemeClr val="accent5"/>
          </a:solidFill>
        </p:spPr>
        <p:txBody>
          <a:bodyPr wrap="square" rtlCol="0">
            <a:spAutoFit/>
          </a:bodyPr>
          <a:lstStyle/>
          <a:p>
            <a:endParaRPr lang="en-US" b="1" dirty="0">
              <a:solidFill>
                <a:srgbClr val="2C26A2"/>
              </a:solidFill>
            </a:endParaRPr>
          </a:p>
          <a:p>
            <a:pPr marL="285750" indent="-285750">
              <a:buFont typeface="Arial" panose="020B0604020202020204" pitchFamily="34" charset="0"/>
              <a:buChar char="•"/>
            </a:pPr>
            <a:r>
              <a:rPr lang="en-US" b="1" dirty="0">
                <a:solidFill>
                  <a:srgbClr val="2C26A2"/>
                </a:solidFill>
              </a:rPr>
              <a:t>What geographical areas/population groups are targeted with additional mode?</a:t>
            </a:r>
          </a:p>
          <a:p>
            <a:pPr marL="285750" indent="-285750">
              <a:buFont typeface="Arial" panose="020B0604020202020204" pitchFamily="34" charset="0"/>
              <a:buChar char="•"/>
            </a:pPr>
            <a:r>
              <a:rPr lang="en-US" b="1" dirty="0">
                <a:solidFill>
                  <a:srgbClr val="2C26A2"/>
                </a:solidFill>
              </a:rPr>
              <a:t>Sequential or concurrent approach will be used</a:t>
            </a:r>
          </a:p>
          <a:p>
            <a:pPr marL="285750" indent="-285750">
              <a:buFont typeface="Arial" panose="020B0604020202020204" pitchFamily="34" charset="0"/>
              <a:buChar char="•"/>
            </a:pPr>
            <a:r>
              <a:rPr lang="en-US" b="1" dirty="0">
                <a:solidFill>
                  <a:srgbClr val="2C26A2"/>
                </a:solidFill>
              </a:rPr>
              <a:t>What is the expected proportion of population who will be enumerated with specific method?</a:t>
            </a:r>
          </a:p>
          <a:p>
            <a:pPr marL="285750" indent="-285750">
              <a:buFont typeface="Arial" panose="020B0604020202020204" pitchFamily="34" charset="0"/>
              <a:buChar char="•"/>
            </a:pPr>
            <a:r>
              <a:rPr lang="en-US" b="1" dirty="0">
                <a:solidFill>
                  <a:srgbClr val="2C26A2"/>
                </a:solidFill>
              </a:rPr>
              <a:t>What are additional burdens on operation?</a:t>
            </a:r>
          </a:p>
          <a:p>
            <a:pPr marL="285750" indent="-285750">
              <a:buFont typeface="Arial" panose="020B0604020202020204" pitchFamily="34" charset="0"/>
              <a:buChar char="•"/>
            </a:pPr>
            <a:r>
              <a:rPr lang="en-US" b="1" dirty="0">
                <a:solidFill>
                  <a:srgbClr val="2C26A2"/>
                </a:solidFill>
              </a:rPr>
              <a:t>Is this approach cost-effective ?</a:t>
            </a:r>
          </a:p>
          <a:p>
            <a:pPr marL="285750" indent="-285750">
              <a:buFont typeface="Arial" panose="020B0604020202020204" pitchFamily="34" charset="0"/>
              <a:buChar char="•"/>
            </a:pPr>
            <a:r>
              <a:rPr lang="en-US" b="1" dirty="0">
                <a:solidFill>
                  <a:srgbClr val="2C26A2"/>
                </a:solidFill>
              </a:rPr>
              <a:t>What extend response rate will increase</a:t>
            </a:r>
          </a:p>
          <a:p>
            <a:pPr marL="285750" indent="-285750">
              <a:buFont typeface="Arial" panose="020B0604020202020204" pitchFamily="34" charset="0"/>
              <a:buChar char="•"/>
            </a:pPr>
            <a:r>
              <a:rPr lang="en-US" b="1" dirty="0">
                <a:solidFill>
                  <a:srgbClr val="2C26A2"/>
                </a:solidFill>
              </a:rPr>
              <a:t>Other ………???</a:t>
            </a:r>
          </a:p>
          <a:p>
            <a:pPr marL="285750" indent="-285750">
              <a:buFont typeface="Arial" panose="020B0604020202020204" pitchFamily="34" charset="0"/>
              <a:buChar char="•"/>
            </a:pPr>
            <a:endParaRPr lang="en-US" b="1" dirty="0">
              <a:solidFill>
                <a:srgbClr val="2C26A2"/>
              </a:solidFill>
            </a:endParaRPr>
          </a:p>
        </p:txBody>
      </p:sp>
    </p:spTree>
    <p:extLst>
      <p:ext uri="{BB962C8B-B14F-4D97-AF65-F5344CB8AC3E}">
        <p14:creationId xmlns:p14="http://schemas.microsoft.com/office/powerpoint/2010/main" val="143252180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F8B6-5684-46D6-90F1-EE7DA5B3A990}"/>
              </a:ext>
            </a:extLst>
          </p:cNvPr>
          <p:cNvSpPr>
            <a:spLocks noGrp="1"/>
          </p:cNvSpPr>
          <p:nvPr>
            <p:ph type="title"/>
          </p:nvPr>
        </p:nvSpPr>
        <p:spPr/>
        <p:txBody>
          <a:bodyPr/>
          <a:lstStyle/>
          <a:p>
            <a:r>
              <a:rPr lang="en-US" dirty="0">
                <a:solidFill>
                  <a:srgbClr val="000099"/>
                </a:solidFill>
                <a:latin typeface="Verdana" pitchFamily="34" charset="0"/>
                <a:ea typeface="Verdana" pitchFamily="34" charset="0"/>
                <a:cs typeface="Verdana" pitchFamily="34" charset="0"/>
              </a:rPr>
              <a:t>Possible options for multi-mode data collection</a:t>
            </a:r>
            <a:endParaRPr lang="en-US" dirty="0"/>
          </a:p>
        </p:txBody>
      </p:sp>
      <p:graphicFrame>
        <p:nvGraphicFramePr>
          <p:cNvPr id="7" name="Content Placeholder 6">
            <a:extLst>
              <a:ext uri="{FF2B5EF4-FFF2-40B4-BE49-F238E27FC236}">
                <a16:creationId xmlns:a16="http://schemas.microsoft.com/office/drawing/2014/main" id="{2228B511-6387-4EC6-916D-F80591D16B26}"/>
              </a:ext>
            </a:extLst>
          </p:cNvPr>
          <p:cNvGraphicFramePr>
            <a:graphicFrameLocks noGrp="1"/>
          </p:cNvGraphicFramePr>
          <p:nvPr>
            <p:ph idx="1"/>
            <p:extLst>
              <p:ext uri="{D42A27DB-BD31-4B8C-83A1-F6EECF244321}">
                <p14:modId xmlns:p14="http://schemas.microsoft.com/office/powerpoint/2010/main" val="421336110"/>
              </p:ext>
            </p:extLst>
          </p:nvPr>
        </p:nvGraphicFramePr>
        <p:xfrm>
          <a:off x="566738" y="1752600"/>
          <a:ext cx="8008937"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a:extLst>
              <a:ext uri="{FF2B5EF4-FFF2-40B4-BE49-F238E27FC236}">
                <a16:creationId xmlns:a16="http://schemas.microsoft.com/office/drawing/2014/main" id="{45933C8C-C486-450B-8217-33F69A985E03}"/>
              </a:ext>
            </a:extLst>
          </p:cNvPr>
          <p:cNvCxnSpPr/>
          <p:nvPr/>
        </p:nvCxnSpPr>
        <p:spPr>
          <a:xfrm>
            <a:off x="4139952" y="3140968"/>
            <a:ext cx="1152128" cy="0"/>
          </a:xfrm>
          <a:prstGeom prst="straightConnector1">
            <a:avLst/>
          </a:prstGeom>
          <a:ln w="57150"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C66B144C-BF7C-4BFE-8CAE-55DFE4CC1AC8}"/>
              </a:ext>
            </a:extLst>
          </p:cNvPr>
          <p:cNvCxnSpPr>
            <a:cxnSpLocks/>
          </p:cNvCxnSpPr>
          <p:nvPr/>
        </p:nvCxnSpPr>
        <p:spPr>
          <a:xfrm>
            <a:off x="4088358" y="3394968"/>
            <a:ext cx="1203722" cy="754112"/>
          </a:xfrm>
          <a:prstGeom prst="straightConnector1">
            <a:avLst/>
          </a:prstGeom>
          <a:ln w="15875"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cxnSp>
        <p:nvCxnSpPr>
          <p:cNvPr id="12" name="Straight Arrow Connector 11">
            <a:extLst>
              <a:ext uri="{FF2B5EF4-FFF2-40B4-BE49-F238E27FC236}">
                <a16:creationId xmlns:a16="http://schemas.microsoft.com/office/drawing/2014/main" id="{2A8AEECA-FFD6-4ABB-9417-2256861AB57F}"/>
              </a:ext>
            </a:extLst>
          </p:cNvPr>
          <p:cNvCxnSpPr>
            <a:cxnSpLocks/>
          </p:cNvCxnSpPr>
          <p:nvPr/>
        </p:nvCxnSpPr>
        <p:spPr>
          <a:xfrm>
            <a:off x="4131237" y="3573016"/>
            <a:ext cx="1313243" cy="1584176"/>
          </a:xfrm>
          <a:prstGeom prst="straightConnector1">
            <a:avLst/>
          </a:prstGeom>
          <a:ln w="15875"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DF60A8E5-5C1D-44D3-869E-C2EF05EA0CFC}"/>
              </a:ext>
            </a:extLst>
          </p:cNvPr>
          <p:cNvCxnSpPr>
            <a:cxnSpLocks/>
          </p:cNvCxnSpPr>
          <p:nvPr/>
        </p:nvCxnSpPr>
        <p:spPr>
          <a:xfrm flipV="1">
            <a:off x="4139952" y="3319017"/>
            <a:ext cx="1143413" cy="732572"/>
          </a:xfrm>
          <a:prstGeom prst="straightConnector1">
            <a:avLst/>
          </a:prstGeom>
          <a:ln w="15875"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ACE8B25F-12F1-4B83-BEC7-21758F884013}"/>
              </a:ext>
            </a:extLst>
          </p:cNvPr>
          <p:cNvCxnSpPr/>
          <p:nvPr/>
        </p:nvCxnSpPr>
        <p:spPr>
          <a:xfrm>
            <a:off x="4131237" y="4221088"/>
            <a:ext cx="1152128" cy="0"/>
          </a:xfrm>
          <a:prstGeom prst="straightConnector1">
            <a:avLst/>
          </a:prstGeom>
          <a:ln w="57150"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B652EF4C-034C-48D6-878D-4A82747B9E9D}"/>
              </a:ext>
            </a:extLst>
          </p:cNvPr>
          <p:cNvCxnSpPr>
            <a:cxnSpLocks/>
          </p:cNvCxnSpPr>
          <p:nvPr/>
        </p:nvCxnSpPr>
        <p:spPr>
          <a:xfrm>
            <a:off x="4131237" y="4509120"/>
            <a:ext cx="1152128" cy="504056"/>
          </a:xfrm>
          <a:prstGeom prst="straightConnector1">
            <a:avLst/>
          </a:prstGeom>
          <a:ln w="15875"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sp>
        <p:nvSpPr>
          <p:cNvPr id="24" name="TextBox 23">
            <a:extLst>
              <a:ext uri="{FF2B5EF4-FFF2-40B4-BE49-F238E27FC236}">
                <a16:creationId xmlns:a16="http://schemas.microsoft.com/office/drawing/2014/main" id="{ED4734A1-9A45-4422-928F-00C6518EDAB2}"/>
              </a:ext>
            </a:extLst>
          </p:cNvPr>
          <p:cNvSpPr txBox="1"/>
          <p:nvPr/>
        </p:nvSpPr>
        <p:spPr>
          <a:xfrm>
            <a:off x="7236295" y="3319017"/>
            <a:ext cx="1772683" cy="1200329"/>
          </a:xfrm>
          <a:prstGeom prst="rect">
            <a:avLst/>
          </a:prstGeom>
          <a:solidFill>
            <a:srgbClr val="92D050"/>
          </a:solidFill>
        </p:spPr>
        <p:txBody>
          <a:bodyPr wrap="square" rtlCol="0">
            <a:spAutoFit/>
          </a:bodyPr>
          <a:lstStyle/>
          <a:p>
            <a:r>
              <a:rPr lang="en-US" b="1" dirty="0">
                <a:solidFill>
                  <a:srgbClr val="2C26A2"/>
                </a:solidFill>
              </a:rPr>
              <a:t>Multi-mode electronic data collection</a:t>
            </a:r>
          </a:p>
        </p:txBody>
      </p:sp>
      <p:sp>
        <p:nvSpPr>
          <p:cNvPr id="25" name="TextBox 24">
            <a:extLst>
              <a:ext uri="{FF2B5EF4-FFF2-40B4-BE49-F238E27FC236}">
                <a16:creationId xmlns:a16="http://schemas.microsoft.com/office/drawing/2014/main" id="{5E18DA72-EF56-48C8-9DA8-1DE39AFEBFCA}"/>
              </a:ext>
            </a:extLst>
          </p:cNvPr>
          <p:cNvSpPr txBox="1"/>
          <p:nvPr/>
        </p:nvSpPr>
        <p:spPr>
          <a:xfrm>
            <a:off x="326670" y="3164775"/>
            <a:ext cx="1772683" cy="1200329"/>
          </a:xfrm>
          <a:prstGeom prst="rect">
            <a:avLst/>
          </a:prstGeom>
          <a:solidFill>
            <a:srgbClr val="FFC000"/>
          </a:solidFill>
          <a:ln>
            <a:solidFill>
              <a:srgbClr val="FFC000"/>
            </a:solidFill>
          </a:ln>
        </p:spPr>
        <p:txBody>
          <a:bodyPr wrap="square" rtlCol="0">
            <a:spAutoFit/>
          </a:bodyPr>
          <a:lstStyle/>
          <a:p>
            <a:r>
              <a:rPr lang="en-US" b="1" dirty="0">
                <a:solidFill>
                  <a:srgbClr val="2C26A2"/>
                </a:solidFill>
              </a:rPr>
              <a:t>Multi-mode paper-based data collection</a:t>
            </a:r>
          </a:p>
        </p:txBody>
      </p:sp>
      <p:sp>
        <p:nvSpPr>
          <p:cNvPr id="26" name="Arrow: Right 25">
            <a:extLst>
              <a:ext uri="{FF2B5EF4-FFF2-40B4-BE49-F238E27FC236}">
                <a16:creationId xmlns:a16="http://schemas.microsoft.com/office/drawing/2014/main" id="{71F94D85-C7B8-49DD-9364-0E3430E00B20}"/>
              </a:ext>
            </a:extLst>
          </p:cNvPr>
          <p:cNvSpPr/>
          <p:nvPr/>
        </p:nvSpPr>
        <p:spPr bwMode="auto">
          <a:xfrm rot="5400000">
            <a:off x="4413436" y="5019910"/>
            <a:ext cx="605160" cy="38913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Arial" charset="0"/>
            </a:endParaRPr>
          </a:p>
        </p:txBody>
      </p:sp>
      <p:sp>
        <p:nvSpPr>
          <p:cNvPr id="27" name="TextBox 26">
            <a:extLst>
              <a:ext uri="{FF2B5EF4-FFF2-40B4-BE49-F238E27FC236}">
                <a16:creationId xmlns:a16="http://schemas.microsoft.com/office/drawing/2014/main" id="{974FF111-04B8-4C16-A1D3-001D06FA0168}"/>
              </a:ext>
            </a:extLst>
          </p:cNvPr>
          <p:cNvSpPr txBox="1"/>
          <p:nvPr/>
        </p:nvSpPr>
        <p:spPr>
          <a:xfrm>
            <a:off x="2610637" y="5544276"/>
            <a:ext cx="2833843" cy="646331"/>
          </a:xfrm>
          <a:prstGeom prst="rect">
            <a:avLst/>
          </a:prstGeom>
          <a:solidFill>
            <a:schemeClr val="accent2">
              <a:lumMod val="40000"/>
              <a:lumOff val="60000"/>
            </a:schemeClr>
          </a:solidFill>
        </p:spPr>
        <p:txBody>
          <a:bodyPr wrap="square" rtlCol="0">
            <a:spAutoFit/>
          </a:bodyPr>
          <a:lstStyle/>
          <a:p>
            <a:r>
              <a:rPr lang="en-US" b="1" dirty="0">
                <a:solidFill>
                  <a:srgbClr val="2C26A2"/>
                </a:solidFill>
              </a:rPr>
              <a:t>Mixed electronic </a:t>
            </a:r>
          </a:p>
          <a:p>
            <a:r>
              <a:rPr lang="en-US" b="1" dirty="0">
                <a:solidFill>
                  <a:srgbClr val="2C26A2"/>
                </a:solidFill>
              </a:rPr>
              <a:t>/paper data collection</a:t>
            </a:r>
          </a:p>
        </p:txBody>
      </p:sp>
    </p:spTree>
    <p:extLst>
      <p:ext uri="{BB962C8B-B14F-4D97-AF65-F5344CB8AC3E}">
        <p14:creationId xmlns:p14="http://schemas.microsoft.com/office/powerpoint/2010/main" val="428759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ytuł 4"/>
          <p:cNvSpPr>
            <a:spLocks noGrp="1"/>
          </p:cNvSpPr>
          <p:nvPr>
            <p:ph type="title"/>
          </p:nvPr>
        </p:nvSpPr>
        <p:spPr>
          <a:xfrm>
            <a:off x="457200" y="724811"/>
            <a:ext cx="8229600" cy="634082"/>
          </a:xfrm>
        </p:spPr>
        <p:txBody>
          <a:bodyPr>
            <a:normAutofit/>
          </a:bodyPr>
          <a:lstStyle/>
          <a:p>
            <a:r>
              <a:rPr lang="en-US" sz="3200" b="1" dirty="0">
                <a:solidFill>
                  <a:srgbClr val="000099"/>
                </a:solidFill>
                <a:ea typeface="Verdana" pitchFamily="34" charset="0"/>
                <a:cs typeface="Verdana" pitchFamily="34" charset="0"/>
              </a:rPr>
              <a:t>Management of multi-modes</a:t>
            </a:r>
            <a:endParaRPr lang="pl-PL" sz="3200" b="1" dirty="0">
              <a:solidFill>
                <a:srgbClr val="000099"/>
              </a:solidFill>
              <a:ea typeface="Verdana" pitchFamily="34" charset="0"/>
              <a:cs typeface="Verdana" pitchFamily="34" charset="0"/>
            </a:endParaRPr>
          </a:p>
        </p:txBody>
      </p:sp>
      <p:sp>
        <p:nvSpPr>
          <p:cNvPr id="4" name="Symbol zastępczy numeru slajdu 3"/>
          <p:cNvSpPr>
            <a:spLocks noGrp="1"/>
          </p:cNvSpPr>
          <p:nvPr>
            <p:ph type="sldNum" sz="quarter" idx="12"/>
          </p:nvPr>
        </p:nvSpPr>
        <p:spPr/>
        <p:txBody>
          <a:bodyPr/>
          <a:lstStyle/>
          <a:p>
            <a:pPr>
              <a:defRPr/>
            </a:pPr>
            <a:fld id="{1252CBEB-98EE-4A07-9519-917C9E745FEC}" type="slidenum">
              <a:rPr lang="pl-PL" smtClean="0"/>
              <a:pPr>
                <a:defRPr/>
              </a:pPr>
              <a:t>8</a:t>
            </a:fld>
            <a:endParaRPr lang="pl-PL" dirty="0"/>
          </a:p>
        </p:txBody>
      </p:sp>
      <p:sp>
        <p:nvSpPr>
          <p:cNvPr id="21" name="Schemat blokowy: dysk magnetyczny 20"/>
          <p:cNvSpPr/>
          <p:nvPr/>
        </p:nvSpPr>
        <p:spPr>
          <a:xfrm>
            <a:off x="778967" y="1746511"/>
            <a:ext cx="2928937" cy="1857375"/>
          </a:xfrm>
          <a:prstGeom prst="flowChartMagneticDisk">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t>Operational Micro</a:t>
            </a:r>
            <a:r>
              <a:rPr lang="en-US" sz="2000" b="1" dirty="0"/>
              <a:t> D</a:t>
            </a:r>
            <a:r>
              <a:rPr lang="pl-PL" sz="2000" b="1" dirty="0"/>
              <a:t>ata</a:t>
            </a:r>
            <a:r>
              <a:rPr lang="en-US" sz="2000" b="1" dirty="0"/>
              <a:t>b</a:t>
            </a:r>
            <a:r>
              <a:rPr lang="pl-PL" sz="2000" b="1" dirty="0"/>
              <a:t>ase</a:t>
            </a:r>
          </a:p>
        </p:txBody>
      </p:sp>
      <p:sp>
        <p:nvSpPr>
          <p:cNvPr id="50" name="Prostokąt zaokrąglony 49"/>
          <p:cNvSpPr/>
          <p:nvPr/>
        </p:nvSpPr>
        <p:spPr bwMode="auto">
          <a:xfrm>
            <a:off x="2712462" y="5059370"/>
            <a:ext cx="1842376"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pPr>
            <a:r>
              <a:rPr lang="pl-PL" b="1" dirty="0"/>
              <a:t>CA</a:t>
            </a:r>
            <a:r>
              <a:rPr lang="en-US" b="1" dirty="0"/>
              <a:t>SI</a:t>
            </a:r>
            <a:endParaRPr lang="pl-PL" b="1" dirty="0"/>
          </a:p>
        </p:txBody>
      </p:sp>
      <p:sp>
        <p:nvSpPr>
          <p:cNvPr id="51" name="Prostokąt zaokrąglony 50"/>
          <p:cNvSpPr/>
          <p:nvPr/>
        </p:nvSpPr>
        <p:spPr bwMode="auto">
          <a:xfrm>
            <a:off x="774097" y="4971959"/>
            <a:ext cx="1782710"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defRPr/>
            </a:pPr>
            <a:r>
              <a:rPr lang="en-US" b="1" dirty="0"/>
              <a:t>CAPI</a:t>
            </a:r>
            <a:endParaRPr lang="pl-PL" b="1" dirty="0"/>
          </a:p>
        </p:txBody>
      </p:sp>
      <p:sp>
        <p:nvSpPr>
          <p:cNvPr id="53" name="Prostokąt zaokrąglony 52"/>
          <p:cNvSpPr/>
          <p:nvPr/>
        </p:nvSpPr>
        <p:spPr bwMode="auto">
          <a:xfrm>
            <a:off x="4710493" y="5085184"/>
            <a:ext cx="1860633"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pPr>
            <a:r>
              <a:rPr lang="pl-PL" b="1" dirty="0"/>
              <a:t>CA</a:t>
            </a:r>
            <a:r>
              <a:rPr lang="en-US" b="1" dirty="0"/>
              <a:t>T</a:t>
            </a:r>
            <a:r>
              <a:rPr lang="pl-PL" b="1" dirty="0"/>
              <a:t>I</a:t>
            </a:r>
          </a:p>
        </p:txBody>
      </p:sp>
      <p:sp>
        <p:nvSpPr>
          <p:cNvPr id="55" name="Prostokąt zaokrąglony 54"/>
          <p:cNvSpPr/>
          <p:nvPr/>
        </p:nvSpPr>
        <p:spPr bwMode="auto">
          <a:xfrm>
            <a:off x="5543231" y="1241885"/>
            <a:ext cx="2821802" cy="1009252"/>
          </a:xfrm>
          <a:prstGeom prst="roundRect">
            <a:avLst/>
          </a:prstGeom>
          <a:solidFill>
            <a:srgbClr val="00B05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defRPr/>
            </a:pPr>
            <a:r>
              <a:rPr lang="pl-PL" sz="2000" b="1" dirty="0" err="1">
                <a:latin typeface="Calibri" pitchFamily="34" charset="0"/>
              </a:rPr>
              <a:t>Census</a:t>
            </a:r>
            <a:endParaRPr lang="pl-PL" sz="2000" b="1" dirty="0">
              <a:latin typeface="Calibri" pitchFamily="34" charset="0"/>
            </a:endParaRPr>
          </a:p>
          <a:p>
            <a:pPr algn="ctr">
              <a:defRPr/>
            </a:pPr>
            <a:r>
              <a:rPr lang="pl-PL" sz="2000" b="1" dirty="0" err="1">
                <a:latin typeface="Calibri" pitchFamily="34" charset="0"/>
              </a:rPr>
              <a:t>Completeness</a:t>
            </a:r>
            <a:endParaRPr lang="pl-PL" sz="2000" b="1" dirty="0">
              <a:latin typeface="Calibri" pitchFamily="34" charset="0"/>
            </a:endParaRPr>
          </a:p>
          <a:p>
            <a:pPr algn="ctr">
              <a:defRPr/>
            </a:pPr>
            <a:r>
              <a:rPr lang="pl-PL" sz="2000" b="1" dirty="0">
                <a:latin typeface="Calibri" pitchFamily="34" charset="0"/>
              </a:rPr>
              <a:t>Management</a:t>
            </a:r>
          </a:p>
        </p:txBody>
      </p:sp>
      <p:cxnSp>
        <p:nvCxnSpPr>
          <p:cNvPr id="58" name="Łącznik prosty ze strzałką 57"/>
          <p:cNvCxnSpPr>
            <a:cxnSpLocks/>
          </p:cNvCxnSpPr>
          <p:nvPr/>
        </p:nvCxnSpPr>
        <p:spPr>
          <a:xfrm>
            <a:off x="3755101" y="2112997"/>
            <a:ext cx="17145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68" name="Łącznik prosty ze strzałką 67"/>
          <p:cNvCxnSpPr/>
          <p:nvPr/>
        </p:nvCxnSpPr>
        <p:spPr>
          <a:xfrm rot="5400000">
            <a:off x="3600748" y="4904779"/>
            <a:ext cx="2159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1" name="Łącznik prosty ze strzałką 70"/>
          <p:cNvCxnSpPr>
            <a:cxnSpLocks/>
          </p:cNvCxnSpPr>
          <p:nvPr/>
        </p:nvCxnSpPr>
        <p:spPr>
          <a:xfrm>
            <a:off x="5552440" y="4833218"/>
            <a:ext cx="0" cy="215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5" name="Łącznik prosty ze strzałką 84"/>
          <p:cNvCxnSpPr/>
          <p:nvPr/>
        </p:nvCxnSpPr>
        <p:spPr>
          <a:xfrm rot="5400000">
            <a:off x="1761912" y="4905102"/>
            <a:ext cx="2159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Łącznik prosty ze strzałką 85"/>
          <p:cNvCxnSpPr/>
          <p:nvPr/>
        </p:nvCxnSpPr>
        <p:spPr>
          <a:xfrm rot="5400000" flipH="1" flipV="1">
            <a:off x="1570532" y="4153420"/>
            <a:ext cx="1285875"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0" name="Łącznik prosty 89"/>
          <p:cNvCxnSpPr>
            <a:cxnSpLocks/>
          </p:cNvCxnSpPr>
          <p:nvPr/>
        </p:nvCxnSpPr>
        <p:spPr>
          <a:xfrm>
            <a:off x="1869862" y="4797152"/>
            <a:ext cx="5864802" cy="36066"/>
          </a:xfrm>
          <a:prstGeom prst="line">
            <a:avLst/>
          </a:prstGeom>
        </p:spPr>
        <p:style>
          <a:lnRef idx="2">
            <a:schemeClr val="dk1"/>
          </a:lnRef>
          <a:fillRef idx="0">
            <a:schemeClr val="dk1"/>
          </a:fillRef>
          <a:effectRef idx="1">
            <a:schemeClr val="dk1"/>
          </a:effectRef>
          <a:fontRef idx="minor">
            <a:schemeClr val="tx1"/>
          </a:fontRef>
        </p:style>
      </p:cxnSp>
      <p:sp>
        <p:nvSpPr>
          <p:cNvPr id="90134" name="pole tekstowe 99"/>
          <p:cNvSpPr txBox="1">
            <a:spLocks noChangeArrowheads="1"/>
          </p:cNvSpPr>
          <p:nvPr/>
        </p:nvSpPr>
        <p:spPr bwMode="auto">
          <a:xfrm>
            <a:off x="3647971" y="2424864"/>
            <a:ext cx="4334641" cy="203132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wrap="square">
            <a:spAutoFit/>
          </a:bodyPr>
          <a:lstStyle/>
          <a:p>
            <a:r>
              <a:rPr lang="en-US" b="1" dirty="0">
                <a:solidFill>
                  <a:schemeClr val="tx1"/>
                </a:solidFill>
              </a:rPr>
              <a:t>*Reliable address frame is necessary</a:t>
            </a:r>
          </a:p>
          <a:p>
            <a:r>
              <a:rPr lang="en-US" b="1" dirty="0">
                <a:solidFill>
                  <a:schemeClr val="tx1"/>
                </a:solidFill>
              </a:rPr>
              <a:t>*During enumeration, there should be a mechanism for identifying housing units enumerated by a specific mode not to allow any duplication  </a:t>
            </a:r>
          </a:p>
          <a:p>
            <a:r>
              <a:rPr lang="en-US" b="1" dirty="0">
                <a:solidFill>
                  <a:schemeClr val="tx1"/>
                </a:solidFill>
              </a:rPr>
              <a:t>*Clear procedures for non-response follow up</a:t>
            </a:r>
          </a:p>
        </p:txBody>
      </p:sp>
      <p:sp>
        <p:nvSpPr>
          <p:cNvPr id="22" name="Prostokąt zaokrąglony 52">
            <a:extLst>
              <a:ext uri="{FF2B5EF4-FFF2-40B4-BE49-F238E27FC236}">
                <a16:creationId xmlns:a16="http://schemas.microsoft.com/office/drawing/2014/main" id="{BDB5F180-499C-43E2-B48A-BDA7C9426B84}"/>
              </a:ext>
            </a:extLst>
          </p:cNvPr>
          <p:cNvSpPr/>
          <p:nvPr/>
        </p:nvSpPr>
        <p:spPr bwMode="auto">
          <a:xfrm>
            <a:off x="6876255" y="5107101"/>
            <a:ext cx="1716819" cy="857256"/>
          </a:xfrm>
          <a:prstGeom prst="roundRect">
            <a:avLst/>
          </a:prstGeom>
          <a:solidFill>
            <a:srgbClr val="FFC000"/>
          </a:solidFill>
          <a:ln w="9525" cap="flat" cmpd="sng" algn="ctr">
            <a:solidFill>
              <a:srgbClr val="000000"/>
            </a:solidFill>
            <a:prstDash val="solid"/>
            <a:round/>
            <a:headEnd type="none" w="med" len="med"/>
            <a:tailEnd type="none" w="med" len="med"/>
          </a:ln>
          <a:effectLst/>
          <a:scene3d>
            <a:camera prst="orthographicFront"/>
            <a:lightRig rig="threePt" dir="t"/>
          </a:scene3d>
          <a:sp3d extrusionH="76200" contourW="12700">
            <a:bevelB w="165100" prst="coolSlant"/>
            <a:extrusionClr>
              <a:srgbClr val="FF9900"/>
            </a:extrusionClr>
            <a:contourClr>
              <a:srgbClr val="000066"/>
            </a:contourClr>
          </a:sp3d>
        </p:spPr>
        <p:txBody>
          <a:bodyPr anchor="ctr" anchorCtr="1"/>
          <a:lstStyle/>
          <a:p>
            <a:pPr algn="ctr">
              <a:spcBef>
                <a:spcPct val="20000"/>
              </a:spcBef>
            </a:pPr>
            <a:r>
              <a:rPr lang="en-US" b="1" dirty="0"/>
              <a:t>PAPI/PASI</a:t>
            </a:r>
            <a:endParaRPr lang="pl-PL" b="1" dirty="0"/>
          </a:p>
        </p:txBody>
      </p:sp>
      <p:cxnSp>
        <p:nvCxnSpPr>
          <p:cNvPr id="24" name="Łącznik prosty ze strzałką 67">
            <a:extLst>
              <a:ext uri="{FF2B5EF4-FFF2-40B4-BE49-F238E27FC236}">
                <a16:creationId xmlns:a16="http://schemas.microsoft.com/office/drawing/2014/main" id="{FF821B5C-C2F9-46E1-8AC2-D7023B28578F}"/>
              </a:ext>
            </a:extLst>
          </p:cNvPr>
          <p:cNvCxnSpPr/>
          <p:nvPr/>
        </p:nvCxnSpPr>
        <p:spPr>
          <a:xfrm rot="5400000">
            <a:off x="7443315" y="4951333"/>
            <a:ext cx="2159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Łącznik prosty ze strzałką 57">
            <a:extLst>
              <a:ext uri="{FF2B5EF4-FFF2-40B4-BE49-F238E27FC236}">
                <a16:creationId xmlns:a16="http://schemas.microsoft.com/office/drawing/2014/main" id="{CBE15CA9-841B-40E7-843E-A96464BC20DD}"/>
              </a:ext>
            </a:extLst>
          </p:cNvPr>
          <p:cNvCxnSpPr>
            <a:cxnSpLocks/>
          </p:cNvCxnSpPr>
          <p:nvPr/>
        </p:nvCxnSpPr>
        <p:spPr>
          <a:xfrm>
            <a:off x="7884368" y="2348880"/>
            <a:ext cx="0" cy="25922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0713391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2">
            <a:extLst>
              <a:ext uri="{FF2B5EF4-FFF2-40B4-BE49-F238E27FC236}">
                <a16:creationId xmlns:a16="http://schemas.microsoft.com/office/drawing/2014/main" id="{80FFC55A-5439-480C-A841-E5CACC9C2675}"/>
              </a:ext>
            </a:extLst>
          </p:cNvPr>
          <p:cNvSpPr>
            <a:spLocks noGrp="1"/>
          </p:cNvSpPr>
          <p:nvPr>
            <p:ph type="title"/>
          </p:nvPr>
        </p:nvSpPr>
        <p:spPr/>
        <p:txBody>
          <a:bodyPr>
            <a:normAutofit/>
          </a:bodyPr>
          <a:lstStyle/>
          <a:p>
            <a:r>
              <a:rPr lang="en-US" sz="3200" b="1" dirty="0">
                <a:solidFill>
                  <a:srgbClr val="000099"/>
                </a:solidFill>
                <a:ea typeface="Verdana" pitchFamily="34" charset="0"/>
                <a:cs typeface="Verdana" pitchFamily="34" charset="0"/>
              </a:rPr>
              <a:t>Final Record Generation</a:t>
            </a:r>
          </a:p>
        </p:txBody>
      </p:sp>
      <p:graphicFrame>
        <p:nvGraphicFramePr>
          <p:cNvPr id="5" name="Symbol zastępczy zawartości 20">
            <a:extLst>
              <a:ext uri="{FF2B5EF4-FFF2-40B4-BE49-F238E27FC236}">
                <a16:creationId xmlns:a16="http://schemas.microsoft.com/office/drawing/2014/main" id="{B9307DB5-BB04-4FCC-B226-9AEF868D070A}"/>
              </a:ext>
            </a:extLst>
          </p:cNvPr>
          <p:cNvGraphicFramePr>
            <a:graphicFrameLocks/>
          </p:cNvGraphicFramePr>
          <p:nvPr>
            <p:extLst>
              <p:ext uri="{D42A27DB-BD31-4B8C-83A1-F6EECF244321}">
                <p14:modId xmlns:p14="http://schemas.microsoft.com/office/powerpoint/2010/main" val="3274542103"/>
              </p:ext>
            </p:extLst>
          </p:nvPr>
        </p:nvGraphicFramePr>
        <p:xfrm>
          <a:off x="4241069" y="2241020"/>
          <a:ext cx="4824536" cy="2507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chemat blokowy: dane 5">
            <a:extLst>
              <a:ext uri="{FF2B5EF4-FFF2-40B4-BE49-F238E27FC236}">
                <a16:creationId xmlns:a16="http://schemas.microsoft.com/office/drawing/2014/main" id="{5009F7D0-378C-49AB-B8CB-0F35F29CBE14}"/>
              </a:ext>
            </a:extLst>
          </p:cNvPr>
          <p:cNvSpPr/>
          <p:nvPr/>
        </p:nvSpPr>
        <p:spPr>
          <a:xfrm>
            <a:off x="610141" y="1832093"/>
            <a:ext cx="3357562" cy="428625"/>
          </a:xfrm>
          <a:prstGeom prst="flowChartInputOutput">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a:ln>
                <a:noFill/>
              </a:ln>
              <a:solidFill>
                <a:prstClr val="white"/>
              </a:solidFill>
              <a:effectLst/>
              <a:uLnTx/>
              <a:uFillTx/>
              <a:latin typeface="Calibri"/>
              <a:ea typeface="+mn-ea"/>
              <a:cs typeface="+mn-cs"/>
            </a:endParaRPr>
          </a:p>
        </p:txBody>
      </p:sp>
      <p:pic>
        <p:nvPicPr>
          <p:cNvPr id="10" name="Picture 9">
            <a:extLst>
              <a:ext uri="{FF2B5EF4-FFF2-40B4-BE49-F238E27FC236}">
                <a16:creationId xmlns:a16="http://schemas.microsoft.com/office/drawing/2014/main" id="{EC0ED9B3-A34E-43F7-B72A-6C1D3D388525}"/>
              </a:ext>
            </a:extLst>
          </p:cNvPr>
          <p:cNvPicPr>
            <a:picLocks noChangeAspect="1"/>
          </p:cNvPicPr>
          <p:nvPr/>
        </p:nvPicPr>
        <p:blipFill>
          <a:blip r:embed="rId7"/>
          <a:stretch>
            <a:fillRect/>
          </a:stretch>
        </p:blipFill>
        <p:spPr>
          <a:xfrm>
            <a:off x="574675" y="2028304"/>
            <a:ext cx="3377477" cy="451143"/>
          </a:xfrm>
          <a:prstGeom prst="rect">
            <a:avLst/>
          </a:prstGeom>
        </p:spPr>
      </p:pic>
      <p:pic>
        <p:nvPicPr>
          <p:cNvPr id="11" name="Picture 10">
            <a:extLst>
              <a:ext uri="{FF2B5EF4-FFF2-40B4-BE49-F238E27FC236}">
                <a16:creationId xmlns:a16="http://schemas.microsoft.com/office/drawing/2014/main" id="{5E9FEC55-E20D-486D-9202-4CC6134B02CD}"/>
              </a:ext>
            </a:extLst>
          </p:cNvPr>
          <p:cNvPicPr>
            <a:picLocks noChangeAspect="1"/>
          </p:cNvPicPr>
          <p:nvPr/>
        </p:nvPicPr>
        <p:blipFill>
          <a:blip r:embed="rId8"/>
          <a:stretch>
            <a:fillRect/>
          </a:stretch>
        </p:blipFill>
        <p:spPr>
          <a:xfrm>
            <a:off x="582450" y="2270784"/>
            <a:ext cx="3377477" cy="451143"/>
          </a:xfrm>
          <a:prstGeom prst="rect">
            <a:avLst/>
          </a:prstGeom>
        </p:spPr>
      </p:pic>
      <p:pic>
        <p:nvPicPr>
          <p:cNvPr id="12" name="Picture 11">
            <a:extLst>
              <a:ext uri="{FF2B5EF4-FFF2-40B4-BE49-F238E27FC236}">
                <a16:creationId xmlns:a16="http://schemas.microsoft.com/office/drawing/2014/main" id="{3962BE12-B374-4029-B56E-18DA8EF6D361}"/>
              </a:ext>
            </a:extLst>
          </p:cNvPr>
          <p:cNvPicPr>
            <a:picLocks noChangeAspect="1"/>
          </p:cNvPicPr>
          <p:nvPr/>
        </p:nvPicPr>
        <p:blipFill>
          <a:blip r:embed="rId9"/>
          <a:stretch>
            <a:fillRect/>
          </a:stretch>
        </p:blipFill>
        <p:spPr>
          <a:xfrm>
            <a:off x="723021" y="2561036"/>
            <a:ext cx="3377477" cy="451143"/>
          </a:xfrm>
          <a:prstGeom prst="rect">
            <a:avLst/>
          </a:prstGeom>
        </p:spPr>
      </p:pic>
      <p:sp>
        <p:nvSpPr>
          <p:cNvPr id="33" name="TextBox 32">
            <a:extLst>
              <a:ext uri="{FF2B5EF4-FFF2-40B4-BE49-F238E27FC236}">
                <a16:creationId xmlns:a16="http://schemas.microsoft.com/office/drawing/2014/main" id="{01EE1247-30DB-404C-9908-A607686A4CF4}"/>
              </a:ext>
            </a:extLst>
          </p:cNvPr>
          <p:cNvSpPr txBox="1"/>
          <p:nvPr/>
        </p:nvSpPr>
        <p:spPr>
          <a:xfrm>
            <a:off x="4283968" y="1726448"/>
            <a:ext cx="3580112" cy="369332"/>
          </a:xfrm>
          <a:prstGeom prst="rect">
            <a:avLst/>
          </a:prstGeom>
          <a:solidFill>
            <a:schemeClr val="accent1">
              <a:lumMod val="60000"/>
              <a:lumOff val="40000"/>
            </a:schemeClr>
          </a:solidFill>
        </p:spPr>
        <p:txBody>
          <a:bodyPr wrap="square" rtlCol="0">
            <a:spAutoFit/>
          </a:bodyPr>
          <a:lstStyle/>
          <a:p>
            <a:r>
              <a:rPr lang="en-US" b="1" dirty="0">
                <a:solidFill>
                  <a:srgbClr val="004F8A"/>
                </a:solidFill>
              </a:rPr>
              <a:t>Data from different modes</a:t>
            </a:r>
          </a:p>
        </p:txBody>
      </p:sp>
      <p:sp>
        <p:nvSpPr>
          <p:cNvPr id="34" name="Schemat blokowy: dysk magnetyczny 35">
            <a:extLst>
              <a:ext uri="{FF2B5EF4-FFF2-40B4-BE49-F238E27FC236}">
                <a16:creationId xmlns:a16="http://schemas.microsoft.com/office/drawing/2014/main" id="{DA1D6FBF-D09C-4ADB-A4D9-6C03B96687DD}"/>
              </a:ext>
            </a:extLst>
          </p:cNvPr>
          <p:cNvSpPr/>
          <p:nvPr/>
        </p:nvSpPr>
        <p:spPr>
          <a:xfrm>
            <a:off x="4455877" y="5140300"/>
            <a:ext cx="1214437" cy="1714500"/>
          </a:xfrm>
          <a:prstGeom prst="flowChartMagneticDisk">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Final Data</a:t>
            </a:r>
            <a:endParaRPr kumimoji="0" lang="pl-PL"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Schemat blokowy: dysk magnetyczny 20">
            <a:extLst>
              <a:ext uri="{FF2B5EF4-FFF2-40B4-BE49-F238E27FC236}">
                <a16:creationId xmlns:a16="http://schemas.microsoft.com/office/drawing/2014/main" id="{10E8F255-E98D-46F7-B989-B989A44940C1}"/>
              </a:ext>
            </a:extLst>
          </p:cNvPr>
          <p:cNvSpPr/>
          <p:nvPr/>
        </p:nvSpPr>
        <p:spPr>
          <a:xfrm>
            <a:off x="521767" y="3709861"/>
            <a:ext cx="2928937" cy="1857375"/>
          </a:xfrm>
          <a:prstGeom prst="flowChartMagneticDisk">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t>Operational Micro</a:t>
            </a:r>
            <a:r>
              <a:rPr lang="en-US" sz="2000" b="1" dirty="0"/>
              <a:t> D</a:t>
            </a:r>
            <a:r>
              <a:rPr lang="pl-PL" sz="2000" b="1" dirty="0"/>
              <a:t>ata</a:t>
            </a:r>
            <a:r>
              <a:rPr lang="en-US" sz="2000" b="1" dirty="0"/>
              <a:t>b</a:t>
            </a:r>
            <a:r>
              <a:rPr lang="pl-PL" sz="2000" b="1" dirty="0"/>
              <a:t>ase</a:t>
            </a:r>
          </a:p>
        </p:txBody>
      </p:sp>
      <p:cxnSp>
        <p:nvCxnSpPr>
          <p:cNvPr id="6" name="Straight Arrow Connector 5">
            <a:extLst>
              <a:ext uri="{FF2B5EF4-FFF2-40B4-BE49-F238E27FC236}">
                <a16:creationId xmlns:a16="http://schemas.microsoft.com/office/drawing/2014/main" id="{FC31D757-995A-4E95-8A18-2CD97B54A5A5}"/>
              </a:ext>
            </a:extLst>
          </p:cNvPr>
          <p:cNvCxnSpPr>
            <a:cxnSpLocks/>
          </p:cNvCxnSpPr>
          <p:nvPr/>
        </p:nvCxnSpPr>
        <p:spPr>
          <a:xfrm>
            <a:off x="1619672" y="2924944"/>
            <a:ext cx="0" cy="980166"/>
          </a:xfrm>
          <a:prstGeom prst="straightConnector1">
            <a:avLst/>
          </a:prstGeom>
          <a:ln w="9525" cap="flat" cmpd="sng" algn="ctr">
            <a:solidFill>
              <a:schemeClr val="accent2"/>
            </a:solidFill>
            <a:prstDash val="dash"/>
            <a:round/>
            <a:headEnd type="none" w="med" len="med"/>
            <a:tailEnd type="triangle"/>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6A3C36FE-90B0-4BA9-897D-0706E8B1AF11}"/>
              </a:ext>
            </a:extLst>
          </p:cNvPr>
          <p:cNvCxnSpPr>
            <a:cxnSpLocks/>
          </p:cNvCxnSpPr>
          <p:nvPr/>
        </p:nvCxnSpPr>
        <p:spPr>
          <a:xfrm>
            <a:off x="1907704" y="2197700"/>
            <a:ext cx="0" cy="1707410"/>
          </a:xfrm>
          <a:prstGeom prst="straightConnector1">
            <a:avLst/>
          </a:prstGeom>
          <a:ln w="9525" cap="flat" cmpd="sng" algn="ctr">
            <a:solidFill>
              <a:schemeClr val="accent2"/>
            </a:solidFill>
            <a:prstDash val="dash"/>
            <a:round/>
            <a:headEnd type="none" w="med" len="med"/>
            <a:tailEnd type="triangle"/>
          </a:ln>
        </p:spPr>
        <p:style>
          <a:lnRef idx="0">
            <a:scrgbClr r="0" g="0" b="0"/>
          </a:lnRef>
          <a:fillRef idx="0">
            <a:scrgbClr r="0" g="0" b="0"/>
          </a:fillRef>
          <a:effectRef idx="0">
            <a:scrgbClr r="0" g="0" b="0"/>
          </a:effectRef>
          <a:fontRef idx="minor">
            <a:schemeClr val="tx1"/>
          </a:fontRef>
        </p:style>
      </p:cxnSp>
      <p:cxnSp>
        <p:nvCxnSpPr>
          <p:cNvPr id="17" name="Straight Arrow Connector 16">
            <a:extLst>
              <a:ext uri="{FF2B5EF4-FFF2-40B4-BE49-F238E27FC236}">
                <a16:creationId xmlns:a16="http://schemas.microsoft.com/office/drawing/2014/main" id="{E26BAF8D-BD14-4696-BDBD-EE0242E63A0D}"/>
              </a:ext>
            </a:extLst>
          </p:cNvPr>
          <p:cNvCxnSpPr>
            <a:cxnSpLocks/>
          </p:cNvCxnSpPr>
          <p:nvPr/>
        </p:nvCxnSpPr>
        <p:spPr>
          <a:xfrm>
            <a:off x="2267744" y="2363845"/>
            <a:ext cx="0" cy="1498416"/>
          </a:xfrm>
          <a:prstGeom prst="straightConnector1">
            <a:avLst/>
          </a:prstGeom>
          <a:ln w="9525" cap="flat" cmpd="sng" algn="ctr">
            <a:solidFill>
              <a:schemeClr val="accent2"/>
            </a:solidFill>
            <a:prstDash val="dash"/>
            <a:round/>
            <a:headEnd type="none" w="med" len="med"/>
            <a:tailEnd type="triangle"/>
          </a:ln>
        </p:spPr>
        <p:style>
          <a:lnRef idx="0">
            <a:scrgbClr r="0" g="0" b="0"/>
          </a:lnRef>
          <a:fillRef idx="0">
            <a:scrgbClr r="0" g="0" b="0"/>
          </a:fillRef>
          <a:effectRef idx="0">
            <a:scrgbClr r="0" g="0" b="0"/>
          </a:effectRef>
          <a:fontRef idx="minor">
            <a:schemeClr val="tx1"/>
          </a:fontRef>
        </p:style>
      </p:cxnSp>
      <p:cxnSp>
        <p:nvCxnSpPr>
          <p:cNvPr id="18" name="Straight Arrow Connector 17">
            <a:extLst>
              <a:ext uri="{FF2B5EF4-FFF2-40B4-BE49-F238E27FC236}">
                <a16:creationId xmlns:a16="http://schemas.microsoft.com/office/drawing/2014/main" id="{7B5506C0-5FBB-45D2-A52C-3EC8987196F9}"/>
              </a:ext>
            </a:extLst>
          </p:cNvPr>
          <p:cNvCxnSpPr>
            <a:cxnSpLocks/>
          </p:cNvCxnSpPr>
          <p:nvPr/>
        </p:nvCxnSpPr>
        <p:spPr>
          <a:xfrm>
            <a:off x="2843808" y="2781298"/>
            <a:ext cx="0" cy="1080963"/>
          </a:xfrm>
          <a:prstGeom prst="straightConnector1">
            <a:avLst/>
          </a:prstGeom>
          <a:ln w="9525" cap="flat" cmpd="sng" algn="ctr">
            <a:solidFill>
              <a:schemeClr val="accent2"/>
            </a:solidFill>
            <a:prstDash val="dash"/>
            <a:round/>
            <a:headEnd type="none" w="med" len="med"/>
            <a:tailEnd type="triangle"/>
          </a:ln>
        </p:spPr>
        <p:style>
          <a:lnRef idx="0">
            <a:scrgbClr r="0" g="0" b="0"/>
          </a:lnRef>
          <a:fillRef idx="0">
            <a:scrgbClr r="0" g="0" b="0"/>
          </a:fillRef>
          <a:effectRef idx="0">
            <a:scrgbClr r="0" g="0" b="0"/>
          </a:effectRef>
          <a:fontRef idx="minor">
            <a:schemeClr val="tx1"/>
          </a:fontRef>
        </p:style>
      </p:cxnSp>
      <p:cxnSp>
        <p:nvCxnSpPr>
          <p:cNvPr id="24" name="Straight Arrow Connector 23">
            <a:extLst>
              <a:ext uri="{FF2B5EF4-FFF2-40B4-BE49-F238E27FC236}">
                <a16:creationId xmlns:a16="http://schemas.microsoft.com/office/drawing/2014/main" id="{138D700F-ECB1-446C-B53A-EC6B672699A1}"/>
              </a:ext>
            </a:extLst>
          </p:cNvPr>
          <p:cNvCxnSpPr>
            <a:cxnSpLocks/>
          </p:cNvCxnSpPr>
          <p:nvPr/>
        </p:nvCxnSpPr>
        <p:spPr>
          <a:xfrm>
            <a:off x="2483768" y="1916832"/>
            <a:ext cx="0" cy="1945429"/>
          </a:xfrm>
          <a:prstGeom prst="straightConnector1">
            <a:avLst/>
          </a:prstGeom>
          <a:ln w="9525" cap="flat" cmpd="sng" algn="ctr">
            <a:solidFill>
              <a:schemeClr val="accent2"/>
            </a:solidFill>
            <a:prstDash val="dash"/>
            <a:round/>
            <a:headEnd type="none" w="med" len="med"/>
            <a:tailEnd type="triangle"/>
          </a:ln>
        </p:spPr>
        <p:style>
          <a:lnRef idx="0">
            <a:scrgbClr r="0" g="0" b="0"/>
          </a:lnRef>
          <a:fillRef idx="0">
            <a:scrgbClr r="0" g="0" b="0"/>
          </a:fillRef>
          <a:effectRef idx="0">
            <a:scrgbClr r="0" g="0" b="0"/>
          </a:effectRef>
          <a:fontRef idx="minor">
            <a:schemeClr val="tx1"/>
          </a:fontRef>
        </p:style>
      </p:cxnSp>
      <p:sp>
        <p:nvSpPr>
          <p:cNvPr id="9" name="Arrow: Left-Right 8">
            <a:extLst>
              <a:ext uri="{FF2B5EF4-FFF2-40B4-BE49-F238E27FC236}">
                <a16:creationId xmlns:a16="http://schemas.microsoft.com/office/drawing/2014/main" id="{AE792C65-C024-4705-B2A1-3A9B35EA0AFB}"/>
              </a:ext>
            </a:extLst>
          </p:cNvPr>
          <p:cNvSpPr/>
          <p:nvPr/>
        </p:nvSpPr>
        <p:spPr bwMode="auto">
          <a:xfrm rot="1579473">
            <a:off x="3043483" y="5644285"/>
            <a:ext cx="1427394" cy="339181"/>
          </a:xfrm>
          <a:prstGeom prst="lef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cs typeface="Arial" charset="0"/>
            </a:endParaRPr>
          </a:p>
        </p:txBody>
      </p:sp>
    </p:spTree>
    <p:extLst>
      <p:ext uri="{BB962C8B-B14F-4D97-AF65-F5344CB8AC3E}">
        <p14:creationId xmlns:p14="http://schemas.microsoft.com/office/powerpoint/2010/main" val="4092055039"/>
      </p:ext>
    </p:extLst>
  </p:cSld>
  <p:clrMapOvr>
    <a:masterClrMapping/>
  </p:clrMapOvr>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a:ln w="9525" cap="flat" cmpd="sng" algn="ctr">
          <a:solidFill>
            <a:schemeClr val="accent2"/>
          </a:solidFill>
          <a:prstDash val="dash"/>
          <a:round/>
          <a:headEnd type="none" w="med" len="med"/>
          <a:tailEnd type="none" w="med" len="med"/>
        </a:ln>
      </a:spPr>
      <a:bodyPr/>
      <a:lstStyle/>
      <a:style>
        <a:lnRef idx="0">
          <a:scrgbClr r="0" g="0" b="0"/>
        </a:lnRef>
        <a:fillRef idx="0">
          <a:scrgbClr r="0" g="0" b="0"/>
        </a:fillRef>
        <a:effectRef idx="0">
          <a:scrgbClr r="0" g="0" b="0"/>
        </a:effectRef>
        <a:fontRef idx="minor">
          <a:schemeClr val="tx1"/>
        </a:fontRef>
      </a: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9484</TotalTime>
  <Words>1323</Words>
  <Application>Microsoft Office PowerPoint</Application>
  <PresentationFormat>On-screen Show (4:3)</PresentationFormat>
  <Paragraphs>163</Paragraphs>
  <Slides>18</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18</vt:i4>
      </vt:variant>
    </vt:vector>
  </HeadingPairs>
  <TitlesOfParts>
    <vt:vector size="32" baseType="lpstr">
      <vt:lpstr>MS Gothic</vt:lpstr>
      <vt:lpstr>ＭＳ Ｐゴシック</vt:lpstr>
      <vt:lpstr>ＭＳ Ｐゴシック</vt:lpstr>
      <vt:lpstr>Arial</vt:lpstr>
      <vt:lpstr>Arial Rounded MT Bold</vt:lpstr>
      <vt:lpstr>Calibri</vt:lpstr>
      <vt:lpstr>Cambria</vt:lpstr>
      <vt:lpstr>Courier New</vt:lpstr>
      <vt:lpstr>Gabriola</vt:lpstr>
      <vt:lpstr>Leelawadee</vt:lpstr>
      <vt:lpstr>Times New Roman</vt:lpstr>
      <vt:lpstr>Verdana</vt:lpstr>
      <vt:lpstr>Wingdings</vt:lpstr>
      <vt:lpstr>1_Profile</vt:lpstr>
      <vt:lpstr>Regional Workshop on the 2020 World Programme on Population and Housing Censuses: International standards and contemporary technologies  Ankara, Turkey, 12-15 March 2019 </vt:lpstr>
      <vt:lpstr>Modes of census data collection</vt:lpstr>
      <vt:lpstr>Multi-mode data collection</vt:lpstr>
      <vt:lpstr>Multi-mode data collection</vt:lpstr>
      <vt:lpstr>Approaches for implementation of multi-mode data collection</vt:lpstr>
      <vt:lpstr>How to decide multi-modes</vt:lpstr>
      <vt:lpstr>Possible options for multi-mode data collection</vt:lpstr>
      <vt:lpstr>Management of multi-modes</vt:lpstr>
      <vt:lpstr>Final Record Generation</vt:lpstr>
      <vt:lpstr>Mode effect in multi-mode data collection</vt:lpstr>
      <vt:lpstr>Multi-mode data collection- Mode effect</vt:lpstr>
      <vt:lpstr>Multi-mode data collection- Mode effect</vt:lpstr>
      <vt:lpstr>Multi-mode data collection- Mode effect</vt:lpstr>
      <vt:lpstr>Multi-mode data collection- Mode effect</vt:lpstr>
      <vt:lpstr>Multi-mode data collection- Mode effect</vt:lpstr>
      <vt:lpstr>Multi-mode data collection- Mode effect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Andrea De Luka</cp:lastModifiedBy>
  <cp:revision>675</cp:revision>
  <cp:lastPrinted>2017-11-24T22:39:07Z</cp:lastPrinted>
  <dcterms:created xsi:type="dcterms:W3CDTF">2010-01-04T16:45:10Z</dcterms:created>
  <dcterms:modified xsi:type="dcterms:W3CDTF">2019-03-20T13:55:09Z</dcterms:modified>
</cp:coreProperties>
</file>