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0" r:id="rId3"/>
    <p:sldId id="291" r:id="rId4"/>
    <p:sldId id="261" r:id="rId5"/>
    <p:sldId id="259" r:id="rId6"/>
    <p:sldId id="296" r:id="rId7"/>
    <p:sldId id="258" r:id="rId8"/>
    <p:sldId id="264" r:id="rId9"/>
    <p:sldId id="260" r:id="rId10"/>
    <p:sldId id="262" r:id="rId11"/>
    <p:sldId id="271" r:id="rId12"/>
    <p:sldId id="272" r:id="rId13"/>
    <p:sldId id="270" r:id="rId14"/>
    <p:sldId id="269" r:id="rId15"/>
    <p:sldId id="274" r:id="rId16"/>
    <p:sldId id="293" r:id="rId17"/>
    <p:sldId id="292" r:id="rId18"/>
    <p:sldId id="294" r:id="rId19"/>
    <p:sldId id="295" r:id="rId20"/>
    <p:sldId id="287" r:id="rId21"/>
    <p:sldId id="273" r:id="rId22"/>
    <p:sldId id="267" r:id="rId23"/>
    <p:sldId id="285" r:id="rId24"/>
    <p:sldId id="286" r:id="rId25"/>
    <p:sldId id="289" r:id="rId26"/>
    <p:sldId id="279" r:id="rId27"/>
    <p:sldId id="288" r:id="rId28"/>
    <p:sldId id="297" r:id="rId29"/>
    <p:sldId id="300" r:id="rId30"/>
    <p:sldId id="29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434" autoAdjust="0"/>
  </p:normalViewPr>
  <p:slideViewPr>
    <p:cSldViewPr>
      <p:cViewPr>
        <p:scale>
          <a:sx n="120" d="100"/>
          <a:sy n="120" d="100"/>
        </p:scale>
        <p:origin x="139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DF3-44D0-9B87-91597E6FAE13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DF3-44D0-9B87-91597E6FAE13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DF3-44D0-9B87-91597E6FAE13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DF3-44D0-9B87-91597E6FAE1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shade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DF3-44D0-9B87-91597E6FAE1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shade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DF3-44D0-9B87-91597E6FAE1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tint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DF3-44D0-9B87-91597E6FAE1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tint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DF3-44D0-9B87-91597E6FAE1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6_12</c:v>
                </c:pt>
                <c:pt idx="1">
                  <c:v>12_18</c:v>
                </c:pt>
                <c:pt idx="2">
                  <c:v>18_24</c:v>
                </c:pt>
                <c:pt idx="3">
                  <c:v>24_6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</c:v>
                </c:pt>
                <c:pt idx="1">
                  <c:v>34</c:v>
                </c:pt>
                <c:pt idx="2">
                  <c:v>35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F3-44D0-9B87-91597E6FAE1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76000"/>
                      <a:shade val="51000"/>
                      <a:satMod val="130000"/>
                    </a:schemeClr>
                  </a:gs>
                  <a:gs pos="80000">
                    <a:schemeClr val="accent5">
                      <a:shade val="76000"/>
                      <a:shade val="93000"/>
                      <a:satMod val="130000"/>
                    </a:schemeClr>
                  </a:gs>
                  <a:gs pos="100000">
                    <a:schemeClr val="accent5">
                      <a:shade val="7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F45B-4263-82A8-1CE3A03D8B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77000"/>
                      <a:shade val="51000"/>
                      <a:satMod val="130000"/>
                    </a:schemeClr>
                  </a:gs>
                  <a:gs pos="80000">
                    <a:schemeClr val="accent5">
                      <a:tint val="77000"/>
                      <a:shade val="93000"/>
                      <a:satMod val="130000"/>
                    </a:schemeClr>
                  </a:gs>
                  <a:gs pos="100000">
                    <a:schemeClr val="accent5">
                      <a:tint val="77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F45B-4263-82A8-1CE3A03D8B3D}"/>
              </c:ext>
            </c:extLst>
          </c:dPt>
          <c:dLbls>
            <c:dLbl>
              <c:idx val="3"/>
              <c:layout>
                <c:manualLayout>
                  <c:x val="-1.6028866142447661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5B-4263-82A8-1CE3A03D8B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Desktop</c:v>
                </c:pt>
                <c:pt idx="1">
                  <c:v>Mobile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77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45B-4263-82A8-1CE3A03D8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7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3000"/>
                      <a:shade val="51000"/>
                      <a:satMod val="130000"/>
                    </a:schemeClr>
                  </a:gs>
                  <a:gs pos="80000">
                    <a:schemeClr val="accent5">
                      <a:shade val="53000"/>
                      <a:shade val="93000"/>
                      <a:satMod val="130000"/>
                    </a:schemeClr>
                  </a:gs>
                  <a:gs pos="100000">
                    <a:schemeClr val="accent5">
                      <a:shade val="53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C85C-486F-B26B-1A34E1C6184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76000"/>
                      <a:shade val="51000"/>
                      <a:satMod val="130000"/>
                    </a:schemeClr>
                  </a:gs>
                  <a:gs pos="80000">
                    <a:schemeClr val="accent5">
                      <a:shade val="76000"/>
                      <a:shade val="93000"/>
                      <a:satMod val="130000"/>
                    </a:schemeClr>
                  </a:gs>
                  <a:gs pos="100000">
                    <a:schemeClr val="accent5">
                      <a:shade val="7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C85C-486F-B26B-1A34E1C6184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C85C-486F-B26B-1A34E1C6184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tint val="77000"/>
                      <a:shade val="51000"/>
                      <a:satMod val="130000"/>
                    </a:schemeClr>
                  </a:gs>
                  <a:gs pos="80000">
                    <a:schemeClr val="accent5">
                      <a:tint val="77000"/>
                      <a:shade val="93000"/>
                      <a:satMod val="130000"/>
                    </a:schemeClr>
                  </a:gs>
                  <a:gs pos="100000">
                    <a:schemeClr val="accent5">
                      <a:tint val="77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C85C-486F-B26B-1A34E1C6184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4000"/>
                      <a:shade val="51000"/>
                      <a:satMod val="130000"/>
                    </a:schemeClr>
                  </a:gs>
                  <a:gs pos="80000">
                    <a:schemeClr val="accent5">
                      <a:tint val="54000"/>
                      <a:shade val="93000"/>
                      <a:satMod val="130000"/>
                    </a:schemeClr>
                  </a:gs>
                  <a:gs pos="100000">
                    <a:schemeClr val="accent5">
                      <a:tint val="5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C85C-486F-B26B-1A34E1C6184A}"/>
              </c:ext>
            </c:extLst>
          </c:dPt>
          <c:dLbls>
            <c:dLbl>
              <c:idx val="3"/>
              <c:layout>
                <c:manualLayout>
                  <c:x val="-1.6028866142447681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5C-486F-B26B-1A34E1C618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Firefox</c:v>
                </c:pt>
                <c:pt idx="1">
                  <c:v>Chrome</c:v>
                </c:pt>
                <c:pt idx="2">
                  <c:v>IE</c:v>
                </c:pt>
                <c:pt idx="3">
                  <c:v>Safari</c:v>
                </c:pt>
                <c:pt idx="4">
                  <c:v>Others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45.44</c:v>
                </c:pt>
                <c:pt idx="1">
                  <c:v>45.25</c:v>
                </c:pt>
                <c:pt idx="2">
                  <c:v>4.9000000000000004</c:v>
                </c:pt>
                <c:pt idx="3">
                  <c:v>4.08</c:v>
                </c:pt>
                <c:pt idx="4">
                  <c:v>0.35000000000000031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85C-486F-B26B-1A34E1C61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7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4AE21-B52E-4EF6-9B67-2B51DF7AACB7}" type="doc">
      <dgm:prSet loTypeId="urn:microsoft.com/office/officeart/2005/8/layout/rings+Icon" loCatId="officeonline" qsTypeId="urn:microsoft.com/office/officeart/2005/8/quickstyle/simple1" qsCatId="simple" csTypeId="urn:microsoft.com/office/officeart/2005/8/colors/colorful1" csCatId="colorful" phldr="1"/>
      <dgm:spPr/>
    </dgm:pt>
    <dgm:pt modelId="{9B2F4CC0-8FA9-445F-86A0-6FAE2D261A3C}">
      <dgm:prSet phldrT="[Text]"/>
      <dgm:spPr/>
      <dgm:t>
        <a:bodyPr/>
        <a:lstStyle/>
        <a:p>
          <a:pPr rtl="1"/>
          <a:r>
            <a:rPr lang="en-US" b="1" dirty="0">
              <a:solidFill>
                <a:schemeClr val="tx1">
                  <a:lumMod val="75000"/>
                  <a:lumOff val="25000"/>
                </a:schemeClr>
              </a:solidFill>
            </a:rPr>
            <a:t>Availability</a:t>
          </a:r>
          <a:endParaRPr lang="fa-I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DAD2087-90FE-47F3-A8E1-8D042C23FA3D}" type="parTrans" cxnId="{710F96AC-E440-4383-8EDC-548F23D51A41}">
      <dgm:prSet/>
      <dgm:spPr/>
      <dgm:t>
        <a:bodyPr/>
        <a:lstStyle/>
        <a:p>
          <a:pPr rtl="1"/>
          <a:endParaRPr lang="fa-IR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6A4C0AD-6163-4266-A637-6458A1933E3D}" type="sibTrans" cxnId="{710F96AC-E440-4383-8EDC-548F23D51A41}">
      <dgm:prSet/>
      <dgm:spPr/>
      <dgm:t>
        <a:bodyPr/>
        <a:lstStyle/>
        <a:p>
          <a:pPr rtl="1"/>
          <a:endParaRPr lang="fa-IR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8046B9D-4E6E-4815-867F-B4DC8F8C767E}">
      <dgm:prSet phldrT="[Text]"/>
      <dgm:spPr/>
      <dgm:t>
        <a:bodyPr/>
        <a:lstStyle/>
        <a:p>
          <a:pPr rtl="1"/>
          <a:r>
            <a:rPr lang="en-US" b="1" dirty="0">
              <a:solidFill>
                <a:schemeClr val="tx1">
                  <a:lumMod val="75000"/>
                  <a:lumOff val="25000"/>
                </a:schemeClr>
              </a:solidFill>
            </a:rPr>
            <a:t>Integrity</a:t>
          </a:r>
          <a:endParaRPr lang="fa-I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F3508E3-73C7-4BBF-96C0-71AC3830D7A8}" type="parTrans" cxnId="{36BB755E-0D23-4D3E-81CE-8DA2DBED6270}">
      <dgm:prSet/>
      <dgm:spPr/>
      <dgm:t>
        <a:bodyPr/>
        <a:lstStyle/>
        <a:p>
          <a:pPr rtl="1"/>
          <a:endParaRPr lang="fa-IR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03886DB-2802-4D57-AF41-0554A54D1720}" type="sibTrans" cxnId="{36BB755E-0D23-4D3E-81CE-8DA2DBED6270}">
      <dgm:prSet/>
      <dgm:spPr/>
      <dgm:t>
        <a:bodyPr/>
        <a:lstStyle/>
        <a:p>
          <a:pPr rtl="1"/>
          <a:endParaRPr lang="fa-IR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DC094EB-0202-4934-AA0D-3579EEFD7EE0}">
      <dgm:prSet phldrT="[Text]"/>
      <dgm:spPr/>
      <dgm:t>
        <a:bodyPr/>
        <a:lstStyle/>
        <a:p>
          <a:pPr rtl="1"/>
          <a:r>
            <a:rPr lang="en-US" b="1" dirty="0">
              <a:solidFill>
                <a:schemeClr val="tx1">
                  <a:lumMod val="75000"/>
                  <a:lumOff val="25000"/>
                </a:schemeClr>
              </a:solidFill>
            </a:rPr>
            <a:t>Reliability</a:t>
          </a:r>
          <a:endParaRPr lang="fa-I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313770D-3E7B-4BFB-903A-9F691B813819}" type="parTrans" cxnId="{C174DCCC-D664-4731-9476-138B72295D42}">
      <dgm:prSet/>
      <dgm:spPr/>
      <dgm:t>
        <a:bodyPr/>
        <a:lstStyle/>
        <a:p>
          <a:pPr rtl="1"/>
          <a:endParaRPr lang="fa-IR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B81EDF8-F426-4233-8D59-0A21C9D264F9}" type="sibTrans" cxnId="{C174DCCC-D664-4731-9476-138B72295D42}">
      <dgm:prSet/>
      <dgm:spPr/>
      <dgm:t>
        <a:bodyPr/>
        <a:lstStyle/>
        <a:p>
          <a:pPr rtl="1"/>
          <a:endParaRPr lang="fa-IR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5365B01-A473-4318-A573-A4339354CC25}" type="pres">
      <dgm:prSet presAssocID="{E554AE21-B52E-4EF6-9B67-2B51DF7AACB7}" presName="Name0" presStyleCnt="0">
        <dgm:presLayoutVars>
          <dgm:chMax val="7"/>
          <dgm:dir/>
          <dgm:resizeHandles val="exact"/>
        </dgm:presLayoutVars>
      </dgm:prSet>
      <dgm:spPr/>
    </dgm:pt>
    <dgm:pt modelId="{A962AB49-43AD-435C-B61C-50D165459E77}" type="pres">
      <dgm:prSet presAssocID="{E554AE21-B52E-4EF6-9B67-2B51DF7AACB7}" presName="ellipse1" presStyleLbl="vennNode1" presStyleIdx="0" presStyleCnt="3" custLinFactNeighborX="7676">
        <dgm:presLayoutVars>
          <dgm:bulletEnabled val="1"/>
        </dgm:presLayoutVars>
      </dgm:prSet>
      <dgm:spPr/>
    </dgm:pt>
    <dgm:pt modelId="{90D6292F-DD43-49F4-89F9-10A6983231FB}" type="pres">
      <dgm:prSet presAssocID="{E554AE21-B52E-4EF6-9B67-2B51DF7AACB7}" presName="ellipse2" presStyleLbl="vennNode1" presStyleIdx="1" presStyleCnt="3" custLinFactNeighborX="-3163" custLinFactNeighborY="17695">
        <dgm:presLayoutVars>
          <dgm:bulletEnabled val="1"/>
        </dgm:presLayoutVars>
      </dgm:prSet>
      <dgm:spPr/>
    </dgm:pt>
    <dgm:pt modelId="{2CEB17AE-2688-453B-9043-F22172C21C6C}" type="pres">
      <dgm:prSet presAssocID="{E554AE21-B52E-4EF6-9B67-2B51DF7AACB7}" presName="ellipse3" presStyleLbl="vennNode1" presStyleIdx="2" presStyleCnt="3" custLinFactNeighborX="-10817" custLinFactNeighborY="3126">
        <dgm:presLayoutVars>
          <dgm:bulletEnabled val="1"/>
        </dgm:presLayoutVars>
      </dgm:prSet>
      <dgm:spPr/>
    </dgm:pt>
  </dgm:ptLst>
  <dgm:cxnLst>
    <dgm:cxn modelId="{387C9C07-CB0F-475D-9702-23D96AFC75FF}" type="presOf" srcId="{9B2F4CC0-8FA9-445F-86A0-6FAE2D261A3C}" destId="{A962AB49-43AD-435C-B61C-50D165459E77}" srcOrd="0" destOrd="0" presId="urn:microsoft.com/office/officeart/2005/8/layout/rings+Icon"/>
    <dgm:cxn modelId="{E375A035-5D51-4748-B11C-9A9C85FD332C}" type="presOf" srcId="{5DC094EB-0202-4934-AA0D-3579EEFD7EE0}" destId="{2CEB17AE-2688-453B-9043-F22172C21C6C}" srcOrd="0" destOrd="0" presId="urn:microsoft.com/office/officeart/2005/8/layout/rings+Icon"/>
    <dgm:cxn modelId="{36BB755E-0D23-4D3E-81CE-8DA2DBED6270}" srcId="{E554AE21-B52E-4EF6-9B67-2B51DF7AACB7}" destId="{08046B9D-4E6E-4815-867F-B4DC8F8C767E}" srcOrd="1" destOrd="0" parTransId="{FF3508E3-73C7-4BBF-96C0-71AC3830D7A8}" sibTransId="{D03886DB-2802-4D57-AF41-0554A54D1720}"/>
    <dgm:cxn modelId="{D132BB7D-72FA-4A4F-88D5-C98BDA0A9BB0}" type="presOf" srcId="{E554AE21-B52E-4EF6-9B67-2B51DF7AACB7}" destId="{85365B01-A473-4318-A573-A4339354CC25}" srcOrd="0" destOrd="0" presId="urn:microsoft.com/office/officeart/2005/8/layout/rings+Icon"/>
    <dgm:cxn modelId="{1DFF5C92-4E25-4EBD-A9AA-7438EC6EE261}" type="presOf" srcId="{08046B9D-4E6E-4815-867F-B4DC8F8C767E}" destId="{90D6292F-DD43-49F4-89F9-10A6983231FB}" srcOrd="0" destOrd="0" presId="urn:microsoft.com/office/officeart/2005/8/layout/rings+Icon"/>
    <dgm:cxn modelId="{710F96AC-E440-4383-8EDC-548F23D51A41}" srcId="{E554AE21-B52E-4EF6-9B67-2B51DF7AACB7}" destId="{9B2F4CC0-8FA9-445F-86A0-6FAE2D261A3C}" srcOrd="0" destOrd="0" parTransId="{1DAD2087-90FE-47F3-A8E1-8D042C23FA3D}" sibTransId="{C6A4C0AD-6163-4266-A637-6458A1933E3D}"/>
    <dgm:cxn modelId="{C174DCCC-D664-4731-9476-138B72295D42}" srcId="{E554AE21-B52E-4EF6-9B67-2B51DF7AACB7}" destId="{5DC094EB-0202-4934-AA0D-3579EEFD7EE0}" srcOrd="2" destOrd="0" parTransId="{B313770D-3E7B-4BFB-903A-9F691B813819}" sibTransId="{0B81EDF8-F426-4233-8D59-0A21C9D264F9}"/>
    <dgm:cxn modelId="{18380D3F-3370-4DCC-9E58-5D74ADB09A7F}" type="presParOf" srcId="{85365B01-A473-4318-A573-A4339354CC25}" destId="{A962AB49-43AD-435C-B61C-50D165459E77}" srcOrd="0" destOrd="0" presId="urn:microsoft.com/office/officeart/2005/8/layout/rings+Icon"/>
    <dgm:cxn modelId="{FD1C3BBF-2AD4-4748-8936-F1535FA94EF4}" type="presParOf" srcId="{85365B01-A473-4318-A573-A4339354CC25}" destId="{90D6292F-DD43-49F4-89F9-10A6983231FB}" srcOrd="1" destOrd="0" presId="urn:microsoft.com/office/officeart/2005/8/layout/rings+Icon"/>
    <dgm:cxn modelId="{6A7B29E1-0E7F-454E-9CC5-E4C42B3D9FDC}" type="presParOf" srcId="{85365B01-A473-4318-A573-A4339354CC25}" destId="{2CEB17AE-2688-453B-9043-F22172C21C6C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9BFADC-BCBA-4638-A72C-1FC731EFCFF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800F0A-BB38-4CD5-84AF-568C122A3D72}">
      <dgm:prSet phldrT="[Text]" custT="1"/>
      <dgm:spPr/>
      <dgm:t>
        <a:bodyPr/>
        <a:lstStyle/>
        <a:p>
          <a:r>
            <a:rPr lang="en-US" sz="2000" b="1" dirty="0">
              <a:cs typeface="B Lotus" pitchFamily="2" charset="-78"/>
            </a:rPr>
            <a:t>Synchronization</a:t>
          </a:r>
          <a:endParaRPr lang="en-US" sz="1800" b="1" dirty="0">
            <a:cs typeface="B Lotus" pitchFamily="2" charset="-78"/>
          </a:endParaRPr>
        </a:p>
      </dgm:t>
    </dgm:pt>
    <dgm:pt modelId="{B684D654-5DAA-41C6-87F9-ACE93704D176}" type="parTrans" cxnId="{8FA1BBBB-DF18-42F4-BCA8-7F715A562649}">
      <dgm:prSet/>
      <dgm:spPr/>
      <dgm:t>
        <a:bodyPr/>
        <a:lstStyle/>
        <a:p>
          <a:endParaRPr lang="en-US"/>
        </a:p>
      </dgm:t>
    </dgm:pt>
    <dgm:pt modelId="{FC8A055E-DABC-485D-8124-4A63F31E9FA4}" type="sibTrans" cxnId="{8FA1BBBB-DF18-42F4-BCA8-7F715A562649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A9EE0EA-44D9-4029-A8CA-52A148D58C24}">
      <dgm:prSet phldrT="[Text]" custT="1"/>
      <dgm:spPr/>
      <dgm:t>
        <a:bodyPr/>
        <a:lstStyle/>
        <a:p>
          <a:r>
            <a:rPr lang="fa-IR" sz="2400" dirty="0">
              <a:cs typeface="B Lotus" pitchFamily="2" charset="-78"/>
            </a:rPr>
            <a:t> </a:t>
          </a:r>
          <a:endParaRPr lang="en-US" sz="2400" dirty="0">
            <a:cs typeface="B Lotus" pitchFamily="2" charset="-78"/>
          </a:endParaRPr>
        </a:p>
      </dgm:t>
    </dgm:pt>
    <dgm:pt modelId="{F205E84E-43BD-4E50-86FE-2411FCD5202F}" type="sibTrans" cxnId="{9DAE2CCC-2EA4-433B-8B96-DF65175B5AE7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DF8CEBC9-4BA2-46EE-A7D8-EB71355D26B8}" type="parTrans" cxnId="{9DAE2CCC-2EA4-433B-8B96-DF65175B5AE7}">
      <dgm:prSet/>
      <dgm:spPr/>
      <dgm:t>
        <a:bodyPr/>
        <a:lstStyle/>
        <a:p>
          <a:endParaRPr lang="en-US"/>
        </a:p>
      </dgm:t>
    </dgm:pt>
    <dgm:pt modelId="{252D8DB4-23ED-42E0-9857-ABB4E362A57E}" type="pres">
      <dgm:prSet presAssocID="{899BFADC-BCBA-4638-A72C-1FC731EFCFFD}" presName="cycle" presStyleCnt="0">
        <dgm:presLayoutVars>
          <dgm:dir/>
          <dgm:resizeHandles val="exact"/>
        </dgm:presLayoutVars>
      </dgm:prSet>
      <dgm:spPr/>
    </dgm:pt>
    <dgm:pt modelId="{D9EE4EA8-8314-4B9E-BFD4-B1D798E1F2B9}" type="pres">
      <dgm:prSet presAssocID="{98800F0A-BB38-4CD5-84AF-568C122A3D72}" presName="dummy" presStyleCnt="0"/>
      <dgm:spPr/>
    </dgm:pt>
    <dgm:pt modelId="{E9D3CB84-296F-4B3D-A59A-EF4B3E9C7F14}" type="pres">
      <dgm:prSet presAssocID="{98800F0A-BB38-4CD5-84AF-568C122A3D72}" presName="node" presStyleLbl="revTx" presStyleIdx="0" presStyleCnt="2" custScaleX="253501">
        <dgm:presLayoutVars>
          <dgm:bulletEnabled val="1"/>
        </dgm:presLayoutVars>
      </dgm:prSet>
      <dgm:spPr/>
    </dgm:pt>
    <dgm:pt modelId="{BB43DD9C-6DB1-413F-845C-ADFABAB17641}" type="pres">
      <dgm:prSet presAssocID="{FC8A055E-DABC-485D-8124-4A63F31E9FA4}" presName="sibTrans" presStyleLbl="node1" presStyleIdx="0" presStyleCnt="2" custLinFactNeighborX="34824" custLinFactNeighborY="-3725"/>
      <dgm:spPr/>
    </dgm:pt>
    <dgm:pt modelId="{D69DE450-1CF9-494D-B5D8-E0D9DDF9AD89}" type="pres">
      <dgm:prSet presAssocID="{EA9EE0EA-44D9-4029-A8CA-52A148D58C24}" presName="dummy" presStyleCnt="0"/>
      <dgm:spPr/>
    </dgm:pt>
    <dgm:pt modelId="{765AA582-49C8-453F-9F68-F067A940395A}" type="pres">
      <dgm:prSet presAssocID="{EA9EE0EA-44D9-4029-A8CA-52A148D58C24}" presName="node" presStyleLbl="revTx" presStyleIdx="1" presStyleCnt="2">
        <dgm:presLayoutVars>
          <dgm:bulletEnabled val="1"/>
        </dgm:presLayoutVars>
      </dgm:prSet>
      <dgm:spPr/>
    </dgm:pt>
    <dgm:pt modelId="{7BE00B13-204B-49FB-A61A-CE4B47B9A972}" type="pres">
      <dgm:prSet presAssocID="{F205E84E-43BD-4E50-86FE-2411FCD5202F}" presName="sibTrans" presStyleLbl="node1" presStyleIdx="1" presStyleCnt="2" custLinFactNeighborX="34824" custLinFactNeighborY="2271"/>
      <dgm:spPr/>
    </dgm:pt>
  </dgm:ptLst>
  <dgm:cxnLst>
    <dgm:cxn modelId="{D18AD603-74FA-4292-9900-8010132F9F5E}" type="presOf" srcId="{F205E84E-43BD-4E50-86FE-2411FCD5202F}" destId="{7BE00B13-204B-49FB-A61A-CE4B47B9A972}" srcOrd="0" destOrd="0" presId="urn:microsoft.com/office/officeart/2005/8/layout/cycle1"/>
    <dgm:cxn modelId="{4C0B5823-D075-4A73-8924-AC1346231981}" type="presOf" srcId="{98800F0A-BB38-4CD5-84AF-568C122A3D72}" destId="{E9D3CB84-296F-4B3D-A59A-EF4B3E9C7F14}" srcOrd="0" destOrd="0" presId="urn:microsoft.com/office/officeart/2005/8/layout/cycle1"/>
    <dgm:cxn modelId="{D41BB370-328F-4F2D-9194-134D446421FF}" type="presOf" srcId="{FC8A055E-DABC-485D-8124-4A63F31E9FA4}" destId="{BB43DD9C-6DB1-413F-845C-ADFABAB17641}" srcOrd="0" destOrd="0" presId="urn:microsoft.com/office/officeart/2005/8/layout/cycle1"/>
    <dgm:cxn modelId="{06B1788A-89CC-4808-A3AF-8CE5BBE09526}" type="presOf" srcId="{899BFADC-BCBA-4638-A72C-1FC731EFCFFD}" destId="{252D8DB4-23ED-42E0-9857-ABB4E362A57E}" srcOrd="0" destOrd="0" presId="urn:microsoft.com/office/officeart/2005/8/layout/cycle1"/>
    <dgm:cxn modelId="{8CD7CFA9-9637-4B5B-BA96-2B98F2C7D457}" type="presOf" srcId="{EA9EE0EA-44D9-4029-A8CA-52A148D58C24}" destId="{765AA582-49C8-453F-9F68-F067A940395A}" srcOrd="0" destOrd="0" presId="urn:microsoft.com/office/officeart/2005/8/layout/cycle1"/>
    <dgm:cxn modelId="{8FA1BBBB-DF18-42F4-BCA8-7F715A562649}" srcId="{899BFADC-BCBA-4638-A72C-1FC731EFCFFD}" destId="{98800F0A-BB38-4CD5-84AF-568C122A3D72}" srcOrd="0" destOrd="0" parTransId="{B684D654-5DAA-41C6-87F9-ACE93704D176}" sibTransId="{FC8A055E-DABC-485D-8124-4A63F31E9FA4}"/>
    <dgm:cxn modelId="{9DAE2CCC-2EA4-433B-8B96-DF65175B5AE7}" srcId="{899BFADC-BCBA-4638-A72C-1FC731EFCFFD}" destId="{EA9EE0EA-44D9-4029-A8CA-52A148D58C24}" srcOrd="1" destOrd="0" parTransId="{DF8CEBC9-4BA2-46EE-A7D8-EB71355D26B8}" sibTransId="{F205E84E-43BD-4E50-86FE-2411FCD5202F}"/>
    <dgm:cxn modelId="{112DE15A-BAF7-4B51-A42D-5D394CDA0725}" type="presParOf" srcId="{252D8DB4-23ED-42E0-9857-ABB4E362A57E}" destId="{D9EE4EA8-8314-4B9E-BFD4-B1D798E1F2B9}" srcOrd="0" destOrd="0" presId="urn:microsoft.com/office/officeart/2005/8/layout/cycle1"/>
    <dgm:cxn modelId="{A760D52D-2BC4-46C7-A640-9F7E3CDD8F23}" type="presParOf" srcId="{252D8DB4-23ED-42E0-9857-ABB4E362A57E}" destId="{E9D3CB84-296F-4B3D-A59A-EF4B3E9C7F14}" srcOrd="1" destOrd="0" presId="urn:microsoft.com/office/officeart/2005/8/layout/cycle1"/>
    <dgm:cxn modelId="{9EA53B06-61F9-49C1-908D-BEA908C6C308}" type="presParOf" srcId="{252D8DB4-23ED-42E0-9857-ABB4E362A57E}" destId="{BB43DD9C-6DB1-413F-845C-ADFABAB17641}" srcOrd="2" destOrd="0" presId="urn:microsoft.com/office/officeart/2005/8/layout/cycle1"/>
    <dgm:cxn modelId="{DF5EEC3E-DCB1-4E86-8CA3-966756E82A72}" type="presParOf" srcId="{252D8DB4-23ED-42E0-9857-ABB4E362A57E}" destId="{D69DE450-1CF9-494D-B5D8-E0D9DDF9AD89}" srcOrd="3" destOrd="0" presId="urn:microsoft.com/office/officeart/2005/8/layout/cycle1"/>
    <dgm:cxn modelId="{A85B8672-3ADB-4892-9F8E-1A63FCD0FB90}" type="presParOf" srcId="{252D8DB4-23ED-42E0-9857-ABB4E362A57E}" destId="{765AA582-49C8-453F-9F68-F067A940395A}" srcOrd="4" destOrd="0" presId="urn:microsoft.com/office/officeart/2005/8/layout/cycle1"/>
    <dgm:cxn modelId="{59BD599D-1EF2-4664-8B73-51BAB4C65C99}" type="presParOf" srcId="{252D8DB4-23ED-42E0-9857-ABB4E362A57E}" destId="{7BE00B13-204B-49FB-A61A-CE4B47B9A972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2AB49-43AD-435C-B61C-50D165459E77}">
      <dsp:nvSpPr>
        <dsp:cNvPr id="0" name=""/>
        <dsp:cNvSpPr/>
      </dsp:nvSpPr>
      <dsp:spPr>
        <a:xfrm>
          <a:off x="761995" y="0"/>
          <a:ext cx="2438028" cy="243799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Availability</a:t>
          </a:r>
          <a:endParaRPr lang="fa-IR" sz="2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119036" y="357036"/>
        <a:ext cx="1723946" cy="1723921"/>
      </dsp:txXfrm>
    </dsp:sp>
    <dsp:sp modelId="{90D6292F-DD43-49F4-89F9-10A6983231FB}">
      <dsp:nvSpPr>
        <dsp:cNvPr id="0" name=""/>
        <dsp:cNvSpPr/>
      </dsp:nvSpPr>
      <dsp:spPr>
        <a:xfrm>
          <a:off x="1752612" y="1626006"/>
          <a:ext cx="2438028" cy="243799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Integrity</a:t>
          </a:r>
          <a:endParaRPr lang="fa-IR" sz="2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109653" y="1983042"/>
        <a:ext cx="1723946" cy="1723921"/>
      </dsp:txXfrm>
    </dsp:sp>
    <dsp:sp modelId="{2CEB17AE-2688-453B-9043-F22172C21C6C}">
      <dsp:nvSpPr>
        <dsp:cNvPr id="0" name=""/>
        <dsp:cNvSpPr/>
      </dsp:nvSpPr>
      <dsp:spPr>
        <a:xfrm>
          <a:off x="2819397" y="76211"/>
          <a:ext cx="2438028" cy="243799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Reliability</a:t>
          </a:r>
          <a:endParaRPr lang="fa-IR" sz="2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176438" y="433247"/>
        <a:ext cx="1723946" cy="1723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3CB84-296F-4B3D-A59A-EF4B3E9C7F14}">
      <dsp:nvSpPr>
        <dsp:cNvPr id="0" name=""/>
        <dsp:cNvSpPr/>
      </dsp:nvSpPr>
      <dsp:spPr>
        <a:xfrm>
          <a:off x="755841" y="493217"/>
          <a:ext cx="2368838" cy="934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cs typeface="B Lotus" pitchFamily="2" charset="-78"/>
            </a:rPr>
            <a:t>Synchronization</a:t>
          </a:r>
          <a:endParaRPr lang="en-US" sz="1800" b="1" kern="1200" dirty="0">
            <a:cs typeface="B Lotus" pitchFamily="2" charset="-78"/>
          </a:endParaRPr>
        </a:p>
      </dsp:txBody>
      <dsp:txXfrm>
        <a:off x="755841" y="493217"/>
        <a:ext cx="2368838" cy="934449"/>
      </dsp:txXfrm>
    </dsp:sp>
    <dsp:sp modelId="{BB43DD9C-6DB1-413F-845C-ADFABAB17641}">
      <dsp:nvSpPr>
        <dsp:cNvPr id="0" name=""/>
        <dsp:cNvSpPr/>
      </dsp:nvSpPr>
      <dsp:spPr>
        <a:xfrm>
          <a:off x="885836" y="-71446"/>
          <a:ext cx="1920686" cy="1920686"/>
        </a:xfrm>
        <a:prstGeom prst="circularArrow">
          <a:avLst>
            <a:gd name="adj1" fmla="val 9487"/>
            <a:gd name="adj2" fmla="val 685349"/>
            <a:gd name="adj3" fmla="val 7848858"/>
            <a:gd name="adj4" fmla="val 2265793"/>
            <a:gd name="adj5" fmla="val 11068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AA582-49C8-453F-9F68-F067A940395A}">
      <dsp:nvSpPr>
        <dsp:cNvPr id="0" name=""/>
        <dsp:cNvSpPr/>
      </dsp:nvSpPr>
      <dsp:spPr>
        <a:xfrm>
          <a:off x="-52845" y="493217"/>
          <a:ext cx="934449" cy="934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cs typeface="B Lotus" pitchFamily="2" charset="-78"/>
            </a:rPr>
            <a:t> </a:t>
          </a:r>
          <a:endParaRPr lang="en-US" sz="2400" kern="1200" dirty="0">
            <a:cs typeface="B Lotus" pitchFamily="2" charset="-78"/>
          </a:endParaRPr>
        </a:p>
      </dsp:txBody>
      <dsp:txXfrm>
        <a:off x="-52845" y="493217"/>
        <a:ext cx="934449" cy="934449"/>
      </dsp:txXfrm>
    </dsp:sp>
    <dsp:sp modelId="{7BE00B13-204B-49FB-A61A-CE4B47B9A972}">
      <dsp:nvSpPr>
        <dsp:cNvPr id="0" name=""/>
        <dsp:cNvSpPr/>
      </dsp:nvSpPr>
      <dsp:spPr>
        <a:xfrm>
          <a:off x="885836" y="43717"/>
          <a:ext cx="1920686" cy="1920686"/>
        </a:xfrm>
        <a:prstGeom prst="circularArrow">
          <a:avLst>
            <a:gd name="adj1" fmla="val 9487"/>
            <a:gd name="adj2" fmla="val 685349"/>
            <a:gd name="adj3" fmla="val 18648858"/>
            <a:gd name="adj4" fmla="val 13065793"/>
            <a:gd name="adj5" fmla="val 11068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4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7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8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2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7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7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1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2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0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2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0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BBE6E-ABD2-4819-847E-9396E6ED004E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2703" y="1676400"/>
            <a:ext cx="2772697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/>
              <a:t>Statistical Centre of Iran</a:t>
            </a:r>
          </a:p>
        </p:txBody>
      </p:sp>
      <p:pic>
        <p:nvPicPr>
          <p:cNvPr id="2053" name="Picture 5" descr="C:\Users\sahab\Desktop\Untitled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3154363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ahab\Desktop\Untitled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35" y="1583997"/>
            <a:ext cx="3650892" cy="77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62414" y="5616714"/>
            <a:ext cx="2101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12-15 March 2019</a:t>
            </a:r>
          </a:p>
          <a:p>
            <a:pPr algn="ctr"/>
            <a:r>
              <a:rPr lang="en-US" sz="2000" b="1" dirty="0"/>
              <a:t>Ankara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81200" y="4292025"/>
            <a:ext cx="52430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Data Collection with the Internet</a:t>
            </a:r>
          </a:p>
        </p:txBody>
      </p:sp>
      <p:sp>
        <p:nvSpPr>
          <p:cNvPr id="9" name="Rectangle 8"/>
          <p:cNvSpPr/>
          <p:nvPr/>
        </p:nvSpPr>
        <p:spPr>
          <a:xfrm>
            <a:off x="361335" y="2949302"/>
            <a:ext cx="83254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Islamic Republic of Iran’s Population and Housing </a:t>
            </a:r>
          </a:p>
          <a:p>
            <a:pPr algn="ctr"/>
            <a:r>
              <a:rPr lang="en-US" sz="2800" b="1" dirty="0"/>
              <a:t>Census-2016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43348" y="304800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Name of </a:t>
            </a:r>
            <a:r>
              <a:rPr lang="fa-I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Allah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0291"/>
            <a:ext cx="1714558" cy="165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7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4769584"/>
            <a:ext cx="5105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dirty="0"/>
              <a:t>Registering town and village of residence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/>
              <a:t>Controlling the accuracy of data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/>
              <a:t>The minimum number of digits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/>
              <a:t>Coding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/>
              <a:t>Impossibility to produce or guess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cs typeface="B Titr" pitchFamily="2" charset="-78"/>
              </a:rPr>
              <a:t>Statistical (internet) code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856" y="762000"/>
            <a:ext cx="7873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b="1" i="1" dirty="0"/>
              <a:t>Completion of the questionnaire by households through the internet</a:t>
            </a:r>
          </a:p>
          <a:p>
            <a:pPr marL="285750" indent="-2857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b="1" i="1" dirty="0"/>
              <a:t>Receiving Statistical (internet) code</a:t>
            </a:r>
          </a:p>
        </p:txBody>
      </p:sp>
      <p:pic>
        <p:nvPicPr>
          <p:cNvPr id="1026" name="Picture 2" descr="C:\Users\sahab\Desktop\Untitled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362200"/>
            <a:ext cx="6621463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357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Visit peak hour to the census website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173519"/>
              </p:ext>
            </p:extLst>
          </p:nvPr>
        </p:nvGraphicFramePr>
        <p:xfrm>
          <a:off x="1371600" y="1524000"/>
          <a:ext cx="64008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3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cs typeface="B Lotus" pitchFamily="2" charset="-78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cs typeface="B Lotus" pitchFamily="2" charset="-78"/>
                        </a:rPr>
                        <a:t>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cs typeface="B Lotus" pitchFamily="2" charset="-78"/>
                        </a:rPr>
                        <a:t>Statistical codes</a:t>
                      </a:r>
                    </a:p>
                    <a:p>
                      <a:pPr algn="ctr"/>
                      <a:r>
                        <a:rPr lang="en-US" sz="2000" b="0" dirty="0">
                          <a:cs typeface="B Lotus" pitchFamily="2" charset="-78"/>
                        </a:rPr>
                        <a:t>Per min.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cs typeface="B Lotus" pitchFamily="2" charset="-78"/>
                        </a:rPr>
                        <a:t>18 October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cs typeface="B Lotus" pitchFamily="2" charset="-78"/>
                        </a:rPr>
                        <a:t>11.27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cs typeface="B Lotus" pitchFamily="2" charset="-78"/>
                        </a:rPr>
                        <a:t>2114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cs typeface="B Lotus" pitchFamily="2" charset="-78"/>
                        </a:rPr>
                        <a:t>18 October 2016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cs typeface="B Lotus" pitchFamily="2" charset="-78"/>
                        </a:rPr>
                        <a:t>10.52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cs typeface="B Lotus" pitchFamily="2" charset="-78"/>
                        </a:rPr>
                        <a:t>2128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cs typeface="B Lotus" pitchFamily="2" charset="-78"/>
                        </a:rPr>
                        <a:t>18 October 2016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cs typeface="B Lotus" pitchFamily="2" charset="-78"/>
                        </a:rPr>
                        <a:t>11.12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cs typeface="B Lotus" pitchFamily="2" charset="-78"/>
                        </a:rPr>
                        <a:t>2129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cs typeface="B Lotus" pitchFamily="2" charset="-78"/>
                        </a:rPr>
                        <a:t>18 October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cs typeface="B Lotus" pitchFamily="2" charset="-78"/>
                        </a:rPr>
                        <a:t>11.52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cs typeface="B Lotus" pitchFamily="2" charset="-78"/>
                        </a:rPr>
                        <a:t>2136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5400" y="4923472"/>
            <a:ext cx="62531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36 households per Second</a:t>
            </a:r>
          </a:p>
          <a:p>
            <a:pPr algn="ctr"/>
            <a:endParaRPr lang="en-US" sz="2200" b="1" dirty="0">
              <a:solidFill>
                <a:schemeClr val="dk1"/>
              </a:solidFill>
              <a:cs typeface="B Lotus" pitchFamily="2" charset="-78"/>
            </a:endParaRPr>
          </a:p>
          <a:p>
            <a:pPr algn="ctr"/>
            <a:r>
              <a:rPr lang="en-US" sz="2400" b="1" dirty="0"/>
              <a:t>Average Registration Time: 17 Minutes</a:t>
            </a:r>
          </a:p>
          <a:p>
            <a:pPr algn="ctr"/>
            <a:endParaRPr lang="en-US" sz="2200" b="1" dirty="0">
              <a:solidFill>
                <a:schemeClr val="dk1"/>
              </a:solidFill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9829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Visit Time to the Website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954083"/>
              </p:ext>
            </p:extLst>
          </p:nvPr>
        </p:nvGraphicFramePr>
        <p:xfrm>
          <a:off x="3505200" y="762000"/>
          <a:ext cx="5234014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9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Time intervals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% of household’s visits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34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6 </a:t>
                      </a:r>
                      <a:r>
                        <a:rPr lang="en-US" sz="2000" dirty="0"/>
                        <a:t>to 12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  to 18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34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 to 24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35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 to 6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8653862"/>
              </p:ext>
            </p:extLst>
          </p:nvPr>
        </p:nvGraphicFramePr>
        <p:xfrm>
          <a:off x="0" y="3562887"/>
          <a:ext cx="4071966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6305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cs typeface="B Titr" pitchFamily="2" charset="-78"/>
              </a:rPr>
              <a:t>Used devices</a:t>
            </a:r>
          </a:p>
        </p:txBody>
      </p:sp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70470831"/>
              </p:ext>
            </p:extLst>
          </p:nvPr>
        </p:nvGraphicFramePr>
        <p:xfrm>
          <a:off x="1928794" y="1643050"/>
          <a:ext cx="5214974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5782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cs typeface="B Titr" pitchFamily="2" charset="-78"/>
              </a:rPr>
              <a:t>Used browsers</a:t>
            </a:r>
          </a:p>
        </p:txBody>
      </p:sp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1176034095"/>
              </p:ext>
            </p:extLst>
          </p:nvPr>
        </p:nvGraphicFramePr>
        <p:xfrm>
          <a:off x="1785918" y="1785926"/>
          <a:ext cx="5214974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0833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" y="1295400"/>
            <a:ext cx="845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/>
              <a:t>The First Experience in the Country and various risks of the Project  </a:t>
            </a:r>
            <a:r>
              <a:rPr lang="en-US" sz="2000" b="1" dirty="0">
                <a:solidFill>
                  <a:srgbClr val="C00000"/>
                </a:solidFill>
              </a:rPr>
              <a:t>(Risk management)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000" b="1" dirty="0"/>
          </a:p>
          <a:p>
            <a:pPr marL="285750" indent="-285750">
              <a:buFont typeface="Wingdings" pitchFamily="2" charset="2"/>
              <a:buChar char="q"/>
            </a:pPr>
            <a:endParaRPr lang="en-US" sz="2000" b="1" dirty="0"/>
          </a:p>
          <a:p>
            <a:pPr marL="285750" indent="-285750">
              <a:buFont typeface="Wingdings" pitchFamily="2" charset="2"/>
              <a:buChar char="q"/>
            </a:pPr>
            <a:endParaRPr lang="en-US" sz="2000" b="1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/>
              <a:t>Variety of the Targeted Users </a:t>
            </a:r>
            <a:r>
              <a:rPr lang="en-US" sz="2000" b="1" dirty="0">
                <a:solidFill>
                  <a:srgbClr val="C00000"/>
                </a:solidFill>
              </a:rPr>
              <a:t>(Capacity)</a:t>
            </a:r>
            <a:r>
              <a:rPr lang="en-US" sz="2000" b="1" dirty="0"/>
              <a:t> 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000" b="1" dirty="0"/>
          </a:p>
          <a:p>
            <a:pPr marL="285750" indent="-285750">
              <a:buFont typeface="Wingdings" pitchFamily="2" charset="2"/>
              <a:buChar char="q"/>
            </a:pPr>
            <a:endParaRPr lang="en-US" sz="2000" b="1" dirty="0"/>
          </a:p>
          <a:p>
            <a:pPr marL="285750" indent="-285750">
              <a:buFont typeface="Wingdings" pitchFamily="2" charset="2"/>
              <a:buChar char="q"/>
            </a:pPr>
            <a:endParaRPr lang="en-US" sz="2000" b="1" dirty="0"/>
          </a:p>
          <a:p>
            <a:pPr marL="285750" indent="-285750">
              <a:buFont typeface="Wingdings" pitchFamily="2" charset="2"/>
              <a:buChar char="q"/>
            </a:pPr>
            <a:endParaRPr lang="en-US" sz="2000" b="1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/>
              <a:t>Sharp Reduction of Users motivations in Case of facing difficulty in using the Portal </a:t>
            </a:r>
            <a:r>
              <a:rPr lang="en-US" sz="2000" b="1" dirty="0">
                <a:solidFill>
                  <a:srgbClr val="C00000"/>
                </a:solidFill>
              </a:rPr>
              <a:t>(Usability)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Challenges of Internet based census Portal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10200" y="28956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21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47806" cy="4351338"/>
          </a:xfrm>
        </p:spPr>
        <p:txBody>
          <a:bodyPr>
            <a:normAutofit/>
          </a:bodyPr>
          <a:lstStyle/>
          <a:p>
            <a:pPr marL="0" indent="0" algn="l" rtl="0">
              <a:buClr>
                <a:schemeClr val="tx1"/>
              </a:buClr>
              <a:buNone/>
              <a:defRPr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 rtl="0">
              <a:buClr>
                <a:schemeClr val="tx1"/>
              </a:buClr>
              <a:buAutoNum type="arabicPeriod"/>
              <a:defRPr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Clr>
                <a:schemeClr val="tx1"/>
              </a:buClr>
              <a:buNone/>
              <a:defRPr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90032" y="0"/>
            <a:ext cx="7399734" cy="13022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buClr>
                <a:schemeClr val="tx1"/>
              </a:buClr>
              <a:defRPr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Outdoor promotion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designing and publishing Banners, Placards, wall poster, leaflets, use of  Census vest and Bag  by enumerator, use of official paper  on which census logo was printed 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32" y="1302290"/>
            <a:ext cx="3599688" cy="5398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38" y="1406051"/>
            <a:ext cx="4796343" cy="1598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299" y="3227046"/>
            <a:ext cx="4788381" cy="1596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09" y="4990892"/>
            <a:ext cx="4816371" cy="16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03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28794" y="214290"/>
            <a:ext cx="564360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defRPr/>
            </a:pP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“Census Assistant” Card for primary school student</a:t>
            </a:r>
            <a:endParaRPr lang="fa-IR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1155"/>
            <a:ext cx="4139360" cy="5392476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69" y="1191155"/>
            <a:ext cx="3951379" cy="26294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48137"/>
            <a:ext cx="3960440" cy="263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77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43042" y="0"/>
            <a:ext cx="578647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Meeting  of Census Officials with Supreme leader and President and Cabinet</a:t>
            </a:r>
            <a:endParaRPr lang="fa-IR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978630"/>
            <a:ext cx="3718869" cy="2815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6C5427-A7CF-4669-BACA-6FA19A527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80" y="1492680"/>
            <a:ext cx="3634589" cy="22750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4999EB-65D2-48E8-9185-41FE456747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696" y="4080449"/>
            <a:ext cx="3198555" cy="2103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AF8FEA-0E74-4F8B-AF38-1537A704AE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34" y="4080449"/>
            <a:ext cx="3321575" cy="210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42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602" y="260648"/>
            <a:ext cx="7886700" cy="50219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Rate on Internet Census </a:t>
            </a:r>
            <a:endParaRPr lang="fa-I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1807840" y="1506294"/>
            <a:ext cx="2773174" cy="2736304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I.R. Iran: 48.4%</a:t>
            </a:r>
            <a:endParaRPr lang="fa-IR" b="1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881" y="4714875"/>
            <a:ext cx="2143125" cy="2143125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1447800" y="4636655"/>
            <a:ext cx="3816424" cy="864096"/>
          </a:xfrm>
          <a:prstGeom prst="cloudCallout">
            <a:avLst>
              <a:gd name="adj1" fmla="val 48650"/>
              <a:gd name="adj2" fmla="val 558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Target: 35%</a:t>
            </a:r>
            <a:endParaRPr lang="fa-I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92" y="1978571"/>
            <a:ext cx="2143125" cy="2143125"/>
          </a:xfrm>
          <a:prstGeom prst="rect">
            <a:avLst/>
          </a:prstGeom>
        </p:spPr>
      </p:pic>
      <p:pic>
        <p:nvPicPr>
          <p:cNvPr id="11" name="Picture 2" descr="C:\Users\sahab\Desktop\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934" y="234454"/>
            <a:ext cx="1979066" cy="167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73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59" y="2103664"/>
            <a:ext cx="3717059" cy="3918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4" t="8360" r="29985" b="-106"/>
          <a:stretch/>
        </p:blipFill>
        <p:spPr>
          <a:xfrm>
            <a:off x="16331" y="870253"/>
            <a:ext cx="5426527" cy="51250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6888" y="1295400"/>
            <a:ext cx="332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Statistical Centre of Iran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73" y="1219200"/>
            <a:ext cx="1006396" cy="10063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86888" y="3432779"/>
            <a:ext cx="3429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Ali Akbar </a:t>
            </a:r>
            <a:r>
              <a:rPr lang="en-US" b="1" dirty="0" err="1">
                <a:solidFill>
                  <a:srgbClr val="C00000"/>
                </a:solidFill>
              </a:rPr>
              <a:t>Mahzoon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Director General, Office of Population and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Labour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Force Statistics &amp; Census</a:t>
            </a:r>
          </a:p>
          <a:p>
            <a:pPr algn="ctr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b="1" dirty="0" err="1">
                <a:solidFill>
                  <a:srgbClr val="C00000"/>
                </a:solidFill>
              </a:rPr>
              <a:t>Vahid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Akhoondi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System Analyst &amp; Project Manager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73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044714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/>
              <a:t>Simultaneous provision of 5 Internet Services as well as Telephone-assisted Registration Service </a:t>
            </a:r>
            <a:r>
              <a:rPr lang="en-US" sz="2000" b="1" dirty="0">
                <a:solidFill>
                  <a:srgbClr val="C00000"/>
                </a:solidFill>
              </a:rPr>
              <a:t>(Processes Architecture)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Challenges of Internet based census Portal</a:t>
            </a:r>
          </a:p>
        </p:txBody>
      </p:sp>
      <p:pic>
        <p:nvPicPr>
          <p:cNvPr id="6" name="Picture 5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422054"/>
            <a:ext cx="5029200" cy="35413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10200" y="3320644"/>
            <a:ext cx="3505200" cy="877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700" dirty="0"/>
              <a:t>In case of </a:t>
            </a:r>
            <a:r>
              <a:rPr lang="en-US" sz="1700" b="1" dirty="0"/>
              <a:t>missing  statistical code</a:t>
            </a:r>
            <a:r>
              <a:rPr lang="en-US" sz="1700" dirty="0"/>
              <a:t>, it can be delivered again in determined time</a:t>
            </a:r>
          </a:p>
        </p:txBody>
      </p:sp>
      <p:sp>
        <p:nvSpPr>
          <p:cNvPr id="8" name="Rectangle 7"/>
          <p:cNvSpPr/>
          <p:nvPr/>
        </p:nvSpPr>
        <p:spPr>
          <a:xfrm>
            <a:off x="5383306" y="4448037"/>
            <a:ext cx="3532094" cy="877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700" dirty="0"/>
              <a:t>When necessary, the questionnaire can be </a:t>
            </a:r>
            <a:r>
              <a:rPr lang="en-US" sz="1700" b="1" dirty="0"/>
              <a:t>edited</a:t>
            </a:r>
            <a:r>
              <a:rPr lang="en-US" sz="1700" dirty="0"/>
              <a:t> in determined deadline</a:t>
            </a:r>
          </a:p>
        </p:txBody>
      </p:sp>
      <p:sp>
        <p:nvSpPr>
          <p:cNvPr id="9" name="Rectangle 8"/>
          <p:cNvSpPr/>
          <p:nvPr/>
        </p:nvSpPr>
        <p:spPr>
          <a:xfrm>
            <a:off x="5410200" y="2454861"/>
            <a:ext cx="3505200" cy="6155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700" dirty="0"/>
              <a:t>Registration of </a:t>
            </a:r>
            <a:r>
              <a:rPr lang="en-US" sz="1700" b="1" dirty="0"/>
              <a:t>absent households </a:t>
            </a:r>
            <a:r>
              <a:rPr lang="en-US" sz="1700" dirty="0"/>
              <a:t>by </a:t>
            </a:r>
            <a:r>
              <a:rPr lang="en-US" sz="1700" b="1" dirty="0"/>
              <a:t>internet</a:t>
            </a:r>
            <a:r>
              <a:rPr lang="en-US" sz="1700" dirty="0"/>
              <a:t> or </a:t>
            </a:r>
            <a:r>
              <a:rPr lang="en-US" sz="1700" b="1" dirty="0"/>
              <a:t>phone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10200" y="5570419"/>
            <a:ext cx="3505200" cy="6155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700" dirty="0"/>
              <a:t>Connection of absent and internet codes</a:t>
            </a:r>
          </a:p>
        </p:txBody>
      </p:sp>
    </p:spTree>
    <p:extLst>
      <p:ext uri="{BB962C8B-B14F-4D97-AF65-F5344CB8AC3E}">
        <p14:creationId xmlns:p14="http://schemas.microsoft.com/office/powerpoint/2010/main" val="3117263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79"/>
          <p:cNvCxnSpPr>
            <a:stCxn id="17" idx="1"/>
            <a:endCxn id="22" idx="3"/>
          </p:cNvCxnSpPr>
          <p:nvPr/>
        </p:nvCxnSpPr>
        <p:spPr>
          <a:xfrm rot="10800000" flipV="1">
            <a:off x="2064555" y="2323200"/>
            <a:ext cx="1253293" cy="173738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38"/>
          <p:cNvCxnSpPr>
            <a:stCxn id="18" idx="1"/>
            <a:endCxn id="22" idx="3"/>
          </p:cNvCxnSpPr>
          <p:nvPr/>
        </p:nvCxnSpPr>
        <p:spPr>
          <a:xfrm rot="10800000" flipV="1">
            <a:off x="2064555" y="3163930"/>
            <a:ext cx="1253293" cy="89664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41"/>
          <p:cNvCxnSpPr>
            <a:stCxn id="19" idx="1"/>
            <a:endCxn id="22" idx="3"/>
          </p:cNvCxnSpPr>
          <p:nvPr/>
        </p:nvCxnSpPr>
        <p:spPr>
          <a:xfrm rot="10800000" flipV="1">
            <a:off x="2064555" y="4058240"/>
            <a:ext cx="1253293" cy="233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47"/>
          <p:cNvCxnSpPr>
            <a:stCxn id="20" idx="1"/>
            <a:endCxn id="22" idx="3"/>
          </p:cNvCxnSpPr>
          <p:nvPr/>
        </p:nvCxnSpPr>
        <p:spPr>
          <a:xfrm rot="10800000">
            <a:off x="2064555" y="4060581"/>
            <a:ext cx="1253293" cy="92635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57"/>
          <p:cNvCxnSpPr>
            <a:stCxn id="21" idx="1"/>
            <a:endCxn id="22" idx="3"/>
          </p:cNvCxnSpPr>
          <p:nvPr/>
        </p:nvCxnSpPr>
        <p:spPr>
          <a:xfrm rot="10800000">
            <a:off x="2064555" y="4060580"/>
            <a:ext cx="1253293" cy="185721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317847" y="1981200"/>
            <a:ext cx="2605094" cy="68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Volunteer Household </a:t>
            </a:r>
          </a:p>
          <a:p>
            <a:pPr algn="ctr"/>
            <a:r>
              <a:rPr lang="en-US" sz="1500" b="1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Registration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317847" y="2821931"/>
            <a:ext cx="2605094" cy="68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Absent Household</a:t>
            </a:r>
          </a:p>
          <a:p>
            <a:pPr algn="ctr"/>
            <a:r>
              <a:rPr lang="en-US" sz="1500" b="1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Registration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317847" y="3665332"/>
            <a:ext cx="2605094" cy="78581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Correct the Information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317847" y="4594026"/>
            <a:ext cx="2605094" cy="78581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Recovering the statistical code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317847" y="5524883"/>
            <a:ext cx="2605094" cy="78581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Connection of absent and internet codes</a:t>
            </a:r>
          </a:p>
        </p:txBody>
      </p:sp>
      <p:pic>
        <p:nvPicPr>
          <p:cNvPr id="22" name="Picture 8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315" y="3739109"/>
            <a:ext cx="96123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84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847" y="3739109"/>
            <a:ext cx="575107" cy="5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6388517" y="2061846"/>
            <a:ext cx="2222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11,148,762  </a:t>
            </a:r>
            <a:r>
              <a:rPr lang="en-US" sz="1600" dirty="0"/>
              <a:t>household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388517" y="2922896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208,782  </a:t>
            </a:r>
            <a:r>
              <a:rPr lang="en-US" sz="1600" dirty="0"/>
              <a:t>household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388517" y="3810000"/>
            <a:ext cx="200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116,511  </a:t>
            </a:r>
            <a:r>
              <a:rPr lang="en-US" sz="1600" dirty="0"/>
              <a:t>households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379699" y="4724400"/>
            <a:ext cx="200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147,258  </a:t>
            </a:r>
            <a:r>
              <a:rPr lang="en-US" sz="1600" dirty="0"/>
              <a:t>households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362778" y="5652448"/>
            <a:ext cx="200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152,417  </a:t>
            </a:r>
            <a:r>
              <a:rPr lang="en-US" sz="1600" dirty="0"/>
              <a:t>households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Challenges of Internet based census Portal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4800" y="8382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/>
              <a:t>Simultaneous provision of 5 Internet Services as well as Telephone-assisted Registration Service </a:t>
            </a:r>
            <a:r>
              <a:rPr lang="en-US" sz="2000" b="1" dirty="0">
                <a:solidFill>
                  <a:srgbClr val="C00000"/>
                </a:solidFill>
              </a:rPr>
              <a:t>(Processes Architecture)</a:t>
            </a:r>
          </a:p>
        </p:txBody>
      </p:sp>
    </p:spTree>
    <p:extLst>
      <p:ext uri="{BB962C8B-B14F-4D97-AF65-F5344CB8AC3E}">
        <p14:creationId xmlns:p14="http://schemas.microsoft.com/office/powerpoint/2010/main" val="4120200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7" descr="C:\Users\v_akhoondi.SCI\Desktop\139505216845.jpg"/>
          <p:cNvPicPr>
            <a:picLocks noChangeAspect="1" noChangeArrowheads="1"/>
          </p:cNvPicPr>
          <p:nvPr/>
        </p:nvPicPr>
        <p:blipFill>
          <a:blip r:embed="rId2" cstate="print"/>
          <a:srcRect b="13159"/>
          <a:stretch>
            <a:fillRect/>
          </a:stretch>
        </p:blipFill>
        <p:spPr bwMode="auto">
          <a:xfrm>
            <a:off x="5143504" y="2300262"/>
            <a:ext cx="964470" cy="716738"/>
          </a:xfrm>
          <a:prstGeom prst="rect">
            <a:avLst/>
          </a:prstGeom>
          <a:noFill/>
        </p:spPr>
      </p:pic>
      <p:pic>
        <p:nvPicPr>
          <p:cNvPr id="23" name="Picture 49" descr="untitled">
            <a:hlinkClick r:id="" action="ppaction://noaction"/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3508642"/>
            <a:ext cx="1285884" cy="11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4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2343136"/>
            <a:ext cx="9445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Arrow Connector 27"/>
          <p:cNvCxnSpPr/>
          <p:nvPr/>
        </p:nvCxnSpPr>
        <p:spPr>
          <a:xfrm>
            <a:off x="6286512" y="4086212"/>
            <a:ext cx="785818" cy="1588"/>
          </a:xfrm>
          <a:prstGeom prst="bentConnector3">
            <a:avLst>
              <a:gd name="adj1" fmla="val 50000"/>
            </a:avLst>
          </a:prstGeom>
          <a:ln>
            <a:headEnd type="triangle" w="lg" len="med"/>
            <a:tailEnd type="non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25502" y="4031664"/>
            <a:ext cx="18466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عبارت زیر را بازنویسی نمایید</a:t>
            </a:r>
            <a:endParaRPr lang="en-U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52595" y="4056041"/>
            <a:ext cx="1584000" cy="2160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648724" y="5277406"/>
            <a:ext cx="1582932" cy="36815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ورود به سامانه</a:t>
            </a:r>
            <a:endParaRPr lang="en-US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5" name="Picture 2" descr="C:\Users\v_akhoondi.SCI\Downloads\1464698050_view-refres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9546" y="4026489"/>
            <a:ext cx="285752" cy="285752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2486008" y="2514576"/>
            <a:ext cx="2040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631825" algn="l"/>
              </a:tabLst>
            </a:pPr>
            <a:r>
              <a:rPr lang="fa-IR" b="1" dirty="0">
                <a:latin typeface="Arial" pitchFamily="34" charset="0"/>
                <a:ea typeface="Times New Roman" pitchFamily="18" charset="0"/>
                <a:cs typeface="B Mitra" pitchFamily="2" charset="-78"/>
              </a:rPr>
              <a:t>سامانه سرشماري تلفنی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79599" y="3067821"/>
            <a:ext cx="9366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نام کاربری</a:t>
            </a:r>
            <a:endParaRPr lang="en-U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45749" y="3097890"/>
            <a:ext cx="1584000" cy="2160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415212" y="3125611"/>
            <a:ext cx="2143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r" rtl="1"/>
            <a:r>
              <a:rPr lang="fa-IR" sz="1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endParaRPr lang="en-US" sz="1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28205" y="3429622"/>
            <a:ext cx="9366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رمز عبور</a:t>
            </a:r>
            <a:endParaRPr lang="en-U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48947" y="3473339"/>
            <a:ext cx="1584000" cy="2160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418410" y="3501060"/>
            <a:ext cx="2143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r" rtl="1"/>
            <a:r>
              <a:rPr lang="fa-IR" sz="1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endParaRPr lang="en-US" sz="1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7650" name="Picture 2" descr="E:\Projects\cn95_InternetSoftware\95\مستندات کميته سيستم\sample-captha\DWR__SB_0.png"/>
          <p:cNvPicPr>
            <a:picLocks noChangeAspect="1" noChangeArrowheads="1"/>
          </p:cNvPicPr>
          <p:nvPr/>
        </p:nvPicPr>
        <p:blipFill>
          <a:blip r:embed="rId6"/>
          <a:srcRect r="32500" b="9999"/>
          <a:stretch>
            <a:fillRect/>
          </a:stretch>
        </p:blipFill>
        <p:spPr bwMode="auto">
          <a:xfrm>
            <a:off x="2671750" y="4343388"/>
            <a:ext cx="1285884" cy="428628"/>
          </a:xfrm>
          <a:prstGeom prst="rect">
            <a:avLst/>
          </a:prstGeom>
          <a:noFill/>
        </p:spPr>
      </p:pic>
      <p:sp>
        <p:nvSpPr>
          <p:cNvPr id="43" name="Rectangle 42"/>
          <p:cNvSpPr/>
          <p:nvPr/>
        </p:nvSpPr>
        <p:spPr>
          <a:xfrm>
            <a:off x="2143108" y="2228824"/>
            <a:ext cx="4000528" cy="37147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315200" y="4793204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 rtl="1"/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Arial" charset="0"/>
                <a:cs typeface="B Lotus" pitchFamily="2" charset="-78"/>
              </a:rPr>
              <a:t>640 users</a:t>
            </a:r>
            <a:endParaRPr lang="fa-IR" b="1" dirty="0">
              <a:solidFill>
                <a:schemeClr val="bg1">
                  <a:lumMod val="10000"/>
                </a:schemeClr>
              </a:solidFill>
              <a:latin typeface="Arial" charset="0"/>
              <a:cs typeface="B Lotus" pitchFamily="2" charset="-78"/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323864" y="2876536"/>
            <a:ext cx="1581136" cy="674233"/>
          </a:xfrm>
          <a:prstGeom prst="wedgeRectCallout">
            <a:avLst>
              <a:gd name="adj1" fmla="val 57454"/>
              <a:gd name="adj2" fmla="val 2580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Username &amp; Password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Challenges of Internet based census Portal</a:t>
            </a:r>
          </a:p>
        </p:txBody>
      </p:sp>
      <p:sp>
        <p:nvSpPr>
          <p:cNvPr id="2" name="Rectangle 1"/>
          <p:cNvSpPr/>
          <p:nvPr/>
        </p:nvSpPr>
        <p:spPr>
          <a:xfrm>
            <a:off x="249998" y="990600"/>
            <a:ext cx="772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US" sz="2400" b="1" dirty="0"/>
              <a:t> Resources and requirements of Telephone-based system</a:t>
            </a:r>
          </a:p>
        </p:txBody>
      </p:sp>
    </p:spTree>
    <p:extLst>
      <p:ext uri="{BB962C8B-B14F-4D97-AF65-F5344CB8AC3E}">
        <p14:creationId xmlns:p14="http://schemas.microsoft.com/office/powerpoint/2010/main" val="1163991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855131"/>
            <a:ext cx="419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/>
              <a:t>Obtaining Data for more than 50 Census Items from one-person household </a:t>
            </a:r>
            <a:r>
              <a:rPr lang="en-US" sz="2000" b="1" dirty="0">
                <a:solidFill>
                  <a:srgbClr val="C00000"/>
                </a:solidFill>
              </a:rPr>
              <a:t>(Database Architecture)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Challenges of Internet based census Portal</a:t>
            </a:r>
          </a:p>
        </p:txBody>
      </p:sp>
      <p:pic>
        <p:nvPicPr>
          <p:cNvPr id="7" name="Picture 6" descr="1.png"/>
          <p:cNvPicPr>
            <a:picLocks noChangeAspect="1"/>
          </p:cNvPicPr>
          <p:nvPr/>
        </p:nvPicPr>
        <p:blipFill>
          <a:blip r:embed="rId2"/>
          <a:srcRect l="1051" t="449"/>
          <a:stretch>
            <a:fillRect/>
          </a:stretch>
        </p:blipFill>
        <p:spPr>
          <a:xfrm>
            <a:off x="228600" y="579258"/>
            <a:ext cx="2895600" cy="4297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56882" y="5583608"/>
            <a:ext cx="3881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/>
              <a:t>Checking more than 220 Rules and formatting in the Portal </a:t>
            </a:r>
            <a:r>
              <a:rPr lang="en-US" sz="2000" b="1" dirty="0">
                <a:solidFill>
                  <a:srgbClr val="C00000"/>
                </a:solidFill>
              </a:rPr>
              <a:t>(Performance)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4090" y="3284389"/>
            <a:ext cx="4487510" cy="346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2679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143000"/>
            <a:ext cx="807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b="1" dirty="0"/>
              <a:t> Security </a:t>
            </a:r>
          </a:p>
          <a:p>
            <a:r>
              <a:rPr lang="en-US" b="1" dirty="0"/>
              <a:t>Base on ISMS (Information Security Management System)</a:t>
            </a:r>
            <a:endParaRPr lang="en-US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Challenges of Internet based census Portal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48031190"/>
              </p:ext>
            </p:extLst>
          </p:nvPr>
        </p:nvGraphicFramePr>
        <p:xfrm>
          <a:off x="15240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9965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Challenges of Internet based census Portal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914400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US" sz="2400" b="1" dirty="0"/>
              <a:t> </a:t>
            </a:r>
            <a:r>
              <a:rPr lang="en-US" sz="2400" b="1" dirty="0">
                <a:cs typeface="B Lotus" pitchFamily="2" charset="-78"/>
              </a:rPr>
              <a:t>Hardware infrastructure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1797424" y="1768545"/>
            <a:ext cx="3917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Infrastructure Architecture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52600"/>
            <a:ext cx="432000" cy="432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97424" y="2499823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Servers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483878"/>
            <a:ext cx="432000" cy="432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7424" y="3252100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Network and Bandwidth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388" y="3242564"/>
            <a:ext cx="432000" cy="432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855694" y="3991536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Backup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388" y="3999180"/>
            <a:ext cx="432000" cy="432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79495" y="4743088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Monitoring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424" y="4743088"/>
            <a:ext cx="432000" cy="432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779495" y="5553807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…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424" y="5553807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1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Challenges of Internet based census Portal</a:t>
            </a: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06301895"/>
              </p:ext>
            </p:extLst>
          </p:nvPr>
        </p:nvGraphicFramePr>
        <p:xfrm>
          <a:off x="2680447" y="2811314"/>
          <a:ext cx="3071834" cy="1920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lowchart: Magnetic Disk 1"/>
          <p:cNvSpPr/>
          <p:nvPr/>
        </p:nvSpPr>
        <p:spPr>
          <a:xfrm>
            <a:off x="1371600" y="2541206"/>
            <a:ext cx="1828800" cy="248799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Internet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census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Database</a:t>
            </a:r>
          </a:p>
        </p:txBody>
      </p:sp>
      <p:sp>
        <p:nvSpPr>
          <p:cNvPr id="7" name="Flowchart: Magnetic Disk 6"/>
          <p:cNvSpPr/>
          <p:nvPr/>
        </p:nvSpPr>
        <p:spPr>
          <a:xfrm>
            <a:off x="5957047" y="2541206"/>
            <a:ext cx="1828800" cy="2487994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Face to Face census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Database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1143000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US" sz="2400" b="1" dirty="0"/>
              <a:t> </a:t>
            </a:r>
            <a:r>
              <a:rPr lang="en-US" sz="2400" b="1" dirty="0">
                <a:cs typeface="B Lotus" pitchFamily="2" charset="-78"/>
              </a:rPr>
              <a:t>Synchronization</a:t>
            </a:r>
            <a:r>
              <a:rPr lang="en-US" sz="2400" b="1" dirty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41195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Challenges of Internet based census Portal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11430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b="1" dirty="0"/>
              <a:t> Design and Implement Test Scenarios and Monitoring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7424" y="2183581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Functionality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67636"/>
            <a:ext cx="432000" cy="43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7424" y="2914859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Stress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898914"/>
            <a:ext cx="432000" cy="432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28800" y="3715888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Security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388" y="3702441"/>
            <a:ext cx="432000" cy="432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10871" y="4467348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Resource usage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388" y="4459057"/>
            <a:ext cx="432000" cy="432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806389" y="5202965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 …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871" y="5190939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93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28800"/>
            <a:ext cx="7772400" cy="35052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fa-IR" sz="2400" dirty="0">
                <a:cs typeface="B Nazanin" panose="00000400000000000000" pitchFamily="2" charset="-78"/>
              </a:rPr>
            </a:br>
            <a:r>
              <a:rPr lang="en-US" altLang="en-US" sz="2400" dirty="0">
                <a:cs typeface="B Titr" panose="00000700000000000000" pitchFamily="2" charset="-78"/>
              </a:rPr>
              <a:t>With respect to the accessibility to the existing administrative data in the country and upgrading of statistical system, implementation of register-based census will be the main goal for the next census. To achieve this goal, the following prerequisites are :</a:t>
            </a:r>
            <a:br>
              <a:rPr lang="en-US" altLang="en-US" sz="2400" dirty="0">
                <a:cs typeface="B Titr" panose="00000700000000000000" pitchFamily="2" charset="-78"/>
              </a:rPr>
            </a:br>
            <a:br>
              <a:rPr lang="en-US" altLang="en-US" sz="2400" dirty="0">
                <a:cs typeface="B Titr" panose="00000700000000000000" pitchFamily="2" charset="-78"/>
              </a:rPr>
            </a:br>
            <a:r>
              <a:rPr lang="en-US" altLang="en-US" sz="2400" dirty="0">
                <a:cs typeface="B Titr" panose="00000700000000000000" pitchFamily="2" charset="-78"/>
              </a:rPr>
              <a:t>1-improving population information bank ,</a:t>
            </a:r>
            <a:br>
              <a:rPr lang="en-US" altLang="en-US" sz="2400" dirty="0">
                <a:cs typeface="B Titr" panose="00000700000000000000" pitchFamily="2" charset="-78"/>
              </a:rPr>
            </a:br>
            <a:r>
              <a:rPr lang="en-US" altLang="en-US" sz="2400" dirty="0">
                <a:cs typeface="B Titr" panose="00000700000000000000" pitchFamily="2" charset="-78"/>
              </a:rPr>
              <a:t>2- Completing and updating address file</a:t>
            </a:r>
            <a:br>
              <a:rPr lang="en-US" altLang="en-US" sz="2400" dirty="0">
                <a:cs typeface="B Titr" panose="00000700000000000000" pitchFamily="2" charset="-78"/>
              </a:rPr>
            </a:br>
            <a:r>
              <a:rPr lang="en-US" altLang="en-US" sz="2400" dirty="0">
                <a:cs typeface="B Titr" panose="00000700000000000000" pitchFamily="2" charset="-78"/>
              </a:rPr>
              <a:t>3- Linking national code to place code.</a:t>
            </a:r>
            <a:br>
              <a:rPr lang="en-US" altLang="en-US" sz="2400" dirty="0">
                <a:cs typeface="B Titr" panose="00000700000000000000" pitchFamily="2" charset="-78"/>
              </a:rPr>
            </a:b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58371" name="Text Placeholder 2"/>
          <p:cNvSpPr>
            <a:spLocks noGrp="1"/>
          </p:cNvSpPr>
          <p:nvPr>
            <p:ph type="body" idx="1"/>
          </p:nvPr>
        </p:nvSpPr>
        <p:spPr>
          <a:xfrm>
            <a:off x="722313" y="685800"/>
            <a:ext cx="7772400" cy="68580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Next census</a:t>
            </a:r>
          </a:p>
        </p:txBody>
      </p:sp>
    </p:spTree>
    <p:extLst>
      <p:ext uri="{BB962C8B-B14F-4D97-AF65-F5344CB8AC3E}">
        <p14:creationId xmlns:p14="http://schemas.microsoft.com/office/powerpoint/2010/main" val="2506256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518" t="5000" r="10742" b="5555"/>
          <a:stretch/>
        </p:blipFill>
        <p:spPr>
          <a:xfrm>
            <a:off x="152400" y="228600"/>
            <a:ext cx="8686800" cy="641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8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/>
          <p:nvPr/>
        </p:nvSpPr>
        <p:spPr>
          <a:xfrm>
            <a:off x="1143000" y="2661182"/>
            <a:ext cx="7772400" cy="3764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2" name="Rectangle 3081"/>
          <p:cNvSpPr/>
          <p:nvPr/>
        </p:nvSpPr>
        <p:spPr>
          <a:xfrm>
            <a:off x="1143000" y="789296"/>
            <a:ext cx="7772400" cy="175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71600" y="3824749"/>
            <a:ext cx="1913562" cy="7845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Visiting all Places by Enumerator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62400" y="2870025"/>
            <a:ext cx="2223448" cy="780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Taking statistical code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62400" y="3839111"/>
            <a:ext cx="2223448" cy="7953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Face to Face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interview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0316" y="5404383"/>
            <a:ext cx="1836484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Visiting the census’ web site</a:t>
            </a:r>
          </a:p>
        </p:txBody>
      </p:sp>
      <p:cxnSp>
        <p:nvCxnSpPr>
          <p:cNvPr id="28" name="Straight Arrow Connector 27"/>
          <p:cNvCxnSpPr>
            <a:stCxn id="7" idx="3"/>
            <a:endCxn id="12" idx="1"/>
          </p:cNvCxnSpPr>
          <p:nvPr/>
        </p:nvCxnSpPr>
        <p:spPr>
          <a:xfrm>
            <a:off x="3285162" y="4217009"/>
            <a:ext cx="677238" cy="1975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71" idx="3"/>
            <a:endCxn id="15" idx="1"/>
          </p:cNvCxnSpPr>
          <p:nvPr/>
        </p:nvCxnSpPr>
        <p:spPr>
          <a:xfrm>
            <a:off x="6185848" y="5297305"/>
            <a:ext cx="664468" cy="449978"/>
          </a:xfrm>
          <a:prstGeom prst="bentConnector3">
            <a:avLst>
              <a:gd name="adj1" fmla="val 67872"/>
            </a:avLst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0" y="-30273"/>
            <a:ext cx="91440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Phases of Census</a:t>
            </a:r>
            <a:endParaRPr lang="fa-IR" sz="2400" b="1" dirty="0"/>
          </a:p>
        </p:txBody>
      </p:sp>
      <p:sp>
        <p:nvSpPr>
          <p:cNvPr id="71" name="Rounded Rectangle 70"/>
          <p:cNvSpPr/>
          <p:nvPr/>
        </p:nvSpPr>
        <p:spPr>
          <a:xfrm>
            <a:off x="3962400" y="4830834"/>
            <a:ext cx="2223448" cy="93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Sticking </a:t>
            </a:r>
            <a:r>
              <a:rPr lang="en-US" sz="1600" b="1" dirty="0">
                <a:solidFill>
                  <a:schemeClr val="tx1"/>
                </a:solidFill>
              </a:rPr>
              <a:t>“Absent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Household Notice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Card”</a:t>
            </a:r>
          </a:p>
        </p:txBody>
      </p:sp>
      <p:cxnSp>
        <p:nvCxnSpPr>
          <p:cNvPr id="72" name="Straight Arrow Connector 71"/>
          <p:cNvCxnSpPr>
            <a:stCxn id="7" idx="3"/>
            <a:endCxn id="71" idx="1"/>
          </p:cNvCxnSpPr>
          <p:nvPr/>
        </p:nvCxnSpPr>
        <p:spPr>
          <a:xfrm>
            <a:off x="3285162" y="4217009"/>
            <a:ext cx="677238" cy="1080296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Image result for tablet free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06859"/>
            <a:ext cx="792480" cy="7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71"/>
          <p:cNvCxnSpPr>
            <a:stCxn id="7" idx="3"/>
            <a:endCxn id="11" idx="1"/>
          </p:cNvCxnSpPr>
          <p:nvPr/>
        </p:nvCxnSpPr>
        <p:spPr>
          <a:xfrm flipV="1">
            <a:off x="3285162" y="3260049"/>
            <a:ext cx="677238" cy="956960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850316" y="4609269"/>
            <a:ext cx="1836484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Calling to Call Centers</a:t>
            </a:r>
          </a:p>
        </p:txBody>
      </p:sp>
      <p:cxnSp>
        <p:nvCxnSpPr>
          <p:cNvPr id="42" name="Straight Arrow Connector 41"/>
          <p:cNvCxnSpPr>
            <a:stCxn id="71" idx="3"/>
            <a:endCxn id="40" idx="1"/>
          </p:cNvCxnSpPr>
          <p:nvPr/>
        </p:nvCxnSpPr>
        <p:spPr>
          <a:xfrm flipV="1">
            <a:off x="6185848" y="4914069"/>
            <a:ext cx="664468" cy="383236"/>
          </a:xfrm>
          <a:prstGeom prst="bentConnector3">
            <a:avLst>
              <a:gd name="adj1" fmla="val 67872"/>
            </a:avLst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84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4225" y="4205715"/>
            <a:ext cx="37201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Rounded Rectangle 92"/>
          <p:cNvSpPr/>
          <p:nvPr/>
        </p:nvSpPr>
        <p:spPr>
          <a:xfrm>
            <a:off x="1342566" y="941696"/>
            <a:ext cx="1913562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Visiting the census’ web site and completing questionnaire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3962400" y="1238535"/>
            <a:ext cx="2223448" cy="780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Receiving internet code</a:t>
            </a:r>
          </a:p>
        </p:txBody>
      </p:sp>
      <p:cxnSp>
        <p:nvCxnSpPr>
          <p:cNvPr id="103" name="Straight Arrow Connector 102"/>
          <p:cNvCxnSpPr>
            <a:stCxn id="93" idx="3"/>
            <a:endCxn id="102" idx="1"/>
          </p:cNvCxnSpPr>
          <p:nvPr/>
        </p:nvCxnSpPr>
        <p:spPr>
          <a:xfrm>
            <a:off x="3256128" y="1627496"/>
            <a:ext cx="706272" cy="1063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Picture 8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848" y="1531851"/>
            <a:ext cx="96123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D3AA"/>
              </a:clrFrom>
              <a:clrTo>
                <a:srgbClr val="F7D3A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829" y="2899762"/>
            <a:ext cx="1003040" cy="841869"/>
          </a:xfrm>
          <a:prstGeom prst="rect">
            <a:avLst/>
          </a:prstGeom>
        </p:spPr>
      </p:pic>
      <p:sp>
        <p:nvSpPr>
          <p:cNvPr id="3086" name="TextBox 3085"/>
          <p:cNvSpPr txBox="1"/>
          <p:nvPr/>
        </p:nvSpPr>
        <p:spPr>
          <a:xfrm>
            <a:off x="7315200" y="84603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Phase 1: Internet Census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850316" y="2912271"/>
            <a:ext cx="1961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Phase 2: </a:t>
            </a:r>
          </a:p>
          <a:p>
            <a:r>
              <a:rPr lang="en-US" sz="1500" b="1" dirty="0"/>
              <a:t>Face to Face Interview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615" y="4837869"/>
            <a:ext cx="289010" cy="28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111" y="2844062"/>
            <a:ext cx="27432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25" y="3896409"/>
            <a:ext cx="240319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Picture 8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9857" y="6109007"/>
            <a:ext cx="564732" cy="37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Rounded Rectangle 131"/>
          <p:cNvSpPr/>
          <p:nvPr/>
        </p:nvSpPr>
        <p:spPr>
          <a:xfrm>
            <a:off x="1243943" y="5871677"/>
            <a:ext cx="182880" cy="182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1243943" y="6138313"/>
            <a:ext cx="182880" cy="1828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447800" y="580123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By household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447800" y="609018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By Enumerator</a:t>
            </a:r>
          </a:p>
        </p:txBody>
      </p:sp>
    </p:spTree>
    <p:extLst>
      <p:ext uri="{BB962C8B-B14F-4D97-AF65-F5344CB8AC3E}">
        <p14:creationId xmlns:p14="http://schemas.microsoft.com/office/powerpoint/2010/main" val="446650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285728"/>
            <a:ext cx="9572659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tr-TR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33B0B3-61AB-4DF2-B38F-2B6E60EAB807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4277" name="TextBox 5"/>
          <p:cNvSpPr txBox="1">
            <a:spLocks noChangeArrowheads="1"/>
          </p:cNvSpPr>
          <p:nvPr/>
        </p:nvSpPr>
        <p:spPr bwMode="auto">
          <a:xfrm>
            <a:off x="3347864" y="6021288"/>
            <a:ext cx="2643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www.amar.org.ir</a:t>
            </a:r>
            <a:endParaRPr lang="fa-IR" alt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16725"/>
            <a:ext cx="7376221" cy="484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3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 descr="C:\Users\sahab\Desktop\computer-pc-clipart-clip-art-423600-61118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778" y="1354706"/>
            <a:ext cx="5788025" cy="324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6554" y="5410200"/>
            <a:ext cx="6459294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- From 24 September to 21 October for all Households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- From 22 October to 20 November for absent households</a:t>
            </a:r>
          </a:p>
        </p:txBody>
      </p:sp>
      <p:sp>
        <p:nvSpPr>
          <p:cNvPr id="5" name="Rectangle 4"/>
          <p:cNvSpPr/>
          <p:nvPr/>
        </p:nvSpPr>
        <p:spPr>
          <a:xfrm>
            <a:off x="3495180" y="609600"/>
            <a:ext cx="3820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www.sarshomari95.com</a:t>
            </a:r>
          </a:p>
        </p:txBody>
      </p:sp>
      <p:pic>
        <p:nvPicPr>
          <p:cNvPr id="8" name="Picture 2" descr="C:\Users\sahab\Desktop\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1621968" cy="137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Image result for TABLET FREE PICTURE"/>
          <p:cNvSpPr>
            <a:spLocks noChangeAspect="1" noChangeArrowheads="1"/>
          </p:cNvSpPr>
          <p:nvPr/>
        </p:nvSpPr>
        <p:spPr bwMode="auto">
          <a:xfrm>
            <a:off x="155575" y="-1608138"/>
            <a:ext cx="28860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Image result for TABLET FREE PICTURE"/>
          <p:cNvSpPr>
            <a:spLocks noChangeAspect="1" noChangeArrowheads="1"/>
          </p:cNvSpPr>
          <p:nvPr/>
        </p:nvSpPr>
        <p:spPr bwMode="auto">
          <a:xfrm>
            <a:off x="307975" y="-1455738"/>
            <a:ext cx="28860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Image result for TABLET FREE PICTURE"/>
          <p:cNvSpPr>
            <a:spLocks noChangeAspect="1" noChangeArrowheads="1"/>
          </p:cNvSpPr>
          <p:nvPr/>
        </p:nvSpPr>
        <p:spPr bwMode="auto">
          <a:xfrm>
            <a:off x="460375" y="-1303338"/>
            <a:ext cx="28860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2" descr="C:\Users\sahab\Desktop\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940" y="3581400"/>
            <a:ext cx="7217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sahab\Desktop\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329" y="4064237"/>
            <a:ext cx="274415" cy="2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409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9" descr="untitled">
            <a:hlinkClick r:id="" action="ppaction://noaction"/>
          </p:cNvPr>
          <p:cNvPicPr>
            <a:picLocks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579" y="859644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701555" y="2286000"/>
            <a:ext cx="2223448" cy="10072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National code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Security code</a:t>
            </a:r>
          </a:p>
        </p:txBody>
      </p:sp>
      <p:cxnSp>
        <p:nvCxnSpPr>
          <p:cNvPr id="9" name="Straight Arrow Connector 8"/>
          <p:cNvCxnSpPr>
            <a:stCxn id="6" idx="2"/>
            <a:endCxn id="7" idx="0"/>
          </p:cNvCxnSpPr>
          <p:nvPr/>
        </p:nvCxnSpPr>
        <p:spPr>
          <a:xfrm>
            <a:off x="4813279" y="1774044"/>
            <a:ext cx="0" cy="511956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14501" y="3646868"/>
            <a:ext cx="2459739" cy="14049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Controlling logical relationships of the questions and </a:t>
            </a:r>
            <a:r>
              <a:rPr lang="en-US" b="1" dirty="0">
                <a:solidFill>
                  <a:schemeClr val="tx1"/>
                </a:solidFill>
              </a:rPr>
              <a:t>warning</a:t>
            </a:r>
            <a:r>
              <a:rPr lang="en-US" dirty="0">
                <a:solidFill>
                  <a:schemeClr val="tx1"/>
                </a:solidFill>
              </a:rPr>
              <a:t> when necessary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01555" y="3831444"/>
            <a:ext cx="2223448" cy="10239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Access to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e-questionnaire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for completing it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701555" y="5453088"/>
            <a:ext cx="2223448" cy="10239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Reception of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statistical code</a:t>
            </a:r>
          </a:p>
        </p:txBody>
      </p:sp>
      <p:cxnSp>
        <p:nvCxnSpPr>
          <p:cNvPr id="28" name="Straight Arrow Connector 27"/>
          <p:cNvCxnSpPr>
            <a:stCxn id="7" idx="2"/>
            <a:endCxn id="12" idx="0"/>
          </p:cNvCxnSpPr>
          <p:nvPr/>
        </p:nvCxnSpPr>
        <p:spPr>
          <a:xfrm>
            <a:off x="4813279" y="3293256"/>
            <a:ext cx="0" cy="538188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892892" y="3380096"/>
            <a:ext cx="6545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sym typeface="Symbol"/>
              </a:rPr>
              <a:t></a:t>
            </a:r>
            <a:endParaRPr lang="en-US" sz="400" b="1" dirty="0">
              <a:solidFill>
                <a:srgbClr val="C00000"/>
              </a:solidFill>
            </a:endParaRPr>
          </a:p>
        </p:txBody>
      </p:sp>
      <p:cxnSp>
        <p:nvCxnSpPr>
          <p:cNvPr id="32" name="Straight Arrow Connector 31"/>
          <p:cNvCxnSpPr>
            <a:stCxn id="11" idx="3"/>
            <a:endCxn id="12" idx="1"/>
          </p:cNvCxnSpPr>
          <p:nvPr/>
        </p:nvCxnSpPr>
        <p:spPr>
          <a:xfrm flipV="1">
            <a:off x="2774240" y="4343400"/>
            <a:ext cx="927315" cy="5924"/>
          </a:xfrm>
          <a:prstGeom prst="straightConnector1">
            <a:avLst/>
          </a:prstGeom>
          <a:ln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2" idx="2"/>
            <a:endCxn id="15" idx="0"/>
          </p:cNvCxnSpPr>
          <p:nvPr/>
        </p:nvCxnSpPr>
        <p:spPr>
          <a:xfrm>
            <a:off x="4813279" y="4855356"/>
            <a:ext cx="0" cy="597732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cs typeface="B Titr" pitchFamily="2" charset="-78"/>
              </a:rPr>
              <a:t>Stages of the implementation of the Internet-based Census</a:t>
            </a: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5" b="9864"/>
          <a:stretch/>
        </p:blipFill>
        <p:spPr bwMode="auto">
          <a:xfrm>
            <a:off x="6880211" y="4481107"/>
            <a:ext cx="1887941" cy="92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2670147" y="1828800"/>
            <a:ext cx="207980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/>
              <a:t>www.sarshomari95.com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809161" y="3256506"/>
            <a:ext cx="2030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Access to technical support through a </a:t>
            </a:r>
            <a:r>
              <a:rPr lang="en-US" b="1" dirty="0">
                <a:solidFill>
                  <a:schemeClr val="tx1"/>
                </a:solidFill>
              </a:rPr>
              <a:t>Call Centre</a:t>
            </a:r>
          </a:p>
        </p:txBody>
      </p:sp>
      <p:sp>
        <p:nvSpPr>
          <p:cNvPr id="54" name="Right Bracket 53"/>
          <p:cNvSpPr/>
          <p:nvPr/>
        </p:nvSpPr>
        <p:spPr>
          <a:xfrm>
            <a:off x="6423011" y="1774044"/>
            <a:ext cx="152400" cy="4702956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930287" y="4988256"/>
            <a:ext cx="6545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sym typeface="Symbol"/>
              </a:rPr>
              <a:t></a:t>
            </a:r>
            <a:endParaRPr lang="en-US" sz="400" b="1" dirty="0">
              <a:solidFill>
                <a:srgbClr val="00B050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59" y="3904445"/>
            <a:ext cx="381000" cy="3175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645" y="2514600"/>
            <a:ext cx="658766" cy="553901"/>
          </a:xfrm>
          <a:prstGeom prst="rect">
            <a:avLst/>
          </a:prstGeom>
        </p:spPr>
      </p:pic>
      <p:sp>
        <p:nvSpPr>
          <p:cNvPr id="61" name="Rectangular Callout 60"/>
          <p:cNvSpPr/>
          <p:nvPr/>
        </p:nvSpPr>
        <p:spPr>
          <a:xfrm>
            <a:off x="1615182" y="685800"/>
            <a:ext cx="2343136" cy="762000"/>
          </a:xfrm>
          <a:prstGeom prst="wedgeRectCallout">
            <a:avLst>
              <a:gd name="adj1" fmla="val 57454"/>
              <a:gd name="adj2" fmla="val 2580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Convincing households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implement census 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through internet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327011" y="5453087"/>
            <a:ext cx="2459740" cy="1023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Sending statistical code and thank you </a:t>
            </a:r>
            <a:r>
              <a:rPr lang="en-US" sz="1600" b="1" dirty="0">
                <a:solidFill>
                  <a:schemeClr val="tx1"/>
                </a:solidFill>
              </a:rPr>
              <a:t>SMS</a:t>
            </a:r>
            <a:r>
              <a:rPr lang="en-US" sz="1600" dirty="0">
                <a:solidFill>
                  <a:schemeClr val="tx1"/>
                </a:solidFill>
              </a:rPr>
              <a:t> to the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mobile number</a:t>
            </a:r>
          </a:p>
        </p:txBody>
      </p:sp>
      <p:cxnSp>
        <p:nvCxnSpPr>
          <p:cNvPr id="72" name="Straight Arrow Connector 71"/>
          <p:cNvCxnSpPr>
            <a:stCxn id="15" idx="1"/>
            <a:endCxn id="71" idx="3"/>
          </p:cNvCxnSpPr>
          <p:nvPr/>
        </p:nvCxnSpPr>
        <p:spPr>
          <a:xfrm flipH="1">
            <a:off x="2786751" y="5965044"/>
            <a:ext cx="914804" cy="0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ular Callout 1"/>
          <p:cNvSpPr/>
          <p:nvPr/>
        </p:nvSpPr>
        <p:spPr>
          <a:xfrm>
            <a:off x="2996351" y="5554846"/>
            <a:ext cx="484901" cy="311990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SMS</a:t>
            </a:r>
            <a:endParaRPr lang="fa-I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71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20" y="76285"/>
            <a:ext cx="6745560" cy="84124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phase: Internet Census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33600"/>
            <a:ext cx="5076057" cy="40674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8ABFB3-FC9A-4C9A-8274-C8D25736EF23}"/>
              </a:ext>
            </a:extLst>
          </p:cNvPr>
          <p:cNvSpPr txBox="1"/>
          <p:nvPr/>
        </p:nvSpPr>
        <p:spPr>
          <a:xfrm>
            <a:off x="1981200" y="1353357"/>
            <a:ext cx="507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www.sarshomari95.com</a:t>
            </a:r>
          </a:p>
        </p:txBody>
      </p:sp>
    </p:spTree>
    <p:extLst>
      <p:ext uri="{BB962C8B-B14F-4D97-AF65-F5344CB8AC3E}">
        <p14:creationId xmlns:p14="http://schemas.microsoft.com/office/powerpoint/2010/main" val="200418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_abbasi\Desktop\تصاویر پلن a\Capture 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"/>
          <a:stretch>
            <a:fillRect/>
          </a:stretch>
        </p:blipFill>
        <p:spPr bwMode="auto">
          <a:xfrm>
            <a:off x="790548" y="1447800"/>
            <a:ext cx="7591452" cy="51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sahab\Desktop\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296" y="76200"/>
            <a:ext cx="144342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228600"/>
            <a:ext cx="259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First page of the Internet- based Census Portal 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3200" y="268069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Instructions for filling out e-Questionnaire</a:t>
            </a:r>
          </a:p>
        </p:txBody>
      </p:sp>
    </p:spTree>
    <p:extLst>
      <p:ext uri="{BB962C8B-B14F-4D97-AF65-F5344CB8AC3E}">
        <p14:creationId xmlns:p14="http://schemas.microsoft.com/office/powerpoint/2010/main" val="51610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48042" y="3339152"/>
            <a:ext cx="2833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عبارت زیر را بازنویسی نمایید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23462" y="3317822"/>
            <a:ext cx="2262938" cy="33977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>
            <a:off x="3224703" y="4917341"/>
            <a:ext cx="1582932" cy="41665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تایید و ادامه</a:t>
            </a:r>
            <a:endParaRPr lang="en-US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8514" y="2819400"/>
            <a:ext cx="2508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شماره ملی سرپرست خانوار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6615" y="2819400"/>
            <a:ext cx="2269785" cy="33114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cs typeface="B Titr" pitchFamily="2" charset="-78"/>
              </a:rPr>
              <a:t>Validation of the national code</a:t>
            </a:r>
          </a:p>
        </p:txBody>
      </p:sp>
      <p:pic>
        <p:nvPicPr>
          <p:cNvPr id="1026" name="Picture 2" descr="C:\Users\v_akhoondi.SCI\Downloads\1464698050_view-refre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413" y="3288271"/>
            <a:ext cx="285752" cy="2857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971800" y="2895600"/>
            <a:ext cx="2143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r" rtl="1"/>
            <a:r>
              <a:rPr lang="fa-IR" sz="105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endParaRPr lang="en-US" sz="105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 descr="C:\Users\sahab\Desktop\SESRIC\Supported\2016\int\syscomitt\sample-captha\DWR__SB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703" y="3810000"/>
            <a:ext cx="1905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sahab\Desktop\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286" y="914400"/>
            <a:ext cx="144342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ular Callout 22"/>
          <p:cNvSpPr/>
          <p:nvPr/>
        </p:nvSpPr>
        <p:spPr>
          <a:xfrm>
            <a:off x="392722" y="2819400"/>
            <a:ext cx="1664678" cy="635041"/>
          </a:xfrm>
          <a:prstGeom prst="wedgeRectCallout">
            <a:avLst>
              <a:gd name="adj1" fmla="val 57454"/>
              <a:gd name="adj2" fmla="val 2580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code &amp;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Security code</a:t>
            </a:r>
          </a:p>
        </p:txBody>
      </p:sp>
    </p:spTree>
    <p:extLst>
      <p:ext uri="{BB962C8B-B14F-4D97-AF65-F5344CB8AC3E}">
        <p14:creationId xmlns:p14="http://schemas.microsoft.com/office/powerpoint/2010/main" val="185746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 177"/>
          <p:cNvGrpSpPr/>
          <p:nvPr/>
        </p:nvGrpSpPr>
        <p:grpSpPr>
          <a:xfrm>
            <a:off x="357158" y="687624"/>
            <a:ext cx="8429684" cy="5955424"/>
            <a:chOff x="357158" y="831162"/>
            <a:chExt cx="8429684" cy="5955424"/>
          </a:xfrm>
        </p:grpSpPr>
        <p:sp>
          <p:nvSpPr>
            <p:cNvPr id="5" name="TextBox 4"/>
            <p:cNvSpPr txBox="1"/>
            <p:nvPr/>
          </p:nvSpPr>
          <p:spPr>
            <a:xfrm>
              <a:off x="5772590" y="845053"/>
              <a:ext cx="3009752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100" b="1" dirty="0">
                  <a:latin typeface="Tahoma" pitchFamily="34" charset="0"/>
                  <a:ea typeface="Tahoma" pitchFamily="34" charset="0"/>
                  <a:cs typeface="B Zar" pitchFamily="2" charset="-78"/>
                </a:rPr>
                <a:t>مشخصات عضو خانوار</a:t>
              </a:r>
              <a:endParaRPr lang="en-US" sz="1100" b="1" dirty="0">
                <a:latin typeface="Tahoma" pitchFamily="34" charset="0"/>
                <a:ea typeface="Tahoma" pitchFamily="34" charset="0"/>
                <a:cs typeface="B Zar" pitchFamily="2" charset="-7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29387" y="1164188"/>
              <a:ext cx="13544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نام</a:t>
              </a:r>
              <a:endParaRPr lang="en-US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86624" y="1216513"/>
              <a:ext cx="1661160" cy="1800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77079" y="1440472"/>
              <a:ext cx="133825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9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نام خانوادگی</a:t>
              </a:r>
              <a:endParaRPr lang="en-US" sz="9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90420" y="1460219"/>
              <a:ext cx="1659600" cy="1800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67606" y="2160664"/>
              <a:ext cx="5358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جنس</a:t>
              </a:r>
              <a:endParaRPr lang="en-US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58015" y="1664913"/>
              <a:ext cx="13544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شماره ملی</a:t>
              </a:r>
              <a:endParaRPr lang="en-US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86421" y="1711912"/>
              <a:ext cx="1661160" cy="1800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15139" y="2427416"/>
              <a:ext cx="13544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سال تولد</a:t>
              </a:r>
              <a:endParaRPr lang="en-US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" name="Group 28"/>
            <p:cNvGrpSpPr/>
            <p:nvPr/>
          </p:nvGrpSpPr>
          <p:grpSpPr>
            <a:xfrm>
              <a:off x="5781537" y="2467850"/>
              <a:ext cx="1661160" cy="180000"/>
              <a:chOff x="4191000" y="2013060"/>
              <a:chExt cx="1661160" cy="228600"/>
            </a:xfrm>
          </p:grpSpPr>
          <p:sp>
            <p:nvSpPr>
              <p:cNvPr id="30" name="Isosceles Triangle 29"/>
              <p:cNvSpPr/>
              <p:nvPr/>
            </p:nvSpPr>
            <p:spPr>
              <a:xfrm rot="10800000">
                <a:off x="4279774" y="2098091"/>
                <a:ext cx="73152" cy="73152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191000" y="2013060"/>
                <a:ext cx="1661160" cy="2286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643701" y="2682351"/>
              <a:ext cx="13544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ماه تولد</a:t>
              </a:r>
              <a:endParaRPr lang="en-US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32"/>
            <p:cNvGrpSpPr/>
            <p:nvPr/>
          </p:nvGrpSpPr>
          <p:grpSpPr>
            <a:xfrm>
              <a:off x="5781537" y="2722785"/>
              <a:ext cx="1661160" cy="180000"/>
              <a:chOff x="4191000" y="2013060"/>
              <a:chExt cx="1661160" cy="228600"/>
            </a:xfrm>
          </p:grpSpPr>
          <p:sp>
            <p:nvSpPr>
              <p:cNvPr id="34" name="Isosceles Triangle 33"/>
              <p:cNvSpPr/>
              <p:nvPr/>
            </p:nvSpPr>
            <p:spPr>
              <a:xfrm rot="10800000">
                <a:off x="4279774" y="2098091"/>
                <a:ext cx="73152" cy="73152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191000" y="2013060"/>
                <a:ext cx="1661160" cy="2286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6488950" y="2946025"/>
              <a:ext cx="133825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9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سن</a:t>
              </a:r>
              <a:endParaRPr lang="en-US" sz="9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748321" y="2977647"/>
              <a:ext cx="692815" cy="2207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53137" y="3493699"/>
              <a:ext cx="13382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دین</a:t>
              </a:r>
              <a:endParaRPr lang="en-US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1" name="Group 39"/>
            <p:cNvGrpSpPr/>
            <p:nvPr/>
          </p:nvGrpSpPr>
          <p:grpSpPr>
            <a:xfrm>
              <a:off x="5781537" y="3543431"/>
              <a:ext cx="1661160" cy="180000"/>
              <a:chOff x="4191000" y="2013060"/>
              <a:chExt cx="1661160" cy="228600"/>
            </a:xfrm>
          </p:grpSpPr>
          <p:sp>
            <p:nvSpPr>
              <p:cNvPr id="41" name="Isosceles Triangle 40"/>
              <p:cNvSpPr/>
              <p:nvPr/>
            </p:nvSpPr>
            <p:spPr>
              <a:xfrm rot="10800000">
                <a:off x="4279774" y="2098091"/>
                <a:ext cx="73152" cy="73152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191000" y="2013060"/>
                <a:ext cx="1661160" cy="2286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7167517" y="1940908"/>
              <a:ext cx="155258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8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بستگی با سرپرست خانوار</a:t>
              </a:r>
              <a:endParaRPr lang="en-US" sz="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" name="Group 43"/>
            <p:cNvGrpSpPr/>
            <p:nvPr/>
          </p:nvGrpSpPr>
          <p:grpSpPr>
            <a:xfrm>
              <a:off x="5788649" y="1966890"/>
              <a:ext cx="1661160" cy="180000"/>
              <a:chOff x="4191000" y="2013060"/>
              <a:chExt cx="1661160" cy="228600"/>
            </a:xfrm>
          </p:grpSpPr>
          <p:sp>
            <p:nvSpPr>
              <p:cNvPr id="45" name="Isosceles Triangle 44"/>
              <p:cNvSpPr/>
              <p:nvPr/>
            </p:nvSpPr>
            <p:spPr>
              <a:xfrm rot="10800000">
                <a:off x="4279774" y="2098091"/>
                <a:ext cx="73152" cy="73152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191000" y="2013060"/>
                <a:ext cx="1661160" cy="2286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410408" y="831162"/>
              <a:ext cx="3747992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100" b="1" dirty="0">
                  <a:latin typeface="Tahoma" pitchFamily="34" charset="0"/>
                  <a:ea typeface="Tahoma" pitchFamily="34" charset="0"/>
                  <a:cs typeface="B Zar" pitchFamily="2" charset="-78"/>
                </a:rPr>
                <a:t>وضعیت تحصیلی برای افراد 6 ساله و بیشتر</a:t>
              </a:r>
              <a:endParaRPr lang="en-US" sz="1100" b="1" dirty="0">
                <a:latin typeface="Tahoma" pitchFamily="34" charset="0"/>
                <a:ea typeface="Tahoma" pitchFamily="34" charset="0"/>
                <a:cs typeface="B Zar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56680" y="1164539"/>
              <a:ext cx="18478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8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آیا فرد در حال حاضر تحصیل می‌کند</a:t>
              </a:r>
              <a:endParaRPr lang="en-US" sz="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06652" y="1402729"/>
              <a:ext cx="133825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9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وضع سواد</a:t>
              </a:r>
              <a:endParaRPr lang="en-US" sz="9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244643" y="1650317"/>
              <a:ext cx="16144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rtl="1"/>
              <a:r>
                <a:rPr lang="fa-IR" sz="9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دوره یا مدرک تحصیلی</a:t>
              </a:r>
              <a:endParaRPr lang="en-US" sz="9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3" name="Group 52"/>
            <p:cNvGrpSpPr/>
            <p:nvPr/>
          </p:nvGrpSpPr>
          <p:grpSpPr>
            <a:xfrm>
              <a:off x="605095" y="1674130"/>
              <a:ext cx="1661160" cy="180000"/>
              <a:chOff x="4191000" y="2013060"/>
              <a:chExt cx="1661160" cy="228600"/>
            </a:xfrm>
          </p:grpSpPr>
          <p:sp>
            <p:nvSpPr>
              <p:cNvPr id="54" name="Isosceles Triangle 53"/>
              <p:cNvSpPr/>
              <p:nvPr/>
            </p:nvSpPr>
            <p:spPr>
              <a:xfrm rot="10800000">
                <a:off x="4279774" y="2098091"/>
                <a:ext cx="73152" cy="73152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191000" y="2013060"/>
                <a:ext cx="1661160" cy="2286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55"/>
            <p:cNvGrpSpPr/>
            <p:nvPr/>
          </p:nvGrpSpPr>
          <p:grpSpPr>
            <a:xfrm>
              <a:off x="609712" y="1178844"/>
              <a:ext cx="1661160" cy="180000"/>
              <a:chOff x="4191000" y="2013060"/>
              <a:chExt cx="1661160" cy="228600"/>
            </a:xfrm>
          </p:grpSpPr>
          <p:sp>
            <p:nvSpPr>
              <p:cNvPr id="57" name="Isosceles Triangle 56"/>
              <p:cNvSpPr/>
              <p:nvPr/>
            </p:nvSpPr>
            <p:spPr>
              <a:xfrm rot="10800000">
                <a:off x="4279774" y="2098091"/>
                <a:ext cx="73152" cy="73152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191000" y="2013060"/>
                <a:ext cx="1661160" cy="2286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58"/>
            <p:cNvGrpSpPr/>
            <p:nvPr/>
          </p:nvGrpSpPr>
          <p:grpSpPr>
            <a:xfrm>
              <a:off x="609834" y="1426496"/>
              <a:ext cx="1661160" cy="180000"/>
              <a:chOff x="4191000" y="2013060"/>
              <a:chExt cx="1661160" cy="228600"/>
            </a:xfrm>
          </p:grpSpPr>
          <p:sp>
            <p:nvSpPr>
              <p:cNvPr id="60" name="Isosceles Triangle 59"/>
              <p:cNvSpPr/>
              <p:nvPr/>
            </p:nvSpPr>
            <p:spPr>
              <a:xfrm rot="10800000">
                <a:off x="4279774" y="2098091"/>
                <a:ext cx="73152" cy="73152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191000" y="2013060"/>
                <a:ext cx="1661160" cy="2286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5030505" y="4667400"/>
              <a:ext cx="3755300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100" b="1" dirty="0">
                  <a:latin typeface="Tahoma" pitchFamily="34" charset="0"/>
                  <a:ea typeface="Tahoma" pitchFamily="34" charset="0"/>
                  <a:cs typeface="B Zar" pitchFamily="2" charset="-78"/>
                </a:rPr>
                <a:t>وضع مهاجرت</a:t>
              </a:r>
              <a:endParaRPr lang="en-US" sz="1100" b="1" dirty="0">
                <a:latin typeface="Tahoma" pitchFamily="34" charset="0"/>
                <a:ea typeface="Tahoma" pitchFamily="34" charset="0"/>
                <a:cs typeface="B Zar" pitchFamily="2" charset="-78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572264" y="4929010"/>
              <a:ext cx="2214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9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آیا فرد از آبان ماه 1390 تاکنون شهر یا آبادی محل زندگی خود را تغییر داده است؟</a:t>
              </a:r>
              <a:endParaRPr lang="en-US" sz="9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407924" y="5265980"/>
              <a:ext cx="209187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9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مدت زندگی در همین شهر یا آبادی</a:t>
              </a:r>
              <a:endParaRPr lang="en-US" sz="9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8" name="Group 65"/>
            <p:cNvGrpSpPr/>
            <p:nvPr/>
          </p:nvGrpSpPr>
          <p:grpSpPr>
            <a:xfrm>
              <a:off x="5050563" y="5296904"/>
              <a:ext cx="1661160" cy="180000"/>
              <a:chOff x="4191000" y="2013060"/>
              <a:chExt cx="1661160" cy="228600"/>
            </a:xfrm>
          </p:grpSpPr>
          <p:sp>
            <p:nvSpPr>
              <p:cNvPr id="67" name="Isosceles Triangle 66"/>
              <p:cNvSpPr/>
              <p:nvPr/>
            </p:nvSpPr>
            <p:spPr>
              <a:xfrm rot="10800000">
                <a:off x="4279774" y="2098091"/>
                <a:ext cx="73152" cy="73152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191000" y="2013060"/>
                <a:ext cx="1661160" cy="2286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6446087" y="5515919"/>
              <a:ext cx="125730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9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محل زندگی قبلی</a:t>
              </a:r>
            </a:p>
          </p:txBody>
        </p:sp>
        <p:grpSp>
          <p:nvGrpSpPr>
            <p:cNvPr id="19" name="Group 84"/>
            <p:cNvGrpSpPr/>
            <p:nvPr/>
          </p:nvGrpSpPr>
          <p:grpSpPr>
            <a:xfrm>
              <a:off x="5051999" y="5818415"/>
              <a:ext cx="1661160" cy="144000"/>
              <a:chOff x="1082027" y="2700334"/>
              <a:chExt cx="1661160" cy="228600"/>
            </a:xfrm>
          </p:grpSpPr>
          <p:sp>
            <p:nvSpPr>
              <p:cNvPr id="77" name="Isosceles Triangle 76"/>
              <p:cNvSpPr/>
              <p:nvPr/>
            </p:nvSpPr>
            <p:spPr>
              <a:xfrm rot="10800000">
                <a:off x="1170801" y="2775838"/>
                <a:ext cx="73152" cy="73152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082027" y="2700334"/>
                <a:ext cx="1661160" cy="2286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en-US" sz="9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0" name="Group 87"/>
            <p:cNvGrpSpPr/>
            <p:nvPr/>
          </p:nvGrpSpPr>
          <p:grpSpPr>
            <a:xfrm>
              <a:off x="5051976" y="6072745"/>
              <a:ext cx="1661160" cy="144000"/>
              <a:chOff x="1082004" y="3067434"/>
              <a:chExt cx="1661160" cy="228600"/>
            </a:xfrm>
          </p:grpSpPr>
          <p:sp>
            <p:nvSpPr>
              <p:cNvPr id="79" name="Isosceles Triangle 78"/>
              <p:cNvSpPr/>
              <p:nvPr/>
            </p:nvSpPr>
            <p:spPr>
              <a:xfrm rot="10800000">
                <a:off x="1170778" y="3152465"/>
                <a:ext cx="73152" cy="73152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082004" y="3067434"/>
                <a:ext cx="1661160" cy="2286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en-US" sz="9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1" name="Group 86"/>
            <p:cNvGrpSpPr/>
            <p:nvPr/>
          </p:nvGrpSpPr>
          <p:grpSpPr>
            <a:xfrm>
              <a:off x="5050264" y="6331948"/>
              <a:ext cx="1661160" cy="144000"/>
              <a:chOff x="1078206" y="3496062"/>
              <a:chExt cx="1661160" cy="228600"/>
            </a:xfrm>
          </p:grpSpPr>
          <p:sp>
            <p:nvSpPr>
              <p:cNvPr id="81" name="Isosceles Triangle 80"/>
              <p:cNvSpPr/>
              <p:nvPr/>
            </p:nvSpPr>
            <p:spPr>
              <a:xfrm rot="10800000">
                <a:off x="1157455" y="3571568"/>
                <a:ext cx="73152" cy="73152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078206" y="3496062"/>
                <a:ext cx="1661160" cy="2286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en-US" sz="9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424263" y="2691265"/>
              <a:ext cx="3786214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100" b="1" dirty="0">
                  <a:latin typeface="Tahoma" pitchFamily="34" charset="0"/>
                  <a:ea typeface="Tahoma" pitchFamily="34" charset="0"/>
                  <a:cs typeface="B Zar" pitchFamily="2" charset="-78"/>
                </a:rPr>
                <a:t>وضعیت تاهل برای افراد 10 ساله و بیشتر</a:t>
              </a:r>
              <a:endParaRPr lang="en-US" sz="1100" b="1" dirty="0">
                <a:latin typeface="Tahoma" pitchFamily="34" charset="0"/>
                <a:ea typeface="Tahoma" pitchFamily="34" charset="0"/>
                <a:cs typeface="B Zar" pitchFamily="2" charset="-78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365205" y="2976359"/>
              <a:ext cx="16050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9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وضع تاهل</a:t>
              </a:r>
              <a:endParaRPr lang="en-US" sz="9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339102" y="3689633"/>
              <a:ext cx="23574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آیا تاکنون فرزند زنده‌ای به دنیا آورده است؟</a:t>
              </a:r>
              <a:endParaRPr lang="en-US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213072" y="4059882"/>
              <a:ext cx="12144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ar-SA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تعداد </a:t>
              </a:r>
              <a:r>
                <a:rPr lang="fa-I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کل </a:t>
              </a:r>
              <a:r>
                <a:rPr lang="ar-SA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فرزندان</a:t>
              </a:r>
              <a:endParaRPr lang="en-US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40125" y="4089754"/>
              <a:ext cx="720000" cy="1800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95"/>
            <p:cNvGrpSpPr/>
            <p:nvPr/>
          </p:nvGrpSpPr>
          <p:grpSpPr>
            <a:xfrm>
              <a:off x="579621" y="3014413"/>
              <a:ext cx="1659600" cy="180000"/>
              <a:chOff x="4191000" y="2013060"/>
              <a:chExt cx="1661160" cy="228600"/>
            </a:xfrm>
          </p:grpSpPr>
          <p:sp>
            <p:nvSpPr>
              <p:cNvPr id="97" name="Isosceles Triangle 96"/>
              <p:cNvSpPr/>
              <p:nvPr/>
            </p:nvSpPr>
            <p:spPr>
              <a:xfrm rot="10800000">
                <a:off x="4279774" y="2098091"/>
                <a:ext cx="73152" cy="73152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191000" y="2013060"/>
                <a:ext cx="1661160" cy="2286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1277521" y="4408636"/>
              <a:ext cx="18780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ar-SA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تعداد فرزندان در حال حاضر زنده</a:t>
              </a:r>
              <a:endParaRPr lang="en-US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267664" y="4793267"/>
              <a:ext cx="30003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ar-SA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آیا در </a:t>
              </a:r>
              <a:r>
                <a:rPr lang="fa-I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365 روز </a:t>
              </a:r>
              <a:r>
                <a:rPr lang="ar-SA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گذشته فرزند زنده‌ای به دنیا آورده است</a:t>
              </a:r>
              <a:r>
                <a:rPr lang="fa-I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؟</a:t>
              </a:r>
              <a:endParaRPr lang="en-US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38577" y="4435236"/>
              <a:ext cx="720000" cy="1800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124788" y="5184700"/>
              <a:ext cx="29289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ar-SA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تعداد </a:t>
              </a:r>
              <a:r>
                <a:rPr lang="fa-I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کل </a:t>
              </a:r>
              <a:r>
                <a:rPr lang="ar-SA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فرزندان به دنیا آورده در </a:t>
              </a:r>
              <a:r>
                <a:rPr lang="fa-I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365 روز </a:t>
              </a:r>
              <a:r>
                <a:rPr lang="ar-SA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گذشته</a:t>
              </a:r>
              <a:endParaRPr lang="en-US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267664" y="5540668"/>
              <a:ext cx="2973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ar-SA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تعداد فرزندان به دنیا آورده در </a:t>
              </a:r>
              <a:r>
                <a:rPr lang="fa-I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365 روز </a:t>
              </a:r>
              <a:r>
                <a:rPr lang="ar-SA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گذشته</a:t>
              </a:r>
              <a:r>
                <a:rPr lang="fa-I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که </a:t>
              </a:r>
              <a:r>
                <a:rPr lang="ar-SA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در حال حاضر زنده</a:t>
              </a:r>
              <a:r>
                <a:rPr lang="fa-I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‌اند</a:t>
              </a:r>
              <a:endParaRPr lang="en-US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8577" y="5223979"/>
              <a:ext cx="720000" cy="1800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38575" y="5601558"/>
              <a:ext cx="720000" cy="1800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10408" y="6455714"/>
              <a:ext cx="1428760" cy="2734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sz="12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ثبت اطلاعات</a:t>
              </a:r>
              <a:endParaRPr lang="en-US" sz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571943" y="1204927"/>
              <a:ext cx="214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sz="1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560068" y="1460494"/>
              <a:ext cx="214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sz="1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562481" y="2206881"/>
              <a:ext cx="214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sz="1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560068" y="1708899"/>
              <a:ext cx="214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sz="1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560068" y="2470409"/>
              <a:ext cx="214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sz="1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560068" y="2724550"/>
              <a:ext cx="214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sz="1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560068" y="3522166"/>
              <a:ext cx="214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sz="1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560068" y="1956525"/>
              <a:ext cx="214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sz="1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77133" y="1169604"/>
              <a:ext cx="214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77133" y="1428815"/>
              <a:ext cx="214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77133" y="1674130"/>
              <a:ext cx="214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857751" y="5021961"/>
              <a:ext cx="214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solidFill>
                    <a:schemeClr val="accent4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857751" y="5286200"/>
              <a:ext cx="214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solidFill>
                    <a:schemeClr val="accent4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62901" y="3018596"/>
              <a:ext cx="214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solidFill>
                    <a:schemeClr val="accent4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92227" y="3710025"/>
              <a:ext cx="214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solidFill>
                    <a:schemeClr val="accent4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92227" y="4082996"/>
              <a:ext cx="214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solidFill>
                    <a:schemeClr val="accent4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84678" y="4444195"/>
              <a:ext cx="214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solidFill>
                    <a:schemeClr val="accent4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94390" y="4819771"/>
              <a:ext cx="214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solidFill>
                    <a:schemeClr val="accent4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94390" y="5238140"/>
              <a:ext cx="214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solidFill>
                    <a:schemeClr val="accent4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394390" y="5598458"/>
              <a:ext cx="214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solidFill>
                    <a:schemeClr val="accent4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857751" y="5786266"/>
              <a:ext cx="214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solidFill>
                    <a:schemeClr val="accent4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4857751" y="6036393"/>
              <a:ext cx="214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solidFill>
                    <a:schemeClr val="accent4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857939" y="6309894"/>
              <a:ext cx="214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solidFill>
                    <a:schemeClr val="accent4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155"/>
            <p:cNvGrpSpPr/>
            <p:nvPr/>
          </p:nvGrpSpPr>
          <p:grpSpPr>
            <a:xfrm>
              <a:off x="5051566" y="5566846"/>
              <a:ext cx="1661160" cy="180000"/>
              <a:chOff x="4191000" y="2013060"/>
              <a:chExt cx="1661160" cy="228600"/>
            </a:xfrm>
          </p:grpSpPr>
          <p:sp>
            <p:nvSpPr>
              <p:cNvPr id="157" name="Isosceles Triangle 156"/>
              <p:cNvSpPr/>
              <p:nvPr/>
            </p:nvSpPr>
            <p:spPr>
              <a:xfrm rot="10800000">
                <a:off x="4279774" y="2098091"/>
                <a:ext cx="73152" cy="73152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4191000" y="2013060"/>
                <a:ext cx="1661160" cy="2286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9" name="TextBox 158"/>
            <p:cNvSpPr txBox="1"/>
            <p:nvPr/>
          </p:nvSpPr>
          <p:spPr>
            <a:xfrm>
              <a:off x="4857751" y="5575670"/>
              <a:ext cx="214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solidFill>
                    <a:schemeClr val="accent4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10408" y="3343002"/>
              <a:ext cx="3786214" cy="25391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50" b="1" dirty="0">
                  <a:latin typeface="Tahoma" pitchFamily="34" charset="0"/>
                  <a:ea typeface="Tahoma" pitchFamily="34" charset="0"/>
                  <a:cs typeface="B Zar" pitchFamily="2" charset="-78"/>
                </a:rPr>
                <a:t>وضعیت فرزند آوری برای زنان 10 ساله و بیشتر </a:t>
              </a:r>
              <a:r>
                <a:rPr lang="fa-IR" sz="1000" b="1" dirty="0">
                  <a:latin typeface="Tahoma" pitchFamily="34" charset="0"/>
                  <a:ea typeface="Tahoma" pitchFamily="34" charset="0"/>
                  <a:cs typeface="B Zar" pitchFamily="2" charset="-78"/>
                </a:rPr>
                <a:t>(حداقل یک بار ازدواج کرده)</a:t>
              </a:r>
              <a:endParaRPr lang="en-US" sz="1050" b="1" dirty="0">
                <a:latin typeface="Tahoma" pitchFamily="34" charset="0"/>
                <a:ea typeface="Tahoma" pitchFamily="34" charset="0"/>
                <a:cs typeface="B Zar" pitchFamily="2" charset="-78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395927" y="6528302"/>
              <a:ext cx="16050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9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کشور </a:t>
              </a:r>
              <a:r>
                <a:rPr lang="ar-SA" sz="9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محل زندگي قبلی</a:t>
              </a:r>
              <a:endParaRPr lang="fa-IR" sz="9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" name="Group 139"/>
            <p:cNvGrpSpPr/>
            <p:nvPr/>
          </p:nvGrpSpPr>
          <p:grpSpPr>
            <a:xfrm>
              <a:off x="5045775" y="6574960"/>
              <a:ext cx="1661160" cy="144000"/>
              <a:chOff x="4191000" y="2013060"/>
              <a:chExt cx="1661160" cy="228600"/>
            </a:xfrm>
          </p:grpSpPr>
          <p:sp>
            <p:nvSpPr>
              <p:cNvPr id="149" name="Isosceles Triangle 148"/>
              <p:cNvSpPr/>
              <p:nvPr/>
            </p:nvSpPr>
            <p:spPr>
              <a:xfrm rot="10800000">
                <a:off x="4279774" y="2098091"/>
                <a:ext cx="73152" cy="73152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4191000" y="2013060"/>
                <a:ext cx="1661160" cy="2286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1" name="TextBox 150"/>
            <p:cNvSpPr txBox="1"/>
            <p:nvPr/>
          </p:nvSpPr>
          <p:spPr>
            <a:xfrm>
              <a:off x="4857751" y="6540365"/>
              <a:ext cx="214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412861" y="3972418"/>
              <a:ext cx="10882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نوع دفترچه بیمه:</a:t>
              </a:r>
              <a:endParaRPr lang="en-US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6965402" y="4306637"/>
              <a:ext cx="108000" cy="1080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7001909" y="4180607"/>
              <a:ext cx="981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ctr" rtl="1"/>
              <a:r>
                <a:rPr lang="fa-IR" sz="8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بیمه سلامت</a:t>
              </a:r>
            </a:p>
            <a:p>
              <a:pPr marL="0" lvl="2" algn="ctr" rtl="1"/>
              <a:r>
                <a:rPr lang="fa-IR" sz="8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(خدمات درمانی)</a:t>
              </a:r>
              <a:endParaRPr lang="en-US" sz="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5893" y="4204545"/>
              <a:ext cx="5677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2" algn="ctr" rtl="1"/>
              <a:r>
                <a:rPr lang="fa-IR" sz="8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تامین </a:t>
              </a:r>
            </a:p>
            <a:p>
              <a:pPr marL="0" lvl="2" algn="ctr" rtl="1"/>
              <a:r>
                <a:rPr lang="fa-IR" sz="8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اجتماعی</a:t>
              </a:r>
              <a:endParaRPr lang="en-US" sz="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6316116" y="4294659"/>
              <a:ext cx="108000" cy="1080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5714461" y="4216420"/>
              <a:ext cx="4587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2" algn="r" rtl="1"/>
              <a:r>
                <a:rPr lang="fa-IR" sz="8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کمیته </a:t>
              </a:r>
            </a:p>
            <a:p>
              <a:pPr marL="0" lvl="2" algn="r" rtl="1"/>
              <a:r>
                <a:rPr lang="fa-IR" sz="8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امداد</a:t>
              </a:r>
              <a:endParaRPr lang="en-US" sz="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5619070" y="4286921"/>
              <a:ext cx="108000" cy="1080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5135032" y="4235527"/>
              <a:ext cx="42030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a-IR" sz="8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سایر </a:t>
              </a:r>
              <a:endParaRPr lang="en-US" sz="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072065" y="4294153"/>
              <a:ext cx="108000" cy="1080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7404845" y="3757430"/>
              <a:ext cx="79861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9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دفترچه بیمه</a:t>
              </a:r>
              <a:r>
                <a:rPr lang="fa-IR" sz="9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9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2259627" y="2315123"/>
              <a:ext cx="74251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fa-IR" sz="9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وضع فعالیت</a:t>
              </a:r>
              <a:endParaRPr lang="en-US" sz="9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6" name="Group 162"/>
            <p:cNvGrpSpPr/>
            <p:nvPr/>
          </p:nvGrpSpPr>
          <p:grpSpPr>
            <a:xfrm>
              <a:off x="585120" y="2350936"/>
              <a:ext cx="1661160" cy="180000"/>
              <a:chOff x="4191000" y="2013060"/>
              <a:chExt cx="1661160" cy="228600"/>
            </a:xfrm>
          </p:grpSpPr>
          <p:sp>
            <p:nvSpPr>
              <p:cNvPr id="164" name="Isosceles Triangle 163"/>
              <p:cNvSpPr/>
              <p:nvPr/>
            </p:nvSpPr>
            <p:spPr>
              <a:xfrm rot="10800000">
                <a:off x="4279774" y="2098091"/>
                <a:ext cx="73152" cy="73152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4191000" y="2013060"/>
                <a:ext cx="1661160" cy="2286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6" name="TextBox 185"/>
            <p:cNvSpPr txBox="1"/>
            <p:nvPr/>
          </p:nvSpPr>
          <p:spPr>
            <a:xfrm>
              <a:off x="357158" y="2356604"/>
              <a:ext cx="214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6327149" y="5766046"/>
              <a:ext cx="170968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ar-SA" sz="9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استان محل زندگي قبلی</a:t>
              </a:r>
              <a:endParaRPr lang="fa-IR" sz="9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6286511" y="6016173"/>
              <a:ext cx="192400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9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شهرستان </a:t>
              </a:r>
              <a:r>
                <a:rPr lang="ar-SA" sz="9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محل زندگي قبلی</a:t>
              </a:r>
              <a:endParaRPr lang="fa-IR" sz="9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6274636" y="6277987"/>
              <a:ext cx="170968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9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شهر </a:t>
              </a:r>
              <a:r>
                <a:rPr lang="ar-SA" sz="9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محل زندگي قبلی</a:t>
              </a:r>
              <a:endParaRPr lang="fa-IR" sz="9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7" name="Group 189"/>
            <p:cNvGrpSpPr/>
            <p:nvPr/>
          </p:nvGrpSpPr>
          <p:grpSpPr>
            <a:xfrm>
              <a:off x="5781537" y="3794476"/>
              <a:ext cx="1661160" cy="180000"/>
              <a:chOff x="4191000" y="2013060"/>
              <a:chExt cx="1661160" cy="228600"/>
            </a:xfrm>
          </p:grpSpPr>
          <p:sp>
            <p:nvSpPr>
              <p:cNvPr id="191" name="Isosceles Triangle 190"/>
              <p:cNvSpPr/>
              <p:nvPr/>
            </p:nvSpPr>
            <p:spPr>
              <a:xfrm rot="10800000">
                <a:off x="4279774" y="2098091"/>
                <a:ext cx="73152" cy="73152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4191000" y="2013060"/>
                <a:ext cx="1661160" cy="2286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3" name="TextBox 192"/>
            <p:cNvSpPr txBox="1"/>
            <p:nvPr/>
          </p:nvSpPr>
          <p:spPr>
            <a:xfrm>
              <a:off x="5560068" y="3784695"/>
              <a:ext cx="214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sz="1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7293832" y="3241004"/>
              <a:ext cx="13382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وضع حضور در خانوار</a:t>
              </a:r>
              <a:endParaRPr lang="en-US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8" name="Group 194"/>
            <p:cNvGrpSpPr/>
            <p:nvPr/>
          </p:nvGrpSpPr>
          <p:grpSpPr>
            <a:xfrm>
              <a:off x="5781725" y="3290736"/>
              <a:ext cx="1661160" cy="180000"/>
              <a:chOff x="4191000" y="2013060"/>
              <a:chExt cx="1661160" cy="228600"/>
            </a:xfrm>
          </p:grpSpPr>
          <p:sp>
            <p:nvSpPr>
              <p:cNvPr id="196" name="Isosceles Triangle 195"/>
              <p:cNvSpPr/>
              <p:nvPr/>
            </p:nvSpPr>
            <p:spPr>
              <a:xfrm rot="10800000">
                <a:off x="4279774" y="2098091"/>
                <a:ext cx="73152" cy="73152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4191000" y="2013060"/>
                <a:ext cx="1661160" cy="2286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8" name="TextBox 197"/>
            <p:cNvSpPr txBox="1"/>
            <p:nvPr/>
          </p:nvSpPr>
          <p:spPr>
            <a:xfrm>
              <a:off x="5560256" y="3269471"/>
              <a:ext cx="214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sz="1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7358081" y="4011126"/>
              <a:ext cx="214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836121" y="2180390"/>
              <a:ext cx="6429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مرد/پسر</a:t>
              </a:r>
              <a:endParaRPr lang="en-US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043622" y="2158630"/>
              <a:ext cx="63030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2" algn="r" rtl="1"/>
              <a:r>
                <a:rPr lang="fa-I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زن/دختر</a:t>
              </a:r>
              <a:endParaRPr lang="fa-IR" sz="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6743714" y="2253241"/>
              <a:ext cx="108000" cy="10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5978865" y="2239593"/>
              <a:ext cx="108000" cy="10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6286511" y="4970745"/>
              <a:ext cx="3571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بله</a:t>
              </a:r>
              <a:endParaRPr lang="en-US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715007" y="4968035"/>
              <a:ext cx="29367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2" algn="r" rtl="1"/>
              <a:r>
                <a:rPr lang="fa-I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نه</a:t>
              </a:r>
              <a:endParaRPr lang="fa-IR" sz="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6249949" y="5043596"/>
              <a:ext cx="108000" cy="10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5659395" y="5048998"/>
              <a:ext cx="108000" cy="10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089912" y="3681867"/>
              <a:ext cx="3571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بله</a:t>
              </a:r>
              <a:endParaRPr lang="en-US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688242" y="3679157"/>
              <a:ext cx="29367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2" algn="r" rtl="1"/>
              <a:r>
                <a:rPr lang="fa-I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نه</a:t>
              </a:r>
              <a:endParaRPr lang="fa-IR" sz="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0" name="Oval 199"/>
            <p:cNvSpPr/>
            <p:nvPr/>
          </p:nvSpPr>
          <p:spPr>
            <a:xfrm>
              <a:off x="1053350" y="3754718"/>
              <a:ext cx="108000" cy="10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632630" y="3760120"/>
              <a:ext cx="108000" cy="10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1043904" y="4791537"/>
              <a:ext cx="3571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r" rtl="1"/>
              <a:r>
                <a:rPr lang="fa-I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بله</a:t>
              </a:r>
              <a:endParaRPr lang="en-US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689859" y="4788827"/>
              <a:ext cx="29367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2" algn="r" rtl="1"/>
              <a:r>
                <a:rPr lang="fa-I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نه</a:t>
              </a:r>
              <a:endParaRPr lang="fa-IR" sz="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>
              <a:off x="1007342" y="4864388"/>
              <a:ext cx="108000" cy="10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634247" y="4869790"/>
              <a:ext cx="108000" cy="10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410408" y="2017033"/>
              <a:ext cx="3786214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100" b="1" dirty="0">
                  <a:latin typeface="Tahoma" pitchFamily="34" charset="0"/>
                  <a:ea typeface="Tahoma" pitchFamily="34" charset="0"/>
                  <a:cs typeface="B Zar" pitchFamily="2" charset="-78"/>
                </a:rPr>
                <a:t>وضعیت فعالیت برای افراد 10 ساله و بیشتر</a:t>
              </a:r>
              <a:endParaRPr lang="en-US" sz="1100" b="1" dirty="0">
                <a:latin typeface="Tahoma" pitchFamily="34" charset="0"/>
                <a:ea typeface="Tahoma" pitchFamily="34" charset="0"/>
                <a:cs typeface="B Zar" pitchFamily="2" charset="-78"/>
              </a:endParaRPr>
            </a:p>
          </p:txBody>
        </p:sp>
      </p:grpSp>
      <p:sp>
        <p:nvSpPr>
          <p:cNvPr id="156" name="Rectangle 15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cs typeface="B Titr" pitchFamily="2" charset="-78"/>
              </a:rPr>
              <a:t>E-questioners</a:t>
            </a:r>
          </a:p>
        </p:txBody>
      </p:sp>
    </p:spTree>
    <p:extLst>
      <p:ext uri="{BB962C8B-B14F-4D97-AF65-F5344CB8AC3E}">
        <p14:creationId xmlns:p14="http://schemas.microsoft.com/office/powerpoint/2010/main" val="4034194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1008</Words>
  <Application>Microsoft Office PowerPoint</Application>
  <PresentationFormat>On-screen Show (4:3)</PresentationFormat>
  <Paragraphs>272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B Koodak</vt:lpstr>
      <vt:lpstr>B Lotus</vt:lpstr>
      <vt:lpstr>B Mitra</vt:lpstr>
      <vt:lpstr>B Nazanin</vt:lpstr>
      <vt:lpstr>B Titr</vt:lpstr>
      <vt:lpstr>B Zar</vt:lpstr>
      <vt:lpstr>Arial</vt:lpstr>
      <vt:lpstr>Calibri</vt:lpstr>
      <vt:lpstr>Courier New</vt:lpstr>
      <vt:lpstr>Symbol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phase: Internet Census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Participation Rate on Internet Census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With respect to the accessibility to the existing administrative data in the country and upgrading of statistical system, implementation of register-based census will be the main goal for the next census. To achieve this goal, the following prerequisites are :  1-improving population information bank , 2- Completing and updating address file 3- Linking national code to place code.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sahab</dc:creator>
  <cp:lastModifiedBy>Andrea De Luka</cp:lastModifiedBy>
  <cp:revision>104</cp:revision>
  <dcterms:created xsi:type="dcterms:W3CDTF">2019-03-03T16:28:23Z</dcterms:created>
  <dcterms:modified xsi:type="dcterms:W3CDTF">2019-03-20T13:46:04Z</dcterms:modified>
</cp:coreProperties>
</file>