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3"/>
    <p:sldMasterId id="2147483684" r:id="rId4"/>
  </p:sldMasterIdLst>
  <p:notesMasterIdLst>
    <p:notesMasterId r:id="rId18"/>
  </p:notesMasterIdLst>
  <p:handoutMasterIdLst>
    <p:handoutMasterId r:id="rId19"/>
  </p:handoutMasterIdLst>
  <p:sldIdLst>
    <p:sldId id="324" r:id="rId5"/>
    <p:sldId id="369" r:id="rId6"/>
    <p:sldId id="355" r:id="rId7"/>
    <p:sldId id="359" r:id="rId8"/>
    <p:sldId id="365" r:id="rId9"/>
    <p:sldId id="363" r:id="rId10"/>
    <p:sldId id="356" r:id="rId11"/>
    <p:sldId id="367" r:id="rId12"/>
    <p:sldId id="360" r:id="rId13"/>
    <p:sldId id="364" r:id="rId14"/>
    <p:sldId id="368" r:id="rId15"/>
    <p:sldId id="370" r:id="rId16"/>
    <p:sldId id="317" r:id="rId17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416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7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B09CB-1D27-4FBF-9350-C6F4AA60A20A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DBAF50A6-467F-4797-A60D-32CD788E55D2}">
      <dgm:prSet custT="1"/>
      <dgm:spPr/>
      <dgm:t>
        <a:bodyPr/>
        <a:lstStyle/>
        <a:p>
          <a:pPr rtl="0"/>
          <a:r>
            <a:rPr lang="en-GB" sz="4400" dirty="0"/>
            <a:t>THANK YOU </a:t>
          </a:r>
        </a:p>
      </dgm:t>
    </dgm:pt>
    <dgm:pt modelId="{64ACAFEC-08F9-490D-9C6E-AA8778C82769}" type="parTrans" cxnId="{CA9F664B-DB42-49B7-BE31-D27F299435A2}">
      <dgm:prSet/>
      <dgm:spPr/>
      <dgm:t>
        <a:bodyPr/>
        <a:lstStyle/>
        <a:p>
          <a:endParaRPr lang="en-GB"/>
        </a:p>
      </dgm:t>
    </dgm:pt>
    <dgm:pt modelId="{F144A4D6-F3DA-40CC-A590-46AB217E30E4}" type="sibTrans" cxnId="{CA9F664B-DB42-49B7-BE31-D27F299435A2}">
      <dgm:prSet/>
      <dgm:spPr/>
      <dgm:t>
        <a:bodyPr/>
        <a:lstStyle/>
        <a:p>
          <a:endParaRPr lang="en-GB"/>
        </a:p>
      </dgm:t>
    </dgm:pt>
    <dgm:pt modelId="{791763C3-85BF-449F-A36E-9A57C8F976BC}" type="pres">
      <dgm:prSet presAssocID="{4BDB09CB-1D27-4FBF-9350-C6F4AA60A20A}" presName="Name0" presStyleCnt="0">
        <dgm:presLayoutVars>
          <dgm:dir/>
          <dgm:animOne val="branch"/>
          <dgm:animLvl val="lvl"/>
        </dgm:presLayoutVars>
      </dgm:prSet>
      <dgm:spPr/>
    </dgm:pt>
    <dgm:pt modelId="{B0C4B10E-760C-473C-B5BA-49589718A7F3}" type="pres">
      <dgm:prSet presAssocID="{DBAF50A6-467F-4797-A60D-32CD788E55D2}" presName="chaos" presStyleCnt="0"/>
      <dgm:spPr/>
    </dgm:pt>
    <dgm:pt modelId="{EB569844-E9B5-4BB1-9830-BD787E857A6C}" type="pres">
      <dgm:prSet presAssocID="{DBAF50A6-467F-4797-A60D-32CD788E55D2}" presName="parTx1" presStyleLbl="revTx" presStyleIdx="0" presStyleCnt="1" custScaleX="127598"/>
      <dgm:spPr/>
    </dgm:pt>
    <dgm:pt modelId="{A3F9983B-17ED-4348-8E41-84FA922213A1}" type="pres">
      <dgm:prSet presAssocID="{DBAF50A6-467F-4797-A60D-32CD788E55D2}" presName="c1" presStyleLbl="node1" presStyleIdx="0" presStyleCnt="18"/>
      <dgm:spPr/>
    </dgm:pt>
    <dgm:pt modelId="{C75DA01A-C48E-492E-BD54-AA9319269FB0}" type="pres">
      <dgm:prSet presAssocID="{DBAF50A6-467F-4797-A60D-32CD788E55D2}" presName="c2" presStyleLbl="node1" presStyleIdx="1" presStyleCnt="18"/>
      <dgm:spPr/>
    </dgm:pt>
    <dgm:pt modelId="{B1E2F024-615D-40EC-A1F7-B74BC477F8CC}" type="pres">
      <dgm:prSet presAssocID="{DBAF50A6-467F-4797-A60D-32CD788E55D2}" presName="c3" presStyleLbl="node1" presStyleIdx="2" presStyleCnt="18"/>
      <dgm:spPr/>
    </dgm:pt>
    <dgm:pt modelId="{C23269FD-E709-43BB-A5FC-86B541A2482D}" type="pres">
      <dgm:prSet presAssocID="{DBAF50A6-467F-4797-A60D-32CD788E55D2}" presName="c4" presStyleLbl="node1" presStyleIdx="3" presStyleCnt="18"/>
      <dgm:spPr/>
    </dgm:pt>
    <dgm:pt modelId="{3E386A8A-22CC-47A5-A0C1-8E3AEAA5E9FB}" type="pres">
      <dgm:prSet presAssocID="{DBAF50A6-467F-4797-A60D-32CD788E55D2}" presName="c5" presStyleLbl="node1" presStyleIdx="4" presStyleCnt="18"/>
      <dgm:spPr/>
    </dgm:pt>
    <dgm:pt modelId="{49839F72-1755-41AB-9A34-95585CFE40D9}" type="pres">
      <dgm:prSet presAssocID="{DBAF50A6-467F-4797-A60D-32CD788E55D2}" presName="c6" presStyleLbl="node1" presStyleIdx="5" presStyleCnt="18"/>
      <dgm:spPr/>
    </dgm:pt>
    <dgm:pt modelId="{C546B9B7-EFC2-4125-923B-C84EB77E347D}" type="pres">
      <dgm:prSet presAssocID="{DBAF50A6-467F-4797-A60D-32CD788E55D2}" presName="c7" presStyleLbl="node1" presStyleIdx="6" presStyleCnt="18"/>
      <dgm:spPr/>
    </dgm:pt>
    <dgm:pt modelId="{5C1E3FBE-2A34-4730-AECC-537D5A3B3319}" type="pres">
      <dgm:prSet presAssocID="{DBAF50A6-467F-4797-A60D-32CD788E55D2}" presName="c8" presStyleLbl="node1" presStyleIdx="7" presStyleCnt="18"/>
      <dgm:spPr/>
    </dgm:pt>
    <dgm:pt modelId="{60C30580-54CA-4688-B7EE-2FF41A1C78B0}" type="pres">
      <dgm:prSet presAssocID="{DBAF50A6-467F-4797-A60D-32CD788E55D2}" presName="c9" presStyleLbl="node1" presStyleIdx="8" presStyleCnt="18"/>
      <dgm:spPr/>
    </dgm:pt>
    <dgm:pt modelId="{4E1C80FF-F204-42DF-BE20-AB2551076D53}" type="pres">
      <dgm:prSet presAssocID="{DBAF50A6-467F-4797-A60D-32CD788E55D2}" presName="c10" presStyleLbl="node1" presStyleIdx="9" presStyleCnt="18"/>
      <dgm:spPr/>
    </dgm:pt>
    <dgm:pt modelId="{DEB0AB40-1A46-4492-8E25-8C6972D940F0}" type="pres">
      <dgm:prSet presAssocID="{DBAF50A6-467F-4797-A60D-32CD788E55D2}" presName="c11" presStyleLbl="node1" presStyleIdx="10" presStyleCnt="18"/>
      <dgm:spPr/>
    </dgm:pt>
    <dgm:pt modelId="{B897F85D-93DE-41BA-B02B-699729F65992}" type="pres">
      <dgm:prSet presAssocID="{DBAF50A6-467F-4797-A60D-32CD788E55D2}" presName="c12" presStyleLbl="node1" presStyleIdx="11" presStyleCnt="18"/>
      <dgm:spPr/>
    </dgm:pt>
    <dgm:pt modelId="{C20AA85C-F649-4FFC-A238-7F7B738AD373}" type="pres">
      <dgm:prSet presAssocID="{DBAF50A6-467F-4797-A60D-32CD788E55D2}" presName="c13" presStyleLbl="node1" presStyleIdx="12" presStyleCnt="18"/>
      <dgm:spPr/>
    </dgm:pt>
    <dgm:pt modelId="{25EBF368-7C6C-4543-BF72-6D6F8E93BF60}" type="pres">
      <dgm:prSet presAssocID="{DBAF50A6-467F-4797-A60D-32CD788E55D2}" presName="c14" presStyleLbl="node1" presStyleIdx="13" presStyleCnt="18"/>
      <dgm:spPr/>
    </dgm:pt>
    <dgm:pt modelId="{96F3FA4B-318D-4F00-A548-F7318040E738}" type="pres">
      <dgm:prSet presAssocID="{DBAF50A6-467F-4797-A60D-32CD788E55D2}" presName="c15" presStyleLbl="node1" presStyleIdx="14" presStyleCnt="18"/>
      <dgm:spPr/>
    </dgm:pt>
    <dgm:pt modelId="{1BDC08D1-83C8-42FD-9186-A17E337BDC2A}" type="pres">
      <dgm:prSet presAssocID="{DBAF50A6-467F-4797-A60D-32CD788E55D2}" presName="c16" presStyleLbl="node1" presStyleIdx="15" presStyleCnt="18"/>
      <dgm:spPr/>
    </dgm:pt>
    <dgm:pt modelId="{F1155962-2C15-4F58-90DB-1BB972E84E0E}" type="pres">
      <dgm:prSet presAssocID="{DBAF50A6-467F-4797-A60D-32CD788E55D2}" presName="c17" presStyleLbl="node1" presStyleIdx="16" presStyleCnt="18"/>
      <dgm:spPr/>
    </dgm:pt>
    <dgm:pt modelId="{0B2A187C-C700-42D8-93AE-A4EAAC7C7C97}" type="pres">
      <dgm:prSet presAssocID="{DBAF50A6-467F-4797-A60D-32CD788E55D2}" presName="c18" presStyleLbl="node1" presStyleIdx="17" presStyleCnt="18"/>
      <dgm:spPr/>
    </dgm:pt>
  </dgm:ptLst>
  <dgm:cxnLst>
    <dgm:cxn modelId="{CA9F664B-DB42-49B7-BE31-D27F299435A2}" srcId="{4BDB09CB-1D27-4FBF-9350-C6F4AA60A20A}" destId="{DBAF50A6-467F-4797-A60D-32CD788E55D2}" srcOrd="0" destOrd="0" parTransId="{64ACAFEC-08F9-490D-9C6E-AA8778C82769}" sibTransId="{F144A4D6-F3DA-40CC-A590-46AB217E30E4}"/>
    <dgm:cxn modelId="{35EEE16C-FDD1-4594-A25B-8F26B2987051}" type="presOf" srcId="{4BDB09CB-1D27-4FBF-9350-C6F4AA60A20A}" destId="{791763C3-85BF-449F-A36E-9A57C8F976BC}" srcOrd="0" destOrd="0" presId="urn:microsoft.com/office/officeart/2009/3/layout/RandomtoResultProcess"/>
    <dgm:cxn modelId="{A8745CB0-AE0A-48FE-8A16-B3DB75553197}" type="presOf" srcId="{DBAF50A6-467F-4797-A60D-32CD788E55D2}" destId="{EB569844-E9B5-4BB1-9830-BD787E857A6C}" srcOrd="0" destOrd="0" presId="urn:microsoft.com/office/officeart/2009/3/layout/RandomtoResultProcess"/>
    <dgm:cxn modelId="{912754C1-3B21-463A-A494-D51A8AE25DA1}" type="presParOf" srcId="{791763C3-85BF-449F-A36E-9A57C8F976BC}" destId="{B0C4B10E-760C-473C-B5BA-49589718A7F3}" srcOrd="0" destOrd="0" presId="urn:microsoft.com/office/officeart/2009/3/layout/RandomtoResultProcess"/>
    <dgm:cxn modelId="{7CFF4338-39EB-4E36-AB35-1A09C60A12CD}" type="presParOf" srcId="{B0C4B10E-760C-473C-B5BA-49589718A7F3}" destId="{EB569844-E9B5-4BB1-9830-BD787E857A6C}" srcOrd="0" destOrd="0" presId="urn:microsoft.com/office/officeart/2009/3/layout/RandomtoResultProcess"/>
    <dgm:cxn modelId="{FAF0125B-8A5C-4B98-80FF-C72442888B82}" type="presParOf" srcId="{B0C4B10E-760C-473C-B5BA-49589718A7F3}" destId="{A3F9983B-17ED-4348-8E41-84FA922213A1}" srcOrd="1" destOrd="0" presId="urn:microsoft.com/office/officeart/2009/3/layout/RandomtoResultProcess"/>
    <dgm:cxn modelId="{EF79690D-7F82-48CD-99EC-0AE556A7908E}" type="presParOf" srcId="{B0C4B10E-760C-473C-B5BA-49589718A7F3}" destId="{C75DA01A-C48E-492E-BD54-AA9319269FB0}" srcOrd="2" destOrd="0" presId="urn:microsoft.com/office/officeart/2009/3/layout/RandomtoResultProcess"/>
    <dgm:cxn modelId="{62D2597A-85BC-4732-AD24-662D2C0498DC}" type="presParOf" srcId="{B0C4B10E-760C-473C-B5BA-49589718A7F3}" destId="{B1E2F024-615D-40EC-A1F7-B74BC477F8CC}" srcOrd="3" destOrd="0" presId="urn:microsoft.com/office/officeart/2009/3/layout/RandomtoResultProcess"/>
    <dgm:cxn modelId="{BDA54198-A731-4DE7-B607-C1A49E5327FF}" type="presParOf" srcId="{B0C4B10E-760C-473C-B5BA-49589718A7F3}" destId="{C23269FD-E709-43BB-A5FC-86B541A2482D}" srcOrd="4" destOrd="0" presId="urn:microsoft.com/office/officeart/2009/3/layout/RandomtoResultProcess"/>
    <dgm:cxn modelId="{A50C79FF-59E9-48FB-8273-1B94ADFB42C0}" type="presParOf" srcId="{B0C4B10E-760C-473C-B5BA-49589718A7F3}" destId="{3E386A8A-22CC-47A5-A0C1-8E3AEAA5E9FB}" srcOrd="5" destOrd="0" presId="urn:microsoft.com/office/officeart/2009/3/layout/RandomtoResultProcess"/>
    <dgm:cxn modelId="{E147E389-1E64-4E24-82EF-93C2DFAEA4D7}" type="presParOf" srcId="{B0C4B10E-760C-473C-B5BA-49589718A7F3}" destId="{49839F72-1755-41AB-9A34-95585CFE40D9}" srcOrd="6" destOrd="0" presId="urn:microsoft.com/office/officeart/2009/3/layout/RandomtoResultProcess"/>
    <dgm:cxn modelId="{1E38C235-536F-4662-A2FA-549CB14BAC07}" type="presParOf" srcId="{B0C4B10E-760C-473C-B5BA-49589718A7F3}" destId="{C546B9B7-EFC2-4125-923B-C84EB77E347D}" srcOrd="7" destOrd="0" presId="urn:microsoft.com/office/officeart/2009/3/layout/RandomtoResultProcess"/>
    <dgm:cxn modelId="{BB949371-4810-462B-A566-C788E56BE310}" type="presParOf" srcId="{B0C4B10E-760C-473C-B5BA-49589718A7F3}" destId="{5C1E3FBE-2A34-4730-AECC-537D5A3B3319}" srcOrd="8" destOrd="0" presId="urn:microsoft.com/office/officeart/2009/3/layout/RandomtoResultProcess"/>
    <dgm:cxn modelId="{A726F4BA-3FE9-4A46-BC42-7B122D4F55FE}" type="presParOf" srcId="{B0C4B10E-760C-473C-B5BA-49589718A7F3}" destId="{60C30580-54CA-4688-B7EE-2FF41A1C78B0}" srcOrd="9" destOrd="0" presId="urn:microsoft.com/office/officeart/2009/3/layout/RandomtoResultProcess"/>
    <dgm:cxn modelId="{7A535C17-EA95-4130-9F8E-7F2DAF576808}" type="presParOf" srcId="{B0C4B10E-760C-473C-B5BA-49589718A7F3}" destId="{4E1C80FF-F204-42DF-BE20-AB2551076D53}" srcOrd="10" destOrd="0" presId="urn:microsoft.com/office/officeart/2009/3/layout/RandomtoResultProcess"/>
    <dgm:cxn modelId="{32DEA17E-F98F-418E-B48A-2E93EFDCFD21}" type="presParOf" srcId="{B0C4B10E-760C-473C-B5BA-49589718A7F3}" destId="{DEB0AB40-1A46-4492-8E25-8C6972D940F0}" srcOrd="11" destOrd="0" presId="urn:microsoft.com/office/officeart/2009/3/layout/RandomtoResultProcess"/>
    <dgm:cxn modelId="{4479E0A3-81E2-40B8-9A03-C122C6F30006}" type="presParOf" srcId="{B0C4B10E-760C-473C-B5BA-49589718A7F3}" destId="{B897F85D-93DE-41BA-B02B-699729F65992}" srcOrd="12" destOrd="0" presId="urn:microsoft.com/office/officeart/2009/3/layout/RandomtoResultProcess"/>
    <dgm:cxn modelId="{4012487E-BE6E-4547-AA15-446D429055A7}" type="presParOf" srcId="{B0C4B10E-760C-473C-B5BA-49589718A7F3}" destId="{C20AA85C-F649-4FFC-A238-7F7B738AD373}" srcOrd="13" destOrd="0" presId="urn:microsoft.com/office/officeart/2009/3/layout/RandomtoResultProcess"/>
    <dgm:cxn modelId="{A9E2BB04-01F6-40E9-8A7E-E856F7F2F84A}" type="presParOf" srcId="{B0C4B10E-760C-473C-B5BA-49589718A7F3}" destId="{25EBF368-7C6C-4543-BF72-6D6F8E93BF60}" srcOrd="14" destOrd="0" presId="urn:microsoft.com/office/officeart/2009/3/layout/RandomtoResultProcess"/>
    <dgm:cxn modelId="{73973801-DAA8-49F0-BE7D-D4366F49A9EE}" type="presParOf" srcId="{B0C4B10E-760C-473C-B5BA-49589718A7F3}" destId="{96F3FA4B-318D-4F00-A548-F7318040E738}" srcOrd="15" destOrd="0" presId="urn:microsoft.com/office/officeart/2009/3/layout/RandomtoResultProcess"/>
    <dgm:cxn modelId="{C095F9F5-C023-4BB7-9EB4-438208A76A23}" type="presParOf" srcId="{B0C4B10E-760C-473C-B5BA-49589718A7F3}" destId="{1BDC08D1-83C8-42FD-9186-A17E337BDC2A}" srcOrd="16" destOrd="0" presId="urn:microsoft.com/office/officeart/2009/3/layout/RandomtoResultProcess"/>
    <dgm:cxn modelId="{3C00F705-9D7E-4CB2-A85B-CA4195B4B7F5}" type="presParOf" srcId="{B0C4B10E-760C-473C-B5BA-49589718A7F3}" destId="{F1155962-2C15-4F58-90DB-1BB972E84E0E}" srcOrd="17" destOrd="0" presId="urn:microsoft.com/office/officeart/2009/3/layout/RandomtoResultProcess"/>
    <dgm:cxn modelId="{F8309425-47E4-4511-A241-6E8B2356AC17}" type="presParOf" srcId="{B0C4B10E-760C-473C-B5BA-49589718A7F3}" destId="{0B2A187C-C700-42D8-93AE-A4EAAC7C7C97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69844-E9B5-4BB1-9830-BD787E857A6C}">
      <dsp:nvSpPr>
        <dsp:cNvPr id="0" name=""/>
        <dsp:cNvSpPr/>
      </dsp:nvSpPr>
      <dsp:spPr>
        <a:xfrm>
          <a:off x="172750" y="1119939"/>
          <a:ext cx="3902971" cy="1008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THANK YOU </a:t>
          </a:r>
        </a:p>
      </dsp:txBody>
      <dsp:txXfrm>
        <a:off x="172750" y="1119939"/>
        <a:ext cx="3902971" cy="1008014"/>
      </dsp:txXfrm>
    </dsp:sp>
    <dsp:sp modelId="{A3F9983B-17ED-4348-8E41-84FA922213A1}">
      <dsp:nvSpPr>
        <dsp:cNvPr id="0" name=""/>
        <dsp:cNvSpPr/>
      </dsp:nvSpPr>
      <dsp:spPr>
        <a:xfrm>
          <a:off x="591358" y="813364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DA01A-C48E-492E-BD54-AA9319269FB0}">
      <dsp:nvSpPr>
        <dsp:cNvPr id="0" name=""/>
        <dsp:cNvSpPr/>
      </dsp:nvSpPr>
      <dsp:spPr>
        <a:xfrm>
          <a:off x="761678" y="472724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E2F024-615D-40EC-A1F7-B74BC477F8CC}">
      <dsp:nvSpPr>
        <dsp:cNvPr id="0" name=""/>
        <dsp:cNvSpPr/>
      </dsp:nvSpPr>
      <dsp:spPr>
        <a:xfrm>
          <a:off x="1170445" y="540852"/>
          <a:ext cx="382350" cy="382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269FD-E709-43BB-A5FC-86B541A2482D}">
      <dsp:nvSpPr>
        <dsp:cNvPr id="0" name=""/>
        <dsp:cNvSpPr/>
      </dsp:nvSpPr>
      <dsp:spPr>
        <a:xfrm>
          <a:off x="1511085" y="166149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86A8A-22CC-47A5-A0C1-8E3AEAA5E9FB}">
      <dsp:nvSpPr>
        <dsp:cNvPr id="0" name=""/>
        <dsp:cNvSpPr/>
      </dsp:nvSpPr>
      <dsp:spPr>
        <a:xfrm>
          <a:off x="1953916" y="29893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39F72-1755-41AB-9A34-95585CFE40D9}">
      <dsp:nvSpPr>
        <dsp:cNvPr id="0" name=""/>
        <dsp:cNvSpPr/>
      </dsp:nvSpPr>
      <dsp:spPr>
        <a:xfrm>
          <a:off x="2498939" y="268341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46B9B7-EFC2-4125-923B-C84EB77E347D}">
      <dsp:nvSpPr>
        <dsp:cNvPr id="0" name=""/>
        <dsp:cNvSpPr/>
      </dsp:nvSpPr>
      <dsp:spPr>
        <a:xfrm>
          <a:off x="2839578" y="438660"/>
          <a:ext cx="382350" cy="382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1E3FBE-2A34-4730-AECC-537D5A3B3319}">
      <dsp:nvSpPr>
        <dsp:cNvPr id="0" name=""/>
        <dsp:cNvSpPr/>
      </dsp:nvSpPr>
      <dsp:spPr>
        <a:xfrm>
          <a:off x="3316473" y="813364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30580-54CA-4688-B7EE-2FF41A1C78B0}">
      <dsp:nvSpPr>
        <dsp:cNvPr id="0" name=""/>
        <dsp:cNvSpPr/>
      </dsp:nvSpPr>
      <dsp:spPr>
        <a:xfrm>
          <a:off x="3520857" y="1188067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C80FF-F204-42DF-BE20-AB2551076D53}">
      <dsp:nvSpPr>
        <dsp:cNvPr id="0" name=""/>
        <dsp:cNvSpPr/>
      </dsp:nvSpPr>
      <dsp:spPr>
        <a:xfrm>
          <a:off x="1749532" y="472724"/>
          <a:ext cx="625664" cy="6256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0AB40-1A46-4492-8E25-8C6972D940F0}">
      <dsp:nvSpPr>
        <dsp:cNvPr id="0" name=""/>
        <dsp:cNvSpPr/>
      </dsp:nvSpPr>
      <dsp:spPr>
        <a:xfrm>
          <a:off x="421039" y="1767154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97F85D-93DE-41BA-B02B-699729F65992}">
      <dsp:nvSpPr>
        <dsp:cNvPr id="0" name=""/>
        <dsp:cNvSpPr/>
      </dsp:nvSpPr>
      <dsp:spPr>
        <a:xfrm>
          <a:off x="625422" y="2073729"/>
          <a:ext cx="382350" cy="382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0AA85C-F649-4FFC-A238-7F7B738AD373}">
      <dsp:nvSpPr>
        <dsp:cNvPr id="0" name=""/>
        <dsp:cNvSpPr/>
      </dsp:nvSpPr>
      <dsp:spPr>
        <a:xfrm>
          <a:off x="1136381" y="2346241"/>
          <a:ext cx="556145" cy="5561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BF368-7C6C-4543-BF72-6D6F8E93BF60}">
      <dsp:nvSpPr>
        <dsp:cNvPr id="0" name=""/>
        <dsp:cNvSpPr/>
      </dsp:nvSpPr>
      <dsp:spPr>
        <a:xfrm>
          <a:off x="1851724" y="2789072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3FA4B-318D-4F00-A548-F7318040E738}">
      <dsp:nvSpPr>
        <dsp:cNvPr id="0" name=""/>
        <dsp:cNvSpPr/>
      </dsp:nvSpPr>
      <dsp:spPr>
        <a:xfrm>
          <a:off x="1987980" y="2346241"/>
          <a:ext cx="382350" cy="382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C08D1-83C8-42FD-9186-A17E337BDC2A}">
      <dsp:nvSpPr>
        <dsp:cNvPr id="0" name=""/>
        <dsp:cNvSpPr/>
      </dsp:nvSpPr>
      <dsp:spPr>
        <a:xfrm>
          <a:off x="2328619" y="2823136"/>
          <a:ext cx="243313" cy="24331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155962-2C15-4F58-90DB-1BB972E84E0E}">
      <dsp:nvSpPr>
        <dsp:cNvPr id="0" name=""/>
        <dsp:cNvSpPr/>
      </dsp:nvSpPr>
      <dsp:spPr>
        <a:xfrm>
          <a:off x="2635195" y="2278113"/>
          <a:ext cx="556145" cy="55614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2A187C-C700-42D8-93AE-A4EAAC7C7C97}">
      <dsp:nvSpPr>
        <dsp:cNvPr id="0" name=""/>
        <dsp:cNvSpPr/>
      </dsp:nvSpPr>
      <dsp:spPr>
        <a:xfrm>
          <a:off x="3384601" y="2141857"/>
          <a:ext cx="382350" cy="3823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1525CD-CF2A-460A-82CF-925D8462F8AC}" type="datetimeFigureOut">
              <a:rPr lang="en-GB"/>
              <a:pPr>
                <a:defRPr/>
              </a:pPr>
              <a:t>19/03/2019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170FDF-CDD5-43C2-B631-926D222AE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761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7763" cy="37179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8050"/>
            <a:ext cx="5434013" cy="446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31338"/>
            <a:ext cx="2940050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D20AE0-9123-48B4-B945-72E7BDC54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D6A2D7-B581-4B2B-82F2-0A46C386A82C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51275" y="9431338"/>
            <a:ext cx="29432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36457569-F9F7-4006-BC8D-FB3750A4C605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9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D25E5-589B-4B48-9212-472B975D3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44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C7E0-3CB0-4DF5-B8A0-196A8A130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0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28588"/>
            <a:ext cx="2055813" cy="6762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6625" cy="6762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FEE3-2EE0-4DFA-AD0A-C32FBA57C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12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67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98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11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9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05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0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2AA8-FBFF-45BA-901B-6DD8B4205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45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8" name="Picture 8" descr="ubos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4" y="13848"/>
            <a:ext cx="822243" cy="85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4"/>
          <p:cNvGraphicFramePr>
            <a:graphicFrameLocks noChangeAspect="1"/>
          </p:cNvGraphicFramePr>
          <p:nvPr userDrawn="1">
            <p:extLst/>
          </p:nvPr>
        </p:nvGraphicFramePr>
        <p:xfrm>
          <a:off x="8478888" y="1"/>
          <a:ext cx="65767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icture" r:id="rId4" imgW="963087" imgH="1007209" progId="Word.Picture.8">
                  <p:embed/>
                </p:oleObj>
              </mc:Choice>
              <mc:Fallback>
                <p:oleObj name="Picture" r:id="rId4" imgW="963087" imgH="1007209" progId="Word.Picture.8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888" y="1"/>
                        <a:ext cx="65767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350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71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D2CC-3047-4F49-BCED-3BC7444D3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4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34E7-EB9A-4033-9B8B-8EEB3CB4D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1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D3D4-C58D-4AA3-A62A-201A2DC8F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00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4E30-5A65-4314-B75D-B31B826EB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9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8CBF1-7939-465C-8EA2-2EC3307B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9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5767-B4B9-4D96-8CC7-2935D9D8A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AC9B-9C3D-4C4B-BCA9-2904DDD00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3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EC1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0">
            <a:gsLst>
              <a:gs pos="0">
                <a:srgbClr val="5353FF"/>
              </a:gs>
              <a:gs pos="100000">
                <a:srgbClr val="262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483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0" y="6308725"/>
            <a:ext cx="1111250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116013" y="6308725"/>
            <a:ext cx="7123112" cy="91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243888" y="6308725"/>
            <a:ext cx="895350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C3BC29-6F3C-4693-BE26-91853CAF4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8096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468313" y="1412875"/>
            <a:ext cx="8207375" cy="1588"/>
          </a:xfrm>
          <a:prstGeom prst="line">
            <a:avLst/>
          </a:prstGeom>
          <a:noFill/>
          <a:ln w="19080">
            <a:solidFill>
              <a:srgbClr val="535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66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66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66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66"/>
          </a:solidFill>
          <a:latin typeface="Arial" charset="0"/>
          <a:cs typeface="Arial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just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6699"/>
          </a:solidFill>
          <a:latin typeface="+mn-lt"/>
          <a:cs typeface="+mn-cs"/>
        </a:defRPr>
      </a:lvl2pPr>
      <a:lvl3pPr marL="1143000" indent="-228600" algn="just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333399"/>
          </a:solidFill>
          <a:latin typeface="+mn-lt"/>
          <a:cs typeface="+mn-cs"/>
        </a:defRPr>
      </a:lvl3pPr>
      <a:lvl4pPr marL="1600200" indent="-228600" algn="just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just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just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just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just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just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227" y="50295"/>
            <a:ext cx="776012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76" y="1086523"/>
            <a:ext cx="8608808" cy="509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520F8F4-CDCD-40C9-A239-07E63710FDE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19/03/2019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0243461-B224-4D5E-AA3A-42BCA09BE5A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Picture 8" descr="uboslogo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4" y="13848"/>
            <a:ext cx="739724" cy="7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14"/>
          <p:cNvGraphicFramePr>
            <a:graphicFrameLocks noChangeAspect="1"/>
          </p:cNvGraphicFramePr>
          <p:nvPr userDrawn="1">
            <p:extLst/>
          </p:nvPr>
        </p:nvGraphicFramePr>
        <p:xfrm>
          <a:off x="8571737" y="2"/>
          <a:ext cx="564827" cy="78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icture" r:id="rId15" imgW="963087" imgH="1007209" progId="Word.Picture.8">
                  <p:embed/>
                </p:oleObj>
              </mc:Choice>
              <mc:Fallback>
                <p:oleObj name="Picture" r:id="rId15" imgW="963087" imgH="1007209" progId="Word.Picture.8">
                  <p:embed/>
                  <p:pic>
                    <p:nvPicPr>
                      <p:cNvPr id="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737" y="2"/>
                        <a:ext cx="564827" cy="785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67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6013" y="6308725"/>
            <a:ext cx="7127875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Uganda Bureau of Statistics ¤ Plot 9 Colville Street, Kampala Uganda ¤ Website: www.ubos.org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Tel: +256(0)- 414-706000 ¤ E-mail: ubos@ubos.org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243888" y="6308725"/>
            <a:ext cx="9001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8EAFF92B-D13F-4225-9068-8E6DCFC760E1}" type="slidenum">
              <a:rPr lang="en-US" altLang="en-US" sz="1400">
                <a:solidFill>
                  <a:srgbClr val="FAA362"/>
                </a:solidFill>
              </a:rPr>
              <a:pPr algn="r" eaLnBrk="1" hangingPunct="1">
                <a:buSzPct val="100000"/>
              </a:pPr>
              <a:t>1</a:t>
            </a:fld>
            <a:endParaRPr lang="en-US" altLang="en-US" sz="1400">
              <a:solidFill>
                <a:srgbClr val="FAA362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479550" y="3376613"/>
            <a:ext cx="6400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700"/>
              </a:spcBef>
              <a:buSzPct val="100000"/>
            </a:pPr>
            <a:endParaRPr lang="en-US" altLang="en-US" sz="14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en-US" altLang="en-US" sz="2000" b="1" dirty="0">
                <a:solidFill>
                  <a:srgbClr val="0000FF"/>
                </a:solidFill>
              </a:rPr>
              <a:t>Prepared by: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en-US" altLang="en-US" sz="2000" b="1" dirty="0">
                <a:solidFill>
                  <a:srgbClr val="0000FF"/>
                </a:solidFill>
              </a:rPr>
              <a:t>Uganda Bureau of Statistics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r>
              <a:rPr lang="en-GB" sz="2000" b="1" dirty="0">
                <a:solidFill>
                  <a:srgbClr val="0000FF"/>
                </a:solidFill>
              </a:rPr>
              <a:t>SESRIC, Turkey, March 2019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SzPct val="100000"/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450"/>
              </a:spcBef>
              <a:buSzPct val="100000"/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350"/>
              </a:spcBef>
              <a:buSzPct val="100000"/>
            </a:pPr>
            <a:endParaRPr lang="en-US" altLang="en-US" sz="2000" b="1" dirty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ts val="350"/>
              </a:spcBef>
              <a:buSzPct val="100000"/>
            </a:pPr>
            <a:endParaRPr lang="en-US" altLang="en-US" sz="1400" b="1" dirty="0">
              <a:solidFill>
                <a:srgbClr val="0000FF"/>
              </a:solidFill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90600" y="152400"/>
            <a:ext cx="708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3200" b="1">
                <a:solidFill>
                  <a:srgbClr val="333399"/>
                </a:solidFill>
              </a:rPr>
              <a:t>UGANDA BUREAU OF STATISTICS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-180528" y="19856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1100" b="1" dirty="0">
                <a:latin typeface="Calibri" panose="020F0502020204030204" pitchFamily="34" charset="0"/>
                <a:cs typeface="Calibri" panose="020F0502020204030204" pitchFamily="34" charset="0"/>
              </a:rPr>
              <a:t>Use of electronic data collection technologies: main drivers and decision-making process and</a:t>
            </a:r>
            <a:endParaRPr lang="en-GB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640" y="2543119"/>
            <a:ext cx="71287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of handheld electronic devices for census data collection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Some considerations in planning</a:t>
            </a:r>
            <a:endParaRPr lang="en-GB" altLang="en-US" sz="32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Sufficient Training for staff involved.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Efficiency of the system in data transfer and backups;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Pretest the system to ensure it is stable.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Security of the data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Automated saving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2054616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Conclusion</a:t>
            </a:r>
            <a:endParaRPr lang="en-GB" altLang="en-US" sz="32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Use of hand held devices has several advantages over the PAPI;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Early planning is vital;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Capacity building of staff in the use of CAPI is one of the necessities for success;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800" dirty="0"/>
              <a:t>Field supervision and follow up;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14073690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12/13/11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Uganda Bureau of Statistics ¤ Plot 9 Colville Street, Kampala Uganda ¤ Website: www.ubos.org </a:t>
            </a:r>
          </a:p>
          <a:p>
            <a:pPr>
              <a:defRPr/>
            </a:pPr>
            <a:r>
              <a:rPr lang="en-US"/>
              <a:t>Tel: +256(0)-41-4706000 ¤ E-mail: ubos@ubos.org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8" y="6531"/>
            <a:ext cx="44005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uganda 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023" y="2947296"/>
            <a:ext cx="4378481" cy="30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ndependence monument ug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531"/>
            <a:ext cx="45963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40" y="2996952"/>
            <a:ext cx="4582529" cy="30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16647"/>
              </p:ext>
            </p:extLst>
          </p:nvPr>
        </p:nvGraphicFramePr>
        <p:xfrm>
          <a:off x="323528" y="2060849"/>
          <a:ext cx="42484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31840" y="2564904"/>
            <a:ext cx="5838775" cy="35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just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6699"/>
                </a:solidFill>
                <a:latin typeface="+mn-lt"/>
                <a:cs typeface="+mn-cs"/>
              </a:defRPr>
            </a:lvl2pPr>
            <a:lvl3pPr marL="1143000" indent="-228600" algn="just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333399"/>
                </a:solidFill>
                <a:latin typeface="+mn-lt"/>
                <a:cs typeface="+mn-cs"/>
              </a:defRPr>
            </a:lvl3pPr>
            <a:lvl4pPr marL="1600200" indent="-228600" algn="just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just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just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just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just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just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r">
              <a:buFont typeface="Times New Roman" panose="02020603050405020304" pitchFamily="18" charset="0"/>
              <a:buNone/>
            </a:pPr>
            <a:r>
              <a:rPr lang="en-GB" kern="0" dirty="0"/>
              <a:t>Uganda Bureau of Statistics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r>
              <a:rPr lang="en-GB" kern="0" dirty="0"/>
              <a:t>Statistics House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r>
              <a:rPr lang="en-GB" kern="0" dirty="0"/>
              <a:t>9, Colville Street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r>
              <a:rPr lang="en-GB" kern="0" dirty="0"/>
              <a:t>Kampala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r>
              <a:rPr lang="en-GB" kern="0" dirty="0"/>
              <a:t>Tel: +256 414 706000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endParaRPr lang="en-GB" kern="0" dirty="0"/>
          </a:p>
          <a:p>
            <a:pPr marL="0" indent="0" algn="r">
              <a:buFont typeface="Times New Roman" panose="02020603050405020304" pitchFamily="18" charset="0"/>
              <a:buNone/>
            </a:pPr>
            <a:r>
              <a:rPr lang="en-GB" sz="4000" kern="0" dirty="0">
                <a:solidFill>
                  <a:schemeClr val="tx1"/>
                </a:solidFill>
              </a:rPr>
              <a:t>www.ubos.org</a:t>
            </a:r>
          </a:p>
          <a:p>
            <a:pPr marL="0" indent="0" algn="r">
              <a:buFont typeface="Times New Roman" panose="02020603050405020304" pitchFamily="18" charset="0"/>
              <a:buNone/>
            </a:pPr>
            <a:endParaRPr lang="en-GB" kern="0" dirty="0"/>
          </a:p>
          <a:p>
            <a:pPr algn="r"/>
            <a:endParaRPr lang="en-GB" kern="0" dirty="0"/>
          </a:p>
          <a:p>
            <a:pPr algn="r"/>
            <a:endParaRPr lang="en-GB" kern="0" dirty="0"/>
          </a:p>
          <a:p>
            <a:pPr algn="r"/>
            <a:endParaRPr lang="en-GB" kern="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1496"/>
            <a:ext cx="7760123" cy="6858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+mn-lt"/>
              </a:rPr>
              <a:t>Uganda…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03505"/>
            <a:ext cx="4498643" cy="3812212"/>
          </a:xfrm>
        </p:spPr>
        <p:txBody>
          <a:bodyPr>
            <a:noAutofit/>
          </a:bodyPr>
          <a:lstStyle/>
          <a:p>
            <a:r>
              <a:rPr lang="en-GB" sz="2700" b="1" dirty="0">
                <a:solidFill>
                  <a:schemeClr val="bg1"/>
                </a:solidFill>
              </a:rPr>
              <a:t>Official Name: 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Republic of Uganda</a:t>
            </a:r>
          </a:p>
          <a:p>
            <a:r>
              <a:rPr lang="en-GB" sz="2700" b="1" dirty="0">
                <a:solidFill>
                  <a:schemeClr val="bg1"/>
                </a:solidFill>
              </a:rPr>
              <a:t>Official Language: 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English</a:t>
            </a:r>
          </a:p>
          <a:p>
            <a:r>
              <a:rPr lang="en-GB" sz="2700" b="1" dirty="0">
                <a:solidFill>
                  <a:schemeClr val="bg1"/>
                </a:solidFill>
              </a:rPr>
              <a:t>Total Area: 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241,550 km</a:t>
            </a:r>
            <a:r>
              <a:rPr lang="en-GB" sz="2100" b="1" baseline="30000" dirty="0">
                <a:solidFill>
                  <a:schemeClr val="bg1"/>
                </a:solidFill>
              </a:rPr>
              <a:t>2</a:t>
            </a:r>
          </a:p>
          <a:p>
            <a:r>
              <a:rPr lang="en-GB" sz="2700" b="1" dirty="0">
                <a:solidFill>
                  <a:schemeClr val="bg1"/>
                </a:solidFill>
              </a:rPr>
              <a:t>Population: 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Census 2014: 34.6M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2018 Projection: 39M</a:t>
            </a:r>
          </a:p>
          <a:p>
            <a:r>
              <a:rPr lang="en-GB" sz="2700" b="1" dirty="0">
                <a:solidFill>
                  <a:schemeClr val="bg1"/>
                </a:solidFill>
              </a:rPr>
              <a:t>Population density: </a:t>
            </a:r>
          </a:p>
          <a:p>
            <a:pPr lvl="2"/>
            <a:r>
              <a:rPr lang="en-GB" sz="2100" b="1" dirty="0">
                <a:solidFill>
                  <a:schemeClr val="bg1"/>
                </a:solidFill>
              </a:rPr>
              <a:t>173 /km</a:t>
            </a:r>
            <a:r>
              <a:rPr lang="en-GB" sz="2100" b="1" baseline="30000" dirty="0">
                <a:solidFill>
                  <a:schemeClr val="bg1"/>
                </a:solidFill>
              </a:rPr>
              <a:t>2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Flag of U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65" y="-506"/>
            <a:ext cx="2128434" cy="141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map of uganda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AutoShape 10" descr="Image result for map of uganda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084" name="Picture 1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65" y="3681860"/>
            <a:ext cx="2126279" cy="20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map of ugand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519084"/>
            <a:ext cx="2155326" cy="205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890" y="-27360"/>
            <a:ext cx="3033110" cy="17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ganda tourism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581" y="1737645"/>
            <a:ext cx="3061728" cy="18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ganda tourism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581" y="3670128"/>
            <a:ext cx="3007004" cy="20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8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  <a:endParaRPr lang="en-GB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Uganda has implemented 10 Population and Housing Censuses to date;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No use of hand held devices has been carried out in NPHC;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However tablets are being used in the large scale surveys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963222" cy="71437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2014 NPHC</a:t>
            </a:r>
            <a:endParaRPr lang="en-GB" altLang="en-US" sz="36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endParaRPr lang="en-GB" sz="2400" dirty="0"/>
          </a:p>
          <a:p>
            <a:pPr marL="342900" lvl="2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sz="3200" dirty="0"/>
              <a:t>The 2014 NPHC </a:t>
            </a:r>
            <a:r>
              <a:rPr lang="en-US" sz="3200" dirty="0"/>
              <a:t>was a </a:t>
            </a:r>
            <a:r>
              <a:rPr lang="en-US" sz="3200" dirty="0" err="1"/>
              <a:t>defacto</a:t>
            </a:r>
            <a:r>
              <a:rPr lang="en-US" sz="3200" dirty="0"/>
              <a:t> census</a:t>
            </a:r>
          </a:p>
          <a:p>
            <a:endParaRPr lang="en-US" dirty="0"/>
          </a:p>
          <a:p>
            <a:pPr marL="342900" lvl="2" indent="-3429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GB" sz="3200" dirty="0"/>
              <a:t>The 2014 NPHC employed OCR/ICR technologies </a:t>
            </a:r>
            <a:r>
              <a:rPr lang="en-US" sz="3200" dirty="0"/>
              <a:t>in scanning questionnaires</a:t>
            </a:r>
          </a:p>
          <a:p>
            <a:pPr marL="0" lvl="2" indent="0" eaLnBrk="1" hangingPunct="1">
              <a:spcBef>
                <a:spcPts val="0"/>
              </a:spcBef>
              <a:buNone/>
              <a:defRPr/>
            </a:pPr>
            <a:endParaRPr lang="en-US" sz="3200" dirty="0"/>
          </a:p>
          <a:p>
            <a:pPr marL="342900" lvl="2" indent="-342900" eaLnBrk="1" hangingPunct="1"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The first results of the NPHC 2014 were released after 1.5 years</a:t>
            </a:r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7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82923209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963222" cy="71437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Surveys Using Hand Held Devices</a:t>
            </a:r>
            <a:endParaRPr lang="en-GB" altLang="en-US" sz="36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Uganda National Household Survey 2016/17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 </a:t>
            </a:r>
            <a:r>
              <a:rPr lang="en-US" sz="2000" dirty="0"/>
              <a:t>Increased sample from 7500 </a:t>
            </a:r>
            <a:r>
              <a:rPr lang="en-US" sz="2000" dirty="0" err="1"/>
              <a:t>HHds</a:t>
            </a:r>
            <a:r>
              <a:rPr lang="en-US" sz="2000" dirty="0"/>
              <a:t> (2012/13) to 17,800 (2016/17) with minimal increase in budget ( received a donation of Tablets). </a:t>
            </a:r>
          </a:p>
          <a:p>
            <a:pPr marL="342900" lvl="2" indent="-342900" eaLnBrk="1" hangingPunct="1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ea typeface="+mn-ea"/>
              </a:rPr>
              <a:t>Uganda Demographic and Heath Survey 2016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sample size of 19,600 households;</a:t>
            </a:r>
          </a:p>
          <a:p>
            <a:pPr marL="342900" lvl="2" indent="-342900" eaLnBrk="1" hangingPunct="1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ea typeface="+mn-ea"/>
              </a:rPr>
              <a:t>National </a:t>
            </a:r>
            <a:r>
              <a:rPr lang="en-US" dirty="0" err="1">
                <a:solidFill>
                  <a:srgbClr val="000066"/>
                </a:solidFill>
                <a:ea typeface="+mn-ea"/>
              </a:rPr>
              <a:t>Labour</a:t>
            </a:r>
            <a:r>
              <a:rPr lang="en-US" dirty="0">
                <a:solidFill>
                  <a:srgbClr val="000066"/>
                </a:solidFill>
                <a:ea typeface="+mn-ea"/>
              </a:rPr>
              <a:t> force surveys </a:t>
            </a:r>
          </a:p>
          <a:p>
            <a:pPr lvl="2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Varies in sample size </a:t>
            </a:r>
          </a:p>
          <a:p>
            <a:pPr marL="342900" lvl="2" indent="-342900" eaLnBrk="1" hangingPunct="1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66"/>
                </a:solidFill>
                <a:ea typeface="+mn-ea"/>
              </a:rPr>
              <a:t>Planned Updating of master list of Education Institutions</a:t>
            </a:r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7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4085302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Hand held devices in the 2024 NPHC</a:t>
            </a:r>
            <a:endParaRPr lang="en-GB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CAPI will be used in 2024 NPHC data collection, the debate is to what extent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Hybrid of CAPI and PAPI or only CAPI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The decision to use CAPI based on the earlier censuses and the CAPI surveys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4"/>
                </a:solidFill>
              </a:rPr>
              <a:t>Heavy integration of Geo-Spatial technologies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9007744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Why use of Hand held devices</a:t>
            </a:r>
            <a:endParaRPr lang="en-GB" altLang="en-US" sz="32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7543" y="1484784"/>
            <a:ext cx="8208913" cy="516175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600" dirty="0"/>
              <a:t>Elimination PAPI and associated delays in the release of results;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/>
              <a:t>Use of hand held devices enables real-time data storage using mobile equipment.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/>
              <a:t>Storage and transport costs are minimized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/>
              <a:t>CAPI has features which capture other data </a:t>
            </a:r>
            <a:r>
              <a:rPr lang="en-US" sz="2600" dirty="0" err="1"/>
              <a:t>eg</a:t>
            </a:r>
            <a:r>
              <a:rPr lang="en-US" sz="2600" dirty="0"/>
              <a:t> GPS co-ordinates, pictures,  </a:t>
            </a:r>
            <a:r>
              <a:rPr lang="en-US" sz="2600" dirty="0" err="1"/>
              <a:t>etc</a:t>
            </a:r>
            <a:endParaRPr lang="en-US" sz="2600" dirty="0"/>
          </a:p>
          <a:p>
            <a:pPr eaLnBrk="1" hangingPunct="1">
              <a:lnSpc>
                <a:spcPct val="150000"/>
              </a:lnSpc>
              <a:defRPr/>
            </a:pPr>
            <a:endParaRPr lang="en-US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Why use of Hand held devices</a:t>
            </a:r>
            <a:endParaRPr lang="en-GB" altLang="en-US" sz="32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107505" y="1484784"/>
            <a:ext cx="9036496" cy="516175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Efficiency in handling of enumeration exercise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Immediate error correction while still in household (skips and error messages)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Faster backup and transfer of data;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/>
              <a:t>Improved quality control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3600" dirty="0"/>
          </a:p>
          <a:p>
            <a:pPr eaLnBrk="1" hangingPunct="1">
              <a:lnSpc>
                <a:spcPct val="150000"/>
              </a:lnSpc>
              <a:defRPr/>
            </a:pPr>
            <a:endParaRPr lang="en-US" sz="36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2749301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/>
          </p:nvPr>
        </p:nvSpPr>
        <p:spPr>
          <a:xfrm>
            <a:off x="857250" y="571500"/>
            <a:ext cx="7500938" cy="714375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Challenges of CAPI</a:t>
            </a:r>
            <a:endParaRPr lang="en-GB" altLang="en-US" sz="3200" dirty="0"/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68313" y="1412875"/>
            <a:ext cx="8207375" cy="4873625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Occasional loss of the Tablets.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Internet coverage in some areas is low or non- existent;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Need for replacement in case of the devices crash.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Power disruptions especially in rural areas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Extended period of Training of field staff since field staff are trained both on the Paper and CAPI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The need to have competent staff in each EA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200" dirty="0"/>
              <a:t>Attitude change 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endParaRPr lang="en-US" sz="240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sz="28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0" indent="0" eaLnBrk="1" hangingPunct="1"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0" indent="0" eaLnBrk="1" hangingPunct="1">
              <a:lnSpc>
                <a:spcPct val="150000"/>
              </a:lnSpc>
              <a:buFont typeface="Times New Roman" panose="02020603050405020304" pitchFamily="18" charset="0"/>
              <a:buNone/>
              <a:defRPr/>
            </a:pPr>
            <a:endParaRPr lang="en-US" sz="1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z="1200" dirty="0"/>
              <a:t>Uganda Bureau of Statistics ¤ Plot 9 Colville Street, Kampala Uganda ¤ Website: www.ubos.org </a:t>
            </a:r>
          </a:p>
          <a:p>
            <a:pPr algn="ctr">
              <a:defRPr/>
            </a:pPr>
            <a:r>
              <a:rPr lang="en-US" sz="1200" dirty="0"/>
              <a:t>Tel: +256(0)-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414-70600</a:t>
            </a:r>
            <a:r>
              <a:rPr lang="en-US" sz="1200" dirty="0"/>
              <a:t> ¤ E-mail: ubos@ubos.org</a:t>
            </a:r>
          </a:p>
        </p:txBody>
      </p:sp>
    </p:spTree>
    <p:extLst>
      <p:ext uri="{BB962C8B-B14F-4D97-AF65-F5344CB8AC3E}">
        <p14:creationId xmlns:p14="http://schemas.microsoft.com/office/powerpoint/2010/main" val="28619905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ssion one - Objectives of the Gender Modu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D0B006AA36EB409B10E8596C1D14B7" ma:contentTypeVersion="0" ma:contentTypeDescription="Create a new document." ma:contentTypeScope="" ma:versionID="5655e1634f4bba1cd7cdf60e8f7511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CA5319-EC6C-4073-8C0D-4EBB3CE3B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979AD7E-272D-4928-9A31-6EF5E2C73E1F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Session one - Objectives of the Gender Module</Template>
  <TotalTime>4039</TotalTime>
  <Words>915</Words>
  <Application>Microsoft Office PowerPoint</Application>
  <PresentationFormat>On-screen Show (4:3)</PresentationFormat>
  <Paragraphs>141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Session one - Objectives of the Gender Module</vt:lpstr>
      <vt:lpstr>Office Theme</vt:lpstr>
      <vt:lpstr>Picture</vt:lpstr>
      <vt:lpstr>PowerPoint Presentation</vt:lpstr>
      <vt:lpstr>Uganda…</vt:lpstr>
      <vt:lpstr>Background</vt:lpstr>
      <vt:lpstr>2014 NPHC</vt:lpstr>
      <vt:lpstr>Surveys Using Hand Held Devices</vt:lpstr>
      <vt:lpstr>Hand held devices in the 2024 NPHC</vt:lpstr>
      <vt:lpstr>Why use of Hand held devices</vt:lpstr>
      <vt:lpstr>Why use of Hand held devices</vt:lpstr>
      <vt:lpstr>Challenges of CAPI</vt:lpstr>
      <vt:lpstr>Some considerations in planning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jane.rose.lutaya</dc:creator>
  <cp:lastModifiedBy>Andrea De Luka</cp:lastModifiedBy>
  <cp:revision>373</cp:revision>
  <cp:lastPrinted>2015-08-12T09:26:47Z</cp:lastPrinted>
  <dcterms:created xsi:type="dcterms:W3CDTF">2010-11-01T07:55:41Z</dcterms:created>
  <dcterms:modified xsi:type="dcterms:W3CDTF">2019-03-19T19:39:52Z</dcterms:modified>
</cp:coreProperties>
</file>